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90" r:id="rId4"/>
    <p:sldId id="258" r:id="rId5"/>
    <p:sldId id="280" r:id="rId6"/>
    <p:sldId id="281" r:id="rId7"/>
    <p:sldId id="262" r:id="rId8"/>
    <p:sldId id="264" r:id="rId9"/>
    <p:sldId id="279" r:id="rId10"/>
    <p:sldId id="265" r:id="rId11"/>
    <p:sldId id="292" r:id="rId12"/>
    <p:sldId id="286" r:id="rId13"/>
    <p:sldId id="273" r:id="rId14"/>
    <p:sldId id="284" r:id="rId15"/>
    <p:sldId id="261" r:id="rId16"/>
    <p:sldId id="266" r:id="rId17"/>
    <p:sldId id="267" r:id="rId18"/>
    <p:sldId id="269" r:id="rId19"/>
    <p:sldId id="283" r:id="rId20"/>
    <p:sldId id="271" r:id="rId21"/>
    <p:sldId id="272" r:id="rId22"/>
    <p:sldId id="274" r:id="rId23"/>
    <p:sldId id="276" r:id="rId24"/>
    <p:sldId id="275" r:id="rId25"/>
    <p:sldId id="277" r:id="rId26"/>
    <p:sldId id="278" r:id="rId27"/>
    <p:sldId id="289" r:id="rId28"/>
    <p:sldId id="290" r:id="rId29"/>
    <p:sldId id="291" r:id="rId30"/>
    <p:sldId id="293" r:id="rId31"/>
    <p:sldId id="287" r:id="rId32"/>
    <p:sldId id="322" r:id="rId33"/>
    <p:sldId id="288" r:id="rId34"/>
    <p:sldId id="323" r:id="rId35"/>
    <p:sldId id="295" r:id="rId36"/>
    <p:sldId id="294" r:id="rId37"/>
    <p:sldId id="298" r:id="rId38"/>
    <p:sldId id="296" r:id="rId39"/>
    <p:sldId id="297" r:id="rId40"/>
    <p:sldId id="324" r:id="rId41"/>
    <p:sldId id="299" r:id="rId42"/>
    <p:sldId id="301" r:id="rId43"/>
    <p:sldId id="300" r:id="rId44"/>
    <p:sldId id="302" r:id="rId45"/>
    <p:sldId id="304" r:id="rId46"/>
    <p:sldId id="325" r:id="rId47"/>
    <p:sldId id="306" r:id="rId48"/>
    <p:sldId id="308" r:id="rId49"/>
    <p:sldId id="307" r:id="rId50"/>
    <p:sldId id="305" r:id="rId51"/>
    <p:sldId id="309" r:id="rId52"/>
    <p:sldId id="310" r:id="rId53"/>
    <p:sldId id="311" r:id="rId54"/>
    <p:sldId id="313" r:id="rId55"/>
    <p:sldId id="314" r:id="rId56"/>
    <p:sldId id="312" r:id="rId57"/>
    <p:sldId id="326" r:id="rId58"/>
    <p:sldId id="315" r:id="rId59"/>
    <p:sldId id="316" r:id="rId60"/>
    <p:sldId id="317" r:id="rId61"/>
    <p:sldId id="318" r:id="rId62"/>
    <p:sldId id="320" r:id="rId63"/>
    <p:sldId id="319" r:id="rId64"/>
    <p:sldId id="327" r:id="rId65"/>
    <p:sldId id="338" r:id="rId66"/>
    <p:sldId id="321" r:id="rId67"/>
    <p:sldId id="341" r:id="rId68"/>
    <p:sldId id="340" r:id="rId69"/>
    <p:sldId id="342" r:id="rId70"/>
    <p:sldId id="344" r:id="rId71"/>
    <p:sldId id="343" r:id="rId72"/>
    <p:sldId id="372" r:id="rId73"/>
    <p:sldId id="373" r:id="rId74"/>
    <p:sldId id="374" r:id="rId75"/>
    <p:sldId id="375" r:id="rId76"/>
    <p:sldId id="328" r:id="rId77"/>
    <p:sldId id="329" r:id="rId78"/>
    <p:sldId id="345" r:id="rId79"/>
    <p:sldId id="346" r:id="rId80"/>
    <p:sldId id="347" r:id="rId81"/>
    <p:sldId id="377" r:id="rId82"/>
    <p:sldId id="378" r:id="rId83"/>
    <p:sldId id="379" r:id="rId84"/>
    <p:sldId id="380" r:id="rId85"/>
    <p:sldId id="332" r:id="rId86"/>
    <p:sldId id="333" r:id="rId87"/>
    <p:sldId id="356" r:id="rId88"/>
    <p:sldId id="349" r:id="rId89"/>
    <p:sldId id="352" r:id="rId90"/>
    <p:sldId id="353" r:id="rId91"/>
    <p:sldId id="354" r:id="rId92"/>
    <p:sldId id="355" r:id="rId93"/>
    <p:sldId id="381" r:id="rId94"/>
    <p:sldId id="383" r:id="rId95"/>
    <p:sldId id="330" r:id="rId96"/>
    <p:sldId id="331" r:id="rId97"/>
    <p:sldId id="357" r:id="rId98"/>
    <p:sldId id="358" r:id="rId99"/>
    <p:sldId id="359" r:id="rId100"/>
    <p:sldId id="384" r:id="rId101"/>
    <p:sldId id="360" r:id="rId102"/>
    <p:sldId id="361" r:id="rId103"/>
    <p:sldId id="362" r:id="rId104"/>
    <p:sldId id="365" r:id="rId105"/>
    <p:sldId id="364" r:id="rId106"/>
    <p:sldId id="334" r:id="rId107"/>
    <p:sldId id="335" r:id="rId108"/>
    <p:sldId id="369" r:id="rId109"/>
    <p:sldId id="370" r:id="rId110"/>
    <p:sldId id="367" r:id="rId111"/>
    <p:sldId id="389" r:id="rId112"/>
    <p:sldId id="385" r:id="rId113"/>
    <p:sldId id="386" r:id="rId114"/>
    <p:sldId id="387" r:id="rId1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 ANGEL CHAVER MARTINEZ" initials="DACM" lastIdx="22" clrIdx="0">
    <p:extLst>
      <p:ext uri="{19B8F6BF-5375-455C-9EA6-DF929625EA0E}">
        <p15:presenceInfo xmlns:p15="http://schemas.microsoft.com/office/powerpoint/2012/main" userId="DANIEL ANGEL CHAVER MARTIN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ECBB1-DF2A-4487-AF76-F73B17920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4246D-BDD9-47CC-BC2A-B136E2E3E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B8B7A-C585-4F40-9971-3391C25C70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74610B-9EA8-40B5-808A-937A436A9810}" type="datetimeFigureOut">
              <a:rPr lang="en-US" smtClean="0"/>
              <a:t>2/9/21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852ED-586B-4D4D-9B6D-C284031E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88FEC-88E5-485E-A73B-561474F0F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5661C8-6E87-4A38-A6AB-2D1832C788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70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BF046-9752-42BF-A8C1-17A412129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169555" cy="680114"/>
          </a:xfr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F8C04-74FA-49F3-8F47-A67C1A553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4525"/>
            <a:ext cx="10515600" cy="5112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5ECECC6E-61E7-4841-9AFA-2568AC2C069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72F851-9DE8-4A6E-B10A-2911CBD89D92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baseline="0" dirty="0"/>
              <a:t>RVfpga v1.0 © 2020     </a:t>
            </a:r>
            <a:r>
              <a:rPr lang="en-US" sz="1600" baseline="0" dirty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600" dirty="0">
                <a:solidFill>
                  <a:schemeClr val="tx1"/>
                </a:solidFill>
              </a:rPr>
              <a:t>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Imagination Technologies </a:t>
            </a: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F5C9B624-AD28-43EB-9A45-D21AEE942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6420A77-B3B5-42AD-BA56-1C6491EBFDE9}"/>
              </a:ext>
            </a:extLst>
          </p:cNvPr>
          <p:cNvSpPr/>
          <p:nvPr userDrawn="1"/>
        </p:nvSpPr>
        <p:spPr>
          <a:xfrm>
            <a:off x="2032000" y="775648"/>
            <a:ext cx="10160000" cy="76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9A57B5-B628-4E70-8EFF-1EE4DEFA5F7E}"/>
              </a:ext>
            </a:extLst>
          </p:cNvPr>
          <p:cNvSpPr/>
          <p:nvPr userDrawn="1"/>
        </p:nvSpPr>
        <p:spPr>
          <a:xfrm>
            <a:off x="0" y="775648"/>
            <a:ext cx="2032000" cy="7620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8574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867508" y="492373"/>
            <a:ext cx="10394461" cy="546295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AB06C0-A11F-4A5A-A134-ADF1BE8A0D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92372"/>
            <a:ext cx="9144000" cy="4204673"/>
          </a:xfrm>
        </p:spPr>
        <p:txBody>
          <a:bodyPr anchor="b"/>
          <a:lstStyle>
            <a:lvl1pPr algn="ctr">
              <a:defRPr sz="7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6244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3EA6F0-D667-4E09-B65D-C619883D9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3DD4D-9FF9-4838-90AD-0733A628B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2" descr="C:\HARRIS\Books\DDCAriscv\LectureSlides\riscv-logos\riscv-logos\PNG\Standard_2.png">
            <a:extLst>
              <a:ext uri="{FF2B5EF4-FFF2-40B4-BE49-F238E27FC236}">
                <a16:creationId xmlns:a16="http://schemas.microsoft.com/office/drawing/2014/main" id="{AC14D8DC-A2DB-4A60-918E-02785DCCC4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7" y="6324601"/>
            <a:ext cx="4472383" cy="5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B2AB1E-249E-4D78-A831-6D0EA2A4FA5E}"/>
              </a:ext>
            </a:extLst>
          </p:cNvPr>
          <p:cNvSpPr txBox="1"/>
          <p:nvPr userDrawn="1"/>
        </p:nvSpPr>
        <p:spPr>
          <a:xfrm>
            <a:off x="5562600" y="6331803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baseline="0" dirty="0"/>
              <a:t>RVfpga v1.0 © 2020     </a:t>
            </a:r>
            <a:r>
              <a:rPr lang="en-US" sz="1600" baseline="0" dirty="0">
                <a:solidFill>
                  <a:schemeClr val="tx1"/>
                </a:solidFill>
              </a:rPr>
              <a:t>&lt;</a:t>
            </a:r>
            <a:fld id="{D1B2EFE9-D440-4A3B-858C-5FEDF5DD0E10}" type="slidenum">
              <a:rPr lang="en-US" sz="1600" smtClean="0">
                <a:solidFill>
                  <a:schemeClr val="tx1"/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600" dirty="0">
                <a:solidFill>
                  <a:schemeClr val="tx1"/>
                </a:solidFill>
              </a:rPr>
              <a:t>&gt;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Imagination Technologies </a:t>
            </a:r>
          </a:p>
        </p:txBody>
      </p:sp>
      <p:pic>
        <p:nvPicPr>
          <p:cNvPr id="9" name="Picture 8" descr="Imagination_Logo_Secondary_Blk">
            <a:extLst>
              <a:ext uri="{FF2B5EF4-FFF2-40B4-BE49-F238E27FC236}">
                <a16:creationId xmlns:a16="http://schemas.microsoft.com/office/drawing/2014/main" id="{1D2F3502-1BA8-450D-9062-ADBCF82F17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66190" y="6365557"/>
            <a:ext cx="2749610" cy="49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3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7.emf"/><Relationship Id="rId4" Type="http://schemas.openxmlformats.org/officeDocument/2006/relationships/package" Target="../embeddings/Microsoft_Visio_Drawing3.vsd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simple_spi" TargetMode="Externa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hyperlink" Target="https://www.analog.com/media/en/technical-documentation/data-sheets/ADXL362.pdf" TargetMode="Externa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Downloa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thworks.com/help/matlab/ref/rgb2gray.html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cores.org/projects/gpio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8.emf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hyperlink" Target="https://opencores.org/projects/ptc" TargetMode="Externa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4882FB-AB5B-40D1-82D0-89B3918449B8}"/>
              </a:ext>
            </a:extLst>
          </p:cNvPr>
          <p:cNvSpPr txBox="1"/>
          <p:nvPr/>
        </p:nvSpPr>
        <p:spPr>
          <a:xfrm>
            <a:off x="266700" y="2133600"/>
            <a:ext cx="116586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/>
              <a:t>RVfpga</a:t>
            </a:r>
          </a:p>
          <a:p>
            <a:r>
              <a:rPr lang="en-US" sz="3400" b="1" i="1" dirty="0" err="1"/>
              <a:t>Bilgisayar</a:t>
            </a:r>
            <a:r>
              <a:rPr lang="en-US" sz="3400" b="1" i="1" dirty="0"/>
              <a:t> </a:t>
            </a:r>
            <a:r>
              <a:rPr lang="en-US" sz="3400" b="1" i="1" dirty="0" err="1"/>
              <a:t>Mimarisini</a:t>
            </a:r>
            <a:r>
              <a:rPr lang="en-US" sz="3400" b="1" i="1" dirty="0"/>
              <a:t> </a:t>
            </a:r>
            <a:r>
              <a:rPr lang="en-US" sz="3400" b="1" i="1" dirty="0" err="1"/>
              <a:t>Anlamanın</a:t>
            </a:r>
            <a:r>
              <a:rPr lang="en-US" sz="3400" b="1" i="1" dirty="0"/>
              <a:t> </a:t>
            </a:r>
            <a:r>
              <a:rPr lang="en-US" sz="3400" b="1" i="1" dirty="0" err="1"/>
              <a:t>Eksiksiz</a:t>
            </a:r>
            <a:r>
              <a:rPr lang="en-US" sz="3400" b="1" i="1" dirty="0"/>
              <a:t> </a:t>
            </a:r>
            <a:r>
              <a:rPr lang="en-US" sz="3400" b="1" i="1" dirty="0" err="1"/>
              <a:t>Kursu</a:t>
            </a:r>
            <a:endParaRPr lang="en-US" sz="3400" b="1" dirty="0"/>
          </a:p>
        </p:txBody>
      </p:sp>
    </p:spTree>
    <p:extLst>
      <p:ext uri="{BB962C8B-B14F-4D97-AF65-F5344CB8AC3E}">
        <p14:creationId xmlns:p14="http://schemas.microsoft.com/office/powerpoint/2010/main" val="127901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Gerekli</a:t>
            </a:r>
            <a:r>
              <a:rPr lang="en-US" b="1" dirty="0"/>
              <a:t> </a:t>
            </a:r>
            <a:r>
              <a:rPr lang="en-US" b="1" dirty="0" err="1"/>
              <a:t>Yazılım</a:t>
            </a:r>
            <a:r>
              <a:rPr lang="en-US" b="1" dirty="0"/>
              <a:t> </a:t>
            </a:r>
            <a:r>
              <a:rPr lang="en-US" b="1" dirty="0" err="1"/>
              <a:t>ile</a:t>
            </a:r>
            <a:r>
              <a:rPr lang="en-US" b="1" dirty="0"/>
              <a:t> </a:t>
            </a:r>
            <a:r>
              <a:rPr lang="en-US" b="1" dirty="0" err="1"/>
              <a:t>Donanım</a:t>
            </a:r>
            <a:endParaRPr lang="en-US" b="1" dirty="0"/>
          </a:p>
        </p:txBody>
      </p:sp>
      <p:graphicFrame>
        <p:nvGraphicFramePr>
          <p:cNvPr id="5" name="Tabla 7">
            <a:extLst>
              <a:ext uri="{FF2B5EF4-FFF2-40B4-BE49-F238E27FC236}">
                <a16:creationId xmlns:a16="http://schemas.microsoft.com/office/drawing/2014/main" id="{C7B4BCC1-6B1F-4B3E-9201-441EDCB2E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271003"/>
              </p:ext>
            </p:extLst>
          </p:nvPr>
        </p:nvGraphicFramePr>
        <p:xfrm>
          <a:off x="567260" y="1276781"/>
          <a:ext cx="4267068" cy="3846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06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59947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YAZILIM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52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/>
                        <a:t>Xilinx </a:t>
                      </a:r>
                      <a:r>
                        <a:rPr lang="es-ES" sz="2400" b="1" dirty="0"/>
                        <a:t>Vivado</a:t>
                      </a:r>
                      <a:r>
                        <a:rPr lang="es-ES" sz="2400" dirty="0"/>
                        <a:t> 2019.2 WebPACK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211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err="1"/>
                        <a:t>PlatformIO</a:t>
                      </a:r>
                      <a:r>
                        <a:rPr lang="es-ES" sz="2400" dirty="0"/>
                        <a:t> – </a:t>
                      </a:r>
                      <a:r>
                        <a:rPr lang="es-ES" sz="2400" dirty="0" err="1"/>
                        <a:t>Microsoft’un</a:t>
                      </a:r>
                      <a:r>
                        <a:rPr lang="es-ES" sz="2400" baseline="0" dirty="0"/>
                        <a:t> </a:t>
                      </a:r>
                      <a:r>
                        <a:rPr lang="es-ES" sz="2400" b="1" dirty="0"/>
                        <a:t>Visual Studio </a:t>
                      </a:r>
                      <a:r>
                        <a:rPr lang="es-ES" sz="2400" b="1" dirty="0" err="1"/>
                        <a:t>Code’unun</a:t>
                      </a:r>
                      <a:r>
                        <a:rPr lang="es-ES" sz="2400" b="1" dirty="0"/>
                        <a:t> </a:t>
                      </a:r>
                      <a:r>
                        <a:rPr lang="es-ES" sz="2400" b="0" dirty="0" err="1"/>
                        <a:t>bir</a:t>
                      </a:r>
                      <a:r>
                        <a:rPr lang="es-ES" sz="2400" b="0" dirty="0"/>
                        <a:t> </a:t>
                      </a:r>
                      <a:r>
                        <a:rPr lang="es-ES" sz="2400" b="0" dirty="0" err="1"/>
                        <a:t>eklentisi</a:t>
                      </a:r>
                      <a:r>
                        <a:rPr lang="es-ES" sz="2400" b="1" dirty="0"/>
                        <a:t> – </a:t>
                      </a:r>
                      <a:r>
                        <a:rPr lang="es-ES" sz="2400" dirty="0"/>
                        <a:t>Chips Alliance </a:t>
                      </a:r>
                      <a:r>
                        <a:rPr lang="es-ES" sz="2400" dirty="0" err="1"/>
                        <a:t>platformu</a:t>
                      </a:r>
                      <a:r>
                        <a:rPr lang="es-ES" sz="2400" dirty="0"/>
                        <a:t> </a:t>
                      </a:r>
                      <a:r>
                        <a:rPr lang="es-ES" sz="2400" dirty="0" err="1"/>
                        <a:t>ile</a:t>
                      </a:r>
                      <a:r>
                        <a:rPr lang="es-ES" sz="2400" dirty="0"/>
                        <a:t>,</a:t>
                      </a:r>
                      <a:r>
                        <a:rPr lang="es-ES" sz="2400" baseline="0" dirty="0"/>
                        <a:t> </a:t>
                      </a:r>
                      <a:r>
                        <a:rPr lang="es-ES" sz="2400" baseline="0" dirty="0" err="1"/>
                        <a:t>şunları</a:t>
                      </a:r>
                      <a:r>
                        <a:rPr lang="es-ES" sz="2400" baseline="0" dirty="0"/>
                        <a:t> </a:t>
                      </a:r>
                      <a:r>
                        <a:rPr lang="es-ES" sz="2400" dirty="0" err="1"/>
                        <a:t>içerir</a:t>
                      </a:r>
                      <a:r>
                        <a:rPr lang="es-ES" sz="2400" dirty="0"/>
                        <a:t>: RISC-V Toolchain, OpenOCD, Verilator HDL Simulator, WD </a:t>
                      </a:r>
                      <a:r>
                        <a:rPr lang="es-ES" sz="2400" dirty="0" err="1"/>
                        <a:t>Whisper</a:t>
                      </a:r>
                      <a:r>
                        <a:rPr lang="es-ES" sz="2400" dirty="0"/>
                        <a:t> </a:t>
                      </a:r>
                      <a:r>
                        <a:rPr lang="es-ES" sz="2400" dirty="0" err="1"/>
                        <a:t>yönerge</a:t>
                      </a:r>
                      <a:r>
                        <a:rPr lang="es-ES" sz="2400" dirty="0"/>
                        <a:t> </a:t>
                      </a:r>
                      <a:r>
                        <a:rPr lang="es-ES" sz="2400" dirty="0" err="1"/>
                        <a:t>kümesi</a:t>
                      </a:r>
                      <a:r>
                        <a:rPr lang="es-ES" sz="2400" dirty="0"/>
                        <a:t> </a:t>
                      </a:r>
                      <a:r>
                        <a:rPr lang="es-ES" sz="2400" dirty="0" err="1"/>
                        <a:t>simülatörü</a:t>
                      </a:r>
                      <a:r>
                        <a:rPr lang="es-ES" sz="2400" dirty="0"/>
                        <a:t> (ISS)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7364"/>
                  </a:ext>
                </a:extLst>
              </a:tr>
            </a:tbl>
          </a:graphicData>
        </a:graphic>
      </p:graphicFrame>
      <p:graphicFrame>
        <p:nvGraphicFramePr>
          <p:cNvPr id="6" name="Tabla 8">
            <a:extLst>
              <a:ext uri="{FF2B5EF4-FFF2-40B4-BE49-F238E27FC236}">
                <a16:creationId xmlns:a16="http://schemas.microsoft.com/office/drawing/2014/main" id="{0E1CDCAC-99BE-42F3-A8E2-3083523B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195118"/>
              </p:ext>
            </p:extLst>
          </p:nvPr>
        </p:nvGraphicFramePr>
        <p:xfrm>
          <a:off x="5531952" y="1264408"/>
          <a:ext cx="6092788" cy="1198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958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DONANIM*</a:t>
                      </a:r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Digilent’in</a:t>
                      </a: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Nexys A7 </a:t>
                      </a: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Nexys 4 DDR FPGA </a:t>
                      </a:r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Kartı</a:t>
                      </a:r>
                      <a:endParaRPr lang="es-E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</a:tbl>
          </a:graphicData>
        </a:graphic>
      </p:graphicFrame>
      <p:graphicFrame>
        <p:nvGraphicFramePr>
          <p:cNvPr id="8" name="Tabla 11">
            <a:extLst>
              <a:ext uri="{FF2B5EF4-FFF2-40B4-BE49-F238E27FC236}">
                <a16:creationId xmlns:a16="http://schemas.microsoft.com/office/drawing/2014/main" id="{9EE8E773-384B-4CA2-AE60-6B5E48BC0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016557"/>
              </p:ext>
            </p:extLst>
          </p:nvPr>
        </p:nvGraphicFramePr>
        <p:xfrm>
          <a:off x="5531952" y="3384398"/>
          <a:ext cx="6092788" cy="173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2788">
                  <a:extLst>
                    <a:ext uri="{9D8B030D-6E8A-4147-A177-3AD203B41FA5}">
                      <a16:colId xmlns:a16="http://schemas.microsoft.com/office/drawing/2014/main" val="2989335716"/>
                    </a:ext>
                  </a:extLst>
                </a:gridCol>
              </a:tblGrid>
              <a:tr h="661555"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RISC-V ÇEKİRDEK &amp;</a:t>
                      </a:r>
                      <a:r>
                        <a:rPr lang="es-ES" sz="3600" baseline="0" dirty="0"/>
                        <a:t> SOC</a:t>
                      </a:r>
                      <a:endParaRPr lang="es-ES" sz="3600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49981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 err="1"/>
                        <a:t>Çekirdek</a:t>
                      </a:r>
                      <a:r>
                        <a:rPr lang="es-ES" sz="2400" b="1" dirty="0"/>
                        <a:t>: </a:t>
                      </a:r>
                      <a:r>
                        <a:rPr lang="es-ES" sz="2400" dirty="0"/>
                        <a:t>Western </a:t>
                      </a:r>
                      <a:r>
                        <a:rPr lang="es-ES" sz="2400" dirty="0" err="1"/>
                        <a:t>Digital’in</a:t>
                      </a:r>
                      <a:r>
                        <a:rPr lang="es-ES" sz="2400" dirty="0"/>
                        <a:t> </a:t>
                      </a:r>
                      <a:r>
                        <a:rPr lang="es-ES" sz="2400" b="1" dirty="0" err="1"/>
                        <a:t>SweRV</a:t>
                      </a:r>
                      <a:r>
                        <a:rPr lang="es-ES" sz="2400" b="1" dirty="0"/>
                        <a:t> EH1’i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150308"/>
                  </a:ext>
                </a:extLst>
              </a:tr>
              <a:tr h="53659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b="1" dirty="0"/>
                        <a:t>SoC:</a:t>
                      </a:r>
                      <a:r>
                        <a:rPr lang="es-ES" sz="2400" b="1" baseline="0" dirty="0"/>
                        <a:t> </a:t>
                      </a:r>
                      <a:r>
                        <a:rPr lang="es-ES" sz="2400" dirty="0"/>
                        <a:t>Chips </a:t>
                      </a:r>
                      <a:r>
                        <a:rPr lang="es-ES" sz="2400" dirty="0" err="1"/>
                        <a:t>Alliance’in</a:t>
                      </a:r>
                      <a:r>
                        <a:rPr lang="es-ES" sz="2400" dirty="0"/>
                        <a:t> </a:t>
                      </a:r>
                      <a:r>
                        <a:rPr lang="es-ES" sz="2400" b="1" dirty="0" err="1"/>
                        <a:t>SweRVolf’u</a:t>
                      </a:r>
                      <a:endParaRPr lang="es-ES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006549"/>
                  </a:ext>
                </a:extLst>
              </a:tr>
            </a:tbl>
          </a:graphicData>
        </a:graphic>
      </p:graphicFrame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2E13513-2B5A-422C-BC32-ACE6D4D76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260" y="5478435"/>
            <a:ext cx="11002850" cy="413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 err="1"/>
              <a:t>Bütünüyle</a:t>
            </a:r>
            <a:r>
              <a:rPr lang="en-US" sz="2600" dirty="0"/>
              <a:t> </a:t>
            </a:r>
            <a:r>
              <a:rPr lang="en-US" sz="2600" dirty="0" err="1"/>
              <a:t>ücretsiz</a:t>
            </a:r>
            <a:r>
              <a:rPr lang="en-US" sz="2600" dirty="0"/>
              <a:t>, </a:t>
            </a:r>
            <a:r>
              <a:rPr lang="en-US" sz="2600" dirty="0" err="1"/>
              <a:t>yalnızca</a:t>
            </a:r>
            <a:r>
              <a:rPr lang="en-US" sz="2600" dirty="0"/>
              <a:t> FPGA </a:t>
            </a:r>
            <a:r>
              <a:rPr lang="en-US" sz="2600" dirty="0" err="1"/>
              <a:t>kartı</a:t>
            </a:r>
            <a:r>
              <a:rPr lang="en-US" sz="2600" dirty="0"/>
              <a:t> $265 (</a:t>
            </a:r>
            <a:r>
              <a:rPr lang="en-US" sz="2600" dirty="0" err="1"/>
              <a:t>akademik</a:t>
            </a:r>
            <a:r>
              <a:rPr lang="en-US" sz="2600" dirty="0"/>
              <a:t> </a:t>
            </a:r>
            <a:r>
              <a:rPr lang="en-US" sz="2600" dirty="0" err="1"/>
              <a:t>ücret</a:t>
            </a:r>
            <a:r>
              <a:rPr lang="en-US" sz="2600" dirty="0"/>
              <a:t>: $199) </a:t>
            </a:r>
            <a:r>
              <a:rPr lang="en-US" sz="2600" dirty="0" err="1"/>
              <a:t>tutar</a:t>
            </a:r>
            <a:endParaRPr lang="en-US" sz="2600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45865E2-9AFA-48FC-BDC1-793D7F0AE9B3}"/>
              </a:ext>
            </a:extLst>
          </p:cNvPr>
          <p:cNvSpPr txBox="1">
            <a:spLocks/>
          </p:cNvSpPr>
          <p:nvPr/>
        </p:nvSpPr>
        <p:spPr>
          <a:xfrm>
            <a:off x="5531952" y="2473328"/>
            <a:ext cx="6411784" cy="413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*</a:t>
            </a:r>
            <a:r>
              <a:rPr lang="en-US" sz="2000" dirty="0" err="1"/>
              <a:t>Deneylerin</a:t>
            </a:r>
            <a:r>
              <a:rPr lang="en-US" sz="2000" dirty="0"/>
              <a:t> </a:t>
            </a:r>
            <a:r>
              <a:rPr lang="en-US" sz="2000" dirty="0" err="1"/>
              <a:t>hepsi</a:t>
            </a:r>
            <a:r>
              <a:rPr lang="en-US" sz="2000" dirty="0"/>
              <a:t> </a:t>
            </a:r>
            <a:r>
              <a:rPr lang="en-US" sz="2000" dirty="0" err="1"/>
              <a:t>yalnızca</a:t>
            </a:r>
            <a:r>
              <a:rPr lang="en-US" sz="2000" dirty="0"/>
              <a:t> </a:t>
            </a:r>
            <a:r>
              <a:rPr lang="en-US" sz="2000" dirty="0" err="1"/>
              <a:t>simülasyonda</a:t>
            </a:r>
            <a:r>
              <a:rPr lang="en-US" sz="2000" dirty="0"/>
              <a:t> </a:t>
            </a:r>
            <a:r>
              <a:rPr lang="en-US" sz="2000" dirty="0" err="1"/>
              <a:t>bitirilebilir</a:t>
            </a:r>
            <a:r>
              <a:rPr lang="en-US" sz="2000" dirty="0"/>
              <a:t>; </a:t>
            </a:r>
            <a:r>
              <a:rPr lang="en-US" sz="2000" dirty="0" err="1"/>
              <a:t>yani</a:t>
            </a:r>
            <a:r>
              <a:rPr lang="en-US" sz="2000" dirty="0"/>
              <a:t>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donanım</a:t>
            </a:r>
            <a:r>
              <a:rPr lang="en-US" sz="2000" dirty="0"/>
              <a:t> </a:t>
            </a:r>
            <a:r>
              <a:rPr lang="en-US" sz="2000" dirty="0" err="1"/>
              <a:t>önerilir</a:t>
            </a:r>
            <a:r>
              <a:rPr lang="en-US" sz="2000" dirty="0"/>
              <a:t> </a:t>
            </a:r>
            <a:r>
              <a:rPr lang="en-US" sz="2000" dirty="0" err="1"/>
              <a:t>ancak</a:t>
            </a:r>
            <a:r>
              <a:rPr lang="en-US" sz="2000" dirty="0"/>
              <a:t> </a:t>
            </a:r>
            <a:r>
              <a:rPr lang="en-US" sz="2000" dirty="0" err="1"/>
              <a:t>gerekmez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488939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Bir-</a:t>
            </a:r>
            <a:r>
              <a:rPr lang="en-US" b="1" dirty="0" err="1"/>
              <a:t>vektör</a:t>
            </a:r>
            <a:r>
              <a:rPr lang="en-US" b="1" dirty="0"/>
              <a:t> vs. </a:t>
            </a:r>
            <a:r>
              <a:rPr lang="en-US" b="1" dirty="0" err="1"/>
              <a:t>Çoklu-vektör</a:t>
            </a:r>
            <a:r>
              <a:rPr lang="en-US" b="1" dirty="0"/>
              <a:t> </a:t>
            </a:r>
            <a:r>
              <a:rPr lang="en-US" b="1" dirty="0" err="1"/>
              <a:t>modu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60931"/>
            <a:ext cx="5736837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Bir-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vektör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modu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örneği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29" y="2160397"/>
            <a:ext cx="5597528" cy="245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220" y="1866880"/>
            <a:ext cx="5426957" cy="3823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6542265" y="1060931"/>
            <a:ext cx="5395178" cy="6874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Çoklu-vektör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modu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örneği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9599770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Kesintileri</a:t>
            </a:r>
            <a:r>
              <a:rPr lang="en-US" b="1" dirty="0"/>
              <a:t> </a:t>
            </a:r>
            <a:r>
              <a:rPr lang="en-US" b="1" dirty="0" err="1"/>
              <a:t>Yönetme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WD’in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PSP/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BSP’sini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kullanarak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WD’in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PSP/</a:t>
            </a: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BSP’sini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kullanarak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ilk </a:t>
            </a: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değerlendir</a:t>
            </a:r>
            <a:endParaRPr lang="en-US" sz="2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255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kesintiden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birini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daha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çoğunu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ilk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değerlendirip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ISR’ın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adını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sağla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Kesintiyi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tetikleyecek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birimi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sinyalini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ucuyla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bağla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Bütün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Dış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30249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Switch[0]’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ın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değerini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okumak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kullan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–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yalnızca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yükselen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kenarda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(0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  <a:sym typeface="Wingdings" panose="05000000000000000000" pitchFamily="2" charset="2"/>
              </a:rPr>
              <a:t>1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sym typeface="Wingdings" panose="05000000000000000000" pitchFamily="2" charset="2"/>
              </a:rPr>
              <a:t>geçişi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  <a:sym typeface="Wingdings" panose="05000000000000000000" pitchFamily="2" charset="2"/>
              </a:rPr>
              <a:t>)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A93872-62B3-41CF-9B62-DC325D971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47426"/>
              </p:ext>
            </p:extLst>
          </p:nvPr>
        </p:nvGraphicFramePr>
        <p:xfrm>
          <a:off x="243039" y="2268949"/>
          <a:ext cx="11063392" cy="301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4158">
                  <a:extLst>
                    <a:ext uri="{9D8B030D-6E8A-4147-A177-3AD203B41FA5}">
                      <a16:colId xmlns:a16="http://schemas.microsoft.com/office/drawing/2014/main" val="489485288"/>
                    </a:ext>
                  </a:extLst>
                </a:gridCol>
                <a:gridCol w="1623717">
                  <a:extLst>
                    <a:ext uri="{9D8B030D-6E8A-4147-A177-3AD203B41FA5}">
                      <a16:colId xmlns:a16="http://schemas.microsoft.com/office/drawing/2014/main" val="3657902820"/>
                    </a:ext>
                  </a:extLst>
                </a:gridCol>
                <a:gridCol w="1667339">
                  <a:extLst>
                    <a:ext uri="{9D8B030D-6E8A-4147-A177-3AD203B41FA5}">
                      <a16:colId xmlns:a16="http://schemas.microsoft.com/office/drawing/2014/main" val="3376335297"/>
                    </a:ext>
                  </a:extLst>
                </a:gridCol>
                <a:gridCol w="1057325">
                  <a:extLst>
                    <a:ext uri="{9D8B030D-6E8A-4147-A177-3AD203B41FA5}">
                      <a16:colId xmlns:a16="http://schemas.microsoft.com/office/drawing/2014/main" val="2031405792"/>
                    </a:ext>
                  </a:extLst>
                </a:gridCol>
                <a:gridCol w="4670853">
                  <a:extLst>
                    <a:ext uri="{9D8B030D-6E8A-4147-A177-3AD203B41FA5}">
                      <a16:colId xmlns:a16="http://schemas.microsoft.com/office/drawing/2014/main" val="590715533"/>
                    </a:ext>
                  </a:extLst>
                </a:gridCol>
              </a:tblGrid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Adı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Adresi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Genişliği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Erişim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Tanım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252478456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</a:t>
                      </a:r>
                      <a:r>
                        <a:rPr lang="en-GB" sz="1800" dirty="0" err="1">
                          <a:effectLst/>
                        </a:rPr>
                        <a:t>girdi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veri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884725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RGPIO_OUT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</a:t>
                      </a:r>
                      <a:r>
                        <a:rPr lang="en-GB" sz="1800" dirty="0" err="1">
                          <a:effectLst/>
                        </a:rPr>
                        <a:t>çıktı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veri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97555748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RGPIO_OE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</a:t>
                      </a:r>
                      <a:r>
                        <a:rPr lang="en-GB" sz="1800" dirty="0" err="1">
                          <a:effectLst/>
                        </a:rPr>
                        <a:t>çıktı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sürücü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etkinleştir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728267783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RGPIO_INTE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0x8000140C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effectLst/>
                        </a:rPr>
                        <a:t>Kesinti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etkinleştir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333048150"/>
                  </a:ext>
                </a:extLst>
              </a:tr>
              <a:tr h="276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RGPIO_PTRIG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effectLst/>
                        </a:rPr>
                        <a:t>Kesintiyi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tetikleyen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etkinlik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türü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2361489123"/>
                  </a:ext>
                </a:extLst>
              </a:tr>
              <a:tr h="265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RGPIO_AUX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GPIO </a:t>
                      </a:r>
                      <a:r>
                        <a:rPr lang="en-GB" sz="1800" dirty="0" err="1">
                          <a:effectLst/>
                        </a:rPr>
                        <a:t>çıktılarına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yardımcı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girdileri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çokla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896181225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RGPIO_CTRL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effectLst/>
                        </a:rPr>
                        <a:t>Denetleme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yazmacı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878630041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RGPIO_INTS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0x8000141C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 err="1">
                          <a:effectLst/>
                        </a:rPr>
                        <a:t>Kesinti</a:t>
                      </a:r>
                      <a:r>
                        <a:rPr lang="en-GB" sz="1800" b="1" dirty="0">
                          <a:effectLst/>
                        </a:rPr>
                        <a:t> </a:t>
                      </a:r>
                      <a:r>
                        <a:rPr lang="en-GB" sz="1800" b="1" dirty="0" err="1">
                          <a:effectLst/>
                        </a:rPr>
                        <a:t>durumu</a:t>
                      </a:r>
                      <a:endParaRPr lang="en-US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128953042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RGPIO_ECLK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RGPIO_IN </a:t>
                      </a:r>
                      <a:r>
                        <a:rPr lang="en-GB" sz="1600" dirty="0" err="1">
                          <a:effectLst/>
                        </a:rPr>
                        <a:t>sürgülemesi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için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gpio_eclk’yi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etkinleştir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060588168"/>
                  </a:ext>
                </a:extLst>
              </a:tr>
              <a:tr h="2466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RGPIO_NEC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0x80001424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1-32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gpio_eclk’nin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etkin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kenarını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seç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10973" marR="110973" marT="0" marB="0"/>
                </a:tc>
                <a:extLst>
                  <a:ext uri="{0D108BD9-81ED-4DB2-BD59-A6C34878D82A}">
                    <a16:rowId xmlns:a16="http://schemas.microsoft.com/office/drawing/2014/main" val="39002915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0CB6FE2-3BAD-48D9-8416-F5966024C774}"/>
              </a:ext>
            </a:extLst>
          </p:cNvPr>
          <p:cNvSpPr txBox="1"/>
          <p:nvPr/>
        </p:nvSpPr>
        <p:spPr>
          <a:xfrm>
            <a:off x="-1" y="5569224"/>
            <a:ext cx="12078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Bütün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kod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şuraya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bak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[RVfpgaPath]/RVfpga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Labs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Lab9/LED-Switch_7SegDispl_Interrupts_C-Lang.c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980781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Kesintiler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GPIO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yazmaçlarını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ayarlama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RGPIO_INTE = 0x10000 (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Switch[0]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kesintiyi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RGPIO_PTRIG = 0x10000 (Switch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[0]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yükselen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kenarında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tetiklenir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RGPIO_INTS = 0x0 (</a:t>
            </a:r>
            <a:r>
              <a:rPr lang="en-US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bütün</a:t>
            </a: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boşaltır</a:t>
            </a: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RGPIO_CTRL = 0x1 (GPIO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kesintilerini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etkinleştirir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29693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990595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GPIO ISR: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GPIO_ISR(void)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unsigned int i;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Invert LED value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M_PSP_READ_REGISTER_32(GPIO_LEDs);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!i;                                   /* Invert the LEDs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 = i &amp; 0x1;                              /* Only keep right-most LED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M_PSP_WRITE_REGISTER_32(GPIO_LEDs, i)     /* RGPIO_OUT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Clear GPIO interrupt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M_PSP_WRITE_REGISTER_32(RGPIO_INTS, 0x0); /* RGPIO_INTS */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/* Stop the generation of this interrupt (IRQ4) */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bspClearExtInterrupt(4);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53463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46903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4’ü (IRQ4)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anahtarın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kesintisiyle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bağla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hizmet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yordamını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GPIO_ISR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ayarla</a:t>
            </a:r>
            <a:endParaRPr lang="en-US" sz="3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Bellek</a:t>
            </a:r>
            <a:r>
              <a:rPr lang="en-US" sz="3000" dirty="0" err="1">
                <a:latin typeface="Arial" panose="020B0604020202020204" pitchFamily="34" charset="0"/>
                <a:ea typeface="SimSun" panose="02010600030101010101" pitchFamily="2" charset="-122"/>
              </a:rPr>
              <a:t>-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eşlenmiş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0x80001018 = 0x1: GPIO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kesintisini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donanımında</a:t>
            </a:r>
            <a:r>
              <a:rPr lang="en-US" sz="3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IRQ4’e </a:t>
            </a:r>
            <a:r>
              <a:rPr lang="en-US" sz="3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bağlar</a:t>
            </a:r>
            <a:endParaRPr lang="en-US" sz="3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000" dirty="0" err="1">
                <a:latin typeface="Arial" panose="020B0604020202020204" pitchFamily="34" charset="0"/>
                <a:ea typeface="SimSun" panose="02010600030101010101" pitchFamily="2" charset="-122"/>
              </a:rPr>
              <a:t>Genel</a:t>
            </a:r>
            <a:r>
              <a:rPr lang="en-US" sz="3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3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0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endParaRPr lang="en-US" sz="30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956000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10: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Dizisel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Veri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Yolları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934202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dirty="0" err="1"/>
              <a:t>Dizisel</a:t>
            </a:r>
            <a:r>
              <a:rPr lang="en-US" b="1" dirty="0"/>
              <a:t> Veri </a:t>
            </a:r>
            <a:r>
              <a:rPr lang="en-US" b="1" dirty="0" err="1"/>
              <a:t>Yolları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Dizisel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yolları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bitleri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birer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birer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endParaRPr lang="en-GB" sz="3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Buna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karşın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paralel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yolları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bitleri</a:t>
            </a: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çoklu</a:t>
            </a: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endParaRPr lang="en-GB" sz="2800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Yaygın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dizisel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yolları</a:t>
            </a:r>
            <a:endParaRPr lang="en-GB" sz="3200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UART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evrensel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eş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zamansız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alıcı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verici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dizisel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çevre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birimi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arayüzü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1">
              <a:defRPr/>
            </a:pPr>
            <a:r>
              <a:rPr lang="en-GB" sz="28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I2C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entegre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devreler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arası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protokol</a:t>
            </a:r>
            <a:r>
              <a:rPr lang="en-GB" sz="28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Bu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deneyde</a:t>
            </a:r>
            <a:r>
              <a:rPr lang="en-GB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SPI’a</a:t>
            </a:r>
            <a:r>
              <a:rPr lang="en-GB" sz="3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odaklanıyoruz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01732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dirty="0" err="1"/>
              <a:t>Dizisel</a:t>
            </a:r>
            <a:r>
              <a:rPr lang="en-US" b="1" dirty="0"/>
              <a:t> Veri </a:t>
            </a:r>
            <a:r>
              <a:rPr lang="en-US" b="1" dirty="0" err="1"/>
              <a:t>Yolları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1550774" y="3314438"/>
            <a:ext cx="8692978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Denetleyici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saat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r>
              <a:rPr lang="en-GB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&amp; </a:t>
            </a:r>
            <a:r>
              <a:rPr lang="en-GB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alır</a:t>
            </a:r>
            <a:endParaRPr lang="en-GB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Çevre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Birimi</a:t>
            </a:r>
            <a:r>
              <a:rPr lang="en-GB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saat</a:t>
            </a:r>
            <a:r>
              <a:rPr lang="en-GB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alır</a:t>
            </a:r>
            <a:r>
              <a:rPr lang="en-GB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</a:t>
            </a:r>
            <a:r>
              <a:rPr lang="en-GB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r>
              <a:rPr lang="en-GB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&amp; </a:t>
            </a:r>
            <a:r>
              <a:rPr lang="en-GB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alır</a:t>
            </a:r>
            <a:endParaRPr lang="en-GB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Sinyaller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SDO: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Dizisel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Veri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Dışarı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SDI: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Dizisel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Veri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İçeri</a:t>
            </a:r>
            <a:endParaRPr lang="en-GB" sz="2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SCK: 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saati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CSbar: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düşük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sağlamalı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yonga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seçi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b="1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11274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dirty="0" err="1"/>
              <a:t>Dizisel</a:t>
            </a:r>
            <a:r>
              <a:rPr lang="en-US" b="1" dirty="0"/>
              <a:t> Veri </a:t>
            </a:r>
            <a:r>
              <a:rPr lang="en-US" b="1" dirty="0" err="1"/>
              <a:t>Yolları</a:t>
            </a:r>
            <a:endParaRPr lang="en-US" b="1" dirty="0"/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336661E6-0161-40DF-90A5-1556B7AE1887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353" y="859451"/>
            <a:ext cx="4229100" cy="2420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D8FF6F8-560E-4A01-B06C-581996CA4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77194"/>
              </p:ext>
            </p:extLst>
          </p:nvPr>
        </p:nvGraphicFramePr>
        <p:xfrm>
          <a:off x="952500" y="4575670"/>
          <a:ext cx="9934019" cy="1611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58" name="Visio" r:id="rId4" imgW="5029200" imgH="815324" progId="Visio.Drawing.15">
                  <p:embed/>
                </p:oleObj>
              </mc:Choice>
              <mc:Fallback>
                <p:oleObj name="Visio" r:id="rId4" imgW="5029200" imgH="8153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2500" y="4575670"/>
                        <a:ext cx="9934019" cy="1611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3B681F3-84FA-4CF9-AD63-3BB0BE010565}"/>
              </a:ext>
            </a:extLst>
          </p:cNvPr>
          <p:cNvSpPr txBox="1">
            <a:spLocks/>
          </p:cNvSpPr>
          <p:nvPr/>
        </p:nvSpPr>
        <p:spPr>
          <a:xfrm>
            <a:off x="716280" y="3283958"/>
            <a:ext cx="10881360" cy="26106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sz="2200" b="1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 </a:t>
            </a:r>
            <a:r>
              <a:rPr lang="en-GB" sz="2200" b="1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boşta</a:t>
            </a:r>
            <a:endParaRPr lang="en-GB" sz="2200" b="1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Denetleyici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sz="2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SCK’de</a:t>
            </a: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kenar</a:t>
            </a: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yolladığında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denetleyici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çevre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birimi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 </a:t>
            </a:r>
            <a:r>
              <a:rPr lang="en-GB" sz="2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veriyi</a:t>
            </a: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örnekleyip</a:t>
            </a:r>
            <a:r>
              <a:rPr lang="en-GB" sz="2200" b="1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b="1" dirty="0" err="1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yollar</a:t>
            </a:r>
            <a:r>
              <a:rPr lang="en-GB" sz="2200" dirty="0">
                <a:solidFill>
                  <a:srgbClr val="00000A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Veri,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düşen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kenarda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değişip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yollanıp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yükselen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kenarda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örneklenir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ancak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bu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yapılandırılabilir</a:t>
            </a:r>
            <a:r>
              <a:rPr lang="en-GB" sz="2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GB" sz="2200" dirty="0">
              <a:solidFill>
                <a:srgbClr val="00000A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633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Desteklenen</a:t>
            </a:r>
            <a:r>
              <a:rPr lang="en-US" b="1" dirty="0"/>
              <a:t> </a:t>
            </a:r>
            <a:r>
              <a:rPr lang="en-US" b="1" dirty="0" err="1"/>
              <a:t>Platformlar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0390" y="988529"/>
            <a:ext cx="11692092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İşletim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Sistemleri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Ubuntu 18.04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sonraki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sürümler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de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çalışacaktır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</a:p>
          <a:p>
            <a:pPr lvl="1"/>
            <a:r>
              <a:rPr lang="en-US" b="1" dirty="0"/>
              <a:t>Windows 10</a:t>
            </a:r>
          </a:p>
          <a:p>
            <a:pPr lvl="1"/>
            <a:r>
              <a:rPr lang="en-US" b="1" dirty="0"/>
              <a:t>macOS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6619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dirty="0" err="1"/>
              <a:t>RVfpga’in</a:t>
            </a:r>
            <a:r>
              <a:rPr lang="en-US" b="1" dirty="0"/>
              <a:t> SPI </a:t>
            </a:r>
            <a:r>
              <a:rPr lang="en-US" b="1" dirty="0" err="1"/>
              <a:t>Modülü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RVfpga’in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SPI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modülü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OpenCores’dandır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		</a:t>
            </a:r>
          </a:p>
          <a:p>
            <a:pPr marL="0" indent="0">
              <a:buNone/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https://opencores.org/projects/simple_spi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4-giriş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okuma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yazma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arabellekleri</a:t>
            </a:r>
            <a:endParaRPr lang="en-US" sz="3200" dirty="0">
              <a:solidFill>
                <a:srgbClr val="00000A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SPI </a:t>
            </a:r>
            <a:r>
              <a:rPr lang="en-US" sz="3200" dirty="0" err="1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Yazmaçları</a:t>
            </a:r>
            <a:r>
              <a:rPr lang="en-US" sz="3200" dirty="0">
                <a:solidFill>
                  <a:srgbClr val="00000A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624917"/>
              </p:ext>
            </p:extLst>
          </p:nvPr>
        </p:nvGraphicFramePr>
        <p:xfrm>
          <a:off x="1568713" y="3493851"/>
          <a:ext cx="8781087" cy="2484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2506">
                  <a:extLst>
                    <a:ext uri="{9D8B030D-6E8A-4147-A177-3AD203B41FA5}">
                      <a16:colId xmlns:a16="http://schemas.microsoft.com/office/drawing/2014/main" val="281596545"/>
                    </a:ext>
                  </a:extLst>
                </a:gridCol>
                <a:gridCol w="1731838">
                  <a:extLst>
                    <a:ext uri="{9D8B030D-6E8A-4147-A177-3AD203B41FA5}">
                      <a16:colId xmlns:a16="http://schemas.microsoft.com/office/drawing/2014/main" val="881716930"/>
                    </a:ext>
                  </a:extLst>
                </a:gridCol>
                <a:gridCol w="994194">
                  <a:extLst>
                    <a:ext uri="{9D8B030D-6E8A-4147-A177-3AD203B41FA5}">
                      <a16:colId xmlns:a16="http://schemas.microsoft.com/office/drawing/2014/main" val="2959728281"/>
                    </a:ext>
                  </a:extLst>
                </a:gridCol>
                <a:gridCol w="1223570">
                  <a:extLst>
                    <a:ext uri="{9D8B030D-6E8A-4147-A177-3AD203B41FA5}">
                      <a16:colId xmlns:a16="http://schemas.microsoft.com/office/drawing/2014/main" val="447605542"/>
                    </a:ext>
                  </a:extLst>
                </a:gridCol>
                <a:gridCol w="3238979">
                  <a:extLst>
                    <a:ext uri="{9D8B030D-6E8A-4147-A177-3AD203B41FA5}">
                      <a16:colId xmlns:a16="http://schemas.microsoft.com/office/drawing/2014/main" val="1739878468"/>
                    </a:ext>
                  </a:extLst>
                </a:gridCol>
              </a:tblGrid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Adı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Adresi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Genişliği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Erişim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Tanım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8779415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Denetleme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99005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SPSR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0x80001108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Durum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7149892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SPDR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Veri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79106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SPER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0x80001118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Eklentiler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937777"/>
                  </a:ext>
                </a:extLst>
              </a:tr>
              <a:tr h="414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SPCS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0x80001120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8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CS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s-ES" sz="3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325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97320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ADXL362 </a:t>
            </a:r>
            <a:r>
              <a:rPr lang="en-US" b="1" dirty="0" err="1"/>
              <a:t>İvmeölçer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40835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Nexys</a:t>
            </a:r>
            <a:r>
              <a:rPr lang="en-GB" dirty="0"/>
              <a:t> A7 </a:t>
            </a:r>
            <a:r>
              <a:rPr lang="en-GB" dirty="0" err="1"/>
              <a:t>kartı</a:t>
            </a:r>
            <a:r>
              <a:rPr lang="en-GB" dirty="0"/>
              <a:t> </a:t>
            </a:r>
            <a:r>
              <a:rPr lang="en-GB" dirty="0" err="1"/>
              <a:t>bir</a:t>
            </a:r>
            <a:r>
              <a:rPr lang="en-GB" dirty="0"/>
              <a:t> Analog Devices ADXL362 </a:t>
            </a:r>
            <a:r>
              <a:rPr lang="en-GB" dirty="0" err="1"/>
              <a:t>ivmeölçer</a:t>
            </a:r>
            <a:r>
              <a:rPr lang="en-GB" dirty="0"/>
              <a:t> </a:t>
            </a:r>
            <a:r>
              <a:rPr lang="en-GB" dirty="0" err="1"/>
              <a:t>içerir</a:t>
            </a:r>
            <a:r>
              <a:rPr lang="en-GB" dirty="0"/>
              <a:t>. </a:t>
            </a:r>
            <a:r>
              <a:rPr lang="en-GB" dirty="0" err="1"/>
              <a:t>Bütün</a:t>
            </a:r>
            <a:r>
              <a:rPr lang="en-GB" dirty="0"/>
              <a:t> </a:t>
            </a:r>
            <a:r>
              <a:rPr lang="en-GB" dirty="0" err="1"/>
              <a:t>bilgilere</a:t>
            </a:r>
            <a:r>
              <a:rPr lang="en-GB" dirty="0"/>
              <a:t> </a:t>
            </a:r>
            <a:r>
              <a:rPr lang="en-GB" dirty="0" err="1"/>
              <a:t>şuradan</a:t>
            </a:r>
            <a:r>
              <a:rPr lang="en-GB" dirty="0"/>
              <a:t> </a:t>
            </a:r>
            <a:r>
              <a:rPr lang="en-GB" dirty="0" err="1"/>
              <a:t>erişebilirsin</a:t>
            </a:r>
            <a:r>
              <a:rPr lang="en-GB" dirty="0"/>
              <a:t>: </a:t>
            </a:r>
            <a:endParaRPr lang="es-ES" dirty="0"/>
          </a:p>
          <a:p>
            <a:pPr marL="400050" lvl="1" indent="0">
              <a:buNone/>
            </a:pPr>
            <a:r>
              <a:rPr lang="en-GB" u="sng" dirty="0">
                <a:hlinkClick r:id="rId2"/>
              </a:rPr>
              <a:t>https://www.analog.com/media/en/technical-documentation/data-sheets/ADXL362.pdf</a:t>
            </a:r>
            <a:endParaRPr lang="en-GB" u="sng" dirty="0"/>
          </a:p>
          <a:p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309" y="3004458"/>
            <a:ext cx="4524243" cy="2822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35172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 err="1"/>
              <a:t>RVfpga</a:t>
            </a:r>
            <a:r>
              <a:rPr lang="en-US" sz="3600" b="1" dirty="0"/>
              <a:t> </a:t>
            </a:r>
            <a:r>
              <a:rPr lang="en-US" sz="3600" b="1" dirty="0" err="1"/>
              <a:t>Deney</a:t>
            </a:r>
            <a:r>
              <a:rPr lang="en-US" sz="3600" b="1" dirty="0"/>
              <a:t> 6: </a:t>
            </a:r>
            <a:r>
              <a:rPr lang="en-US" sz="3600" b="1" dirty="0" err="1"/>
              <a:t>İvmeölçerin</a:t>
            </a:r>
            <a:r>
              <a:rPr lang="en-US" sz="3600" b="1" dirty="0"/>
              <a:t> </a:t>
            </a:r>
            <a:r>
              <a:rPr lang="en-US" sz="3600" b="1" dirty="0" err="1"/>
              <a:t>Alçak</a:t>
            </a:r>
            <a:r>
              <a:rPr lang="en-US" sz="3600" b="1" dirty="0"/>
              <a:t> </a:t>
            </a:r>
            <a:r>
              <a:rPr lang="en-US" sz="3600" b="1" dirty="0" err="1"/>
              <a:t>Düzeyli</a:t>
            </a:r>
            <a:r>
              <a:rPr lang="en-US" sz="3600" b="1" dirty="0"/>
              <a:t> </a:t>
            </a:r>
            <a:r>
              <a:rPr lang="en-US" sz="3600" b="1" dirty="0" err="1"/>
              <a:t>Gerçekleştirmesi</a:t>
            </a:r>
            <a:endParaRPr lang="en-US" sz="3600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 ana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parçaya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bölünmüştür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karttaki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ivmeölçerle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dış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(sol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Yeni SPI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modülünün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entegrasyonu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orta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İvmeölçer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EH1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arasında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017" y="3054199"/>
            <a:ext cx="4986411" cy="286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4754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dirty="0" err="1"/>
              <a:t>Dış</a:t>
            </a:r>
            <a:r>
              <a:rPr lang="en-US" b="1" dirty="0"/>
              <a:t> </a:t>
            </a:r>
            <a:r>
              <a:rPr lang="en-US" b="1" dirty="0" err="1"/>
              <a:t>Bağlantı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1062681"/>
            <a:ext cx="10791930" cy="188148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SoC’de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kullanılan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SPI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sinyallerinin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karşılık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gelen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karttaki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ivmeölçer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uçlarıyla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bağlantısını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tanımlar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89" y="2425735"/>
            <a:ext cx="10821078" cy="8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4411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10: </a:t>
            </a:r>
            <a:r>
              <a:rPr lang="en-US" b="1" err="1"/>
              <a:t>RVfpga’e</a:t>
            </a:r>
            <a:r>
              <a:rPr lang="en-US" b="1"/>
              <a:t> Entegrasyon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Üç-durumlu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arabellekler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ile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/>
              <a:t>GPIO </a:t>
            </a:r>
            <a:r>
              <a:rPr lang="en-GB" sz="2400" dirty="0" err="1"/>
              <a:t>modül</a:t>
            </a:r>
            <a:r>
              <a:rPr lang="en-GB" sz="2400" dirty="0"/>
              <a:t> </a:t>
            </a:r>
            <a:r>
              <a:rPr lang="en-GB" sz="2400" dirty="0" err="1"/>
              <a:t>somutlaması</a:t>
            </a:r>
            <a:endParaRPr lang="en-GB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712" y="1733446"/>
            <a:ext cx="7763059" cy="358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8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Yazılım</a:t>
            </a:r>
            <a:r>
              <a:rPr lang="en-US" b="1" dirty="0"/>
              <a:t> </a:t>
            </a:r>
            <a:r>
              <a:rPr lang="en-US" b="1" dirty="0" err="1"/>
              <a:t>Araçları</a:t>
            </a:r>
            <a:endParaRPr lang="en-US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21539D-B665-4AE1-A791-F647FE0DDE59}"/>
              </a:ext>
            </a:extLst>
          </p:cNvPr>
          <p:cNvSpPr txBox="1">
            <a:spLocks/>
          </p:cNvSpPr>
          <p:nvPr/>
        </p:nvSpPr>
        <p:spPr>
          <a:xfrm>
            <a:off x="896480" y="924008"/>
            <a:ext cx="11289554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b="1" dirty="0" err="1">
                <a:solidFill>
                  <a:sysClr val="windowText" lastClr="000000"/>
                </a:solidFill>
              </a:rPr>
              <a:t>Xilinx’in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Vivado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IDE’si</a:t>
            </a:r>
            <a:endParaRPr lang="en-US" b="1" dirty="0">
              <a:solidFill>
                <a:sysClr val="windowText" lastClr="000000"/>
              </a:solidFill>
            </a:endParaRPr>
          </a:p>
          <a:p>
            <a:pPr lvl="1"/>
            <a:r>
              <a:rPr lang="en-US" sz="2200" dirty="0" err="1">
                <a:solidFill>
                  <a:sysClr val="windowText" lastClr="000000"/>
                </a:solidFill>
              </a:rPr>
              <a:t>RVfpga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kaynak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dosyaları</a:t>
            </a:r>
            <a:r>
              <a:rPr lang="en-US" sz="2200" dirty="0">
                <a:solidFill>
                  <a:sysClr val="windowText" lastClr="000000"/>
                </a:solidFill>
              </a:rPr>
              <a:t> (Verilog / SystemVerilog) </a:t>
            </a:r>
            <a:r>
              <a:rPr lang="en-US" sz="2200" dirty="0" err="1">
                <a:solidFill>
                  <a:sysClr val="windowText" lastClr="000000"/>
                </a:solidFill>
              </a:rPr>
              <a:t>ile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RVfpga’in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hiyerarşisini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gör</a:t>
            </a:r>
            <a:endParaRPr lang="en-US" sz="2200" dirty="0">
              <a:solidFill>
                <a:sysClr val="windowText" lastClr="000000"/>
              </a:solidFill>
            </a:endParaRPr>
          </a:p>
          <a:p>
            <a:pPr lvl="1"/>
            <a:r>
              <a:rPr lang="en-US" sz="2200" dirty="0" err="1">
                <a:solidFill>
                  <a:sysClr val="windowText" lastClr="000000"/>
                </a:solidFill>
              </a:rPr>
              <a:t>Nexys</a:t>
            </a:r>
            <a:r>
              <a:rPr lang="en-US" sz="2200" dirty="0">
                <a:solidFill>
                  <a:sysClr val="windowText" lastClr="000000"/>
                </a:solidFill>
              </a:rPr>
              <a:t> A7 </a:t>
            </a:r>
            <a:r>
              <a:rPr lang="en-US" sz="2200" dirty="0" err="1">
                <a:solidFill>
                  <a:sysClr val="windowText" lastClr="000000"/>
                </a:solidFill>
              </a:rPr>
              <a:t>kartına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hedeflenmiş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RVfpga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için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veri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dosyası</a:t>
            </a:r>
            <a:r>
              <a:rPr lang="en-US" sz="2200" dirty="0">
                <a:solidFill>
                  <a:sysClr val="windowText" lastClr="000000"/>
                </a:solidFill>
              </a:rPr>
              <a:t> (FPGA </a:t>
            </a:r>
            <a:r>
              <a:rPr lang="en-US" sz="2200" dirty="0" err="1">
                <a:solidFill>
                  <a:sysClr val="windowText" lastClr="000000"/>
                </a:solidFill>
              </a:rPr>
              <a:t>yapılandırma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dosyası</a:t>
            </a:r>
            <a:r>
              <a:rPr lang="en-US" sz="2200" dirty="0">
                <a:solidFill>
                  <a:sysClr val="windowText" lastClr="000000"/>
                </a:solidFill>
              </a:rPr>
              <a:t>) </a:t>
            </a:r>
            <a:r>
              <a:rPr lang="en-US" sz="2200" dirty="0" err="1">
                <a:solidFill>
                  <a:sysClr val="windowText" lastClr="000000"/>
                </a:solidFill>
              </a:rPr>
              <a:t>oluştur</a:t>
            </a:r>
            <a:endParaRPr lang="en-US" sz="2200" dirty="0">
              <a:solidFill>
                <a:sysClr val="windowText" lastClr="000000"/>
              </a:solidFill>
            </a:endParaRPr>
          </a:p>
          <a:p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Visual Studio Code (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VSCode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eklentisi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lang="en-US" sz="2200" dirty="0">
                <a:solidFill>
                  <a:sysClr val="windowText" lastClr="000000"/>
                </a:solidFill>
              </a:rPr>
              <a:t>’</a:t>
            </a:r>
            <a:r>
              <a:rPr lang="en-US" sz="2200" dirty="0" err="1">
                <a:solidFill>
                  <a:sysClr val="windowText" lastClr="000000"/>
                </a:solidFill>
              </a:rPr>
              <a:t>i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Nexys</a:t>
            </a:r>
            <a:r>
              <a:rPr lang="en-US" sz="2200" dirty="0">
                <a:solidFill>
                  <a:sysClr val="windowText" lastClr="000000"/>
                </a:solidFill>
              </a:rPr>
              <a:t> A7 </a:t>
            </a:r>
            <a:r>
              <a:rPr lang="en-US" sz="2200" dirty="0" err="1">
                <a:solidFill>
                  <a:sysClr val="windowText" lastClr="000000"/>
                </a:solidFill>
              </a:rPr>
              <a:t>kartına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indir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RVfpga’de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programlarını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indir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çalıştır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ayıkla</a:t>
            </a:r>
            <a:endParaRPr lang="en-US" sz="2200" dirty="0">
              <a:solidFill>
                <a:sysClr val="windowText" lastClr="000000"/>
              </a:solidFill>
            </a:endParaRPr>
          </a:p>
          <a:p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Verilator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–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HDL (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donanım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tanım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dili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simülatörü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lang="en-US" sz="2200" dirty="0" err="1">
                <a:solidFill>
                  <a:sysClr val="windowText" lastClr="000000"/>
                </a:solidFill>
              </a:rPr>
              <a:t>RVfpga’in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i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sinyallerini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çözümlemek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için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RVfpga’i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HDL (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alçak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düzeyde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simüle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et</a:t>
            </a:r>
          </a:p>
          <a:p>
            <a:pPr lvl="1"/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643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Nexys A7-100T FPGA </a:t>
            </a:r>
            <a:r>
              <a:rPr lang="en-US" b="1" dirty="0" err="1"/>
              <a:t>Kartı</a:t>
            </a:r>
            <a:endParaRPr lang="en-US" b="1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F7037C1-E967-47B6-A510-112EA201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860" y="937640"/>
            <a:ext cx="221454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39BFB0-0918-4345-9E69-CDF8B4414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60946"/>
              </p:ext>
            </p:extLst>
          </p:nvPr>
        </p:nvGraphicFramePr>
        <p:xfrm>
          <a:off x="38496" y="937640"/>
          <a:ext cx="8656320" cy="4982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" name="Visio" r:id="rId3" imgW="4712775" imgH="2731888" progId="Visio.Drawing.15">
                  <p:embed/>
                </p:oleObj>
              </mc:Choice>
              <mc:Fallback>
                <p:oleObj name="Visio" r:id="rId3" imgW="4712775" imgH="273188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39BFB0-0918-4345-9E69-CDF8B4414F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6" y="937640"/>
                        <a:ext cx="8656320" cy="4982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BE8C992-65F0-4798-BF83-26E05257F972}"/>
              </a:ext>
            </a:extLst>
          </p:cNvPr>
          <p:cNvSpPr txBox="1"/>
          <p:nvPr/>
        </p:nvSpPr>
        <p:spPr>
          <a:xfrm>
            <a:off x="1327395" y="5912543"/>
            <a:ext cx="6033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GB" sz="18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artın</a:t>
            </a:r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şuradan</a:t>
            </a:r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figürü</a:t>
            </a:r>
            <a: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https://reference.digilentinc.com/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020F8-DBDE-4A74-B8DF-BA5BBA90FBD0}"/>
              </a:ext>
            </a:extLst>
          </p:cNvPr>
          <p:cNvSpPr txBox="1"/>
          <p:nvPr/>
        </p:nvSpPr>
        <p:spPr>
          <a:xfrm>
            <a:off x="8542215" y="983647"/>
            <a:ext cx="3587257" cy="4745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>
                <a:solidFill>
                  <a:sysClr val="windowText" lastClr="000000"/>
                </a:solidFill>
              </a:rPr>
              <a:t>Artix-7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alanda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programlanabilir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geçit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dizisi</a:t>
            </a:r>
            <a:r>
              <a:rPr lang="en-US" sz="2400" dirty="0">
                <a:solidFill>
                  <a:sysClr val="windowText" lastClr="000000"/>
                </a:solidFill>
              </a:rPr>
              <a:t> (FPGA) </a:t>
            </a:r>
            <a:r>
              <a:rPr lang="en-US" sz="2400" dirty="0" err="1">
                <a:solidFill>
                  <a:sysClr val="windowText" lastClr="000000"/>
                </a:solidFill>
              </a:rPr>
              <a:t>içerir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Çevre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birimleri</a:t>
            </a:r>
            <a:r>
              <a:rPr lang="en-US" sz="2400" dirty="0">
                <a:solidFill>
                  <a:sysClr val="windowText" lastClr="000000"/>
                </a:solidFill>
              </a:rPr>
              <a:t> (</a:t>
            </a:r>
            <a:r>
              <a:rPr lang="en-US" sz="2400" dirty="0" err="1">
                <a:solidFill>
                  <a:sysClr val="windowText" lastClr="000000"/>
                </a:solidFill>
              </a:rPr>
              <a:t>örneğin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LEDler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anahtarlar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düğmeler</a:t>
            </a:r>
            <a:r>
              <a:rPr lang="en-US" sz="2400" dirty="0">
                <a:solidFill>
                  <a:sysClr val="windowText" lastClr="000000"/>
                </a:solidFill>
              </a:rPr>
              <a:t>, 7-kesimli </a:t>
            </a:r>
            <a:r>
              <a:rPr lang="en-US" sz="2400" dirty="0" err="1">
                <a:solidFill>
                  <a:sysClr val="windowText" lastClr="000000"/>
                </a:solidFill>
              </a:rPr>
              <a:t>ekranlar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ivmeölçer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sıcaklık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sensörü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mikrofon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gibi</a:t>
            </a:r>
            <a:r>
              <a:rPr lang="en-US" sz="2400" dirty="0">
                <a:solidFill>
                  <a:sysClr val="windowText" lastClr="000000"/>
                </a:solidFill>
              </a:rPr>
              <a:t>) </a:t>
            </a:r>
            <a:r>
              <a:rPr lang="en-US" sz="2400" dirty="0" err="1">
                <a:solidFill>
                  <a:sysClr val="windowText" lastClr="000000"/>
                </a:solidFill>
              </a:rPr>
              <a:t>içerir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digilentinc.com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ile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diğer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sağlayıcılardan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alınabilir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US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58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>
                <a:solidFill>
                  <a:srgbClr val="002060"/>
                </a:solidFill>
                <a:latin typeface="+mn-lt"/>
              </a:rPr>
              <a:t>RISC-V </a:t>
            </a:r>
            <a:r>
              <a:rPr lang="en-US" sz="8800" dirty="0" err="1">
                <a:solidFill>
                  <a:srgbClr val="002060"/>
                </a:solidFill>
                <a:latin typeface="+mn-lt"/>
              </a:rPr>
              <a:t>Çekirdekleri</a:t>
            </a:r>
            <a:r>
              <a:rPr lang="en-US" sz="8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8800" dirty="0" err="1">
                <a:solidFill>
                  <a:srgbClr val="002060"/>
                </a:solidFill>
                <a:latin typeface="+mn-lt"/>
              </a:rPr>
              <a:t>ile</a:t>
            </a:r>
            <a:r>
              <a:rPr lang="en-US" sz="8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8800" dirty="0" err="1">
                <a:solidFill>
                  <a:srgbClr val="002060"/>
                </a:solidFill>
                <a:latin typeface="+mn-lt"/>
              </a:rPr>
              <a:t>SoCleri</a:t>
            </a:r>
            <a:endParaRPr lang="en-US" sz="8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3562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SweRV EH1 </a:t>
            </a:r>
            <a:r>
              <a:rPr lang="en-US" b="1" dirty="0" err="1"/>
              <a:t>Çekirdeği</a:t>
            </a:r>
            <a:endParaRPr lang="en-US" b="1" dirty="0"/>
          </a:p>
        </p:txBody>
      </p:sp>
      <p:pic>
        <p:nvPicPr>
          <p:cNvPr id="5" name="Imagen 6">
            <a:extLst>
              <a:ext uri="{FF2B5EF4-FFF2-40B4-BE49-F238E27FC236}">
                <a16:creationId xmlns:a16="http://schemas.microsoft.com/office/drawing/2014/main" id="{77B0D7C0-56DF-4F9F-BA8F-7F9C90896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80" y="1138374"/>
            <a:ext cx="5372460" cy="4458639"/>
          </a:xfrm>
          <a:prstGeom prst="rect">
            <a:avLst/>
          </a:prstGeom>
        </p:spPr>
      </p:pic>
      <p:sp>
        <p:nvSpPr>
          <p:cNvPr id="6" name="Rectángulo 7">
            <a:extLst>
              <a:ext uri="{FF2B5EF4-FFF2-40B4-BE49-F238E27FC236}">
                <a16:creationId xmlns:a16="http://schemas.microsoft.com/office/drawing/2014/main" id="{9EAE9778-7E6B-4EEF-AD03-AA59548D1346}"/>
              </a:ext>
            </a:extLst>
          </p:cNvPr>
          <p:cNvSpPr/>
          <p:nvPr/>
        </p:nvSpPr>
        <p:spPr>
          <a:xfrm>
            <a:off x="342290" y="5657649"/>
            <a:ext cx="513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GB" sz="1400" dirty="0" err="1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Figür</a:t>
            </a: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şuradan</a:t>
            </a: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1400" u="sng" dirty="0">
                <a:solidFill>
                  <a:srgbClr val="0000FF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https://github.com/chipsalliance/Cores-SweRV/blob/master/docs/RISC-V_SweRV_EH1_PRM.pdf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5966898" y="1057674"/>
            <a:ext cx="5937510" cy="39389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Western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Digital’den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açık-kaynak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çekirdek</a:t>
            </a: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32-bit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(RV32ICM)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süperskaler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çift-yayın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9-aşama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boruhatlı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Çekirdeğe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sıkı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bağlı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ayrı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yönerge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bellekleri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(ICCM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DCCM)</a:t>
            </a:r>
          </a:p>
          <a:p>
            <a:pPr lvl="0">
              <a:defRPr/>
            </a:pPr>
            <a:r>
              <a:rPr lang="en-US" sz="2200" dirty="0" err="1">
                <a:solidFill>
                  <a:sysClr val="windowText" lastClr="000000"/>
                </a:solidFill>
              </a:rPr>
              <a:t>Eşlikli</a:t>
            </a:r>
            <a:r>
              <a:rPr lang="en-US" sz="2200" dirty="0">
                <a:solidFill>
                  <a:sysClr val="windowText" lastClr="000000"/>
                </a:solidFill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</a:rPr>
              <a:t>ya</a:t>
            </a:r>
            <a:r>
              <a:rPr lang="en-US" sz="2200" dirty="0">
                <a:solidFill>
                  <a:sysClr val="windowText" lastClr="000000"/>
                </a:solidFill>
              </a:rPr>
              <a:t> da ECC </a:t>
            </a:r>
            <a:r>
              <a:rPr lang="en-US" sz="2200" dirty="0" err="1">
                <a:solidFill>
                  <a:sysClr val="windowText" lastClr="000000"/>
                </a:solidFill>
              </a:rPr>
              <a:t>korumalı</a:t>
            </a:r>
            <a:r>
              <a:rPr lang="en-US" sz="2200" dirty="0">
                <a:solidFill>
                  <a:sysClr val="windowText" lastClr="000000"/>
                </a:solidFill>
              </a:rPr>
              <a:t> 4-yön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küme-ilişkisel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I$ (I-Cache)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Programlanabilir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Kesinti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Denetleyicisi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Ayıklama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spesifikasyonu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uyumlu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Ayıklama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Ünitesi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Veri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Yolu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AXI4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da AHB-Lite </a:t>
            </a:r>
          </a:p>
        </p:txBody>
      </p:sp>
    </p:spTree>
    <p:extLst>
      <p:ext uri="{BB962C8B-B14F-4D97-AF65-F5344CB8AC3E}">
        <p14:creationId xmlns:p14="http://schemas.microsoft.com/office/powerpoint/2010/main" val="1253365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Genişletilmiş</a:t>
            </a:r>
            <a:r>
              <a:rPr lang="en-US" b="1" dirty="0"/>
              <a:t> SweRVolf SoC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87554D6-6D29-4C08-A288-9E9F7D19154A}"/>
              </a:ext>
            </a:extLst>
          </p:cNvPr>
          <p:cNvSpPr txBox="1">
            <a:spLocks/>
          </p:cNvSpPr>
          <p:nvPr/>
        </p:nvSpPr>
        <p:spPr>
          <a:xfrm>
            <a:off x="7335297" y="954593"/>
            <a:ext cx="4672484" cy="50800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Chips </a:t>
            </a:r>
            <a:r>
              <a:rPr lang="en-GB" sz="2000" dirty="0" err="1"/>
              <a:t>Alliance’dan</a:t>
            </a:r>
            <a:r>
              <a:rPr lang="en-GB" sz="2000" dirty="0"/>
              <a:t> </a:t>
            </a:r>
            <a:r>
              <a:rPr lang="en-GB" sz="2000" dirty="0" err="1"/>
              <a:t>açık-kaynak</a:t>
            </a:r>
            <a:r>
              <a:rPr lang="en-GB" sz="2000" dirty="0"/>
              <a:t> </a:t>
            </a:r>
            <a:r>
              <a:rPr lang="en-GB" sz="2000" dirty="0" err="1"/>
              <a:t>yongadaki-sistem</a:t>
            </a:r>
            <a:r>
              <a:rPr lang="en-GB" sz="2000" dirty="0"/>
              <a:t> (SoC)</a:t>
            </a:r>
          </a:p>
          <a:p>
            <a:r>
              <a:rPr lang="en-GB" sz="2000" dirty="0" err="1"/>
              <a:t>SweRVolf</a:t>
            </a:r>
            <a:r>
              <a:rPr lang="en-GB" sz="2000" dirty="0"/>
              <a:t>, </a:t>
            </a:r>
            <a:r>
              <a:rPr lang="en-GB" sz="2000" dirty="0" err="1"/>
              <a:t>SweRV</a:t>
            </a:r>
            <a:r>
              <a:rPr lang="en-GB" sz="2000" dirty="0"/>
              <a:t> EH1 </a:t>
            </a:r>
            <a:r>
              <a:rPr lang="en-GB" sz="2000" dirty="0" err="1"/>
              <a:t>Çekirdeğini</a:t>
            </a:r>
            <a:r>
              <a:rPr lang="en-GB" sz="2000" dirty="0"/>
              <a:t> </a:t>
            </a:r>
            <a:r>
              <a:rPr lang="en-GB" sz="2000" dirty="0" err="1"/>
              <a:t>kullanır</a:t>
            </a:r>
            <a:r>
              <a:rPr lang="en-GB" sz="2000" dirty="0"/>
              <a:t>. </a:t>
            </a:r>
            <a:r>
              <a:rPr lang="en-GB" sz="2000" dirty="0" err="1"/>
              <a:t>SweRVolf</a:t>
            </a:r>
            <a:r>
              <a:rPr lang="en-GB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Boot (</a:t>
            </a:r>
            <a:r>
              <a:rPr lang="en-US" sz="2000" dirty="0" err="1"/>
              <a:t>Önyükleme</a:t>
            </a:r>
            <a:r>
              <a:rPr lang="en-US" sz="2000" dirty="0"/>
              <a:t>) ROM, UART,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Sistem</a:t>
            </a:r>
            <a:r>
              <a:rPr lang="en-US" sz="2000" dirty="0"/>
              <a:t> </a:t>
            </a:r>
            <a:r>
              <a:rPr lang="en-US" sz="2000" dirty="0" err="1"/>
              <a:t>Denetleyicisi</a:t>
            </a:r>
            <a:r>
              <a:rPr lang="en-US" sz="2000" dirty="0"/>
              <a:t>, </a:t>
            </a:r>
            <a:r>
              <a:rPr lang="en-US" sz="2000" dirty="0" err="1"/>
              <a:t>bir</a:t>
            </a:r>
            <a:r>
              <a:rPr lang="en-US" sz="2000" dirty="0"/>
              <a:t> SPI </a:t>
            </a:r>
            <a:r>
              <a:rPr lang="en-US" sz="2000" dirty="0" err="1"/>
              <a:t>denetleyicisi</a:t>
            </a:r>
            <a:r>
              <a:rPr lang="en-US" sz="2000" dirty="0"/>
              <a:t> (SPI1) </a:t>
            </a:r>
            <a:r>
              <a:rPr lang="en-US" sz="2000" dirty="0" err="1"/>
              <a:t>içerir</a:t>
            </a:r>
            <a:r>
              <a:rPr lang="en-US" sz="2000" dirty="0"/>
              <a:t>.</a:t>
            </a:r>
          </a:p>
          <a:p>
            <a:r>
              <a:rPr lang="en-US" sz="2000" dirty="0" err="1"/>
              <a:t>RVfpga</a:t>
            </a:r>
            <a:r>
              <a:rPr lang="en-US" sz="2000" dirty="0"/>
              <a:t>, </a:t>
            </a:r>
            <a:r>
              <a:rPr lang="en-US" sz="2000" dirty="0" err="1"/>
              <a:t>SweRVolf’u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başka</a:t>
            </a:r>
            <a:r>
              <a:rPr lang="en-US" sz="2000" dirty="0"/>
              <a:t> SPI </a:t>
            </a:r>
            <a:r>
              <a:rPr lang="en-US" sz="2000" dirty="0" err="1"/>
              <a:t>denetleyicisi</a:t>
            </a:r>
            <a:r>
              <a:rPr lang="en-US" sz="2000" dirty="0"/>
              <a:t> (SPI2), </a:t>
            </a:r>
            <a:r>
              <a:rPr lang="en-US" sz="2000" dirty="0" err="1"/>
              <a:t>bir</a:t>
            </a:r>
            <a:r>
              <a:rPr lang="en-US" sz="2000" dirty="0"/>
              <a:t> GPIO (</a:t>
            </a:r>
            <a:r>
              <a:rPr lang="en-US" sz="2000" dirty="0" err="1"/>
              <a:t>Genel</a:t>
            </a:r>
            <a:r>
              <a:rPr lang="en-US" sz="2000" dirty="0"/>
              <a:t> </a:t>
            </a:r>
            <a:r>
              <a:rPr lang="en-US" sz="2000" dirty="0" err="1"/>
              <a:t>Amaçlı</a:t>
            </a:r>
            <a:r>
              <a:rPr lang="en-US" sz="2000" dirty="0"/>
              <a:t> </a:t>
            </a:r>
            <a:r>
              <a:rPr lang="en-US" sz="2000" dirty="0" err="1"/>
              <a:t>Girdi</a:t>
            </a:r>
            <a:r>
              <a:rPr lang="en-US" sz="2000" dirty="0"/>
              <a:t>/</a:t>
            </a:r>
            <a:r>
              <a:rPr lang="en-US" sz="2000" dirty="0" err="1"/>
              <a:t>Çıktı</a:t>
            </a:r>
            <a:r>
              <a:rPr lang="en-US" sz="2000" dirty="0"/>
              <a:t>), 8-sayı 7-Kesimli </a:t>
            </a:r>
            <a:r>
              <a:rPr lang="en-US" sz="2000" dirty="0" err="1"/>
              <a:t>Ekran</a:t>
            </a:r>
            <a:r>
              <a:rPr lang="en-US" sz="2000" dirty="0"/>
              <a:t>,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zamanlayıcı</a:t>
            </a:r>
            <a:r>
              <a:rPr lang="en-US" sz="2000" dirty="0"/>
              <a:t> </a:t>
            </a:r>
            <a:r>
              <a:rPr lang="en-US" sz="2000" dirty="0" err="1"/>
              <a:t>ile</a:t>
            </a:r>
            <a:r>
              <a:rPr lang="en-US" sz="2000" dirty="0"/>
              <a:t> </a:t>
            </a:r>
            <a:r>
              <a:rPr lang="en-US" sz="2000" dirty="0" err="1"/>
              <a:t>genişletir</a:t>
            </a:r>
            <a:r>
              <a:rPr lang="en-US" sz="2000" dirty="0"/>
              <a:t>.</a:t>
            </a:r>
          </a:p>
          <a:p>
            <a:r>
              <a:rPr lang="en-US" sz="2000" dirty="0" err="1"/>
              <a:t>SweRV</a:t>
            </a:r>
            <a:r>
              <a:rPr lang="en-US" sz="2000" dirty="0"/>
              <a:t> </a:t>
            </a:r>
            <a:r>
              <a:rPr lang="en-US" sz="2000" dirty="0" err="1"/>
              <a:t>Çekirdeği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AXI </a:t>
            </a:r>
            <a:r>
              <a:rPr lang="en-US" sz="2000" dirty="0" err="1"/>
              <a:t>veri</a:t>
            </a:r>
            <a:r>
              <a:rPr lang="en-US" sz="2000" dirty="0"/>
              <a:t> </a:t>
            </a:r>
            <a:r>
              <a:rPr lang="en-US" sz="2000" dirty="0" err="1"/>
              <a:t>yolu</a:t>
            </a:r>
            <a:r>
              <a:rPr lang="en-US" sz="2000" dirty="0"/>
              <a:t> </a:t>
            </a:r>
            <a:r>
              <a:rPr lang="en-US" sz="2000" dirty="0" err="1"/>
              <a:t>kullanır</a:t>
            </a:r>
            <a:r>
              <a:rPr lang="en-US" sz="2000" dirty="0"/>
              <a:t>, </a:t>
            </a:r>
            <a:r>
              <a:rPr lang="en-US" sz="2000" dirty="0" err="1"/>
              <a:t>çevre</a:t>
            </a:r>
            <a:r>
              <a:rPr lang="en-US" sz="2000" dirty="0"/>
              <a:t> </a:t>
            </a:r>
            <a:r>
              <a:rPr lang="en-US" sz="2000" dirty="0" err="1"/>
              <a:t>birimleri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Wishbone </a:t>
            </a:r>
            <a:r>
              <a:rPr lang="en-US" sz="2000" dirty="0" err="1"/>
              <a:t>veri</a:t>
            </a:r>
            <a:r>
              <a:rPr lang="en-US" sz="2000" dirty="0"/>
              <a:t> </a:t>
            </a:r>
            <a:r>
              <a:rPr lang="en-US" sz="2000" dirty="0" err="1"/>
              <a:t>yolu</a:t>
            </a:r>
            <a:r>
              <a:rPr lang="en-US" sz="2000" dirty="0"/>
              <a:t> </a:t>
            </a:r>
            <a:r>
              <a:rPr lang="en-US" sz="2000" dirty="0" err="1"/>
              <a:t>kullanır</a:t>
            </a:r>
            <a:r>
              <a:rPr lang="en-US" sz="2000" dirty="0"/>
              <a:t>, </a:t>
            </a:r>
            <a:r>
              <a:rPr lang="en-US" sz="2000" dirty="0" err="1"/>
              <a:t>dolayısıyla</a:t>
            </a:r>
            <a:r>
              <a:rPr lang="en-US" sz="2000" dirty="0"/>
              <a:t> </a:t>
            </a:r>
            <a:r>
              <a:rPr lang="en-US" sz="2000" dirty="0" err="1"/>
              <a:t>SoC’de</a:t>
            </a:r>
            <a:r>
              <a:rPr lang="en-US" sz="2000" dirty="0"/>
              <a:t> </a:t>
            </a:r>
            <a:r>
              <a:rPr lang="en-US" sz="2000" dirty="0" err="1"/>
              <a:t>AXI’dan</a:t>
            </a:r>
            <a:r>
              <a:rPr lang="en-US" sz="2000" dirty="0"/>
              <a:t> </a:t>
            </a:r>
            <a:r>
              <a:rPr lang="en-US" sz="2000" dirty="0" err="1"/>
              <a:t>Wishbone’a</a:t>
            </a:r>
            <a:r>
              <a:rPr lang="en-US" sz="2000" dirty="0"/>
              <a:t> </a:t>
            </a:r>
            <a:r>
              <a:rPr lang="en-US" sz="2000" dirty="0" err="1"/>
              <a:t>Köprü</a:t>
            </a:r>
            <a:r>
              <a:rPr lang="en-US" sz="2000" dirty="0"/>
              <a:t> de </a:t>
            </a:r>
            <a:r>
              <a:rPr lang="en-US" sz="2000" dirty="0" err="1"/>
              <a:t>vardır</a:t>
            </a:r>
            <a:endParaRPr lang="en-GB" sz="2000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536842"/>
              </p:ext>
            </p:extLst>
          </p:nvPr>
        </p:nvGraphicFramePr>
        <p:xfrm>
          <a:off x="2632062" y="4917362"/>
          <a:ext cx="3330575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115">
                  <a:extLst>
                    <a:ext uri="{9D8B030D-6E8A-4147-A177-3AD203B41FA5}">
                      <a16:colId xmlns:a16="http://schemas.microsoft.com/office/drawing/2014/main" val="2640305626"/>
                    </a:ext>
                  </a:extLst>
                </a:gridCol>
                <a:gridCol w="1902460">
                  <a:extLst>
                    <a:ext uri="{9D8B030D-6E8A-4147-A177-3AD203B41FA5}">
                      <a16:colId xmlns:a16="http://schemas.microsoft.com/office/drawing/2014/main" val="16298324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Sistem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Adres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626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Boot ROM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0x80000000 - 0x80000FFF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224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Sistem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Denetleyicisi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0x80001000 - 0x8000103F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417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SPI1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0x80001040 - 0x8000107F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8564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SPI2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0x80001100 - 0x8000113F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388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Zamanlayıcı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0x80001200 - 0x8000123F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9923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GPIO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0x80001400 - 0x8000143F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277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UART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0x80002000 - 0x80002FFF</a:t>
                      </a:r>
                      <a:endParaRPr lang="es-ES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120589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100053" y="904147"/>
            <a:ext cx="6692633" cy="387886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Rectángulo 25"/>
          <p:cNvSpPr/>
          <p:nvPr/>
        </p:nvSpPr>
        <p:spPr>
          <a:xfrm>
            <a:off x="331168" y="5264756"/>
            <a:ext cx="2201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Genişletilmiş</a:t>
            </a:r>
            <a:r>
              <a:rPr lang="en-GB" dirty="0"/>
              <a:t> </a:t>
            </a:r>
            <a:r>
              <a:rPr lang="en-GB" dirty="0" err="1"/>
              <a:t>SweRVolf</a:t>
            </a:r>
            <a:r>
              <a:rPr lang="en-GB" dirty="0"/>
              <a:t> </a:t>
            </a:r>
            <a:r>
              <a:rPr lang="en-GB" dirty="0" err="1"/>
              <a:t>Bellek</a:t>
            </a:r>
            <a:r>
              <a:rPr lang="en-GB" dirty="0"/>
              <a:t> </a:t>
            </a:r>
            <a:r>
              <a:rPr lang="en-GB" dirty="0" err="1"/>
              <a:t>Eşlenimi</a:t>
            </a:r>
            <a:endParaRPr lang="en-GB" dirty="0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25" y="954593"/>
            <a:ext cx="6311985" cy="383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95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RVfpga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827660" y="913994"/>
            <a:ext cx="4178653" cy="487385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RVfpga: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Nexys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A7 FPGA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kartına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hedeflenmiş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ek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çevre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</a:rPr>
              <a:t>birimli</a:t>
            </a:r>
            <a:r>
              <a:rPr lang="en-US" sz="2000" dirty="0">
                <a:solidFill>
                  <a:sysClr val="windowText" lastClr="000000"/>
                </a:solidFill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</a:rPr>
              <a:t>Genişletilmiş</a:t>
            </a:r>
            <a:r>
              <a:rPr lang="en-US" sz="2000" dirty="0">
                <a:solidFill>
                  <a:sysClr val="windowText" lastClr="000000"/>
                </a:solidFill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SoC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Çekirdek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&amp;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Sistem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1600" dirty="0" err="1">
                <a:solidFill>
                  <a:sysClr val="windowText" lastClr="000000"/>
                </a:solidFill>
              </a:rPr>
              <a:t>Genişletilmiş</a:t>
            </a:r>
            <a:r>
              <a:rPr lang="en-GB" sz="1600" dirty="0">
                <a:solidFill>
                  <a:sysClr val="windowText" lastClr="000000"/>
                </a:solidFill>
              </a:rPr>
              <a:t>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SweRVolf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SoC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Lite DRAM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denetleyici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2">
              <a:defRPr/>
            </a:pPr>
            <a:r>
              <a:rPr lang="en-US" sz="1600" dirty="0" err="1">
                <a:solidFill>
                  <a:sysClr val="windowText" lastClr="000000"/>
                </a:solidFill>
              </a:rPr>
              <a:t>Saat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Oluşturucu</a:t>
            </a:r>
            <a:r>
              <a:rPr lang="en-US" sz="1600" dirty="0">
                <a:solidFill>
                  <a:sysClr val="windowText" lastClr="000000"/>
                </a:solidFill>
              </a:rPr>
              <a:t>, </a:t>
            </a:r>
            <a:r>
              <a:rPr lang="en-US" sz="1600" dirty="0" err="1">
                <a:solidFill>
                  <a:sysClr val="windowText" lastClr="000000"/>
                </a:solidFill>
              </a:rPr>
              <a:t>Saat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Alanı</a:t>
            </a:r>
            <a:r>
              <a:rPr lang="en-US" sz="1600" dirty="0">
                <a:solidFill>
                  <a:sysClr val="windowText" lastClr="000000"/>
                </a:solidFill>
              </a:rPr>
              <a:t>, JTAG </a:t>
            </a:r>
            <a:r>
              <a:rPr lang="en-US" sz="1600" dirty="0" err="1">
                <a:solidFill>
                  <a:sysClr val="windowText" lastClr="000000"/>
                </a:solidFill>
              </a:rPr>
              <a:t>portu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için</a:t>
            </a:r>
            <a:r>
              <a:rPr lang="en-US" sz="1600" dirty="0">
                <a:solidFill>
                  <a:sysClr val="windowText" lastClr="000000"/>
                </a:solidFill>
              </a:rPr>
              <a:t> BSCON </a:t>
            </a:r>
            <a:r>
              <a:rPr lang="en-US" sz="1600" dirty="0" err="1">
                <a:solidFill>
                  <a:sysClr val="windowText" lastClr="000000"/>
                </a:solidFill>
              </a:rPr>
              <a:t>mantığı</a:t>
            </a:r>
            <a:endParaRPr lang="en-US" sz="1600" dirty="0">
              <a:solidFill>
                <a:sysClr val="windowText" lastClr="000000"/>
              </a:solidFill>
            </a:endParaRPr>
          </a:p>
          <a:p>
            <a:pPr lvl="1"/>
            <a:r>
              <a:rPr lang="en-US" sz="1600" dirty="0" err="1"/>
              <a:t>Nexys</a:t>
            </a:r>
            <a:r>
              <a:rPr lang="en-US" sz="1600" dirty="0"/>
              <a:t> A7 FPGA </a:t>
            </a:r>
            <a:r>
              <a:rPr lang="en-US" sz="1600" dirty="0" err="1"/>
              <a:t>kartında</a:t>
            </a:r>
            <a:r>
              <a:rPr lang="en-US" sz="1600" dirty="0"/>
              <a:t> </a:t>
            </a:r>
            <a:r>
              <a:rPr lang="en-US" sz="1600" dirty="0" err="1"/>
              <a:t>kullanılan</a:t>
            </a:r>
            <a:r>
              <a:rPr lang="en-US" sz="1600" dirty="0"/>
              <a:t> </a:t>
            </a:r>
            <a:r>
              <a:rPr lang="en-US" sz="1600" b="1" dirty="0" err="1"/>
              <a:t>Çevre</a:t>
            </a:r>
            <a:r>
              <a:rPr lang="en-US" sz="1600" b="1" dirty="0"/>
              <a:t> </a:t>
            </a:r>
            <a:r>
              <a:rPr lang="en-US" sz="1600" b="1" dirty="0" err="1"/>
              <a:t>Birimleri</a:t>
            </a:r>
            <a:r>
              <a:rPr lang="en-US" sz="1600" b="1" dirty="0"/>
              <a:t>:</a:t>
            </a:r>
          </a:p>
          <a:p>
            <a:pPr lvl="2"/>
            <a:r>
              <a:rPr lang="en-GB" sz="1600" dirty="0"/>
              <a:t>DDR2 </a:t>
            </a:r>
            <a:r>
              <a:rPr lang="en-GB" sz="1600" dirty="0" err="1"/>
              <a:t>bellek</a:t>
            </a:r>
            <a:endParaRPr lang="en-GB" sz="1600" dirty="0"/>
          </a:p>
          <a:p>
            <a:pPr lvl="2"/>
            <a:r>
              <a:rPr lang="en-GB" sz="1600" dirty="0"/>
              <a:t>USB </a:t>
            </a:r>
            <a:r>
              <a:rPr lang="en-GB" sz="1600" dirty="0" err="1"/>
              <a:t>bağlantısıyla</a:t>
            </a:r>
            <a:r>
              <a:rPr lang="en-GB" sz="1600" dirty="0"/>
              <a:t> UART</a:t>
            </a:r>
          </a:p>
          <a:p>
            <a:pPr lvl="2"/>
            <a:r>
              <a:rPr lang="en-GB" sz="1600" dirty="0"/>
              <a:t>SPI Flash </a:t>
            </a:r>
            <a:r>
              <a:rPr lang="en-GB" sz="1600" dirty="0" err="1"/>
              <a:t>bellek</a:t>
            </a:r>
            <a:endParaRPr lang="en-GB" sz="1600" dirty="0"/>
          </a:p>
          <a:p>
            <a:pPr lvl="2"/>
            <a:r>
              <a:rPr lang="en-GB" sz="1600" dirty="0"/>
              <a:t>16 LED, 16 </a:t>
            </a:r>
            <a:r>
              <a:rPr lang="en-GB" sz="1600" dirty="0" err="1"/>
              <a:t>anahtar</a:t>
            </a:r>
            <a:endParaRPr lang="en-GB" sz="1600" dirty="0"/>
          </a:p>
          <a:p>
            <a:pPr lvl="2"/>
            <a:r>
              <a:rPr lang="en-GB" sz="1600" dirty="0"/>
              <a:t>SPI </a:t>
            </a:r>
            <a:r>
              <a:rPr lang="en-GB" sz="1600" dirty="0" err="1"/>
              <a:t>İvmeölçer</a:t>
            </a:r>
            <a:endParaRPr lang="en-GB" sz="1600" dirty="0"/>
          </a:p>
          <a:p>
            <a:pPr lvl="2"/>
            <a:r>
              <a:rPr lang="en-GB" sz="1600" dirty="0"/>
              <a:t>8-sayı 7-kesimli </a:t>
            </a:r>
            <a:r>
              <a:rPr lang="en-GB" sz="1600" dirty="0" err="1"/>
              <a:t>ekran</a:t>
            </a:r>
            <a:endParaRPr lang="en-GB" sz="1600" dirty="0"/>
          </a:p>
          <a:p>
            <a:pPr marL="914400" lvl="2" indent="0">
              <a:buNone/>
              <a:defRPr/>
            </a:pPr>
            <a:endParaRPr 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0F37FA75-821F-44E2-9803-4D9E2004DF6D}"/>
              </a:ext>
            </a:extLst>
          </p:cNvPr>
          <p:cNvSpPr txBox="1">
            <a:spLocks/>
          </p:cNvSpPr>
          <p:nvPr/>
        </p:nvSpPr>
        <p:spPr>
          <a:xfrm>
            <a:off x="4722724" y="3904854"/>
            <a:ext cx="655978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GB" sz="1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38" y="944138"/>
            <a:ext cx="7271732" cy="5194800"/>
          </a:xfrm>
          <a:prstGeom prst="rect">
            <a:avLst/>
          </a:prstGeom>
        </p:spPr>
      </p:pic>
      <p:sp>
        <p:nvSpPr>
          <p:cNvPr id="84" name="Rectángulo 83"/>
          <p:cNvSpPr/>
          <p:nvPr/>
        </p:nvSpPr>
        <p:spPr>
          <a:xfrm>
            <a:off x="100053" y="904147"/>
            <a:ext cx="7727607" cy="523652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61323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Eklentileri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375237" y="1231741"/>
            <a:ext cx="11334979" cy="297851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solidFill>
                  <a:sysClr val="windowText" lastClr="000000"/>
                </a:solidFill>
              </a:rPr>
              <a:t>SweRVolf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SoC’si</a:t>
            </a:r>
            <a:r>
              <a:rPr lang="en-US" sz="3200" dirty="0">
                <a:solidFill>
                  <a:sysClr val="windowText" lastClr="000000"/>
                </a:solidFill>
              </a:rPr>
              <a:t> 6-10 </a:t>
            </a:r>
            <a:r>
              <a:rPr lang="en-US" sz="3200" dirty="0" err="1">
                <a:solidFill>
                  <a:sysClr val="windowText" lastClr="000000"/>
                </a:solidFill>
              </a:rPr>
              <a:t>arası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Deneylerde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daha</a:t>
            </a:r>
            <a:r>
              <a:rPr lang="en-US" sz="3200" b="1" dirty="0">
                <a:solidFill>
                  <a:sysClr val="windowText" lastClr="000000"/>
                </a:solidFill>
              </a:rPr>
              <a:t> da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genişletilir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lvl="1"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Karttaki</a:t>
            </a:r>
            <a:r>
              <a:rPr lang="en-US" dirty="0">
                <a:solidFill>
                  <a:sysClr val="windowText" lastClr="000000"/>
                </a:solidFill>
              </a:rPr>
              <a:t> Nexys A7 </a:t>
            </a:r>
            <a:r>
              <a:rPr lang="en-US" b="1" dirty="0" err="1">
                <a:solidFill>
                  <a:sysClr val="windowText" lastClr="000000"/>
                </a:solidFill>
              </a:rPr>
              <a:t>düğmeleriyle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arayüz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yapmak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için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b="1" dirty="0">
                <a:solidFill>
                  <a:sysClr val="windowText" lastClr="000000"/>
                </a:solidFill>
              </a:rPr>
              <a:t>GPIO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denetleyicisi</a:t>
            </a:r>
            <a:endParaRPr lang="en-GB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b="1" dirty="0">
                <a:solidFill>
                  <a:sysClr val="windowText" lastClr="000000"/>
                </a:solidFill>
              </a:rPr>
              <a:t>7-kesimli </a:t>
            </a:r>
            <a:r>
              <a:rPr lang="en-US" b="1" dirty="0" err="1">
                <a:solidFill>
                  <a:sysClr val="windowText" lastClr="000000"/>
                </a:solidFill>
              </a:rPr>
              <a:t>ekran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denetleyicisinin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değiştirilmesi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</a:t>
            </a:r>
            <a:r>
              <a:rPr lang="en-US" dirty="0" err="1">
                <a:solidFill>
                  <a:sysClr val="windowText" lastClr="000000"/>
                </a:solidFill>
              </a:rPr>
              <a:t>arttaki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üç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renkli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LEDleri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kullanmak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için</a:t>
            </a:r>
            <a:r>
              <a:rPr lang="en-US" dirty="0">
                <a:solidFill>
                  <a:sysClr val="windowText" lastClr="000000"/>
                </a:solidFill>
              </a:rPr>
              <a:t> yeni </a:t>
            </a:r>
            <a:r>
              <a:rPr lang="en-US" b="1" dirty="0" err="1">
                <a:solidFill>
                  <a:sysClr val="windowText" lastClr="000000"/>
                </a:solidFill>
              </a:rPr>
              <a:t>zamanlayıcı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modülleri</a:t>
            </a:r>
            <a:endParaRPr lang="en-US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Yeni </a:t>
            </a:r>
            <a:r>
              <a:rPr lang="en-US" b="1" dirty="0" err="1">
                <a:solidFill>
                  <a:sysClr val="windowText" lastClr="000000"/>
                </a:solidFill>
              </a:rPr>
              <a:t>dış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kesinti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kaynakları</a:t>
            </a:r>
            <a:endParaRPr lang="en-US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29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 err="1">
                <a:solidFill>
                  <a:srgbClr val="002060"/>
                </a:solidFill>
                <a:latin typeface="+mn-lt"/>
              </a:rPr>
              <a:t>RVfpga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8000" dirty="0" err="1">
                <a:solidFill>
                  <a:srgbClr val="002060"/>
                </a:solidFill>
                <a:latin typeface="+mn-lt"/>
              </a:rPr>
              <a:t>Deneylerinin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8000" dirty="0" err="1">
                <a:solidFill>
                  <a:srgbClr val="002060"/>
                </a:solidFill>
                <a:latin typeface="+mn-lt"/>
              </a:rPr>
              <a:t>Tanıtımı</a:t>
            </a:r>
            <a:endParaRPr lang="en-US" sz="8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6051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80">
            <a:extLst>
              <a:ext uri="{FF2B5EF4-FFF2-40B4-BE49-F238E27FC236}">
                <a16:creationId xmlns:a16="http://schemas.microsoft.com/office/drawing/2014/main" id="{55CB9CE0-88FC-4F08-A4D9-3948DD85CAAF}"/>
              </a:ext>
            </a:extLst>
          </p:cNvPr>
          <p:cNvSpPr/>
          <p:nvPr/>
        </p:nvSpPr>
        <p:spPr>
          <a:xfrm>
            <a:off x="700382" y="452894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5" name="Rounded Rectangle 80">
            <a:extLst>
              <a:ext uri="{FF2B5EF4-FFF2-40B4-BE49-F238E27FC236}">
                <a16:creationId xmlns:a16="http://schemas.microsoft.com/office/drawing/2014/main" id="{DDCE69B9-88D0-4F57-89F5-313364280920}"/>
              </a:ext>
            </a:extLst>
          </p:cNvPr>
          <p:cNvSpPr/>
          <p:nvPr/>
        </p:nvSpPr>
        <p:spPr>
          <a:xfrm>
            <a:off x="3469801" y="453007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6" name="Rounded Rectangle 80">
            <a:extLst>
              <a:ext uri="{FF2B5EF4-FFF2-40B4-BE49-F238E27FC236}">
                <a16:creationId xmlns:a16="http://schemas.microsoft.com/office/drawing/2014/main" id="{0A034D7B-4A17-4F1C-B543-CF483FBC8362}"/>
              </a:ext>
            </a:extLst>
          </p:cNvPr>
          <p:cNvSpPr/>
          <p:nvPr/>
        </p:nvSpPr>
        <p:spPr>
          <a:xfrm>
            <a:off x="6240999" y="4536869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7" name="Rounded Rectangle 80">
            <a:extLst>
              <a:ext uri="{FF2B5EF4-FFF2-40B4-BE49-F238E27FC236}">
                <a16:creationId xmlns:a16="http://schemas.microsoft.com/office/drawing/2014/main" id="{95F6C1F9-85C4-45F1-866B-185AE9B24248}"/>
              </a:ext>
            </a:extLst>
          </p:cNvPr>
          <p:cNvSpPr/>
          <p:nvPr/>
        </p:nvSpPr>
        <p:spPr>
          <a:xfrm>
            <a:off x="8990398" y="453799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Sayılanlar</a:t>
            </a:r>
            <a:endParaRPr lang="en-US" b="1" dirty="0"/>
          </a:p>
        </p:txBody>
      </p:sp>
      <p:sp>
        <p:nvSpPr>
          <p:cNvPr id="7" name="Rounded Rectangle 67">
            <a:extLst>
              <a:ext uri="{FF2B5EF4-FFF2-40B4-BE49-F238E27FC236}">
                <a16:creationId xmlns:a16="http://schemas.microsoft.com/office/drawing/2014/main" id="{D3A024BE-2956-49D8-85B4-237B6FD3281D}"/>
              </a:ext>
            </a:extLst>
          </p:cNvPr>
          <p:cNvSpPr/>
          <p:nvPr/>
        </p:nvSpPr>
        <p:spPr>
          <a:xfrm>
            <a:off x="5008524" y="906853"/>
            <a:ext cx="6695289" cy="20460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Rounded Rectangle 67">
            <a:extLst>
              <a:ext uri="{FF2B5EF4-FFF2-40B4-BE49-F238E27FC236}">
                <a16:creationId xmlns:a16="http://schemas.microsoft.com/office/drawing/2014/main" id="{706EE470-AC1C-471D-B4E7-DC4D94BD710A}"/>
              </a:ext>
            </a:extLst>
          </p:cNvPr>
          <p:cNvSpPr/>
          <p:nvPr/>
        </p:nvSpPr>
        <p:spPr>
          <a:xfrm>
            <a:off x="2909043" y="906852"/>
            <a:ext cx="1803481" cy="224109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Rounded Rectangle 67">
            <a:extLst>
              <a:ext uri="{FF2B5EF4-FFF2-40B4-BE49-F238E27FC236}">
                <a16:creationId xmlns:a16="http://schemas.microsoft.com/office/drawing/2014/main" id="{2D6D20C3-190F-4CF6-81E6-FADF8DFA9CD0}"/>
              </a:ext>
            </a:extLst>
          </p:cNvPr>
          <p:cNvSpPr/>
          <p:nvPr/>
        </p:nvSpPr>
        <p:spPr>
          <a:xfrm>
            <a:off x="476351" y="1865962"/>
            <a:ext cx="2133915" cy="58477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C17F55-AF1E-47F3-89A9-5374AE1FF9CA}"/>
              </a:ext>
            </a:extLst>
          </p:cNvPr>
          <p:cNvSpPr/>
          <p:nvPr/>
        </p:nvSpPr>
        <p:spPr>
          <a:xfrm>
            <a:off x="3884501" y="5348103"/>
            <a:ext cx="1157255" cy="29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Rounded Rectangle 80">
            <a:extLst>
              <a:ext uri="{FF2B5EF4-FFF2-40B4-BE49-F238E27FC236}">
                <a16:creationId xmlns:a16="http://schemas.microsoft.com/office/drawing/2014/main" id="{42522658-5A06-4008-A31A-B142ED92F83F}"/>
              </a:ext>
            </a:extLst>
          </p:cNvPr>
          <p:cNvSpPr/>
          <p:nvPr/>
        </p:nvSpPr>
        <p:spPr>
          <a:xfrm>
            <a:off x="680362" y="5433546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36E786AB-9F4F-4EEB-80AD-726E492E8868}"/>
              </a:ext>
            </a:extLst>
          </p:cNvPr>
          <p:cNvSpPr txBox="1"/>
          <p:nvPr/>
        </p:nvSpPr>
        <p:spPr>
          <a:xfrm>
            <a:off x="680362" y="3127823"/>
            <a:ext cx="10800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-68" dirty="0" err="1">
                <a:solidFill>
                  <a:schemeClr val="tx2"/>
                </a:solidFill>
              </a:rPr>
              <a:t>Sponsorlar</a:t>
            </a:r>
            <a:r>
              <a:rPr lang="en-US" sz="2800" b="1" spc="-68" dirty="0">
                <a:solidFill>
                  <a:schemeClr val="tx2"/>
                </a:solidFill>
              </a:rPr>
              <a:t> - </a:t>
            </a:r>
            <a:r>
              <a:rPr lang="en-US" sz="2800" b="1" spc="-68" dirty="0" err="1">
                <a:solidFill>
                  <a:schemeClr val="tx2"/>
                </a:solidFill>
              </a:rPr>
              <a:t>Destekleyenler</a:t>
            </a:r>
            <a:endParaRPr lang="en-US" sz="2800" b="1" spc="-68" dirty="0">
              <a:solidFill>
                <a:schemeClr val="tx2"/>
              </a:solidFill>
            </a:endParaRPr>
          </a:p>
        </p:txBody>
      </p:sp>
      <p:pic>
        <p:nvPicPr>
          <p:cNvPr id="25" name="Picture 24" descr="Digilent Logo">
            <a:extLst>
              <a:ext uri="{FF2B5EF4-FFF2-40B4-BE49-F238E27FC236}">
                <a16:creationId xmlns:a16="http://schemas.microsoft.com/office/drawing/2014/main" id="{9FEE1873-8A5E-4ABC-95B0-2FDC23E9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20" y="4686091"/>
            <a:ext cx="2321313" cy="492441"/>
          </a:xfrm>
          <a:prstGeom prst="rect">
            <a:avLst/>
          </a:prstGeom>
        </p:spPr>
      </p:pic>
      <p:pic>
        <p:nvPicPr>
          <p:cNvPr id="26" name="Picture 25" descr="logo">
            <a:extLst>
              <a:ext uri="{FF2B5EF4-FFF2-40B4-BE49-F238E27FC236}">
                <a16:creationId xmlns:a16="http://schemas.microsoft.com/office/drawing/2014/main" id="{B6D96633-B4A7-44D7-86E7-11A937C34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2" y="4678680"/>
            <a:ext cx="2189155" cy="503663"/>
          </a:xfrm>
          <a:prstGeom prst="rect">
            <a:avLst/>
          </a:prstGeom>
        </p:spPr>
      </p:pic>
      <p:pic>
        <p:nvPicPr>
          <p:cNvPr id="28" name="Picture 27" descr="codasip_color">
            <a:extLst>
              <a:ext uri="{FF2B5EF4-FFF2-40B4-BE49-F238E27FC236}">
                <a16:creationId xmlns:a16="http://schemas.microsoft.com/office/drawing/2014/main" id="{5B2E9942-F08A-4D88-92F0-879178507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5" y="5472508"/>
            <a:ext cx="2081861" cy="729062"/>
          </a:xfrm>
          <a:prstGeom prst="rect">
            <a:avLst/>
          </a:prstGeom>
        </p:spPr>
      </p:pic>
      <p:pic>
        <p:nvPicPr>
          <p:cNvPr id="29" name="Picture 28" descr="DKE_Logo">
            <a:extLst>
              <a:ext uri="{FF2B5EF4-FFF2-40B4-BE49-F238E27FC236}">
                <a16:creationId xmlns:a16="http://schemas.microsoft.com/office/drawing/2014/main" id="{99C6DA75-2285-4565-865D-93F2A1E129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899" y="4544898"/>
            <a:ext cx="1402081" cy="780087"/>
          </a:xfrm>
          <a:prstGeom prst="rect">
            <a:avLst/>
          </a:prstGeom>
        </p:spPr>
      </p:pic>
      <p:pic>
        <p:nvPicPr>
          <p:cNvPr id="31" name="Picture 30" descr="Xilinx-university-program">
            <a:extLst>
              <a:ext uri="{FF2B5EF4-FFF2-40B4-BE49-F238E27FC236}">
                <a16:creationId xmlns:a16="http://schemas.microsoft.com/office/drawing/2014/main" id="{3AF7B912-AA38-4806-9090-ACA5953E5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6268" y="3682769"/>
            <a:ext cx="2382751" cy="2382751"/>
          </a:xfrm>
          <a:prstGeom prst="rect">
            <a:avLst/>
          </a:prstGeom>
        </p:spPr>
      </p:pic>
      <p:sp>
        <p:nvSpPr>
          <p:cNvPr id="36" name="Rounded Rectangle 67">
            <a:extLst>
              <a:ext uri="{FF2B5EF4-FFF2-40B4-BE49-F238E27FC236}">
                <a16:creationId xmlns:a16="http://schemas.microsoft.com/office/drawing/2014/main" id="{28AD5402-9FFF-4D86-9B23-DEBDB8529781}"/>
              </a:ext>
            </a:extLst>
          </p:cNvPr>
          <p:cNvSpPr/>
          <p:nvPr/>
        </p:nvSpPr>
        <p:spPr>
          <a:xfrm>
            <a:off x="476353" y="918830"/>
            <a:ext cx="2133914" cy="83099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7" name="Rectángulo 11">
            <a:extLst>
              <a:ext uri="{FF2B5EF4-FFF2-40B4-BE49-F238E27FC236}">
                <a16:creationId xmlns:a16="http://schemas.microsoft.com/office/drawing/2014/main" id="{02E146A4-0755-442B-AB88-4D3B5007F8B0}"/>
              </a:ext>
            </a:extLst>
          </p:cNvPr>
          <p:cNvSpPr/>
          <p:nvPr/>
        </p:nvSpPr>
        <p:spPr>
          <a:xfrm>
            <a:off x="535302" y="883414"/>
            <a:ext cx="1916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YAZARLAR</a:t>
            </a:r>
          </a:p>
          <a:p>
            <a:r>
              <a:rPr lang="es-ES" sz="1600" dirty="0"/>
              <a:t>Prof. Sarah Harris</a:t>
            </a:r>
          </a:p>
          <a:p>
            <a:r>
              <a:rPr lang="es-ES" sz="1600" dirty="0"/>
              <a:t>Prof. Daniel Chaver</a:t>
            </a:r>
          </a:p>
        </p:txBody>
      </p:sp>
      <p:sp>
        <p:nvSpPr>
          <p:cNvPr id="38" name="Rectángulo 13">
            <a:extLst>
              <a:ext uri="{FF2B5EF4-FFF2-40B4-BE49-F238E27FC236}">
                <a16:creationId xmlns:a16="http://schemas.microsoft.com/office/drawing/2014/main" id="{3AB6A345-7D29-41CC-BC72-FA5EC9838542}"/>
              </a:ext>
            </a:extLst>
          </p:cNvPr>
          <p:cNvSpPr/>
          <p:nvPr/>
        </p:nvSpPr>
        <p:spPr>
          <a:xfrm>
            <a:off x="535551" y="1833067"/>
            <a:ext cx="21339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/>
              <a:t>DANIŞMAN</a:t>
            </a:r>
          </a:p>
          <a:p>
            <a:r>
              <a:rPr lang="es-ES" sz="1600" dirty="0"/>
              <a:t>Prof. David Patterson</a:t>
            </a:r>
          </a:p>
        </p:txBody>
      </p:sp>
      <p:sp>
        <p:nvSpPr>
          <p:cNvPr id="39" name="Rectángulo 14">
            <a:extLst>
              <a:ext uri="{FF2B5EF4-FFF2-40B4-BE49-F238E27FC236}">
                <a16:creationId xmlns:a16="http://schemas.microsoft.com/office/drawing/2014/main" id="{48962A83-6810-4E34-B6EC-0CBB7DA0EC7F}"/>
              </a:ext>
            </a:extLst>
          </p:cNvPr>
          <p:cNvSpPr/>
          <p:nvPr/>
        </p:nvSpPr>
        <p:spPr>
          <a:xfrm>
            <a:off x="3017825" y="892468"/>
            <a:ext cx="19161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/>
              <a:t>KATKIDA BULUNANLAR</a:t>
            </a:r>
          </a:p>
          <a:p>
            <a:r>
              <a:rPr lang="es-ES" sz="1600" dirty="0"/>
              <a:t>Robert Owen</a:t>
            </a:r>
          </a:p>
          <a:p>
            <a:r>
              <a:rPr lang="es-ES" sz="1600" dirty="0"/>
              <a:t>Zubair Kakakhel</a:t>
            </a:r>
          </a:p>
          <a:p>
            <a:r>
              <a:rPr lang="es-ES" sz="1600" dirty="0"/>
              <a:t>Olof Kindgren</a:t>
            </a:r>
          </a:p>
          <a:p>
            <a:r>
              <a:rPr lang="es-ES" sz="1600" dirty="0"/>
              <a:t>Prof. Luis Piñuel</a:t>
            </a:r>
          </a:p>
          <a:p>
            <a:r>
              <a:rPr lang="es-ES" sz="1600" dirty="0"/>
              <a:t>Ivan Kravets</a:t>
            </a:r>
          </a:p>
          <a:p>
            <a:r>
              <a:rPr lang="es-ES" sz="1600" dirty="0"/>
              <a:t>Valerii Koval</a:t>
            </a:r>
          </a:p>
          <a:p>
            <a:r>
              <a:rPr lang="es-ES" sz="1600" dirty="0"/>
              <a:t>Ted Marena</a:t>
            </a:r>
          </a:p>
          <a:p>
            <a:r>
              <a:rPr lang="es-ES" sz="1600" dirty="0"/>
              <a:t>Prof. Roy Kravitz</a:t>
            </a:r>
          </a:p>
        </p:txBody>
      </p:sp>
      <p:sp>
        <p:nvSpPr>
          <p:cNvPr id="40" name="Rectángulo 15">
            <a:extLst>
              <a:ext uri="{FF2B5EF4-FFF2-40B4-BE49-F238E27FC236}">
                <a16:creationId xmlns:a16="http://schemas.microsoft.com/office/drawing/2014/main" id="{2CBFF533-0A36-4DBC-AFED-C5500D42B217}"/>
              </a:ext>
            </a:extLst>
          </p:cNvPr>
          <p:cNvSpPr/>
          <p:nvPr/>
        </p:nvSpPr>
        <p:spPr>
          <a:xfrm>
            <a:off x="5107509" y="873659"/>
            <a:ext cx="6695290" cy="2554545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r>
              <a:rPr lang="es-ES" sz="1600" b="1" dirty="0"/>
              <a:t>ORTAKLAR</a:t>
            </a:r>
          </a:p>
          <a:p>
            <a:r>
              <a:rPr lang="es-ES" sz="1600" dirty="0"/>
              <a:t>Prof. Daniel León</a:t>
            </a:r>
          </a:p>
          <a:p>
            <a:r>
              <a:rPr lang="es-ES" sz="1600" dirty="0"/>
              <a:t>Prof. José Ignacio Gómez</a:t>
            </a:r>
          </a:p>
          <a:p>
            <a:r>
              <a:rPr lang="es-ES" sz="1600" dirty="0"/>
              <a:t>Prof. Katzalin Olcoz</a:t>
            </a:r>
          </a:p>
          <a:p>
            <a:r>
              <a:rPr lang="es-ES" sz="1600" dirty="0"/>
              <a:t>Prof. Alberto del Barrio</a:t>
            </a:r>
          </a:p>
          <a:p>
            <a:r>
              <a:rPr lang="es-ES" sz="1600" dirty="0"/>
              <a:t>Prof. Fernando Castro</a:t>
            </a:r>
          </a:p>
          <a:p>
            <a:r>
              <a:rPr lang="es-ES" sz="1600" dirty="0"/>
              <a:t>Prof. Manuel Prieto</a:t>
            </a:r>
          </a:p>
          <a:p>
            <a:r>
              <a:rPr lang="es-ES" sz="1600" dirty="0"/>
              <a:t>Prof Ataur Patwary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r>
              <a:rPr lang="es-ES" sz="1600" dirty="0"/>
              <a:t>Prof. Christian Tenllado</a:t>
            </a:r>
          </a:p>
          <a:p>
            <a:r>
              <a:rPr lang="es-ES" sz="1600" dirty="0"/>
              <a:t>Prof. Francisco Tirado</a:t>
            </a:r>
          </a:p>
          <a:p>
            <a:r>
              <a:rPr lang="es-ES" sz="1600" dirty="0"/>
              <a:t>Prof. Román Hermida</a:t>
            </a:r>
          </a:p>
          <a:p>
            <a:r>
              <a:rPr lang="es-ES" sz="1600" dirty="0"/>
              <a:t>Cathal McCabe</a:t>
            </a:r>
          </a:p>
          <a:p>
            <a:r>
              <a:rPr lang="es-ES" sz="1600" dirty="0"/>
              <a:t>Dan Hugo</a:t>
            </a:r>
          </a:p>
          <a:p>
            <a:r>
              <a:rPr lang="es-ES" sz="1600" dirty="0"/>
              <a:t>Braden Harwood</a:t>
            </a:r>
          </a:p>
          <a:p>
            <a:r>
              <a:rPr lang="es-ES" sz="1600" dirty="0"/>
              <a:t>Prof. David Burnett</a:t>
            </a:r>
          </a:p>
          <a:p>
            <a:endParaRPr lang="es-ES" sz="1600" dirty="0"/>
          </a:p>
          <a:p>
            <a:endParaRPr lang="es-ES" sz="1600" dirty="0"/>
          </a:p>
          <a:p>
            <a:endParaRPr lang="es-ES" sz="1600" dirty="0"/>
          </a:p>
          <a:p>
            <a:r>
              <a:rPr lang="es-ES" sz="1600" dirty="0"/>
              <a:t>Gage Elerding</a:t>
            </a:r>
          </a:p>
          <a:p>
            <a:r>
              <a:rPr lang="es-ES" sz="1600" dirty="0"/>
              <a:t>Prof. Brian Cruickshank</a:t>
            </a:r>
          </a:p>
          <a:p>
            <a:r>
              <a:rPr lang="es-ES" sz="1600" dirty="0"/>
              <a:t>Deepen Parmar</a:t>
            </a:r>
          </a:p>
          <a:p>
            <a:r>
              <a:rPr lang="es-ES" sz="1600" dirty="0"/>
              <a:t>Thong Doan</a:t>
            </a:r>
          </a:p>
          <a:p>
            <a:r>
              <a:rPr lang="es-ES" sz="1600" dirty="0"/>
              <a:t>Oliver Rew</a:t>
            </a:r>
          </a:p>
          <a:p>
            <a:r>
              <a:rPr lang="es-ES" sz="1600" dirty="0"/>
              <a:t>Niko Nikolay</a:t>
            </a:r>
          </a:p>
          <a:p>
            <a:r>
              <a:rPr lang="es-ES" sz="1600" dirty="0"/>
              <a:t>Guanyang He</a:t>
            </a:r>
          </a:p>
        </p:txBody>
      </p:sp>
      <p:sp>
        <p:nvSpPr>
          <p:cNvPr id="41" name="Rounded Rectangle 80">
            <a:extLst>
              <a:ext uri="{FF2B5EF4-FFF2-40B4-BE49-F238E27FC236}">
                <a16:creationId xmlns:a16="http://schemas.microsoft.com/office/drawing/2014/main" id="{DC1F99EB-E0C3-4C75-845A-8996B782E660}"/>
              </a:ext>
            </a:extLst>
          </p:cNvPr>
          <p:cNvSpPr/>
          <p:nvPr/>
        </p:nvSpPr>
        <p:spPr>
          <a:xfrm>
            <a:off x="3449781" y="5434674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2" name="Rounded Rectangle 80">
            <a:extLst>
              <a:ext uri="{FF2B5EF4-FFF2-40B4-BE49-F238E27FC236}">
                <a16:creationId xmlns:a16="http://schemas.microsoft.com/office/drawing/2014/main" id="{FE65F77A-8E56-4F63-AC6E-0D9105635A47}"/>
              </a:ext>
            </a:extLst>
          </p:cNvPr>
          <p:cNvSpPr/>
          <p:nvPr/>
        </p:nvSpPr>
        <p:spPr>
          <a:xfrm>
            <a:off x="6220979" y="5441472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3" name="Rounded Rectangle 80">
            <a:extLst>
              <a:ext uri="{FF2B5EF4-FFF2-40B4-BE49-F238E27FC236}">
                <a16:creationId xmlns:a16="http://schemas.microsoft.com/office/drawing/2014/main" id="{BACA146C-0FA7-484D-B701-19880D731E8E}"/>
              </a:ext>
            </a:extLst>
          </p:cNvPr>
          <p:cNvSpPr/>
          <p:nvPr/>
        </p:nvSpPr>
        <p:spPr>
          <a:xfrm>
            <a:off x="8990398" y="5442600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30" name="Picture 29" descr="EETree">
            <a:extLst>
              <a:ext uri="{FF2B5EF4-FFF2-40B4-BE49-F238E27FC236}">
                <a16:creationId xmlns:a16="http://schemas.microsoft.com/office/drawing/2014/main" id="{3801DC50-D77D-475B-8E05-BF3E321B58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6719" y="5464463"/>
            <a:ext cx="757898" cy="757898"/>
          </a:xfrm>
          <a:prstGeom prst="rect">
            <a:avLst/>
          </a:prstGeom>
        </p:spPr>
      </p:pic>
      <p:pic>
        <p:nvPicPr>
          <p:cNvPr id="27" name="Picture 26" descr="andes-logo">
            <a:extLst>
              <a:ext uri="{FF2B5EF4-FFF2-40B4-BE49-F238E27FC236}">
                <a16:creationId xmlns:a16="http://schemas.microsoft.com/office/drawing/2014/main" id="{5EA3B0B0-7FA6-4823-9B5E-48B342CA18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5910" y="5496931"/>
            <a:ext cx="1779704" cy="704639"/>
          </a:xfrm>
          <a:prstGeom prst="rect">
            <a:avLst/>
          </a:prstGeom>
        </p:spPr>
      </p:pic>
      <p:pic>
        <p:nvPicPr>
          <p:cNvPr id="32" name="Picture 31" descr="platformio-logo-horizontal">
            <a:extLst>
              <a:ext uri="{FF2B5EF4-FFF2-40B4-BE49-F238E27FC236}">
                <a16:creationId xmlns:a16="http://schemas.microsoft.com/office/drawing/2014/main" id="{ED7344C6-BF70-4845-8AAB-D7D0A1171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2649" y="5496931"/>
            <a:ext cx="2393852" cy="663879"/>
          </a:xfrm>
          <a:prstGeom prst="rect">
            <a:avLst/>
          </a:prstGeom>
        </p:spPr>
      </p:pic>
      <p:sp>
        <p:nvSpPr>
          <p:cNvPr id="48" name="Rounded Rectangle 80">
            <a:extLst>
              <a:ext uri="{FF2B5EF4-FFF2-40B4-BE49-F238E27FC236}">
                <a16:creationId xmlns:a16="http://schemas.microsoft.com/office/drawing/2014/main" id="{5D615539-1C2C-406E-B1BD-E481657D0D20}"/>
              </a:ext>
            </a:extLst>
          </p:cNvPr>
          <p:cNvSpPr/>
          <p:nvPr/>
        </p:nvSpPr>
        <p:spPr>
          <a:xfrm>
            <a:off x="703848" y="3621757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49" name="Rounded Rectangle 80">
            <a:extLst>
              <a:ext uri="{FF2B5EF4-FFF2-40B4-BE49-F238E27FC236}">
                <a16:creationId xmlns:a16="http://schemas.microsoft.com/office/drawing/2014/main" id="{D31C8284-32FB-41EE-8092-D7A798189B1F}"/>
              </a:ext>
            </a:extLst>
          </p:cNvPr>
          <p:cNvSpPr/>
          <p:nvPr/>
        </p:nvSpPr>
        <p:spPr>
          <a:xfrm>
            <a:off x="3473267" y="3622885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0" name="Rounded Rectangle 80">
            <a:extLst>
              <a:ext uri="{FF2B5EF4-FFF2-40B4-BE49-F238E27FC236}">
                <a16:creationId xmlns:a16="http://schemas.microsoft.com/office/drawing/2014/main" id="{BCFF7A3C-EF9F-4C74-936D-174B43C3B4A7}"/>
              </a:ext>
            </a:extLst>
          </p:cNvPr>
          <p:cNvSpPr/>
          <p:nvPr/>
        </p:nvSpPr>
        <p:spPr>
          <a:xfrm>
            <a:off x="6244465" y="3629683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sp>
        <p:nvSpPr>
          <p:cNvPr id="51" name="Rounded Rectangle 80">
            <a:extLst>
              <a:ext uri="{FF2B5EF4-FFF2-40B4-BE49-F238E27FC236}">
                <a16:creationId xmlns:a16="http://schemas.microsoft.com/office/drawing/2014/main" id="{D4FF7E4A-BD0D-4085-B97E-9EDAC4CE1755}"/>
              </a:ext>
            </a:extLst>
          </p:cNvPr>
          <p:cNvSpPr/>
          <p:nvPr/>
        </p:nvSpPr>
        <p:spPr>
          <a:xfrm>
            <a:off x="9013884" y="3630811"/>
            <a:ext cx="2490602" cy="8038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 dirty="0"/>
          </a:p>
          <a:p>
            <a:pPr algn="ctr"/>
            <a:endParaRPr lang="en-US" sz="1350" dirty="0"/>
          </a:p>
        </p:txBody>
      </p:sp>
      <p:pic>
        <p:nvPicPr>
          <p:cNvPr id="24" name="Picture 23" descr="1280px-Western_Digital_logo.svg">
            <a:extLst>
              <a:ext uri="{FF2B5EF4-FFF2-40B4-BE49-F238E27FC236}">
                <a16:creationId xmlns:a16="http://schemas.microsoft.com/office/drawing/2014/main" id="{42F78522-AD4B-47C7-B739-C127906793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409" y="3859692"/>
            <a:ext cx="2390772" cy="329389"/>
          </a:xfrm>
          <a:prstGeom prst="rect">
            <a:avLst/>
          </a:prstGeom>
        </p:spPr>
      </p:pic>
      <p:pic>
        <p:nvPicPr>
          <p:cNvPr id="33" name="Picture 32" descr="Standard_2">
            <a:extLst>
              <a:ext uri="{FF2B5EF4-FFF2-40B4-BE49-F238E27FC236}">
                <a16:creationId xmlns:a16="http://schemas.microsoft.com/office/drawing/2014/main" id="{EF70A474-C2BB-4A47-94CF-8110032A9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02524" y="3820709"/>
            <a:ext cx="2320606" cy="368415"/>
          </a:xfrm>
          <a:prstGeom prst="rect">
            <a:avLst/>
          </a:prstGeom>
        </p:spPr>
      </p:pic>
      <p:pic>
        <p:nvPicPr>
          <p:cNvPr id="34" name="Picture 33" descr="Imagination_Logo_Secondary_Blk">
            <a:extLst>
              <a:ext uri="{FF2B5EF4-FFF2-40B4-BE49-F238E27FC236}">
                <a16:creationId xmlns:a16="http://schemas.microsoft.com/office/drawing/2014/main" id="{05070985-1CE9-48E2-BEC7-B6D29020B8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58540" y="3819662"/>
            <a:ext cx="2277128" cy="407823"/>
          </a:xfrm>
          <a:prstGeom prst="rect">
            <a:avLst/>
          </a:prstGeom>
        </p:spPr>
      </p:pic>
      <p:pic>
        <p:nvPicPr>
          <p:cNvPr id="35" name="Imagen 12">
            <a:extLst>
              <a:ext uri="{FF2B5EF4-FFF2-40B4-BE49-F238E27FC236}">
                <a16:creationId xmlns:a16="http://schemas.microsoft.com/office/drawing/2014/main" id="{A4DDF9C5-3B0A-42B6-959D-F3BF6A89AB7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98" y="3719967"/>
            <a:ext cx="1960740" cy="65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23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Deneyleri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1-10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arası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Deneyler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dirty="0">
                <a:solidFill>
                  <a:sysClr val="windowText" lastClr="000000"/>
                </a:solidFill>
              </a:rPr>
              <a:t>(</a:t>
            </a:r>
            <a:r>
              <a:rPr lang="en-US" sz="3200" dirty="0" err="1">
                <a:solidFill>
                  <a:sysClr val="windowText" lastClr="000000"/>
                </a:solidFill>
              </a:rPr>
              <a:t>Kasım</a:t>
            </a:r>
            <a:r>
              <a:rPr lang="en-US" sz="3200" dirty="0">
                <a:solidFill>
                  <a:sysClr val="windowText" lastClr="000000"/>
                </a:solidFill>
              </a:rPr>
              <a:t> 2020’de </a:t>
            </a:r>
            <a:r>
              <a:rPr lang="en-US" sz="3200" dirty="0" err="1">
                <a:solidFill>
                  <a:sysClr val="windowText" lastClr="000000"/>
                </a:solidFill>
              </a:rPr>
              <a:t>yayınlandı</a:t>
            </a:r>
            <a:r>
              <a:rPr lang="en-US" sz="3200" dirty="0">
                <a:solidFill>
                  <a:sysClr val="windowText" lastClr="000000"/>
                </a:solidFill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 err="1">
                <a:solidFill>
                  <a:sysClr val="windowText" lastClr="000000"/>
                </a:solidFill>
              </a:rPr>
              <a:t>Vivado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Projesi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Programlama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I/O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Sistemleri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11-20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arası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Deneyler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dirty="0">
                <a:solidFill>
                  <a:sysClr val="windowText" lastClr="000000"/>
                </a:solidFill>
              </a:rPr>
              <a:t>(2021 </a:t>
            </a:r>
            <a:r>
              <a:rPr lang="en-US" sz="3200" dirty="0" err="1">
                <a:solidFill>
                  <a:sysClr val="windowText" lastClr="000000"/>
                </a:solidFill>
              </a:rPr>
              <a:t>dördüncü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çeyrekte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yayınlanacak</a:t>
            </a:r>
            <a:r>
              <a:rPr lang="en-US" sz="3200" dirty="0">
                <a:solidFill>
                  <a:sysClr val="windowText" lastClr="000000"/>
                </a:solidFill>
              </a:rPr>
              <a:t>)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RISC-V </a:t>
            </a:r>
            <a:r>
              <a:rPr lang="en-US" sz="2400" dirty="0" err="1">
                <a:solidFill>
                  <a:sysClr val="windowText" lastClr="000000"/>
                </a:solidFill>
              </a:rPr>
              <a:t>Çekirdeği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ysClr val="windowText" lastClr="000000"/>
                </a:solidFill>
              </a:rPr>
              <a:t>RISC-V </a:t>
            </a:r>
            <a:r>
              <a:rPr lang="en-US" sz="2400" dirty="0" err="1">
                <a:solidFill>
                  <a:sysClr val="windowText" lastClr="000000"/>
                </a:solidFill>
              </a:rPr>
              <a:t>Bellek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Sistemleri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AE9B5-F25B-44C7-A450-6F1D8BF0A158}"/>
              </a:ext>
            </a:extLst>
          </p:cNvPr>
          <p:cNvSpPr txBox="1"/>
          <p:nvPr/>
        </p:nvSpPr>
        <p:spPr>
          <a:xfrm>
            <a:off x="377092" y="4596619"/>
            <a:ext cx="115413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err="1"/>
              <a:t>Uygulamalı</a:t>
            </a:r>
            <a:r>
              <a:rPr lang="en-US" sz="2400" dirty="0"/>
              <a:t> </a:t>
            </a:r>
            <a:r>
              <a:rPr lang="en-US" sz="2400" dirty="0" err="1"/>
              <a:t>tasarımla</a:t>
            </a:r>
            <a:r>
              <a:rPr lang="en-US" sz="2400" dirty="0"/>
              <a:t> </a:t>
            </a:r>
            <a:r>
              <a:rPr lang="en-US" sz="2400" dirty="0" err="1"/>
              <a:t>daha</a:t>
            </a:r>
            <a:r>
              <a:rPr lang="en-US" sz="2400" dirty="0"/>
              <a:t> </a:t>
            </a:r>
            <a:r>
              <a:rPr lang="en-US" sz="2400" dirty="0" err="1"/>
              <a:t>iyi</a:t>
            </a:r>
            <a:r>
              <a:rPr lang="en-US" sz="2400" dirty="0"/>
              <a:t> </a:t>
            </a:r>
            <a:r>
              <a:rPr lang="en-US" sz="2400" dirty="0" err="1"/>
              <a:t>öğrenilmesi</a:t>
            </a:r>
            <a:r>
              <a:rPr lang="en-US" sz="2400" dirty="0"/>
              <a:t> </a:t>
            </a:r>
            <a:r>
              <a:rPr lang="en-US" sz="2400" dirty="0" err="1"/>
              <a:t>için</a:t>
            </a:r>
            <a:r>
              <a:rPr lang="en-US" sz="2400" dirty="0"/>
              <a:t> </a:t>
            </a:r>
            <a:r>
              <a:rPr lang="en-US" sz="2400" dirty="0" err="1"/>
              <a:t>bütün</a:t>
            </a:r>
            <a:r>
              <a:rPr lang="en-US" sz="2400" dirty="0"/>
              <a:t> </a:t>
            </a:r>
            <a:r>
              <a:rPr lang="en-US" sz="2400" dirty="0" err="1"/>
              <a:t>deneyler</a:t>
            </a:r>
            <a:r>
              <a:rPr lang="en-US" sz="2400" dirty="0"/>
              <a:t> </a:t>
            </a:r>
            <a:r>
              <a:rPr lang="en-US" sz="2400" dirty="0" err="1"/>
              <a:t>RVfpga’i</a:t>
            </a:r>
            <a:r>
              <a:rPr lang="en-US" sz="2400" dirty="0"/>
              <a:t> </a:t>
            </a:r>
            <a:r>
              <a:rPr lang="en-US" sz="2400" dirty="0" err="1"/>
              <a:t>kullanma</a:t>
            </a:r>
            <a:r>
              <a:rPr lang="en-US" sz="2400" dirty="0"/>
              <a:t> </a:t>
            </a:r>
            <a:r>
              <a:rPr lang="en-US" sz="2400" dirty="0" err="1"/>
              <a:t>ya</a:t>
            </a:r>
            <a:r>
              <a:rPr lang="en-US" sz="2400" dirty="0"/>
              <a:t> da </a:t>
            </a:r>
            <a:r>
              <a:rPr lang="en-US" sz="2400" dirty="0" err="1"/>
              <a:t>değiştirme</a:t>
            </a:r>
            <a:r>
              <a:rPr lang="en-US" sz="2400" dirty="0"/>
              <a:t> </a:t>
            </a:r>
            <a:r>
              <a:rPr lang="en-US" sz="2400" dirty="0" err="1"/>
              <a:t>ya</a:t>
            </a:r>
            <a:r>
              <a:rPr lang="en-US" sz="2400" dirty="0"/>
              <a:t> da </a:t>
            </a:r>
            <a:r>
              <a:rPr lang="en-US" sz="2400" dirty="0" err="1"/>
              <a:t>kullanıp</a:t>
            </a:r>
            <a:r>
              <a:rPr lang="en-US" sz="2400" dirty="0"/>
              <a:t> </a:t>
            </a:r>
            <a:r>
              <a:rPr lang="en-US" sz="2400" dirty="0" err="1"/>
              <a:t>değiştirme</a:t>
            </a:r>
            <a:r>
              <a:rPr lang="en-US" sz="2400" dirty="0"/>
              <a:t> </a:t>
            </a:r>
            <a:r>
              <a:rPr lang="en-US" sz="2400" b="1" dirty="0" err="1"/>
              <a:t>alıştırmaları</a:t>
            </a:r>
            <a:r>
              <a:rPr lang="en-US" sz="2400" dirty="0"/>
              <a:t> </a:t>
            </a:r>
            <a:r>
              <a:rPr lang="en-US" sz="2400" dirty="0" err="1"/>
              <a:t>içerir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3186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Deneyler</a:t>
            </a:r>
            <a:r>
              <a:rPr lang="en-US" b="1" dirty="0"/>
              <a:t> 1-10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kaynak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koduna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nasıl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bakılıp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(Verilog/SV)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FPGA’e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hedefleneceğini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(1),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için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ile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çevirici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programlarının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nasıl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yazılacağını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(2-5),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çevre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birimleri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eklemek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için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RVfpga’i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nasıl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değiştirileceğini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(6-10) </a:t>
            </a:r>
            <a:r>
              <a:rPr lang="en-GB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gösterir</a:t>
            </a:r>
            <a:r>
              <a:rPr lang="en-GB" sz="3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Deney</a:t>
            </a:r>
            <a:r>
              <a:rPr lang="en-US" sz="2400" b="1" dirty="0">
                <a:solidFill>
                  <a:sysClr val="windowText" lastClr="000000"/>
                </a:solidFill>
              </a:rPr>
              <a:t> 0: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RVfpga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Deneylerinin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Tanıtımı</a:t>
            </a:r>
            <a:endParaRPr lang="en-US" sz="2400" b="1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1: </a:t>
            </a:r>
            <a:r>
              <a:rPr lang="en-US" sz="2400" b="1" dirty="0">
                <a:solidFill>
                  <a:sysClr val="windowText" lastClr="000000"/>
                </a:solidFill>
              </a:rPr>
              <a:t>Bir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Vivado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Projesi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Oluşturma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2: C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Programlaması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3: RISC-V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Dili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4: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Çağrıları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5: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Görüntü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İşleme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C &amp;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Çevirici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33C2E16-8FBD-42B6-B5D7-313D8F76FC6F}"/>
              </a:ext>
            </a:extLst>
          </p:cNvPr>
          <p:cNvSpPr txBox="1">
            <a:spLocks/>
          </p:cNvSpPr>
          <p:nvPr/>
        </p:nvSpPr>
        <p:spPr>
          <a:xfrm>
            <a:off x="6907876" y="3078314"/>
            <a:ext cx="475058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6: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Girdi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Çıktıya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Giriş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7: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7-Kesimli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Ekranlar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8: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Zamanlayıcılar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9: </a:t>
            </a:r>
            <a:r>
              <a:rPr lang="en-US" sz="1600" b="1" dirty="0" err="1">
                <a:solidFill>
                  <a:sysClr val="windowText" lastClr="000000"/>
                </a:solidFill>
              </a:rPr>
              <a:t>Kesinti-güdümlü</a:t>
            </a:r>
            <a:r>
              <a:rPr lang="en-US" sz="1600" b="1" dirty="0">
                <a:solidFill>
                  <a:sysClr val="windowText" lastClr="000000"/>
                </a:solidFill>
              </a:rPr>
              <a:t> </a:t>
            </a:r>
            <a:r>
              <a:rPr lang="en-US" sz="1600" b="1" dirty="0" err="1">
                <a:solidFill>
                  <a:sysClr val="windowText" lastClr="000000"/>
                </a:solidFill>
              </a:rPr>
              <a:t>Girdi</a:t>
            </a:r>
            <a:r>
              <a:rPr lang="en-US" sz="1600" b="1" dirty="0">
                <a:solidFill>
                  <a:sysClr val="windowText" lastClr="000000"/>
                </a:solidFill>
              </a:rPr>
              <a:t>/</a:t>
            </a:r>
            <a:r>
              <a:rPr lang="en-US" sz="1600" b="1" dirty="0" err="1">
                <a:solidFill>
                  <a:sysClr val="windowText" lastClr="000000"/>
                </a:solidFill>
              </a:rPr>
              <a:t>Çıktı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10: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Dizisel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Veri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Yolları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4DB36C-9B7A-491F-A1A7-33045B30E195}"/>
              </a:ext>
            </a:extLst>
          </p:cNvPr>
          <p:cNvGrpSpPr/>
          <p:nvPr/>
        </p:nvGrpSpPr>
        <p:grpSpPr>
          <a:xfrm>
            <a:off x="500391" y="4027170"/>
            <a:ext cx="183906" cy="1581150"/>
            <a:chOff x="500391" y="4027170"/>
            <a:chExt cx="183906" cy="158115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0133D020-BD3C-434E-B91F-5BF8E9C869C3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6329DA-A22E-4F81-A522-9927A90E7838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FA8861B-22D7-4801-91DA-4D904A58DD32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2C9140-84AE-4214-A4B8-9AFFB19673DD}"/>
              </a:ext>
            </a:extLst>
          </p:cNvPr>
          <p:cNvGrpSpPr/>
          <p:nvPr/>
        </p:nvGrpSpPr>
        <p:grpSpPr>
          <a:xfrm flipH="1">
            <a:off x="11169894" y="3115044"/>
            <a:ext cx="183905" cy="2096429"/>
            <a:chOff x="500391" y="4027170"/>
            <a:chExt cx="183906" cy="158115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A4AC35F-F6A9-445B-A7B7-4EF9E9A57982}"/>
                </a:ext>
              </a:extLst>
            </p:cNvPr>
            <p:cNvCxnSpPr/>
            <p:nvPr/>
          </p:nvCxnSpPr>
          <p:spPr>
            <a:xfrm flipH="1">
              <a:off x="500391" y="4036753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D33B8E4-8C1D-41EA-9E97-BE8F11AF7760}"/>
                </a:ext>
              </a:extLst>
            </p:cNvPr>
            <p:cNvCxnSpPr/>
            <p:nvPr/>
          </p:nvCxnSpPr>
          <p:spPr>
            <a:xfrm>
              <a:off x="514680" y="4027170"/>
              <a:ext cx="0" cy="158115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AD3F890-DCF6-4270-899B-4D026B98262F}"/>
                </a:ext>
              </a:extLst>
            </p:cNvPr>
            <p:cNvCxnSpPr/>
            <p:nvPr/>
          </p:nvCxnSpPr>
          <p:spPr>
            <a:xfrm flipH="1">
              <a:off x="500708" y="5601970"/>
              <a:ext cx="18358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8EA7B88-7256-4496-BE6D-A2F43D612263}"/>
              </a:ext>
            </a:extLst>
          </p:cNvPr>
          <p:cNvSpPr txBox="1"/>
          <p:nvPr/>
        </p:nvSpPr>
        <p:spPr>
          <a:xfrm>
            <a:off x="71872" y="4012441"/>
            <a:ext cx="461665" cy="160592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en-GB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Programlama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9C9AD2-6230-4D21-ADB3-CFC716E68D82}"/>
              </a:ext>
            </a:extLst>
          </p:cNvPr>
          <p:cNvSpPr txBox="1"/>
          <p:nvPr/>
        </p:nvSpPr>
        <p:spPr>
          <a:xfrm>
            <a:off x="11397790" y="3115045"/>
            <a:ext cx="400110" cy="2073854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/>
            <a:r>
              <a:rPr lang="en-GB" sz="14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Girdi</a:t>
            </a:r>
            <a:r>
              <a:rPr lang="en-GB" sz="14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/</a:t>
            </a:r>
            <a:r>
              <a:rPr lang="en-GB" sz="14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Çıktı</a:t>
            </a:r>
            <a:r>
              <a:rPr lang="en-GB" sz="14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Sistemleri</a:t>
            </a:r>
            <a:endParaRPr lang="en-US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61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4000" b="1" dirty="0" err="1"/>
              <a:t>RVfpga</a:t>
            </a:r>
            <a:r>
              <a:rPr lang="en-US" sz="4000" b="1" dirty="0"/>
              <a:t> </a:t>
            </a:r>
            <a:r>
              <a:rPr lang="en-US" sz="4000" b="1" dirty="0" err="1"/>
              <a:t>Deneyler</a:t>
            </a:r>
            <a:r>
              <a:rPr lang="en-US" sz="4000" b="1" dirty="0"/>
              <a:t> 1-5: </a:t>
            </a:r>
            <a:r>
              <a:rPr lang="en-US" sz="4000" b="1" dirty="0" err="1"/>
              <a:t>Vivado</a:t>
            </a:r>
            <a:r>
              <a:rPr lang="en-US" sz="4000" b="1" dirty="0"/>
              <a:t> </a:t>
            </a:r>
            <a:r>
              <a:rPr lang="en-US" sz="4000" b="1" dirty="0" err="1"/>
              <a:t>Proje</a:t>
            </a:r>
            <a:r>
              <a:rPr lang="en-US" sz="4000" b="1" dirty="0"/>
              <a:t> &amp; </a:t>
            </a:r>
            <a:r>
              <a:rPr lang="en-US" sz="4000" b="1" dirty="0" err="1"/>
              <a:t>Programlama</a:t>
            </a:r>
            <a:endParaRPr lang="en-US" sz="4000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426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Deney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1: Bir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Vivado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Projesi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Oluşturma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sistemini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FPGA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kartına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hedefleyip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Verilator’de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simüle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etmek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için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bir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Vivado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projesi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kurgula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2: C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Programlaması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lang="en-US" sz="2400" dirty="0" err="1">
                <a:solidFill>
                  <a:sysClr val="windowText" lastClr="000000"/>
                </a:solidFill>
              </a:rPr>
              <a:t>PlatformIO’da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bir</a:t>
            </a:r>
            <a:r>
              <a:rPr lang="en-US" sz="2400" dirty="0">
                <a:solidFill>
                  <a:sysClr val="windowText" lastClr="000000"/>
                </a:solidFill>
              </a:rPr>
              <a:t> C </a:t>
            </a:r>
            <a:r>
              <a:rPr lang="en-US" sz="2400" dirty="0" err="1">
                <a:solidFill>
                  <a:sysClr val="windowText" lastClr="000000"/>
                </a:solidFill>
              </a:rPr>
              <a:t>programı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yazıp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RVfpga’de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çalıştır</a:t>
            </a:r>
            <a:r>
              <a:rPr lang="en-US" sz="2400" dirty="0">
                <a:solidFill>
                  <a:sysClr val="windowText" lastClr="000000"/>
                </a:solidFill>
              </a:rPr>
              <a:t> / </a:t>
            </a:r>
            <a:r>
              <a:rPr lang="en-US" sz="2400" dirty="0" err="1">
                <a:solidFill>
                  <a:sysClr val="windowText" lastClr="000000"/>
                </a:solidFill>
              </a:rPr>
              <a:t>ayıkla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Ayrıca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terminale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yazdırma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gibi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işlemleri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destekleme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için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Western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Digital’in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Kart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Destek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Platform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Destek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Paketlerine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(BSP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PSP)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giriş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yap.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3: RISC-V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Dili: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PlatformIO’da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RISC-V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programı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yazıp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RVfpga’de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çalıştır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/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ayıkla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4: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Çağrıları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İşlev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çağrılarına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C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kütüphanelerine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RISC-V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çağırma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uzlaşımına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giriş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5: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Görüntü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İşleme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C &amp;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Çevirici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kodunu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koduyla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birlikte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göm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8222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sz="3600" b="1" dirty="0" err="1"/>
              <a:t>RVfpga</a:t>
            </a:r>
            <a:r>
              <a:rPr lang="en-US" sz="3600" b="1" dirty="0"/>
              <a:t> </a:t>
            </a:r>
            <a:r>
              <a:rPr lang="en-US" sz="3600" b="1" dirty="0" err="1"/>
              <a:t>Deneyler</a:t>
            </a:r>
            <a:r>
              <a:rPr lang="en-US" sz="3600" b="1" dirty="0"/>
              <a:t> 6-10: </a:t>
            </a:r>
            <a:r>
              <a:rPr lang="en-US" sz="3600" b="1" dirty="0" err="1"/>
              <a:t>Girdi</a:t>
            </a:r>
            <a:r>
              <a:rPr lang="en-US" sz="3600" b="1" dirty="0"/>
              <a:t>/</a:t>
            </a:r>
            <a:r>
              <a:rPr lang="en-US" sz="3600" b="1" dirty="0" err="1"/>
              <a:t>Çıktı</a:t>
            </a:r>
            <a:r>
              <a:rPr lang="en-US" sz="3600" b="1" dirty="0"/>
              <a:t> &amp; </a:t>
            </a:r>
            <a:r>
              <a:rPr lang="en-US" sz="3600" b="1" dirty="0" err="1"/>
              <a:t>RVfpga</a:t>
            </a:r>
            <a:r>
              <a:rPr lang="en-US" sz="3600" b="1" dirty="0"/>
              <a:t> </a:t>
            </a:r>
            <a:r>
              <a:rPr lang="en-US" sz="3600" b="1" dirty="0" err="1"/>
              <a:t>Çevre</a:t>
            </a:r>
            <a:r>
              <a:rPr lang="en-US" sz="3600" b="1" dirty="0"/>
              <a:t> </a:t>
            </a:r>
            <a:r>
              <a:rPr lang="en-US" sz="3600" b="1" dirty="0" err="1"/>
              <a:t>Birimleri</a:t>
            </a:r>
            <a:endParaRPr lang="en-US" sz="3600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6: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Girdi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Çıktıya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Giriş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Bellek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eşlenmiş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Girdi</a:t>
            </a:r>
            <a:r>
              <a:rPr lang="en-US" sz="2400" dirty="0">
                <a:solidFill>
                  <a:sysClr val="windowText" lastClr="000000"/>
                </a:solidFill>
              </a:rPr>
              <a:t>/</a:t>
            </a:r>
            <a:r>
              <a:rPr lang="en-US" sz="2400" dirty="0" err="1">
                <a:solidFill>
                  <a:sysClr val="windowText" lastClr="000000"/>
                </a:solidFill>
              </a:rPr>
              <a:t>Çıktı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ile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RVfpga’in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açık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kaynak</a:t>
            </a:r>
            <a:r>
              <a:rPr lang="en-US" sz="2400" dirty="0">
                <a:solidFill>
                  <a:sysClr val="windowText" lastClr="000000"/>
                </a:solidFill>
              </a:rPr>
              <a:t> GPIO </a:t>
            </a:r>
            <a:r>
              <a:rPr lang="en-US" sz="2400" dirty="0" err="1">
                <a:solidFill>
                  <a:sysClr val="windowText" lastClr="000000"/>
                </a:solidFill>
              </a:rPr>
              <a:t>modülüne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giriş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7: 7-Kesimli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Ekranlar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lang="en-US" sz="2400" dirty="0"/>
              <a:t>7-kesimli </a:t>
            </a:r>
            <a:r>
              <a:rPr lang="en-US" sz="2400" dirty="0" err="1"/>
              <a:t>ekran</a:t>
            </a:r>
            <a:r>
              <a:rPr lang="en-US" sz="2400" dirty="0"/>
              <a:t> </a:t>
            </a:r>
            <a:r>
              <a:rPr lang="en-US" sz="2400" dirty="0" err="1"/>
              <a:t>çözücüsü</a:t>
            </a:r>
            <a:r>
              <a:rPr lang="en-US" sz="2400" dirty="0"/>
              <a:t> </a:t>
            </a:r>
            <a:r>
              <a:rPr lang="en-US" sz="2400" dirty="0" err="1"/>
              <a:t>kurgulayıp</a:t>
            </a:r>
            <a:r>
              <a:rPr lang="en-US" sz="2400" dirty="0"/>
              <a:t> </a:t>
            </a:r>
            <a:r>
              <a:rPr lang="en-US" sz="2400" dirty="0" err="1"/>
              <a:t>RVfpga</a:t>
            </a:r>
            <a:r>
              <a:rPr lang="en-US" sz="2400" dirty="0"/>
              <a:t> </a:t>
            </a:r>
            <a:r>
              <a:rPr lang="en-US" sz="2400" dirty="0" err="1"/>
              <a:t>sistemine</a:t>
            </a:r>
            <a:r>
              <a:rPr lang="en-US" sz="2400" dirty="0"/>
              <a:t> </a:t>
            </a:r>
            <a:r>
              <a:rPr lang="en-US" sz="2400" dirty="0" err="1"/>
              <a:t>entegre</a:t>
            </a:r>
            <a:r>
              <a:rPr lang="en-US" sz="2400" dirty="0"/>
              <a:t> et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400" b="1" dirty="0">
                <a:solidFill>
                  <a:sysClr val="windowText" lastClr="000000"/>
                </a:solidFill>
              </a:rPr>
              <a:t>8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Zamanlayıcılar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Zamanlayıcılarla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Zamanlayıcı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denetleyicisini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anlayıp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kullan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defRPr/>
            </a:pPr>
            <a:r>
              <a:rPr lang="en-US" sz="2400" b="1" dirty="0" err="1">
                <a:solidFill>
                  <a:sysClr val="windowText" lastClr="000000"/>
                </a:solidFill>
              </a:rPr>
              <a:t>Deney</a:t>
            </a:r>
            <a:r>
              <a:rPr lang="en-US" sz="2400" b="1" dirty="0">
                <a:solidFill>
                  <a:sysClr val="windowText" lastClr="000000"/>
                </a:solidFill>
              </a:rPr>
              <a:t> 9: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Kesinti-güdümlü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Girdi</a:t>
            </a:r>
            <a:r>
              <a:rPr lang="en-US" sz="2400" b="1" dirty="0">
                <a:solidFill>
                  <a:sysClr val="windowText" lastClr="000000"/>
                </a:solidFill>
              </a:rPr>
              <a:t>/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Çıktı</a:t>
            </a:r>
            <a:r>
              <a:rPr lang="en-US" sz="2400" b="1" dirty="0">
                <a:solidFill>
                  <a:sysClr val="windowText" lastClr="000000"/>
                </a:solidFill>
              </a:rPr>
              <a:t>: 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kesinti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desteğiyle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kesinti-güdümlü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Girdi</a:t>
            </a:r>
            <a:r>
              <a:rPr lang="en-US" sz="2400" dirty="0">
                <a:solidFill>
                  <a:sysClr val="windowText" lastClr="000000"/>
                </a:solidFill>
              </a:rPr>
              <a:t>/</a:t>
            </a:r>
            <a:r>
              <a:rPr lang="en-US" sz="2400" dirty="0" err="1">
                <a:solidFill>
                  <a:sysClr val="windowText" lastClr="000000"/>
                </a:solidFill>
              </a:rPr>
              <a:t>Çıktının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kullanımına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giriş</a:t>
            </a:r>
            <a:endParaRPr lang="en-US" sz="2400" b="1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10: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Dizisel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Veri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Yolları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Dizisel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arayüzlere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giriş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(SPI, I2C, UART). </a:t>
            </a:r>
            <a:r>
              <a:rPr lang="en-US" sz="2400" dirty="0">
                <a:solidFill>
                  <a:sysClr val="windowText" lastClr="000000"/>
                </a:solidFill>
              </a:rPr>
              <a:t>SPI </a:t>
            </a:r>
            <a:r>
              <a:rPr lang="en-US" sz="2400" dirty="0" err="1">
                <a:solidFill>
                  <a:sysClr val="windowText" lastClr="000000"/>
                </a:solidFill>
              </a:rPr>
              <a:t>arayüzünü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kullanan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karttaki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ivmeölçeri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kullan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6710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Deneyler</a:t>
            </a:r>
            <a:r>
              <a:rPr lang="en-US" b="1" dirty="0"/>
              <a:t> 11-15: RISC-V </a:t>
            </a:r>
            <a:r>
              <a:rPr lang="en-US" b="1" dirty="0" err="1"/>
              <a:t>Çekirdeği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2021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dördüncü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çeyrekte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yayınlanacak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r>
              <a:rPr lang="en-US" dirty="0" err="1"/>
              <a:t>Çekirdek</a:t>
            </a:r>
            <a:r>
              <a:rPr lang="en-US" dirty="0"/>
              <a:t> </a:t>
            </a:r>
            <a:r>
              <a:rPr lang="en-US" dirty="0" err="1"/>
              <a:t>yapısını</a:t>
            </a:r>
            <a:r>
              <a:rPr lang="en-US" dirty="0"/>
              <a:t> </a:t>
            </a:r>
            <a:r>
              <a:rPr lang="en-US" dirty="0" err="1"/>
              <a:t>anlama</a:t>
            </a:r>
            <a:endParaRPr lang="en-US" dirty="0"/>
          </a:p>
          <a:p>
            <a:r>
              <a:rPr lang="en-US" dirty="0" err="1"/>
              <a:t>Yönerge</a:t>
            </a:r>
            <a:r>
              <a:rPr lang="en-US" dirty="0"/>
              <a:t> </a:t>
            </a:r>
            <a:r>
              <a:rPr lang="en-US" dirty="0" err="1"/>
              <a:t>akışını</a:t>
            </a:r>
            <a:r>
              <a:rPr lang="en-US" dirty="0"/>
              <a:t> </a:t>
            </a:r>
            <a:r>
              <a:rPr lang="en-US" dirty="0" err="1"/>
              <a:t>boruhattı</a:t>
            </a:r>
            <a:r>
              <a:rPr lang="en-US" dirty="0"/>
              <a:t> </a:t>
            </a:r>
            <a:r>
              <a:rPr lang="en-US" dirty="0" err="1"/>
              <a:t>üzerinden</a:t>
            </a:r>
            <a:r>
              <a:rPr lang="en-US" dirty="0"/>
              <a:t> </a:t>
            </a:r>
            <a:r>
              <a:rPr lang="en-US" dirty="0" err="1"/>
              <a:t>anlama</a:t>
            </a:r>
            <a:r>
              <a:rPr lang="en-US" dirty="0"/>
              <a:t> (</a:t>
            </a:r>
            <a:r>
              <a:rPr lang="en-US" dirty="0" err="1"/>
              <a:t>Aritmetik</a:t>
            </a:r>
            <a:r>
              <a:rPr lang="en-US" dirty="0"/>
              <a:t>/</a:t>
            </a:r>
            <a:r>
              <a:rPr lang="en-US" dirty="0" err="1"/>
              <a:t>Mantık</a:t>
            </a:r>
            <a:r>
              <a:rPr lang="en-US" dirty="0"/>
              <a:t>, </a:t>
            </a:r>
            <a:r>
              <a:rPr lang="en-US" dirty="0" err="1"/>
              <a:t>Bellek</a:t>
            </a:r>
            <a:r>
              <a:rPr lang="en-US" dirty="0"/>
              <a:t>, </a:t>
            </a:r>
            <a:r>
              <a:rPr lang="en-US" dirty="0" err="1"/>
              <a:t>Sıçramalar</a:t>
            </a:r>
            <a:r>
              <a:rPr lang="en-US" dirty="0"/>
              <a:t>, </a:t>
            </a:r>
            <a:r>
              <a:rPr lang="en-US" dirty="0" err="1"/>
              <a:t>Dallandırmalar</a:t>
            </a:r>
            <a:r>
              <a:rPr lang="en-US" dirty="0"/>
              <a:t>)</a:t>
            </a:r>
          </a:p>
          <a:p>
            <a:r>
              <a:rPr lang="en-US" dirty="0" err="1"/>
              <a:t>Sakıncaları</a:t>
            </a:r>
            <a:r>
              <a:rPr lang="en-US" dirty="0"/>
              <a:t> </a:t>
            </a:r>
            <a:r>
              <a:rPr lang="en-US" dirty="0" err="1"/>
              <a:t>anlayıp</a:t>
            </a:r>
            <a:r>
              <a:rPr lang="en-US" dirty="0"/>
              <a:t> </a:t>
            </a:r>
            <a:r>
              <a:rPr lang="en-US" dirty="0" err="1"/>
              <a:t>başa</a:t>
            </a:r>
            <a:r>
              <a:rPr lang="en-US" dirty="0"/>
              <a:t> </a:t>
            </a:r>
            <a:r>
              <a:rPr lang="en-US" dirty="0" err="1"/>
              <a:t>çıkma</a:t>
            </a:r>
            <a:endParaRPr lang="en-US" dirty="0"/>
          </a:p>
          <a:p>
            <a:r>
              <a:rPr lang="en-US" dirty="0"/>
              <a:t>Yeni </a:t>
            </a:r>
            <a:r>
              <a:rPr lang="en-US" dirty="0" err="1"/>
              <a:t>yönergeleri</a:t>
            </a:r>
            <a:r>
              <a:rPr lang="en-US" dirty="0"/>
              <a:t> </a:t>
            </a:r>
            <a:r>
              <a:rPr lang="en-US" dirty="0" err="1"/>
              <a:t>gerçekleştirip</a:t>
            </a:r>
            <a:r>
              <a:rPr lang="en-US" dirty="0"/>
              <a:t> FPGA </a:t>
            </a:r>
            <a:r>
              <a:rPr lang="en-US" dirty="0" err="1"/>
              <a:t>kartında</a:t>
            </a:r>
            <a:r>
              <a:rPr lang="en-US" dirty="0"/>
              <a:t> </a:t>
            </a:r>
            <a:r>
              <a:rPr lang="en-US" dirty="0" err="1"/>
              <a:t>yürütme</a:t>
            </a:r>
            <a:endParaRPr lang="en-US" dirty="0"/>
          </a:p>
          <a:p>
            <a:r>
              <a:rPr lang="en-US" dirty="0" err="1"/>
              <a:t>Dallandırma</a:t>
            </a:r>
            <a:r>
              <a:rPr lang="en-US" dirty="0"/>
              <a:t> </a:t>
            </a:r>
            <a:r>
              <a:rPr lang="en-US" dirty="0" err="1"/>
              <a:t>kestiricisini</a:t>
            </a:r>
            <a:r>
              <a:rPr lang="en-US" dirty="0"/>
              <a:t> </a:t>
            </a:r>
            <a:r>
              <a:rPr lang="en-US" dirty="0" err="1"/>
              <a:t>anlayıp</a:t>
            </a:r>
            <a:r>
              <a:rPr lang="en-US" dirty="0"/>
              <a:t> </a:t>
            </a:r>
            <a:r>
              <a:rPr lang="en-US" dirty="0" err="1"/>
              <a:t>değiştirme</a:t>
            </a:r>
            <a:endParaRPr lang="en-US" dirty="0"/>
          </a:p>
          <a:p>
            <a:r>
              <a:rPr lang="en-US" dirty="0" err="1"/>
              <a:t>Süperskaler</a:t>
            </a:r>
            <a:r>
              <a:rPr lang="en-US" dirty="0"/>
              <a:t> </a:t>
            </a:r>
            <a:r>
              <a:rPr lang="en-US" dirty="0" err="1"/>
              <a:t>işlemeyi</a:t>
            </a:r>
            <a:r>
              <a:rPr lang="en-US" dirty="0"/>
              <a:t> </a:t>
            </a:r>
            <a:r>
              <a:rPr lang="en-US" dirty="0" err="1"/>
              <a:t>anlama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8331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Deneyler</a:t>
            </a:r>
            <a:r>
              <a:rPr lang="en-US" b="1" dirty="0"/>
              <a:t> 16-20: RISC-V </a:t>
            </a:r>
            <a:r>
              <a:rPr lang="en-US" b="1" dirty="0" err="1"/>
              <a:t>Bellek</a:t>
            </a:r>
            <a:r>
              <a:rPr lang="en-US" b="1" dirty="0"/>
              <a:t> </a:t>
            </a:r>
            <a:r>
              <a:rPr lang="en-US" b="1" dirty="0" err="1"/>
              <a:t>Sistemleri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2021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dördüncü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çeyrekte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yayınlanacak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r>
              <a:rPr lang="en-US" dirty="0" err="1"/>
              <a:t>Önbellek</a:t>
            </a:r>
            <a:r>
              <a:rPr lang="en-US" dirty="0"/>
              <a:t> </a:t>
            </a:r>
            <a:r>
              <a:rPr lang="en-US" dirty="0" err="1"/>
              <a:t>yakalamasıyla</a:t>
            </a:r>
            <a:r>
              <a:rPr lang="en-US" dirty="0"/>
              <a:t>/ </a:t>
            </a:r>
            <a:r>
              <a:rPr lang="en-US" dirty="0" err="1"/>
              <a:t>kaçışıyla</a:t>
            </a:r>
            <a:r>
              <a:rPr lang="en-US" dirty="0"/>
              <a:t> </a:t>
            </a:r>
            <a:r>
              <a:rPr lang="en-US" dirty="0" err="1"/>
              <a:t>bellek</a:t>
            </a:r>
            <a:r>
              <a:rPr lang="en-US" dirty="0"/>
              <a:t> </a:t>
            </a:r>
            <a:r>
              <a:rPr lang="en-US" dirty="0" err="1"/>
              <a:t>hiyerarşisinin</a:t>
            </a:r>
            <a:r>
              <a:rPr lang="en-US" dirty="0"/>
              <a:t> </a:t>
            </a:r>
            <a:r>
              <a:rPr lang="en-US" dirty="0" err="1"/>
              <a:t>işlemini</a:t>
            </a:r>
            <a:r>
              <a:rPr lang="en-US" dirty="0"/>
              <a:t> </a:t>
            </a:r>
            <a:r>
              <a:rPr lang="en-US" dirty="0" err="1"/>
              <a:t>anlama</a:t>
            </a:r>
            <a:endParaRPr lang="en-US" dirty="0"/>
          </a:p>
          <a:p>
            <a:r>
              <a:rPr lang="en-US" dirty="0" err="1"/>
              <a:t>Önbelleği</a:t>
            </a:r>
            <a:r>
              <a:rPr lang="en-US" dirty="0"/>
              <a:t> </a:t>
            </a:r>
            <a:r>
              <a:rPr lang="en-US" dirty="0" err="1"/>
              <a:t>değiştirme</a:t>
            </a:r>
            <a:r>
              <a:rPr lang="en-US" dirty="0"/>
              <a:t>: </a:t>
            </a:r>
            <a:r>
              <a:rPr lang="en-US" dirty="0" err="1"/>
              <a:t>değişik</a:t>
            </a:r>
            <a:r>
              <a:rPr lang="en-US" dirty="0"/>
              <a:t> </a:t>
            </a:r>
            <a:r>
              <a:rPr lang="en-US" dirty="0" err="1"/>
              <a:t>önbellek</a:t>
            </a:r>
            <a:r>
              <a:rPr lang="en-US" dirty="0"/>
              <a:t> </a:t>
            </a:r>
            <a:r>
              <a:rPr lang="en-US" dirty="0" err="1"/>
              <a:t>boyutlarını</a:t>
            </a:r>
            <a:r>
              <a:rPr lang="en-US" dirty="0"/>
              <a:t>, </a:t>
            </a:r>
            <a:r>
              <a:rPr lang="en-US" dirty="0" err="1"/>
              <a:t>yapılandırmalarını</a:t>
            </a:r>
            <a:r>
              <a:rPr lang="en-US" dirty="0"/>
              <a:t>, </a:t>
            </a:r>
            <a:r>
              <a:rPr lang="en-US" dirty="0" err="1"/>
              <a:t>yönetim</a:t>
            </a:r>
            <a:r>
              <a:rPr lang="en-US" dirty="0"/>
              <a:t> </a:t>
            </a:r>
            <a:r>
              <a:rPr lang="en-US" dirty="0" err="1"/>
              <a:t>politikalarını</a:t>
            </a:r>
            <a:r>
              <a:rPr lang="en-US" dirty="0"/>
              <a:t> </a:t>
            </a:r>
            <a:r>
              <a:rPr lang="en-US" dirty="0" err="1"/>
              <a:t>gerçekleştirme</a:t>
            </a:r>
            <a:endParaRPr lang="en-US" dirty="0"/>
          </a:p>
          <a:p>
            <a:r>
              <a:rPr lang="en-US" dirty="0" err="1"/>
              <a:t>Önbellek</a:t>
            </a:r>
            <a:r>
              <a:rPr lang="en-US" dirty="0"/>
              <a:t> </a:t>
            </a:r>
            <a:r>
              <a:rPr lang="en-US" dirty="0" err="1"/>
              <a:t>denetleyicisini</a:t>
            </a:r>
            <a:r>
              <a:rPr lang="en-US" dirty="0"/>
              <a:t> </a:t>
            </a:r>
            <a:r>
              <a:rPr lang="en-US" dirty="0" err="1"/>
              <a:t>anlama</a:t>
            </a:r>
            <a:endParaRPr lang="en-US" dirty="0"/>
          </a:p>
          <a:p>
            <a:r>
              <a:rPr lang="en-US" dirty="0" err="1"/>
              <a:t>Bellekleri</a:t>
            </a:r>
            <a:r>
              <a:rPr lang="en-US" dirty="0"/>
              <a:t> </a:t>
            </a:r>
            <a:r>
              <a:rPr lang="en-US" dirty="0" err="1"/>
              <a:t>anlama</a:t>
            </a:r>
            <a:r>
              <a:rPr lang="en-US" dirty="0"/>
              <a:t>: ICCM (</a:t>
            </a:r>
            <a:r>
              <a:rPr lang="en-US" dirty="0" err="1"/>
              <a:t>yönerge</a:t>
            </a:r>
            <a:r>
              <a:rPr lang="en-US" dirty="0"/>
              <a:t> </a:t>
            </a:r>
            <a:r>
              <a:rPr lang="en-US" dirty="0" err="1"/>
              <a:t>sıkı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bellek</a:t>
            </a:r>
            <a:r>
              <a:rPr lang="en-US" dirty="0"/>
              <a:t>) </a:t>
            </a:r>
            <a:r>
              <a:rPr lang="en-US" dirty="0" err="1"/>
              <a:t>ile</a:t>
            </a:r>
            <a:r>
              <a:rPr lang="en-US" dirty="0"/>
              <a:t> DCCM (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sıkı</a:t>
            </a:r>
            <a:r>
              <a:rPr lang="en-US" dirty="0"/>
              <a:t>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bellek</a:t>
            </a:r>
            <a:r>
              <a:rPr lang="en-US" dirty="0"/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66058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Süreci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6392986" y="988529"/>
            <a:ext cx="566949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Hedef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Kitle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lang="en-US" sz="2000" dirty="0" err="1"/>
              <a:t>Elektrik</a:t>
            </a:r>
            <a:r>
              <a:rPr lang="en-US" sz="2000" dirty="0"/>
              <a:t> </a:t>
            </a:r>
            <a:r>
              <a:rPr lang="en-US" sz="2000" dirty="0" err="1"/>
              <a:t>mühendisliği</a:t>
            </a:r>
            <a:r>
              <a:rPr lang="en-US" sz="2000" dirty="0"/>
              <a:t>, </a:t>
            </a:r>
            <a:r>
              <a:rPr lang="en-US" sz="2000" dirty="0" err="1"/>
              <a:t>bilgisayar</a:t>
            </a:r>
            <a:r>
              <a:rPr lang="en-US" sz="2000" dirty="0"/>
              <a:t> </a:t>
            </a:r>
            <a:r>
              <a:rPr lang="en-US" sz="2000" dirty="0" err="1"/>
              <a:t>bilimi</a:t>
            </a:r>
            <a:r>
              <a:rPr lang="en-US" sz="2000" dirty="0"/>
              <a:t>, </a:t>
            </a:r>
            <a:r>
              <a:rPr lang="en-US" sz="2000" dirty="0" err="1"/>
              <a:t>bilgisayar</a:t>
            </a:r>
            <a:r>
              <a:rPr lang="en-US" sz="2000" dirty="0"/>
              <a:t> </a:t>
            </a:r>
            <a:r>
              <a:rPr lang="en-US" sz="2000" dirty="0" err="1"/>
              <a:t>mühendisliği</a:t>
            </a:r>
            <a:r>
              <a:rPr lang="en-US" sz="2000" dirty="0"/>
              <a:t> </a:t>
            </a:r>
            <a:r>
              <a:rPr lang="en-US" sz="2000" dirty="0" err="1"/>
              <a:t>lisans</a:t>
            </a:r>
            <a:r>
              <a:rPr lang="en-US" sz="2000" dirty="0"/>
              <a:t> </a:t>
            </a:r>
            <a:r>
              <a:rPr lang="en-US" sz="2000" dirty="0" err="1"/>
              <a:t>öğrencileri</a:t>
            </a:r>
            <a:endParaRPr lang="en-US" sz="2000" dirty="0"/>
          </a:p>
          <a:p>
            <a:pPr lvl="1"/>
            <a:r>
              <a:rPr lang="en-US" sz="2000" dirty="0"/>
              <a:t>RISC-V </a:t>
            </a:r>
            <a:r>
              <a:rPr lang="en-US" sz="2000" dirty="0" err="1"/>
              <a:t>mimarisini</a:t>
            </a:r>
            <a:r>
              <a:rPr lang="en-US" sz="2000" dirty="0"/>
              <a:t> </a:t>
            </a:r>
            <a:r>
              <a:rPr lang="en-US" sz="2000" dirty="0" err="1"/>
              <a:t>öğrenmeye</a:t>
            </a:r>
            <a:r>
              <a:rPr lang="en-US" sz="2000" dirty="0"/>
              <a:t> </a:t>
            </a:r>
            <a:r>
              <a:rPr lang="en-US" sz="2000" dirty="0" err="1"/>
              <a:t>ilgili</a:t>
            </a:r>
            <a:r>
              <a:rPr lang="en-US" sz="2000" dirty="0"/>
              <a:t> </a:t>
            </a:r>
            <a:r>
              <a:rPr lang="en-US" sz="2000" dirty="0" err="1"/>
              <a:t>Akademi</a:t>
            </a:r>
            <a:r>
              <a:rPr lang="en-US" sz="2000" dirty="0"/>
              <a:t> &amp; </a:t>
            </a:r>
            <a:r>
              <a:rPr lang="en-US" sz="2000" dirty="0" err="1"/>
              <a:t>Endüstri</a:t>
            </a:r>
            <a:r>
              <a:rPr lang="en-US" sz="2000" dirty="0"/>
              <a:t> </a:t>
            </a:r>
            <a:r>
              <a:rPr lang="en-US" sz="2000" dirty="0" err="1"/>
              <a:t>profesyonelleri</a:t>
            </a:r>
            <a:endParaRPr lang="en-US" sz="2000" dirty="0"/>
          </a:p>
          <a:p>
            <a:r>
              <a:rPr lang="en-US" sz="2400" b="1" dirty="0"/>
              <a:t>Imagination University </a:t>
            </a:r>
            <a:r>
              <a:rPr lang="en-US" sz="2400" b="1" dirty="0" err="1"/>
              <a:t>Programme’ın</a:t>
            </a:r>
            <a:r>
              <a:rPr lang="en-US" sz="2400" b="1" dirty="0"/>
              <a:t> (IUP) </a:t>
            </a:r>
            <a:r>
              <a:rPr lang="en-US" sz="2400" b="1" dirty="0" err="1"/>
              <a:t>Yaptıkları</a:t>
            </a:r>
            <a:r>
              <a:rPr lang="en-US" sz="2400" b="1" dirty="0"/>
              <a:t>: </a:t>
            </a:r>
            <a:r>
              <a:rPr lang="en-US" dirty="0" err="1"/>
              <a:t>MIPSfpga</a:t>
            </a:r>
            <a:r>
              <a:rPr lang="en-US" dirty="0"/>
              <a:t> </a:t>
            </a:r>
            <a:r>
              <a:rPr lang="en-US" dirty="0" err="1"/>
              <a:t>Programını</a:t>
            </a:r>
            <a:r>
              <a:rPr lang="en-US" dirty="0"/>
              <a:t> </a:t>
            </a:r>
            <a:r>
              <a:rPr lang="en-US" dirty="0" err="1"/>
              <a:t>Geliştirdi</a:t>
            </a:r>
            <a:r>
              <a:rPr lang="en-US" dirty="0"/>
              <a:t>:</a:t>
            </a:r>
          </a:p>
          <a:p>
            <a:pPr lvl="1"/>
            <a:r>
              <a:rPr lang="en-US" sz="2000" dirty="0"/>
              <a:t>Nisan 2015’te </a:t>
            </a:r>
            <a:r>
              <a:rPr lang="en-US" sz="2000" dirty="0" err="1"/>
              <a:t>çıktı</a:t>
            </a:r>
            <a:endParaRPr lang="en-US" sz="2000" dirty="0"/>
          </a:p>
          <a:p>
            <a:pPr lvl="1"/>
            <a:r>
              <a:rPr lang="en-US" sz="2000" dirty="0"/>
              <a:t>800 </a:t>
            </a:r>
            <a:r>
              <a:rPr lang="en-US" sz="2000" dirty="0" err="1"/>
              <a:t>üniversiteyle</a:t>
            </a:r>
            <a:r>
              <a:rPr lang="en-US" sz="2000" dirty="0"/>
              <a:t> </a:t>
            </a:r>
            <a:r>
              <a:rPr lang="en-US" sz="2000" dirty="0" err="1"/>
              <a:t>etkileşime</a:t>
            </a:r>
            <a:r>
              <a:rPr lang="en-US" sz="2000" dirty="0"/>
              <a:t> </a:t>
            </a:r>
            <a:r>
              <a:rPr lang="en-US" sz="2000" dirty="0" err="1"/>
              <a:t>geçti</a:t>
            </a:r>
            <a:endParaRPr lang="en-US" sz="2000" dirty="0"/>
          </a:p>
          <a:p>
            <a:pPr lvl="1"/>
            <a:r>
              <a:rPr lang="en-US" sz="2000" dirty="0"/>
              <a:t>Elektra Best Educational Support Award, Europe 2015 </a:t>
            </a:r>
            <a:r>
              <a:rPr lang="en-US" sz="2000" dirty="0" err="1"/>
              <a:t>ödülünü</a:t>
            </a:r>
            <a:r>
              <a:rPr lang="en-US" sz="2000" dirty="0"/>
              <a:t> </a:t>
            </a:r>
            <a:r>
              <a:rPr lang="en-US" sz="2000" dirty="0" err="1"/>
              <a:t>kazandı</a:t>
            </a:r>
            <a:endParaRPr lang="en-US" sz="2000" dirty="0"/>
          </a:p>
          <a:p>
            <a:pPr lvl="1"/>
            <a:endParaRPr lang="en-US" dirty="0"/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1C2FA583-7EE6-4806-9D4A-6D1717F95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081664"/>
              </p:ext>
            </p:extLst>
          </p:nvPr>
        </p:nvGraphicFramePr>
        <p:xfrm>
          <a:off x="129518" y="971159"/>
          <a:ext cx="6177497" cy="5063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797">
                  <a:extLst>
                    <a:ext uri="{9D8B030D-6E8A-4147-A177-3AD203B41FA5}">
                      <a16:colId xmlns:a16="http://schemas.microsoft.com/office/drawing/2014/main" val="774623780"/>
                    </a:ext>
                  </a:extLst>
                </a:gridCol>
                <a:gridCol w="3982700">
                  <a:extLst>
                    <a:ext uri="{9D8B030D-6E8A-4147-A177-3AD203B41FA5}">
                      <a16:colId xmlns:a16="http://schemas.microsoft.com/office/drawing/2014/main" val="2189888208"/>
                    </a:ext>
                  </a:extLst>
                </a:gridCol>
              </a:tblGrid>
              <a:tr h="271118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32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RVfpga’e</a:t>
                      </a:r>
                      <a:r>
                        <a:rPr lang="en-US" altLang="zh-CN" sz="32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32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Erişilebilirlik</a:t>
                      </a:r>
                      <a:endParaRPr lang="zh-CN" altLang="en-US" sz="3200" b="1" dirty="0"/>
                    </a:p>
                  </a:txBody>
                  <a:tcPr>
                    <a:solidFill>
                      <a:srgbClr val="1F1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856681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Kasım</a:t>
                      </a: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2020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/>
                        <a:t>RVfpga</a:t>
                      </a:r>
                      <a:r>
                        <a:rPr lang="en-US" altLang="zh-CN" sz="2400" dirty="0"/>
                        <a:t> İlk </a:t>
                      </a:r>
                      <a:r>
                        <a:rPr lang="en-US" altLang="zh-CN" sz="2400" dirty="0" err="1"/>
                        <a:t>Kullanım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dirty="0" err="1"/>
                        <a:t>Kılavuzu</a:t>
                      </a:r>
                      <a:endParaRPr lang="en-US" altLang="zh-CN" sz="2400" dirty="0"/>
                    </a:p>
                    <a:p>
                      <a:r>
                        <a:rPr lang="en-US" altLang="zh-CN" sz="2400" baseline="0" dirty="0" err="1"/>
                        <a:t>RVfpga</a:t>
                      </a:r>
                      <a:r>
                        <a:rPr lang="en-US" altLang="zh-CN" sz="2400" baseline="0" dirty="0"/>
                        <a:t> </a:t>
                      </a:r>
                      <a:r>
                        <a:rPr lang="en-US" altLang="zh-CN" sz="2400" baseline="0" dirty="0" err="1"/>
                        <a:t>Deneyler</a:t>
                      </a:r>
                      <a:r>
                        <a:rPr lang="en-US" altLang="zh-CN" sz="2400" baseline="0" dirty="0"/>
                        <a:t> 1-10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133563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2021 4. </a:t>
                      </a:r>
                      <a:r>
                        <a:rPr lang="en-US" altLang="zh-CN" sz="2400" b="1" dirty="0" err="1"/>
                        <a:t>Çeyrek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/>
                        <a:t>RVfpga</a:t>
                      </a:r>
                      <a:r>
                        <a:rPr lang="en-US" altLang="zh-CN" sz="2400" baseline="0" dirty="0"/>
                        <a:t> </a:t>
                      </a:r>
                      <a:r>
                        <a:rPr lang="en-US" altLang="zh-CN" sz="2400" baseline="0" dirty="0" err="1"/>
                        <a:t>Deneyler</a:t>
                      </a:r>
                      <a:r>
                        <a:rPr lang="en-US" altLang="zh-CN" sz="2400" baseline="0" dirty="0"/>
                        <a:t> 11-20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9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Mart</a:t>
                      </a:r>
                      <a:r>
                        <a:rPr lang="en-US" altLang="zh-CN" sz="2400" b="1" baseline="0" dirty="0"/>
                        <a:t> </a:t>
                      </a:r>
                      <a:r>
                        <a:rPr lang="en-US" altLang="zh-CN" sz="2400" b="1" dirty="0"/>
                        <a:t>2021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/>
                        <a:t>Yüksek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dirty="0" err="1"/>
                        <a:t>lisans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dirty="0" err="1"/>
                        <a:t>düzeyinde</a:t>
                      </a:r>
                      <a:r>
                        <a:rPr lang="en-US" altLang="zh-CN" sz="2400" dirty="0"/>
                        <a:t> SoC </a:t>
                      </a:r>
                      <a:r>
                        <a:rPr lang="en-US" altLang="zh-CN" sz="2400" dirty="0" err="1"/>
                        <a:t>Tasarım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dirty="0" err="1"/>
                        <a:t>Kursu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18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Diller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İngilizce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Çince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Türkçe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sonra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İspanyolca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es-ES" altLang="zh-CN" sz="24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Japonca</a:t>
                      </a:r>
                      <a:r>
                        <a:rPr lang="es-E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25818"/>
                  </a:ext>
                </a:extLst>
              </a:tr>
              <a:tr h="502912">
                <a:tc>
                  <a:txBody>
                    <a:bodyPr/>
                    <a:lstStyle/>
                    <a:p>
                      <a:r>
                        <a:rPr lang="en-US" altLang="zh-CN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Ders</a:t>
                      </a: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24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Kitabı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0" i="1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Digital Design &amp; Computer Architecture: RISC-V Edition 2021 </a:t>
                      </a:r>
                      <a:r>
                        <a:rPr lang="en-US" altLang="zh-CN" sz="2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by Sarah Harris and David Harris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09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61481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>
                <a:solidFill>
                  <a:srgbClr val="002060"/>
                </a:solidFill>
                <a:latin typeface="+mn-lt"/>
              </a:rPr>
              <a:t>RVfpga </a:t>
            </a:r>
            <a:br>
              <a:rPr lang="en-US" sz="7200" dirty="0">
                <a:solidFill>
                  <a:srgbClr val="002060"/>
                </a:solidFill>
                <a:latin typeface="+mn-lt"/>
              </a:rPr>
            </a:br>
            <a:r>
              <a:rPr lang="en-US" sz="7200" dirty="0" err="1">
                <a:solidFill>
                  <a:srgbClr val="002060"/>
                </a:solidFill>
                <a:latin typeface="+mn-lt"/>
              </a:rPr>
              <a:t>Hızlı</a:t>
            </a:r>
            <a:r>
              <a:rPr lang="en-US" sz="72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+mn-lt"/>
              </a:rPr>
              <a:t>Başlangıç</a:t>
            </a:r>
            <a:r>
              <a:rPr lang="en-US" sz="72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+mn-lt"/>
              </a:rPr>
              <a:t>Kılavuzu</a:t>
            </a:r>
            <a:endParaRPr lang="en-US" sz="7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5152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Hızlı</a:t>
            </a:r>
            <a:r>
              <a:rPr lang="en-US" b="1" dirty="0"/>
              <a:t> </a:t>
            </a:r>
            <a:r>
              <a:rPr lang="en-US" b="1" dirty="0" err="1"/>
              <a:t>Başlangıç</a:t>
            </a:r>
            <a:r>
              <a:rPr lang="en-US" b="1" dirty="0"/>
              <a:t> </a:t>
            </a:r>
            <a:r>
              <a:rPr lang="en-US" b="1" dirty="0" err="1"/>
              <a:t>Kılavuzu</a:t>
            </a:r>
            <a:r>
              <a:rPr lang="en-US" b="1" dirty="0"/>
              <a:t> </a:t>
            </a:r>
            <a:r>
              <a:rPr lang="en-US" b="1" dirty="0" err="1"/>
              <a:t>Tanıtımı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solidFill>
                  <a:sysClr val="windowText" lastClr="000000"/>
                </a:solidFill>
              </a:rPr>
              <a:t>VSCode</a:t>
            </a:r>
            <a:r>
              <a:rPr lang="en-US" sz="3200" dirty="0">
                <a:solidFill>
                  <a:sysClr val="windowText" lastClr="000000"/>
                </a:solidFill>
              </a:rPr>
              <a:t> &amp;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PlatformIO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kur</a:t>
            </a:r>
            <a:endParaRPr lang="en-US" sz="3200" dirty="0">
              <a:solidFill>
                <a:sysClr val="windowText" lastClr="00000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RVfpga’de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Örnek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Programı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çalıştır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38213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PlatformIO</a:t>
            </a:r>
            <a:r>
              <a:rPr lang="en-US" b="1" dirty="0"/>
              <a:t> &amp; </a:t>
            </a:r>
            <a:r>
              <a:rPr lang="en-US" b="1" dirty="0" err="1"/>
              <a:t>VSCode</a:t>
            </a:r>
            <a:r>
              <a:rPr lang="en-US" b="1" dirty="0"/>
              <a:t> Kur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121214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err="1">
                <a:solidFill>
                  <a:sysClr val="windowText" lastClr="000000"/>
                </a:solidFill>
              </a:rPr>
              <a:t>VSCode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kur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GB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hlinkClick r:id="rId2"/>
              </a:rPr>
              <a:t>https://code.visualstudio.com/Download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Ubuntu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macOS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için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Python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kur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adım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Windows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için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gerekmez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lang="en-US" sz="3200" dirty="0" err="1">
                <a:solidFill>
                  <a:sysClr val="windowText" lastClr="000000"/>
                </a:solidFill>
              </a:rPr>
              <a:t>VSCode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içerisinde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PlatformIO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eklentisini</a:t>
            </a:r>
            <a:r>
              <a:rPr lang="en-US" sz="3200" dirty="0">
                <a:solidFill>
                  <a:sysClr val="windowText" lastClr="000000"/>
                </a:solidFill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</a:rPr>
              <a:t>kur</a:t>
            </a:r>
            <a:endParaRPr lang="en-US" sz="3200" dirty="0">
              <a:solidFill>
                <a:sysClr val="windowText" lastClr="000000"/>
              </a:solidFill>
            </a:endParaRPr>
          </a:p>
          <a:p>
            <a:pPr marL="341313" indent="-341313">
              <a:buFont typeface="Arial" panose="020B0604020202020204" pitchFamily="34" charset="0"/>
              <a:buChar char="•"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Nexys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A7 Kart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sürücülerini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kur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İlk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Kullanım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Kılavuzu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yönergelerine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göz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at)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536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FFFF7A0-AAF9-D841-BCCA-B972B6A06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280475" y="613475"/>
            <a:ext cx="5634000" cy="56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8714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RVfpga’i</a:t>
            </a:r>
            <a:r>
              <a:rPr lang="en-US" b="1" dirty="0"/>
              <a:t> Karta </a:t>
            </a:r>
            <a:r>
              <a:rPr lang="en-US" b="1" dirty="0" err="1"/>
              <a:t>İndirip</a:t>
            </a:r>
            <a:r>
              <a:rPr lang="en-US" b="1" dirty="0"/>
              <a:t> </a:t>
            </a:r>
            <a:r>
              <a:rPr lang="en-US" b="1" dirty="0" err="1"/>
              <a:t>Programı</a:t>
            </a:r>
            <a:r>
              <a:rPr lang="en-US" b="1" dirty="0"/>
              <a:t> </a:t>
            </a:r>
            <a:r>
              <a:rPr lang="en-US" b="1" dirty="0" err="1"/>
              <a:t>Çalıştır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E43BB6E-ABE6-450A-8B4F-F54A73749BE4}"/>
              </a:ext>
            </a:extLst>
          </p:cNvPr>
          <p:cNvSpPr txBox="1">
            <a:spLocks/>
          </p:cNvSpPr>
          <p:nvPr/>
        </p:nvSpPr>
        <p:spPr>
          <a:xfrm>
            <a:off x="375237" y="1007667"/>
            <a:ext cx="11334979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err="1">
                <a:solidFill>
                  <a:sysClr val="windowText" lastClr="000000"/>
                </a:solidFill>
              </a:rPr>
              <a:t>PlatformIO’da</a:t>
            </a:r>
            <a:r>
              <a:rPr lang="en-US" sz="3200" dirty="0">
                <a:solidFill>
                  <a:sysClr val="windowText" lastClr="000000"/>
                </a:solidFill>
              </a:rPr>
              <a:t>: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>
              <a:defRPr/>
            </a:pPr>
            <a:r>
              <a:rPr lang="en-US" sz="2400" dirty="0" err="1">
                <a:solidFill>
                  <a:sysClr val="windowText" lastClr="000000"/>
                </a:solidFill>
              </a:rPr>
              <a:t>Anahtarların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değerini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LEDlere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yazan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örnek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programı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aç</a:t>
            </a:r>
            <a:r>
              <a:rPr lang="en-US" sz="2400" dirty="0">
                <a:solidFill>
                  <a:sysClr val="windowText" lastClr="000000"/>
                </a:solidFill>
              </a:rPr>
              <a:t>. Program </a:t>
            </a:r>
            <a:r>
              <a:rPr lang="en-US" sz="2400" dirty="0" err="1">
                <a:solidFill>
                  <a:sysClr val="windowText" lastClr="000000"/>
                </a:solidFill>
              </a:rPr>
              <a:t>şurada</a:t>
            </a:r>
            <a:r>
              <a:rPr lang="en-US" sz="2400" dirty="0">
                <a:solidFill>
                  <a:sysClr val="windowText" lastClr="000000"/>
                </a:solidFill>
              </a:rPr>
              <a:t>: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[RVfpgaPath]\RVfpga\examples\LedsSwitches_C-Lang</a:t>
            </a:r>
          </a:p>
          <a:p>
            <a:pPr lvl="1">
              <a:defRPr/>
            </a:pP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PlatformIO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ilk 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değerlendirme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dosyasında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platformio.ini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RVfpga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dosyasının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dizin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yerini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güncelle</a:t>
            </a:r>
            <a:r>
              <a:rPr lang="en-GB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diğer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deyişle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şu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satırı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platformio.ini’ye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ekle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board_build.bitstream_file = [RVfpgaPath]/RVfpga/src/rvfpga.bit</a:t>
            </a:r>
            <a:endParaRPr lang="en-US" dirty="0">
              <a:solidFill>
                <a:sysClr val="windowText" lastClr="000000"/>
              </a:solidFill>
            </a:endParaRPr>
          </a:p>
          <a:p>
            <a:pPr lvl="1">
              <a:defRPr/>
            </a:pP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SoC’yi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Nexys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A7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Kartına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İndir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Project Tasks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env:swervolf_nexys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Platform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→ </a:t>
            </a:r>
            <a:r>
              <a:rPr lang="en-GB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Upload Bitstream)</a:t>
            </a:r>
          </a:p>
          <a:p>
            <a:pPr lvl="1"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Çalıştır</a:t>
            </a:r>
            <a:r>
              <a:rPr lang="en-US" dirty="0">
                <a:solidFill>
                  <a:sysClr val="windowText" lastClr="000000"/>
                </a:solidFill>
              </a:rPr>
              <a:t>/</a:t>
            </a:r>
            <a:r>
              <a:rPr lang="en-US" dirty="0" err="1">
                <a:solidFill>
                  <a:sysClr val="windowText" lastClr="000000"/>
                </a:solidFill>
              </a:rPr>
              <a:t>Ayıkla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butonuna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basarak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programı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RVfpga’de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derle</a:t>
            </a:r>
            <a:r>
              <a:rPr lang="en-US" b="1" dirty="0">
                <a:solidFill>
                  <a:sysClr val="windowText" lastClr="000000"/>
                </a:solidFill>
              </a:rPr>
              <a:t>, </a:t>
            </a:r>
            <a:r>
              <a:rPr lang="en-US" b="1" dirty="0" err="1">
                <a:solidFill>
                  <a:sysClr val="windowText" lastClr="000000"/>
                </a:solidFill>
              </a:rPr>
              <a:t>indir</a:t>
            </a:r>
            <a:r>
              <a:rPr lang="en-US" b="1" dirty="0">
                <a:solidFill>
                  <a:sysClr val="windowText" lastClr="000000"/>
                </a:solidFill>
              </a:rPr>
              <a:t>, </a:t>
            </a:r>
            <a:r>
              <a:rPr lang="en-US" b="1" dirty="0" err="1">
                <a:solidFill>
                  <a:sysClr val="windowText" lastClr="000000"/>
                </a:solidFill>
              </a:rPr>
              <a:t>çalıştır</a:t>
            </a:r>
            <a:r>
              <a:rPr lang="en-US" b="1" dirty="0">
                <a:solidFill>
                  <a:sysClr val="windowText" lastClr="000000"/>
                </a:solidFill>
              </a:rPr>
              <a:t>,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buton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şu</a:t>
            </a:r>
            <a:r>
              <a:rPr lang="en-US" b="1" dirty="0">
                <a:solidFill>
                  <a:sysClr val="windowText" lastClr="000000"/>
                </a:solidFill>
              </a:rPr>
              <a:t>:</a:t>
            </a:r>
            <a:endParaRPr lang="en-GB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12">
            <a:extLst>
              <a:ext uri="{FF2B5EF4-FFF2-40B4-BE49-F238E27FC236}">
                <a16:creationId xmlns:a16="http://schemas.microsoft.com/office/drawing/2014/main" id="{F185CCCE-8692-4364-B3BC-49B24926AC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2599380" y="4768855"/>
            <a:ext cx="440903" cy="376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0B8B22-9C90-45D4-8637-2C9518DB0F40}"/>
              </a:ext>
            </a:extLst>
          </p:cNvPr>
          <p:cNvSpPr txBox="1"/>
          <p:nvPr/>
        </p:nvSpPr>
        <p:spPr>
          <a:xfrm>
            <a:off x="128167" y="5305011"/>
            <a:ext cx="11935665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GB" sz="2400" b="1" i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2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RVfpgaPath] </a:t>
            </a:r>
            <a:r>
              <a:rPr lang="en-GB" sz="2400" b="1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klasörünün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makinendeki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konumudur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 Bu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klasör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Imagination University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Programme’den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gelen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RVfpga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paketinde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sağlanmıştı</a:t>
            </a:r>
            <a:r>
              <a:rPr lang="en-GB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9407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RVfpga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Tanımları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1606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1: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Vivado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Projesi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94477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1: RVfpga </a:t>
            </a:r>
            <a:r>
              <a:rPr lang="en-US" b="1" dirty="0" err="1"/>
              <a:t>Vivado</a:t>
            </a:r>
            <a:r>
              <a:rPr lang="en-US" b="1" dirty="0"/>
              <a:t> </a:t>
            </a:r>
            <a:r>
              <a:rPr lang="en-US" b="1" dirty="0" err="1"/>
              <a:t>Projesi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kaynak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(Verilog)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kodunu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görüntüleme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değiştirme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sentezleme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Xilin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x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aracıdır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kaynak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kodu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şuradadır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0" indent="0">
              <a:buNone/>
              <a:defRPr/>
            </a:pPr>
            <a:r>
              <a:rPr lang="en-GB" sz="20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GB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[RVfpgaPath]/RVfpga/src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>
              <a:defRPr/>
            </a:pP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kaynak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kodunu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içeren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projesi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oluştur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Nexys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A7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kartına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hedeflenmiş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sentezleyip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FPGA’i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yapılandırma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bilgisi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içeren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veri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dosyası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veri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akışı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dosyası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oluştur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Ayrıca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kaynak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kodununun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simülasyonunu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yapıp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iç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sinyalleri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incelemek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Verilator’ü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-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HDL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simülatörü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-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de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kullanabilirsin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 (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Verilator’ün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kullanım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yönergeleri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İlk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Kullanım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Kılavuzuna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</a:rPr>
              <a:t>göz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</a:rPr>
              <a:t> at).</a:t>
            </a:r>
          </a:p>
          <a:p>
            <a:pPr>
              <a:defRPr/>
            </a:pP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Vivado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Verilator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Deneyler</a:t>
            </a:r>
            <a:r>
              <a:rPr lang="en-GB" sz="2600" b="1" dirty="0">
                <a:latin typeface="Arial" panose="020B0604020202020204" pitchFamily="34" charset="0"/>
                <a:ea typeface="SimSun" panose="02010600030101010101" pitchFamily="2" charset="-122"/>
              </a:rPr>
              <a:t> 6-10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arasında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SoC’sini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değiştirip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simülasyonunu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yapmak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çok</a:t>
            </a:r>
            <a:r>
              <a:rPr lang="en-GB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kullanılacaktır</a:t>
            </a: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endParaRPr lang="en-GB" sz="25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51118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2: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C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Programlaması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76371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2: C </a:t>
            </a:r>
            <a:r>
              <a:rPr lang="en-US" b="1" dirty="0" err="1"/>
              <a:t>Programlaması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projesi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oluştur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Örnek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programını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projeye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ekle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RVfpga’i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Nexys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A7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kartına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indir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programını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indirip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programı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çalıştır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ayıkla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Deneyin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sonundaki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alıştırmaların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hepsini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birkaçını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bitir</a:t>
            </a: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33221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2: </a:t>
            </a:r>
            <a:r>
              <a:rPr lang="en-US" b="1" dirty="0" err="1"/>
              <a:t>Örnek</a:t>
            </a:r>
            <a:r>
              <a:rPr lang="en-US" b="1" dirty="0"/>
              <a:t> C </a:t>
            </a:r>
            <a:r>
              <a:rPr lang="en-US" b="1" dirty="0" err="1"/>
              <a:t>Programı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05298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bellek-eşlenmiş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girdi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çıktı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adresleri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En_Value=0xFFFF, switches_value;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READ_GPIO(GPIO_SWs); 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anahtarlardaki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değerleri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oku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switches_value = switches_value &gt;&gt; 16;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alt 16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bitlere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kaydır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WRITE_GPIO(GPIO_LEDs, switches_value);  </a:t>
            </a: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anahtar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değerini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LEDlerde</a:t>
            </a:r>
            <a:r>
              <a:rPr lang="en-GB" sz="1600" b="1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1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göster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lang="en-GB" sz="1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lang="en-GB" sz="1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F9C0D-331E-45BA-9782-665ACA3E7E03}"/>
              </a:ext>
            </a:extLst>
          </p:cNvPr>
          <p:cNvSpPr txBox="1"/>
          <p:nvPr/>
        </p:nvSpPr>
        <p:spPr>
          <a:xfrm>
            <a:off x="7368540" y="1123357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Bu program </a:t>
            </a:r>
            <a:r>
              <a:rPr lang="en-US" sz="2400" dirty="0" err="1"/>
              <a:t>anahtarların</a:t>
            </a:r>
            <a:r>
              <a:rPr lang="en-US" sz="2400" dirty="0"/>
              <a:t> </a:t>
            </a:r>
            <a:r>
              <a:rPr lang="en-US" sz="2400" dirty="0" err="1"/>
              <a:t>değerlerini</a:t>
            </a:r>
            <a:r>
              <a:rPr lang="en-US" sz="2400" dirty="0"/>
              <a:t> </a:t>
            </a:r>
            <a:r>
              <a:rPr lang="en-US" sz="2400" dirty="0" err="1"/>
              <a:t>LEDlere</a:t>
            </a:r>
            <a:r>
              <a:rPr lang="en-US" sz="2400" dirty="0"/>
              <a:t> </a:t>
            </a:r>
            <a:r>
              <a:rPr lang="en-US" sz="2400" dirty="0" err="1"/>
              <a:t>yazar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817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2: </a:t>
            </a:r>
            <a:r>
              <a:rPr lang="en-US" b="1" dirty="0" err="1"/>
              <a:t>Bellek-Eşlenmiş</a:t>
            </a:r>
            <a:r>
              <a:rPr lang="en-US" b="1" dirty="0"/>
              <a:t> I/O </a:t>
            </a:r>
            <a:r>
              <a:rPr lang="en-US" b="1" dirty="0" err="1"/>
              <a:t>Adresleri</a:t>
            </a:r>
            <a:endParaRPr lang="en-US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AC2C29E-CA20-4E4C-8B66-263A2BF13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681774"/>
              </p:ext>
            </p:extLst>
          </p:nvPr>
        </p:nvGraphicFramePr>
        <p:xfrm>
          <a:off x="342900" y="1283546"/>
          <a:ext cx="11506200" cy="197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5020">
                  <a:extLst>
                    <a:ext uri="{9D8B030D-6E8A-4147-A177-3AD203B41FA5}">
                      <a16:colId xmlns:a16="http://schemas.microsoft.com/office/drawing/2014/main" val="227304795"/>
                    </a:ext>
                  </a:extLst>
                </a:gridCol>
                <a:gridCol w="5631180">
                  <a:extLst>
                    <a:ext uri="{9D8B030D-6E8A-4147-A177-3AD203B41FA5}">
                      <a16:colId xmlns:a16="http://schemas.microsoft.com/office/drawing/2014/main" val="315965539"/>
                    </a:ext>
                  </a:extLst>
                </a:gridCol>
              </a:tblGrid>
              <a:tr h="585894">
                <a:tc>
                  <a:txBody>
                    <a:bodyPr/>
                    <a:lstStyle/>
                    <a:p>
                      <a:r>
                        <a:rPr lang="en-US" sz="3200" dirty="0" err="1"/>
                        <a:t>Aygıt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/>
                        <a:t>Bellek-Eşlenmiş</a:t>
                      </a:r>
                      <a:r>
                        <a:rPr lang="en-US" sz="3200" dirty="0"/>
                        <a:t> I/O </a:t>
                      </a:r>
                      <a:r>
                        <a:rPr lang="en-US" sz="3200" dirty="0" err="1"/>
                        <a:t>Adresi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317517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 err="1"/>
                        <a:t>Anahtarlar</a:t>
                      </a:r>
                      <a:r>
                        <a:rPr lang="en-US" sz="2400" dirty="0"/>
                        <a:t> (</a:t>
                      </a:r>
                      <a:r>
                        <a:rPr lang="en-US" sz="2400" dirty="0" err="1"/>
                        <a:t>Nexys</a:t>
                      </a:r>
                      <a:r>
                        <a:rPr lang="en-US" sz="2400" dirty="0"/>
                        <a:t> A7 </a:t>
                      </a:r>
                      <a:r>
                        <a:rPr lang="en-US" sz="2400" dirty="0" err="1"/>
                        <a:t>kartında</a:t>
                      </a:r>
                      <a:r>
                        <a:rPr lang="en-US" sz="2400" dirty="0"/>
                        <a:t> 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 (</a:t>
                      </a:r>
                      <a:r>
                        <a:rPr lang="en-US" sz="2400" dirty="0" err="1"/>
                        <a:t>üst</a:t>
                      </a:r>
                      <a:r>
                        <a:rPr lang="en-US" sz="2400" dirty="0"/>
                        <a:t> 16 </a:t>
                      </a:r>
                      <a:r>
                        <a:rPr lang="en-US" sz="2400" dirty="0" err="1"/>
                        <a:t>bitler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350066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r>
                        <a:rPr lang="en-US" sz="2400" b="1" dirty="0" err="1"/>
                        <a:t>LEDler</a:t>
                      </a:r>
                      <a:r>
                        <a:rPr lang="en-US" sz="2400" dirty="0"/>
                        <a:t> (</a:t>
                      </a:r>
                      <a:r>
                        <a:rPr lang="en-US" sz="2400" dirty="0" err="1"/>
                        <a:t>Nexys</a:t>
                      </a:r>
                      <a:r>
                        <a:rPr lang="en-US" sz="2400" dirty="0"/>
                        <a:t> A7 </a:t>
                      </a:r>
                      <a:r>
                        <a:rPr lang="en-US" sz="2400" dirty="0" err="1"/>
                        <a:t>kartında</a:t>
                      </a:r>
                      <a:r>
                        <a:rPr lang="en-US" sz="2400" dirty="0"/>
                        <a:t> 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 (alt 16 </a:t>
                      </a:r>
                      <a:r>
                        <a:rPr lang="en-US" sz="2400" dirty="0" err="1"/>
                        <a:t>bitler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184291"/>
                  </a:ext>
                </a:extLst>
              </a:tr>
              <a:tr h="462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GPIO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b="1" dirty="0" err="1"/>
                        <a:t>Girdi</a:t>
                      </a:r>
                      <a:r>
                        <a:rPr lang="en-US" sz="2400" b="1" dirty="0"/>
                        <a:t>/</a:t>
                      </a:r>
                      <a:r>
                        <a:rPr lang="en-US" sz="2400" b="1" dirty="0" err="1"/>
                        <a:t>Çıktısı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dirty="0"/>
                        <a:t>(1 = </a:t>
                      </a:r>
                      <a:r>
                        <a:rPr lang="en-US" sz="2400" dirty="0" err="1"/>
                        <a:t>çıktı</a:t>
                      </a:r>
                      <a:r>
                        <a:rPr lang="en-US" sz="2400" dirty="0"/>
                        <a:t>, 0 = </a:t>
                      </a:r>
                      <a:r>
                        <a:rPr lang="en-US" sz="2400" dirty="0" err="1"/>
                        <a:t>girdi</a:t>
                      </a:r>
                      <a:r>
                        <a:rPr lang="en-US" sz="2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96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387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2: Western </a:t>
            </a:r>
            <a:r>
              <a:rPr lang="en-US" b="1" dirty="0" err="1"/>
              <a:t>Digital’in</a:t>
            </a:r>
            <a:r>
              <a:rPr lang="en-US" b="1" dirty="0"/>
              <a:t> BSP &amp; </a:t>
            </a:r>
            <a:r>
              <a:rPr lang="en-US" b="1" dirty="0" err="1"/>
              <a:t>PSP’si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Western Digital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şunları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sağlar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PSP: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işlemci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destek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paketi</a:t>
            </a: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BSP:</a:t>
            </a:r>
            <a:r>
              <a:rPr lang="en-GB" sz="32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kart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destek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paketi</a:t>
            </a: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endParaRPr lang="en-GB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Bunlar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belirli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işlemci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SweRV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EH1 core)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ile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kart (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Nexys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A7 FPGA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kartı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için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yaygın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işlevleri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sağlar</a:t>
            </a:r>
            <a:r>
              <a:rPr lang="en-GB" sz="3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36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-5715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Örnek</a:t>
            </a:r>
            <a:r>
              <a:rPr lang="en-GB" sz="32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en-GB" sz="3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printfNexys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(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C’deki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printf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işlevi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32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gibi</a:t>
            </a:r>
            <a:r>
              <a:rPr lang="en-GB" sz="32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1888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2: </a:t>
            </a:r>
            <a:r>
              <a:rPr lang="en-US" b="1" dirty="0" err="1"/>
              <a:t>Terminale</a:t>
            </a:r>
            <a:r>
              <a:rPr lang="en-US" b="1" dirty="0"/>
              <a:t> </a:t>
            </a:r>
            <a:r>
              <a:rPr lang="en-US" b="1" dirty="0" err="1"/>
              <a:t>Yazdırma</a:t>
            </a:r>
            <a:r>
              <a:rPr lang="en-US" b="1" dirty="0"/>
              <a:t> </a:t>
            </a:r>
            <a:r>
              <a:rPr lang="en-US" b="1" dirty="0" err="1"/>
              <a:t>için</a:t>
            </a:r>
            <a:r>
              <a:rPr lang="en-US" b="1" dirty="0"/>
              <a:t> UART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758520" y="91975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#if defined(D_NEXYS_A7)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&lt;bsp_printf.h&gt;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&lt;bsp_mem_map.h&gt;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#include &lt;bsp_version.h&gt;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#else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PRE_COMPILED_MSG("no platform was defined")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#endif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#include &lt;psp_api.h&gt;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#define DELAY 10000000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int main(void)</a:t>
            </a:r>
            <a:r>
              <a:rPr lang="en-US" sz="17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{  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int i, j = 0;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//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UART'a</a:t>
            </a:r>
            <a:r>
              <a:rPr lang="en-GB" sz="1700" dirty="0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ilk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değerini</a:t>
            </a:r>
            <a:r>
              <a:rPr lang="en-GB" sz="1700" dirty="0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ver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uartInit();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while (1) {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  </a:t>
            </a:r>
            <a:r>
              <a:rPr lang="en-GB" sz="1700" b="1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printfNexys("Hello RVfpga users! Iteration: %d\n", j);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for (i=0; i &lt; DELAY; i++) ;  //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printf'ler</a:t>
            </a:r>
            <a:r>
              <a:rPr lang="en-GB" sz="1700" dirty="0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arasında</a:t>
            </a:r>
            <a:r>
              <a:rPr lang="en-GB" sz="1700" dirty="0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geciktir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	 j++;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   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latin typeface="Courier New" panose="02070309020205020404" pitchFamily="49" charset="0"/>
                <a:ea typeface="Arial" panose="020B0604020202020204" pitchFamily="34" charset="0"/>
                <a:cs typeface="Times New Roman" panose="02020603050405020304" pitchFamily="18" charset="0"/>
              </a:rPr>
              <a:t>}</a:t>
            </a:r>
            <a:endParaRPr lang="en-US" sz="17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669C3B-C20C-4B1E-AC70-538DB6934A98}"/>
              </a:ext>
            </a:extLst>
          </p:cNvPr>
          <p:cNvSpPr txBox="1"/>
          <p:nvPr/>
        </p:nvSpPr>
        <p:spPr>
          <a:xfrm>
            <a:off x="7368540" y="1123357"/>
            <a:ext cx="4564380" cy="34163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/>
              <a:t>Şu</a:t>
            </a:r>
            <a:r>
              <a:rPr lang="en-US" sz="2400" dirty="0"/>
              <a:t> </a:t>
            </a:r>
            <a:r>
              <a:rPr lang="en-US" sz="2400" dirty="0" err="1"/>
              <a:t>satırı</a:t>
            </a:r>
            <a:r>
              <a:rPr lang="en-US" sz="2400" dirty="0"/>
              <a:t> </a:t>
            </a:r>
            <a:r>
              <a:rPr lang="en-US" sz="2400" b="1" dirty="0" err="1"/>
              <a:t>platform.ini</a:t>
            </a:r>
            <a:r>
              <a:rPr lang="en-US" sz="2400" b="1" dirty="0"/>
              <a:t> </a:t>
            </a:r>
            <a:r>
              <a:rPr lang="en-US" sz="2400" dirty="0" err="1"/>
              <a:t>dosyasına</a:t>
            </a:r>
            <a:r>
              <a:rPr lang="en-US" sz="2400" dirty="0"/>
              <a:t> </a:t>
            </a:r>
            <a:r>
              <a:rPr lang="en-US" sz="2400" dirty="0" err="1"/>
              <a:t>ekle</a:t>
            </a:r>
            <a:r>
              <a:rPr lang="en-US" sz="2400" dirty="0"/>
              <a:t>:</a:t>
            </a:r>
          </a:p>
          <a:p>
            <a:r>
              <a:rPr lang="en-GB" sz="2400" dirty="0">
                <a:effectLst/>
                <a:ea typeface="SimSun" panose="02010600030101010101" pitchFamily="2" charset="-122"/>
              </a:rPr>
              <a:t>         </a:t>
            </a:r>
            <a:r>
              <a:rPr lang="en-GB" sz="2400" b="1" dirty="0">
                <a:effectLst/>
                <a:ea typeface="SimSun" panose="02010600030101010101" pitchFamily="2" charset="-122"/>
              </a:rPr>
              <a:t>monitor_speed = 115200</a:t>
            </a:r>
          </a:p>
          <a:p>
            <a:endParaRPr lang="en-GB" sz="2400" b="1" dirty="0">
              <a:effectLst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ea typeface="SimSun" panose="02010600030101010101" pitchFamily="2" charset="-122"/>
              </a:rPr>
              <a:t>Program </a:t>
            </a:r>
            <a:r>
              <a:rPr lang="en-GB" sz="2400" dirty="0" err="1">
                <a:ea typeface="SimSun" panose="02010600030101010101" pitchFamily="2" charset="-122"/>
              </a:rPr>
              <a:t>çalışmaya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başladıktan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sonra</a:t>
            </a:r>
            <a:r>
              <a:rPr lang="en-GB" sz="2400" dirty="0">
                <a:ea typeface="SimSun" panose="02010600030101010101" pitchFamily="2" charset="-122"/>
              </a:rPr>
              <a:t>, </a:t>
            </a:r>
            <a:r>
              <a:rPr lang="en-GB" sz="2400" dirty="0" err="1">
                <a:ea typeface="SimSun" panose="02010600030101010101" pitchFamily="2" charset="-122"/>
              </a:rPr>
              <a:t>pencerenin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aşağısındaki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şu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butona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dirty="0" err="1">
                <a:ea typeface="SimSun" panose="02010600030101010101" pitchFamily="2" charset="-122"/>
              </a:rPr>
              <a:t>basarak</a:t>
            </a:r>
            <a:r>
              <a:rPr lang="en-GB" sz="2400" dirty="0">
                <a:ea typeface="SimSun" panose="02010600030101010101" pitchFamily="2" charset="-122"/>
              </a:rPr>
              <a:t> </a:t>
            </a:r>
            <a:r>
              <a:rPr lang="en-GB" sz="2400" b="1" dirty="0" err="1">
                <a:ea typeface="SimSun" panose="02010600030101010101" pitchFamily="2" charset="-122"/>
              </a:rPr>
              <a:t>PlatformIO</a:t>
            </a:r>
            <a:r>
              <a:rPr lang="en-GB" sz="2400" b="1" dirty="0">
                <a:ea typeface="SimSun" panose="02010600030101010101" pitchFamily="2" charset="-122"/>
              </a:rPr>
              <a:t> </a:t>
            </a:r>
            <a:r>
              <a:rPr lang="en-GB" sz="2400" b="1" dirty="0" err="1">
                <a:ea typeface="SimSun" panose="02010600030101010101" pitchFamily="2" charset="-122"/>
              </a:rPr>
              <a:t>terminalini</a:t>
            </a:r>
            <a:r>
              <a:rPr lang="en-GB" sz="2400" b="1" dirty="0">
                <a:ea typeface="SimSun" panose="02010600030101010101" pitchFamily="2" charset="-122"/>
              </a:rPr>
              <a:t> </a:t>
            </a:r>
            <a:r>
              <a:rPr lang="en-GB" sz="2400" b="1" dirty="0" err="1">
                <a:ea typeface="SimSun" panose="02010600030101010101" pitchFamily="2" charset="-122"/>
              </a:rPr>
              <a:t>aç</a:t>
            </a:r>
            <a:r>
              <a:rPr lang="en-GB" sz="2400" dirty="0">
                <a:ea typeface="SimSun" panose="02010600030101010101" pitchFamily="2" charset="-122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AE788-1298-4152-99D2-A23D2862FF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650730" y="3749634"/>
            <a:ext cx="647568" cy="57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3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Giriş</a:t>
            </a:r>
            <a:endParaRPr lang="en-US" b="1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FPGA (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 </a:t>
            </a:r>
            <a:r>
              <a:rPr lang="en-US" sz="3000" dirty="0" err="1">
                <a:solidFill>
                  <a:sysClr val="windowText" lastClr="000000"/>
                </a:solidFill>
              </a:rPr>
              <a:t>yönergeler</a:t>
            </a:r>
            <a:r>
              <a:rPr lang="en-US" sz="3000" dirty="0">
                <a:solidFill>
                  <a:sysClr val="windowText" lastClr="000000"/>
                </a:solidFill>
              </a:rPr>
              <a:t>, </a:t>
            </a:r>
            <a:r>
              <a:rPr lang="en-US" sz="3000" dirty="0" err="1">
                <a:solidFill>
                  <a:sysClr val="windowText" lastClr="000000"/>
                </a:solidFill>
              </a:rPr>
              <a:t>araçlar</a:t>
            </a:r>
            <a:r>
              <a:rPr lang="en-US" sz="3000" dirty="0">
                <a:solidFill>
                  <a:sysClr val="windowText" lastClr="000000"/>
                </a:solidFill>
              </a:rPr>
              <a:t>, </a:t>
            </a:r>
            <a:r>
              <a:rPr lang="en-US" sz="3000" dirty="0" err="1">
                <a:solidFill>
                  <a:sysClr val="windowText" lastClr="000000"/>
                </a:solidFill>
              </a:rPr>
              <a:t>deneyler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sağlayan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bir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öğretim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paketi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olarak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şu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konular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üzerine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yoğunlaşır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T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icari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RISC-V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yongadaki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sistem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(SoC)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FPGA’e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nasıl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hedeflenir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lang="en-US" dirty="0">
                <a:solidFill>
                  <a:sysClr val="windowText" lastClr="000000"/>
                </a:solidFill>
              </a:rPr>
              <a:t>RISC-V SoC </a:t>
            </a:r>
            <a:r>
              <a:rPr lang="en-US" dirty="0" err="1">
                <a:solidFill>
                  <a:sysClr val="windowText" lastClr="000000"/>
                </a:solidFill>
              </a:rPr>
              <a:t>nasıl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programlanır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SoC’e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nasıl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daha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çok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işlevsellik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</a:rPr>
              <a:t>eklenir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–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RISC-V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çekirdek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bellek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hiyerarşisi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nasıl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çözümlenip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değiştirilir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000" dirty="0">
                <a:solidFill>
                  <a:sysClr val="windowText" lastClr="000000"/>
                </a:solidFill>
              </a:rPr>
              <a:t>Bu </a:t>
            </a:r>
            <a:r>
              <a:rPr lang="en-US" sz="3000" dirty="0" err="1">
                <a:solidFill>
                  <a:sysClr val="windowText" lastClr="000000"/>
                </a:solidFill>
              </a:rPr>
              <a:t>paket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b="1" dirty="0">
                <a:solidFill>
                  <a:sysClr val="windowText" lastClr="000000"/>
                </a:solidFill>
              </a:rPr>
              <a:t>Imagination Technologies </a:t>
            </a:r>
            <a:r>
              <a:rPr lang="en-US" sz="3000" dirty="0" err="1">
                <a:solidFill>
                  <a:sysClr val="windowText" lastClr="000000"/>
                </a:solidFill>
              </a:rPr>
              <a:t>ile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akademi</a:t>
            </a:r>
            <a:r>
              <a:rPr lang="en-US" sz="3000" dirty="0">
                <a:solidFill>
                  <a:sysClr val="windowText" lastClr="000000"/>
                </a:solidFill>
              </a:rPr>
              <a:t>, </a:t>
            </a:r>
            <a:r>
              <a:rPr lang="en-US" sz="3000" dirty="0" err="1">
                <a:solidFill>
                  <a:sysClr val="windowText" lastClr="000000"/>
                </a:solidFill>
              </a:rPr>
              <a:t>endüstri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ortakları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birlikteliğinde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lang="en-US" sz="3000" dirty="0" err="1">
                <a:solidFill>
                  <a:sysClr val="windowText" lastClr="000000"/>
                </a:solidFill>
              </a:rPr>
              <a:t>geliştirilmektedir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000" dirty="0">
                <a:solidFill>
                  <a:sysClr val="windowText" lastClr="000000"/>
                </a:solidFill>
              </a:rPr>
              <a:t>RV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fpga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Western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Digital’in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RISC-V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EH1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çekirdeği</a:t>
            </a:r>
            <a:r>
              <a:rPr lang="en-US" sz="3000" dirty="0">
                <a:solidFill>
                  <a:sysClr val="windowText" lastClr="000000"/>
                </a:solidFill>
              </a:rPr>
              <a:t>ne </a:t>
            </a:r>
            <a:r>
              <a:rPr lang="en-US" sz="3000" dirty="0" err="1">
                <a:solidFill>
                  <a:sysClr val="windowText" lastClr="000000"/>
                </a:solidFill>
              </a:rPr>
              <a:t>dayalı</a:t>
            </a:r>
            <a:r>
              <a:rPr lang="en-US" sz="3000" dirty="0">
                <a:solidFill>
                  <a:sysClr val="windowText" lastClr="000000"/>
                </a:solidFill>
              </a:rPr>
              <a:t>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Chips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Alliance’ın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SweRVolf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SoC’si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eksenin</a:t>
            </a:r>
            <a:r>
              <a:rPr lang="en-US" sz="3000" dirty="0">
                <a:solidFill>
                  <a:sysClr val="windowText" lastClr="000000"/>
                </a:solidFill>
              </a:rPr>
              <a:t>de </a:t>
            </a:r>
            <a:r>
              <a:rPr lang="en-US" sz="3000" dirty="0" err="1">
                <a:solidFill>
                  <a:sysClr val="windowText" lastClr="000000"/>
                </a:solidFill>
              </a:rPr>
              <a:t>kurgulanmıştır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10567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3: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RISC-V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Çeviricisi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852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3: RISC-V </a:t>
            </a:r>
            <a:r>
              <a:rPr lang="en-US" b="1" dirty="0" err="1"/>
              <a:t>Çeviricisi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GB" sz="3200" dirty="0"/>
              <a:t>RISC-V </a:t>
            </a:r>
            <a:r>
              <a:rPr lang="en-GB" sz="3200" dirty="0" err="1"/>
              <a:t>Çevirici</a:t>
            </a:r>
            <a:r>
              <a:rPr lang="en-GB" sz="3200" dirty="0"/>
              <a:t> Dili </a:t>
            </a:r>
            <a:r>
              <a:rPr lang="en-GB" sz="3200" b="1" dirty="0" err="1"/>
              <a:t>Tanıtımı</a:t>
            </a:r>
            <a:endParaRPr lang="en-GB" sz="3200" b="1" dirty="0"/>
          </a:p>
          <a:p>
            <a:pPr lvl="0"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PlatformIO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projesi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oluştur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Örnek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RISC-V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programını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projeye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ekle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RVfpga’i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Nexys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A7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kartına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indir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RISC-V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programını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indirip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programı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çalıştır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ayıkla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Deneyin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sonundaki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alıştırmaların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hepsini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birkaçını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bitir</a:t>
            </a:r>
            <a:endParaRPr lang="en-GB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GB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endParaRPr lang="en-GB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04855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3: RISC-V </a:t>
            </a:r>
            <a:r>
              <a:rPr lang="en-US" b="1" dirty="0" err="1"/>
              <a:t>Çevirici</a:t>
            </a:r>
            <a:r>
              <a:rPr lang="en-US" b="1" dirty="0"/>
              <a:t> </a:t>
            </a:r>
            <a:r>
              <a:rPr lang="en-US" b="1" dirty="0" err="1"/>
              <a:t>Yönergeleri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Yaygın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RISC-V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Yönergeleri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Sözde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Yönergeleri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70716"/>
              </p:ext>
            </p:extLst>
          </p:nvPr>
        </p:nvGraphicFramePr>
        <p:xfrm>
          <a:off x="1452283" y="1237614"/>
          <a:ext cx="9287434" cy="4343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</a:t>
                      </a:r>
                      <a:r>
                        <a:rPr lang="en-GB" sz="1500" dirty="0" err="1">
                          <a:effectLst/>
                        </a:rPr>
                        <a:t>Çeviricisi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Tanım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İşlem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Ekle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+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9365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sub s0,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Çıkar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s0 = s1 -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77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addi t3, t1, -10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ekle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t3 = t1 – 10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02894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mul t0, t2,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32-bit </a:t>
                      </a:r>
                      <a:r>
                        <a:rPr lang="en-GB" sz="1500" dirty="0" err="1">
                          <a:effectLst/>
                        </a:rPr>
                        <a:t>çarp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t2 * t3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17461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div s9, t5,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Bölüm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t9 = t5 / t6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423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rem s4, s1,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Kalan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s4 = s1 % s2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7498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AND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&amp;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95928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OR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4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XOR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9511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andi t1, t2, 0xFFB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AND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&amp; 0xFFFFFFFB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62542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ori t0, t1,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OR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| 0x2C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9461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xori s3, s4, 0xABC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bitsel</a:t>
                      </a:r>
                      <a:r>
                        <a:rPr lang="en-GB" sz="1500" dirty="0">
                          <a:effectLst/>
                        </a:rPr>
                        <a:t> XOR yap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^ 0xFFFFFABC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659209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 t0,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Sola </a:t>
                      </a:r>
                      <a:r>
                        <a:rPr lang="en-GB" sz="1500" dirty="0" err="1">
                          <a:effectLst/>
                        </a:rPr>
                        <a:t>mantıksal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&lt;&lt;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77107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 t0, t1,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Sağa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mantıksal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t5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70070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 s3, s4,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Sağa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aritmetik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s5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12707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slli t1, t2,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sola </a:t>
                      </a:r>
                      <a:r>
                        <a:rPr lang="en-GB" sz="1500" dirty="0" err="1">
                          <a:effectLst/>
                        </a:rPr>
                        <a:t>mantıksal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t2 &lt;&lt; 30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225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srli t0, t1,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sağa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mantıksal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t0 = t1 &gt;&gt; 5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68555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srai s3, s4,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Anlıkla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sağa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aritmetik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kaydır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s4 &gt;&gt;&gt; 31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867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1492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3: RISC-V </a:t>
            </a:r>
            <a:r>
              <a:rPr lang="en-US" b="1" dirty="0" err="1"/>
              <a:t>Çevirici</a:t>
            </a:r>
            <a:r>
              <a:rPr lang="en-US" b="1" dirty="0"/>
              <a:t> </a:t>
            </a:r>
            <a:r>
              <a:rPr lang="en-US" b="1" dirty="0" err="1"/>
              <a:t>Yönergeleri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49361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Yaygın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RISC-V 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Yönergeleri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Sözde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Yönergeleri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devam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GB" sz="20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6170FD-E569-4CCD-917A-2D40BAED0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666541"/>
              </p:ext>
            </p:extLst>
          </p:nvPr>
        </p:nvGraphicFramePr>
        <p:xfrm>
          <a:off x="1446496" y="1237614"/>
          <a:ext cx="9287434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7789">
                  <a:extLst>
                    <a:ext uri="{9D8B030D-6E8A-4147-A177-3AD203B41FA5}">
                      <a16:colId xmlns:a16="http://schemas.microsoft.com/office/drawing/2014/main" val="1419390192"/>
                    </a:ext>
                  </a:extLst>
                </a:gridCol>
                <a:gridCol w="3112037">
                  <a:extLst>
                    <a:ext uri="{9D8B030D-6E8A-4147-A177-3AD203B41FA5}">
                      <a16:colId xmlns:a16="http://schemas.microsoft.com/office/drawing/2014/main" val="3836791300"/>
                    </a:ext>
                  </a:extLst>
                </a:gridCol>
                <a:gridCol w="3754957">
                  <a:extLst>
                    <a:ext uri="{9D8B030D-6E8A-4147-A177-3AD203B41FA5}">
                      <a16:colId xmlns:a16="http://schemas.microsoft.com/office/drawing/2014/main" val="3046972292"/>
                    </a:ext>
                  </a:extLst>
                </a:gridCol>
                <a:gridCol w="152651">
                  <a:extLst>
                    <a:ext uri="{9D8B030D-6E8A-4147-A177-3AD203B41FA5}">
                      <a16:colId xmlns:a16="http://schemas.microsoft.com/office/drawing/2014/main" val="2729763684"/>
                    </a:ext>
                  </a:extLst>
                </a:gridCol>
              </a:tblGrid>
              <a:tr h="444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RISC-V </a:t>
                      </a:r>
                      <a:r>
                        <a:rPr lang="en-GB" sz="1500" dirty="0" err="1">
                          <a:effectLst/>
                        </a:rPr>
                        <a:t>Çeviricisi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Tanım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İşlem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9373278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lw s7, 0x2C(t1)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Sözcüğü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yükle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s7 = memory[t1+0x2C]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65795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lh s5, 0x5A(s3)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Yarım-sözcüğü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yükle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s5 = SignExt(memory[s3+0x5A]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6909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lb s1, -3(t4)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Baytı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yükle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SignExt(memory[t4-3]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21111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sw t2, 0x7C(t1)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Sözcüğü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depola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memory[t1+0x7C] =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5054652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sh t3, 22(s3)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Yarım-sözcüğü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depola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memory[s3+22]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r>
                        <a:rPr lang="en-GB" sz="1500" dirty="0">
                          <a:effectLst/>
                        </a:rPr>
                        <a:t> = t3</a:t>
                      </a:r>
                      <a:r>
                        <a:rPr lang="en-GB" sz="1500" baseline="-25000" dirty="0">
                          <a:effectLst/>
                        </a:rPr>
                        <a:t>15:0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98547662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sb t4, 5(s4)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Baytı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depola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memory[s4+5]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r>
                        <a:rPr lang="en-GB" sz="1500" dirty="0">
                          <a:effectLst/>
                        </a:rPr>
                        <a:t> = t4</a:t>
                      </a:r>
                      <a:r>
                        <a:rPr lang="en-GB" sz="1500" baseline="-25000" dirty="0">
                          <a:effectLst/>
                        </a:rPr>
                        <a:t>7:0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52402714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beq s1, s2,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Eşitse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dallandır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(s1==s2), PC = L1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83839272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bne t3, t4,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Eşit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değilse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dallandır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(s1!=s2), PC = Loop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2967411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blt t4, t5,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Azsa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dallandır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(t4 &lt; t5), PC = L3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964845792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bge s8, s9,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Çok</a:t>
                      </a:r>
                      <a:r>
                        <a:rPr lang="en-GB" sz="15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5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ya</a:t>
                      </a:r>
                      <a:r>
                        <a:rPr lang="en-GB" sz="15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da </a:t>
                      </a:r>
                      <a:r>
                        <a:rPr lang="en-GB" sz="15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eşitse</a:t>
                      </a:r>
                      <a:r>
                        <a:rPr lang="en-GB" sz="15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5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dallandır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if (s8&gt;=s9), PC = Done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18751566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li s1,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Anlığı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yükle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0xABCDEF12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320981035"/>
                  </a:ext>
                </a:extLst>
              </a:tr>
              <a:tr h="20381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la s1, 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Adresi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yükle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Memory address where variable A is stored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775896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nop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İşlem</a:t>
                      </a:r>
                      <a:r>
                        <a:rPr lang="en-GB" sz="1500" dirty="0">
                          <a:effectLst/>
                        </a:rPr>
                        <a:t> yok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 operation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797547903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mv s3,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Taşı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s3 = s7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269506081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not t1, 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Değil</a:t>
                      </a:r>
                      <a:r>
                        <a:rPr lang="en-GB" sz="1500" dirty="0">
                          <a:effectLst/>
                        </a:rPr>
                        <a:t> (</a:t>
                      </a:r>
                      <a:r>
                        <a:rPr lang="en-GB" sz="1500" dirty="0" err="1">
                          <a:effectLst/>
                        </a:rPr>
                        <a:t>Tersine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Döndür</a:t>
                      </a:r>
                      <a:r>
                        <a:rPr lang="en-GB" sz="1500" dirty="0">
                          <a:effectLst/>
                        </a:rPr>
                        <a:t>)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t1 = ~t2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4952819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neg s1, 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Olumsuzla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s1 = -s3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585874184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Sıçra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Label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311387616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jal L7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Sıçrayıp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bağla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L7; ra = PC + 4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2701880320"/>
                  </a:ext>
                </a:extLst>
              </a:tr>
              <a:tr h="1120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jr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 err="1">
                          <a:effectLst/>
                        </a:rPr>
                        <a:t>Yazmaça</a:t>
                      </a:r>
                      <a:r>
                        <a:rPr lang="en-GB" sz="1500" dirty="0">
                          <a:effectLst/>
                        </a:rPr>
                        <a:t> </a:t>
                      </a:r>
                      <a:r>
                        <a:rPr lang="en-GB" sz="1500" dirty="0" err="1">
                          <a:effectLst/>
                        </a:rPr>
                        <a:t>sıçra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500" dirty="0">
                          <a:effectLst/>
                        </a:rPr>
                        <a:t>PC = s1</a:t>
                      </a:r>
                      <a:endParaRPr lang="en-US" sz="15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857" marR="45857" marT="0" marB="0"/>
                </a:tc>
                <a:extLst>
                  <a:ext uri="{0D108BD9-81ED-4DB2-BD59-A6C34878D82A}">
                    <a16:rowId xmlns:a16="http://schemas.microsoft.com/office/drawing/2014/main" val="1281134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967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3: RISC-V </a:t>
            </a:r>
            <a:r>
              <a:rPr lang="en-US" b="1" dirty="0" err="1"/>
              <a:t>Yazmaçları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1452283" y="866722"/>
            <a:ext cx="9287433" cy="4873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32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tane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32-bit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E9D142-CAF8-4868-93EF-14C958C59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19765"/>
              </p:ext>
            </p:extLst>
          </p:nvPr>
        </p:nvGraphicFramePr>
        <p:xfrm>
          <a:off x="2233573" y="1254128"/>
          <a:ext cx="7547032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708">
                  <a:extLst>
                    <a:ext uri="{9D8B030D-6E8A-4147-A177-3AD203B41FA5}">
                      <a16:colId xmlns:a16="http://schemas.microsoft.com/office/drawing/2014/main" val="2032895983"/>
                    </a:ext>
                  </a:extLst>
                </a:gridCol>
                <a:gridCol w="2170978">
                  <a:extLst>
                    <a:ext uri="{9D8B030D-6E8A-4147-A177-3AD203B41FA5}">
                      <a16:colId xmlns:a16="http://schemas.microsoft.com/office/drawing/2014/main" val="3202164829"/>
                    </a:ext>
                  </a:extLst>
                </a:gridCol>
                <a:gridCol w="4393346">
                  <a:extLst>
                    <a:ext uri="{9D8B030D-6E8A-4147-A177-3AD203B41FA5}">
                      <a16:colId xmlns:a16="http://schemas.microsoft.com/office/drawing/2014/main" val="3757110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Ad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Yazmaç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Numarası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Kullanım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917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zero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Sabit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değer</a:t>
                      </a:r>
                      <a:r>
                        <a:rPr lang="en-GB" sz="2300" dirty="0">
                          <a:effectLst/>
                        </a:rPr>
                        <a:t>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982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ra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Dönüş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adresi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7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Yığın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455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gp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x3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Genel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8036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x4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parçacığı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992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t0-2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x5-7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Geçici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193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s0/fp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x8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</a:t>
                      </a:r>
                      <a:r>
                        <a:rPr lang="en-GB" sz="2300" dirty="0">
                          <a:effectLst/>
                        </a:rPr>
                        <a:t> / </a:t>
                      </a:r>
                      <a:r>
                        <a:rPr lang="en-GB" sz="2300" dirty="0" err="1">
                          <a:effectLst/>
                        </a:rPr>
                        <a:t>Çerçeve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101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x9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626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a0-1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x10-11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İşlev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argümanları</a:t>
                      </a:r>
                      <a:r>
                        <a:rPr lang="en-GB" sz="2300" dirty="0">
                          <a:effectLst/>
                        </a:rPr>
                        <a:t> / </a:t>
                      </a:r>
                      <a:r>
                        <a:rPr lang="en-GB" sz="2300" dirty="0" err="1">
                          <a:effectLst/>
                        </a:rPr>
                        <a:t>Dönüş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değerleri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15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a2-7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x12-17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İşlev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argümanları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353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s2-11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x18-27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428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t3-6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x28-31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Geçici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9345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0657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3: </a:t>
            </a:r>
            <a:r>
              <a:rPr lang="en-US" b="1" dirty="0" err="1"/>
              <a:t>Örnek</a:t>
            </a:r>
            <a:r>
              <a:rPr lang="en-US" b="1" dirty="0"/>
              <a:t> RISC-V </a:t>
            </a:r>
            <a:r>
              <a:rPr lang="en-US" b="1" dirty="0" err="1"/>
              <a:t>Çevirici</a:t>
            </a:r>
            <a:r>
              <a:rPr lang="en-US" b="1" dirty="0"/>
              <a:t> </a:t>
            </a:r>
            <a:r>
              <a:rPr lang="en-US" b="1" dirty="0" err="1"/>
              <a:t>Programı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bellek-eşlenmiş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girdi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çıktı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adresleri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GPIO_SWs   = 0x80001400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GPIO_LEDs  = 0x80001404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GPIO_INOUT = 0x80001408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s-ES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.globl main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main: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t0, 0x80001400   #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genel-amaçlı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girdi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çıktı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bellek-eşlenmiş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yazmaçların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taban</a:t>
            </a: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adresi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li t1, 0xFFFF  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genel-amaçlı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girdi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çıktıların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yönünü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ayarla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üst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yarım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=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anahtarlar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(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girdiler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)  (=0)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                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 alt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yarım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=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çıktılar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(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LEDler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)      (=1)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t1, 8(t0)        # GPIO_INOUT = 0xFFFF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repeat: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lw   t1, 0(t0) 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anahtarları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oku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: t1 = GPIO_SWs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srli t1, t1, 16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değeri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16 bit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sağa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kaydır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sw   t1, 4(t0) 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değeri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LEDlere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yaz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: GPIO_LEDs = t1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7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j    repeat         #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döngüyü</a:t>
            </a:r>
            <a:r>
              <a:rPr lang="en-GB" sz="1700" dirty="0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700" dirty="0" err="1"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tekrarla</a:t>
            </a:r>
            <a:endParaRPr lang="en-US" sz="17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9395-A9DA-4582-8325-85006E6D1529}"/>
              </a:ext>
            </a:extLst>
          </p:cNvPr>
          <p:cNvSpPr txBox="1"/>
          <p:nvPr/>
        </p:nvSpPr>
        <p:spPr>
          <a:xfrm>
            <a:off x="6789805" y="1613429"/>
            <a:ext cx="4564380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Bu program </a:t>
            </a:r>
            <a:r>
              <a:rPr lang="en-US" sz="2400" dirty="0" err="1"/>
              <a:t>anahtarların</a:t>
            </a:r>
            <a:r>
              <a:rPr lang="en-US" sz="2400" dirty="0"/>
              <a:t> </a:t>
            </a:r>
            <a:r>
              <a:rPr lang="en-US" sz="2400" dirty="0" err="1"/>
              <a:t>değerini</a:t>
            </a:r>
            <a:r>
              <a:rPr lang="en-US" sz="2400" dirty="0"/>
              <a:t> </a:t>
            </a:r>
            <a:r>
              <a:rPr lang="en-US" sz="2400" dirty="0" err="1"/>
              <a:t>LEDlere</a:t>
            </a:r>
            <a:r>
              <a:rPr lang="en-US" sz="2400" dirty="0"/>
              <a:t> </a:t>
            </a:r>
            <a:r>
              <a:rPr lang="en-US" sz="2400" dirty="0" err="1"/>
              <a:t>yazar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2475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4: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İşlev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Çağrıları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35038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İşlev</a:t>
            </a:r>
            <a:r>
              <a:rPr lang="en-US" b="1" dirty="0"/>
              <a:t> </a:t>
            </a:r>
            <a:r>
              <a:rPr lang="en-US" b="1" dirty="0" err="1"/>
              <a:t>Çağrıları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A1AE7D7-86DA-46CB-9808-61DFEB09A56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İşlev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çağrıları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C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programları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32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İşlevlere</a:t>
            </a:r>
            <a:r>
              <a:rPr lang="en-US" sz="2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i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prosedür</a:t>
            </a:r>
            <a:r>
              <a:rPr lang="en-US" sz="28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800" i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işlem</a:t>
            </a:r>
            <a:r>
              <a:rPr lang="en-US" sz="2800" i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800" dirty="0">
                <a:latin typeface="Arial" panose="020B0604020202020204" pitchFamily="34" charset="0"/>
                <a:ea typeface="SimSun" panose="02010600030101010101" pitchFamily="2" charset="-122"/>
              </a:rPr>
              <a:t>de </a:t>
            </a:r>
            <a:r>
              <a:rPr lang="en-US" sz="2800" dirty="0" err="1"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endParaRPr lang="en-US" sz="28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C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kütüphaneleri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kullanarak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>
              <a:spcBef>
                <a:spcPts val="0"/>
              </a:spcBef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RISC-V (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Prosedür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Çağırma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Uzlaşımı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42361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İşlevli</a:t>
            </a:r>
            <a:r>
              <a:rPr lang="en-US" b="1" dirty="0"/>
              <a:t> </a:t>
            </a:r>
            <a:r>
              <a:rPr lang="en-US" b="1" dirty="0" err="1"/>
              <a:t>Örnek</a:t>
            </a:r>
            <a:r>
              <a:rPr lang="en-US" b="1" dirty="0"/>
              <a:t> Program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88644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bellek-eşlenmiş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I/O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adresleri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GPIO_SWs    0x80001400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GPIO_LEDs   0x80001404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GPIO_INOUT  0x80001408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READ_GPIO(dir) (*(volatile unsigned *)dir)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#define WRITE_GPIO(dir, value) { (*(volatile unsigned *)dir) = (value);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 ( void )</a:t>
            </a:r>
            <a:r>
              <a:rPr lang="en-US" sz="16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switches_val;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switches_val = getSwitchVal();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writeValtoLEDs(switches_val);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00846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İşlevli</a:t>
            </a:r>
            <a:r>
              <a:rPr lang="en-US" b="1" dirty="0"/>
              <a:t> </a:t>
            </a:r>
            <a:r>
              <a:rPr lang="en-US" b="1" dirty="0" err="1"/>
              <a:t>Örnek</a:t>
            </a:r>
            <a:r>
              <a:rPr lang="en-US" b="1" dirty="0"/>
              <a:t> Program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514680" y="980714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IOsetup()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int En_Value=0xFFFF;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WRITE_GPIO(GPIO_INOUT, En_Value);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unsigned int getSwitchVal()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 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READ_GPIO(GPIO_SWs);   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anahtarlardaki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değeri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oku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val = val &gt;&gt; 16;  // alt 16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bitlere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kaydır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 val;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void writeValtoLEDs(unsigned int val)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WRITE_GPIO(GPIO_LEDs, val);  //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değeri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LEDlerde</a:t>
            </a: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600" b="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göster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6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0" indent="0">
              <a:buNone/>
              <a:defRPr/>
            </a:pP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14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Tanıtımı</a:t>
            </a:r>
            <a:endParaRPr lang="en-US" b="1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9EC7F38-F33C-41FA-9BCA-4BAEAAF75AD9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err="1"/>
              <a:t>RVfpga</a:t>
            </a:r>
            <a:r>
              <a:rPr lang="en-US" sz="3200" b="1" dirty="0"/>
              <a:t> </a:t>
            </a:r>
            <a:r>
              <a:rPr lang="en-US" sz="3200" b="1" dirty="0" err="1"/>
              <a:t>Paketi</a:t>
            </a:r>
            <a:r>
              <a:rPr lang="en-US" sz="3200" b="1" dirty="0"/>
              <a:t> </a:t>
            </a:r>
            <a:r>
              <a:rPr lang="en-US" sz="3200" dirty="0" err="1"/>
              <a:t>şunları</a:t>
            </a:r>
            <a:r>
              <a:rPr lang="en-US" sz="3200" dirty="0"/>
              <a:t> </a:t>
            </a:r>
            <a:r>
              <a:rPr lang="en-US" sz="3200" dirty="0" err="1"/>
              <a:t>sağlar</a:t>
            </a:r>
            <a:r>
              <a:rPr lang="en-US" sz="3200" dirty="0"/>
              <a:t>:</a:t>
            </a:r>
          </a:p>
          <a:p>
            <a:pPr lvl="1"/>
            <a:r>
              <a:rPr lang="en-US" b="1" dirty="0" err="1"/>
              <a:t>kapsamlı</a:t>
            </a:r>
            <a:r>
              <a:rPr lang="en-US" b="1" dirty="0"/>
              <a:t>, </a:t>
            </a:r>
            <a:r>
              <a:rPr lang="en-US" b="1" dirty="0" err="1"/>
              <a:t>ücretsiz</a:t>
            </a:r>
            <a:r>
              <a:rPr lang="en-US" b="1" dirty="0"/>
              <a:t> </a:t>
            </a:r>
            <a:r>
              <a:rPr lang="en-US" b="1" dirty="0" err="1"/>
              <a:t>dağıtılan</a:t>
            </a:r>
            <a:r>
              <a:rPr lang="en-US" b="1" dirty="0"/>
              <a:t>, </a:t>
            </a:r>
            <a:r>
              <a:rPr lang="en-US" b="1" dirty="0" err="1"/>
              <a:t>eksiksiz</a:t>
            </a:r>
            <a:r>
              <a:rPr lang="en-US" b="1" dirty="0"/>
              <a:t> </a:t>
            </a:r>
            <a:r>
              <a:rPr lang="en-US" dirty="0" err="1"/>
              <a:t>bir</a:t>
            </a:r>
            <a:r>
              <a:rPr lang="en-US" b="1" dirty="0"/>
              <a:t> RISC-V </a:t>
            </a:r>
            <a:r>
              <a:rPr lang="en-US" b="1" dirty="0" err="1"/>
              <a:t>kursu</a:t>
            </a:r>
            <a:endParaRPr lang="en-US" dirty="0"/>
          </a:p>
          <a:p>
            <a:pPr lvl="1"/>
            <a:r>
              <a:rPr lang="en-US" dirty="0"/>
              <a:t>RISC-V </a:t>
            </a:r>
            <a:r>
              <a:rPr lang="en-US" dirty="0" err="1"/>
              <a:t>işlemcilerle</a:t>
            </a:r>
            <a:r>
              <a:rPr lang="en-US" dirty="0"/>
              <a:t> RISC-V </a:t>
            </a:r>
            <a:r>
              <a:rPr lang="en-US" dirty="0" err="1"/>
              <a:t>ekosistemini</a:t>
            </a:r>
            <a:r>
              <a:rPr lang="en-US" dirty="0"/>
              <a:t> </a:t>
            </a:r>
            <a:r>
              <a:rPr lang="en-US" dirty="0" err="1"/>
              <a:t>öğrenmek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b="1" dirty="0" err="1"/>
              <a:t>uygulamalı</a:t>
            </a:r>
            <a:r>
              <a:rPr lang="en-US" b="1" dirty="0"/>
              <a:t>, </a:t>
            </a:r>
            <a:r>
              <a:rPr lang="en-US" b="1" dirty="0" err="1"/>
              <a:t>kolayca</a:t>
            </a:r>
            <a:r>
              <a:rPr lang="en-US" b="1" dirty="0"/>
              <a:t> </a:t>
            </a:r>
            <a:r>
              <a:rPr lang="en-US" b="1" dirty="0" err="1"/>
              <a:t>erişilebilir</a:t>
            </a:r>
            <a:r>
              <a:rPr lang="en-US" b="1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yol</a:t>
            </a:r>
            <a:endParaRPr lang="en-US" dirty="0"/>
          </a:p>
          <a:p>
            <a:pPr lvl="1"/>
            <a:r>
              <a:rPr lang="en-US" dirty="0" err="1"/>
              <a:t>birçok</a:t>
            </a:r>
            <a:r>
              <a:rPr lang="en-US" dirty="0"/>
              <a:t> </a:t>
            </a:r>
            <a:r>
              <a:rPr lang="en-US" dirty="0" err="1"/>
              <a:t>üniversiteyle</a:t>
            </a:r>
            <a:r>
              <a:rPr lang="en-US" dirty="0"/>
              <a:t> </a:t>
            </a:r>
            <a:r>
              <a:rPr lang="en-US" dirty="0" err="1"/>
              <a:t>şirkette</a:t>
            </a:r>
            <a:r>
              <a:rPr lang="en-US" dirty="0"/>
              <a:t> </a:t>
            </a:r>
            <a:r>
              <a:rPr lang="en-US" dirty="0" err="1"/>
              <a:t>bulunan</a:t>
            </a:r>
            <a:r>
              <a:rPr lang="en-US" dirty="0"/>
              <a:t> </a:t>
            </a:r>
            <a:r>
              <a:rPr lang="en-US" b="1" dirty="0" err="1"/>
              <a:t>düşük</a:t>
            </a:r>
            <a:r>
              <a:rPr lang="en-US" b="1" dirty="0"/>
              <a:t> </a:t>
            </a:r>
            <a:r>
              <a:rPr lang="en-US" b="1" dirty="0" err="1"/>
              <a:t>maliyetli</a:t>
            </a:r>
            <a:r>
              <a:rPr lang="en-US" b="1" dirty="0"/>
              <a:t> </a:t>
            </a:r>
            <a:r>
              <a:rPr lang="en-US" b="1" dirty="0" err="1"/>
              <a:t>FPGAlere</a:t>
            </a:r>
            <a:r>
              <a:rPr lang="en-US" b="1" dirty="0"/>
              <a:t> </a:t>
            </a:r>
            <a:r>
              <a:rPr lang="en-US" dirty="0" err="1"/>
              <a:t>hedeflenmiş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RISC-V </a:t>
            </a:r>
            <a:r>
              <a:rPr lang="en-US" dirty="0" err="1"/>
              <a:t>sistemi</a:t>
            </a:r>
            <a:r>
              <a:rPr lang="en-US" dirty="0"/>
              <a:t>.</a:t>
            </a:r>
          </a:p>
          <a:p>
            <a:r>
              <a:rPr lang="en-US" sz="3200" dirty="0" err="1"/>
              <a:t>RVfpga</a:t>
            </a:r>
            <a:r>
              <a:rPr lang="en-US" sz="3200" dirty="0"/>
              <a:t> </a:t>
            </a:r>
            <a:r>
              <a:rPr lang="en-US" sz="3200" dirty="0" err="1"/>
              <a:t>kursunu</a:t>
            </a:r>
            <a:r>
              <a:rPr lang="en-US" sz="3200" dirty="0"/>
              <a:t> </a:t>
            </a:r>
            <a:r>
              <a:rPr lang="en-US" sz="3200" dirty="0" err="1"/>
              <a:t>bitirdikten</a:t>
            </a:r>
            <a:r>
              <a:rPr lang="en-US" sz="3200" dirty="0"/>
              <a:t> </a:t>
            </a:r>
            <a:r>
              <a:rPr lang="en-US" sz="3200" dirty="0" err="1"/>
              <a:t>sonra</a:t>
            </a:r>
            <a:r>
              <a:rPr lang="en-US" sz="3200" dirty="0"/>
              <a:t> </a:t>
            </a:r>
            <a:r>
              <a:rPr lang="en-US" sz="3200" dirty="0" err="1"/>
              <a:t>kullanıcılar</a:t>
            </a:r>
            <a:r>
              <a:rPr lang="en-US" sz="3200" dirty="0"/>
              <a:t> </a:t>
            </a:r>
            <a:r>
              <a:rPr lang="en-US" sz="3200" dirty="0" err="1"/>
              <a:t>anladıkları</a:t>
            </a:r>
            <a:r>
              <a:rPr lang="en-US" sz="3200" dirty="0"/>
              <a:t>, </a:t>
            </a:r>
            <a:r>
              <a:rPr lang="en-US" sz="3200" dirty="0" err="1"/>
              <a:t>nasıl</a:t>
            </a:r>
            <a:r>
              <a:rPr lang="en-US" sz="3200" dirty="0"/>
              <a:t> </a:t>
            </a:r>
            <a:r>
              <a:rPr lang="en-US" sz="3200" dirty="0" err="1"/>
              <a:t>kullanıp</a:t>
            </a:r>
            <a:r>
              <a:rPr lang="en-US" sz="3200" dirty="0"/>
              <a:t> </a:t>
            </a:r>
            <a:r>
              <a:rPr lang="en-US" sz="3200" dirty="0" err="1"/>
              <a:t>değiştireceklerini</a:t>
            </a:r>
            <a:r>
              <a:rPr lang="en-US" sz="3200" dirty="0"/>
              <a:t> </a:t>
            </a:r>
            <a:r>
              <a:rPr lang="en-US" sz="3200" dirty="0" err="1"/>
              <a:t>bildikleri</a:t>
            </a:r>
            <a:r>
              <a:rPr lang="en-US" sz="3200" dirty="0"/>
              <a:t>, </a:t>
            </a:r>
            <a:r>
              <a:rPr lang="en-US" sz="3200" b="1" dirty="0" err="1"/>
              <a:t>çalışan</a:t>
            </a:r>
            <a:r>
              <a:rPr lang="en-US" sz="3200" b="1" dirty="0"/>
              <a:t> </a:t>
            </a:r>
            <a:r>
              <a:rPr lang="en-US" sz="3200" dirty="0" err="1"/>
              <a:t>bir</a:t>
            </a:r>
            <a:r>
              <a:rPr lang="en-US" sz="3200" dirty="0"/>
              <a:t> </a:t>
            </a:r>
            <a:r>
              <a:rPr lang="en-US" sz="3200" b="1" dirty="0"/>
              <a:t>RISC-V </a:t>
            </a:r>
            <a:r>
              <a:rPr lang="en-US" sz="3200" b="1" dirty="0" err="1"/>
              <a:t>işlemcisi</a:t>
            </a:r>
            <a:r>
              <a:rPr lang="en-US" sz="3200" b="1" dirty="0"/>
              <a:t>, </a:t>
            </a:r>
            <a:r>
              <a:rPr lang="en-US" sz="3200" b="1" dirty="0" err="1"/>
              <a:t>SoC’si</a:t>
            </a:r>
            <a:r>
              <a:rPr lang="en-US" sz="3200" b="1" dirty="0"/>
              <a:t>, </a:t>
            </a:r>
            <a:r>
              <a:rPr lang="en-US" sz="3200" b="1" dirty="0" err="1"/>
              <a:t>ekosistemi</a:t>
            </a:r>
            <a:r>
              <a:rPr lang="en-US" sz="3200" b="1" dirty="0"/>
              <a:t> </a:t>
            </a:r>
            <a:r>
              <a:rPr lang="en-US" sz="3200" dirty="0" err="1"/>
              <a:t>ile</a:t>
            </a:r>
            <a:r>
              <a:rPr lang="en-US" sz="3200" dirty="0"/>
              <a:t> </a:t>
            </a:r>
            <a:r>
              <a:rPr lang="en-US" sz="3200" dirty="0" err="1"/>
              <a:t>ayrılacaklar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63845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C </a:t>
            </a:r>
            <a:r>
              <a:rPr lang="en-US" b="1" dirty="0" err="1"/>
              <a:t>Kütüphaneleri</a:t>
            </a:r>
            <a:endParaRPr lang="en-US" b="1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Kütüphaneler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</a:pP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Yaygın</a:t>
            </a: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kullanılan</a:t>
            </a: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işlevler</a:t>
            </a:r>
            <a:r>
              <a:rPr lang="en-GB" sz="2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koleksiyonu</a:t>
            </a:r>
            <a:endParaRPr lang="en-US" sz="26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457200" lvl="1" indent="0">
              <a:spcBef>
                <a:spcPts val="0"/>
              </a:spcBef>
            </a:pPr>
            <a:r>
              <a:rPr lang="en-US" sz="2600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Yaygın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kullanılan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işlevlere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kolayca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erişilebilmesi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sağlanır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programlama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süresinden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kurtarır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US" sz="26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Örnek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C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kütüphaneleri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math.h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matematik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kütüphanesi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): sqrt 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karekök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), cos 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kosinüs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gibi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işlevler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içerir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stdio.h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standart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kütüphanesi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ekrana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değerler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yazdırmak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(printf),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kullanıcıdan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değerler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okumak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(scanf),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gibisi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işlevler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içerir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stdlib.h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standart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rastgele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sayılar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oluşturmak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işlevler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içerir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(rand).</a:t>
            </a:r>
          </a:p>
          <a:p>
            <a:pPr marL="741363" lvl="1" indent="-341313">
              <a:spcBef>
                <a:spcPts val="0"/>
              </a:spcBef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Daha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nicesi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… 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google’da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C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kütüphanelerini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arat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80876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C </a:t>
            </a:r>
            <a:r>
              <a:rPr lang="en-US" b="1" dirty="0" err="1"/>
              <a:t>Kütüphaneli</a:t>
            </a:r>
            <a:r>
              <a:rPr lang="en-US" b="1" dirty="0"/>
              <a:t> </a:t>
            </a:r>
            <a:r>
              <a:rPr lang="en-US" b="1" dirty="0" err="1"/>
              <a:t>Örnek</a:t>
            </a:r>
            <a:r>
              <a:rPr lang="en-US" b="1" dirty="0"/>
              <a:t> Program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3A1E56C-BB14-48F0-B88B-B26D720B43E9}"/>
              </a:ext>
            </a:extLst>
          </p:cNvPr>
          <p:cNvSpPr txBox="1">
            <a:spLocks/>
          </p:cNvSpPr>
          <p:nvPr/>
        </p:nvSpPr>
        <p:spPr>
          <a:xfrm>
            <a:off x="452948" y="99138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0"/>
              </a:spcBef>
              <a:buNone/>
            </a:pP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#include &lt;stdlib.h&gt;</a:t>
            </a:r>
            <a:endParaRPr lang="en-US" sz="18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US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...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int main(void)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{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unsigned int val;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volatile unsigned int i;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 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IOsetup();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while (1) { 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val = </a:t>
            </a:r>
            <a:r>
              <a:rPr lang="en-GB" sz="18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rand()</a:t>
            </a:r>
            <a:r>
              <a:rPr lang="en-GB" sz="1800" b="0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</a:t>
            </a: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% 65536;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writeValtoLEDs(val);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for (i = 0; i &lt; DELAY; i++)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    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  return(0);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  <a:p>
            <a:pPr marL="114300" indent="0">
              <a:spcBef>
                <a:spcPts val="0"/>
              </a:spcBef>
              <a:buNone/>
            </a:pPr>
            <a:r>
              <a:rPr lang="en-GB" sz="1800" b="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Lohit Devanagari"/>
              </a:rPr>
              <a:t>}</a:t>
            </a:r>
            <a:endParaRPr lang="en-US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Lohit Devanaga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4152B-66A2-462A-B0F7-542EAFA3B843}"/>
              </a:ext>
            </a:extLst>
          </p:cNvPr>
          <p:cNvSpPr txBox="1"/>
          <p:nvPr/>
        </p:nvSpPr>
        <p:spPr>
          <a:xfrm>
            <a:off x="6789805" y="1613429"/>
            <a:ext cx="4404124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Bu program 0 </a:t>
            </a:r>
            <a:r>
              <a:rPr lang="en-US" sz="2400" dirty="0" err="1"/>
              <a:t>ile</a:t>
            </a:r>
            <a:r>
              <a:rPr lang="en-US" sz="2400" dirty="0"/>
              <a:t> 65535 </a:t>
            </a:r>
            <a:r>
              <a:rPr lang="en-US" sz="2400" dirty="0" err="1"/>
              <a:t>arasından</a:t>
            </a:r>
            <a:r>
              <a:rPr lang="en-US" sz="2400" dirty="0"/>
              <a:t> </a:t>
            </a:r>
            <a:r>
              <a:rPr lang="en-US" sz="2400" dirty="0" err="1"/>
              <a:t>seçilen</a:t>
            </a:r>
            <a:r>
              <a:rPr lang="en-US" sz="2400" dirty="0"/>
              <a:t> </a:t>
            </a:r>
            <a:r>
              <a:rPr lang="en-US" sz="2400" dirty="0" err="1"/>
              <a:t>rastgele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sayıyı</a:t>
            </a:r>
            <a:r>
              <a:rPr lang="en-US" sz="2400" dirty="0"/>
              <a:t> </a:t>
            </a:r>
            <a:r>
              <a:rPr lang="en-US" sz="2400" dirty="0" err="1"/>
              <a:t>LEDlere</a:t>
            </a:r>
            <a:r>
              <a:rPr lang="en-US" sz="2400" dirty="0"/>
              <a:t> </a:t>
            </a:r>
            <a:r>
              <a:rPr lang="en-US" sz="2400" dirty="0" err="1"/>
              <a:t>yazar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58762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RISC-V </a:t>
            </a:r>
            <a:r>
              <a:rPr lang="en-US" b="1" dirty="0" err="1"/>
              <a:t>Çağırma</a:t>
            </a:r>
            <a:r>
              <a:rPr lang="en-US" b="1" dirty="0"/>
              <a:t> </a:t>
            </a:r>
            <a:r>
              <a:rPr lang="en-US" b="1" dirty="0" err="1"/>
              <a:t>Uzlaşımı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işlevi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çağır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GB" sz="26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sz="2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function_label</a:t>
            </a:r>
            <a:endParaRPr lang="en-US" sz="2800" i="1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Bir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işlevden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dönüş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yap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jr ra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Argümanlar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şu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yazmaçlara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koyulur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a0-a7</a:t>
            </a:r>
          </a:p>
          <a:p>
            <a:pPr marL="341313" indent="-341313">
              <a:spcBef>
                <a:spcPts val="0"/>
              </a:spcBef>
            </a:pP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Dönüş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741363" lvl="1" indent="-341313">
              <a:spcBef>
                <a:spcPts val="0"/>
              </a:spcBef>
            </a:pP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şu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yazmaça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SimSun" panose="02010600030101010101" pitchFamily="2" charset="-122"/>
              </a:rPr>
              <a:t>koyulur</a:t>
            </a:r>
            <a:r>
              <a:rPr lang="en-US" sz="28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a0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9437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RISC-V </a:t>
            </a:r>
            <a:r>
              <a:rPr lang="en-US" b="1" dirty="0" err="1"/>
              <a:t>Çağrı</a:t>
            </a:r>
            <a:r>
              <a:rPr lang="en-US" b="1" dirty="0"/>
              <a:t> </a:t>
            </a:r>
            <a:r>
              <a:rPr lang="en-US" b="1" dirty="0" err="1"/>
              <a:t>Uzlaşımı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 Kodu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830713" y="1080313"/>
            <a:ext cx="7092346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RISC-V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Çeviricisi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a0, a1 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s0, s0, a2 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5865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Yığın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Bellekte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değerlerini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kaydetmek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kullanılan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üzerine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yazılabilen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boşluk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Yığın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göstergesi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yığının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üstünün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adresini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tutar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Yığın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bellekte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aşağı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doğru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büyür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Yani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örneğin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yığında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4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sözcük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(16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bayt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boşluk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açmak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şu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kod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kullanılır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marL="0" indent="0">
              <a:buNone/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  		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-16</a:t>
            </a:r>
          </a:p>
          <a:p>
            <a:pPr>
              <a:defRPr/>
            </a:pP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Yazmaçların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iki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türü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Korunur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yazmaçlar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içeriği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çağrıları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arasında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korunmalıdır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diğer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deyişle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çağrısının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öncesinde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değer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neyse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sonrasında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da o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olmalıdır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Korunmaz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yazmaçlar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içeriği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çağrıları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arasında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korunmamalıdır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diğer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deyişle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çağrısının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öncesinde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değer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neyse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sonrasında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da o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olması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gerekmez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Kaydedilmiş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yazmaçlar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s0-s11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dönüş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adresi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yazmacı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),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yığın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göstergesi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sp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korunur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yazmaçlardır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Diğer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yazmaçlar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korunmaz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440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Korunur</a:t>
            </a:r>
            <a:r>
              <a:rPr lang="en-US" b="1" dirty="0"/>
              <a:t> / </a:t>
            </a:r>
            <a:r>
              <a:rPr lang="en-US" b="1" dirty="0" err="1"/>
              <a:t>Korunmaz</a:t>
            </a:r>
            <a:r>
              <a:rPr lang="en-US" b="1" dirty="0"/>
              <a:t> </a:t>
            </a:r>
            <a:r>
              <a:rPr lang="en-US" b="1" dirty="0" err="1"/>
              <a:t>Yazmaçlar</a:t>
            </a:r>
            <a:endParaRPr 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04D573-8C0C-4CD2-BEEC-0AD6CCE05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430339"/>
              </p:ext>
            </p:extLst>
          </p:nvPr>
        </p:nvGraphicFramePr>
        <p:xfrm>
          <a:off x="977153" y="1065007"/>
          <a:ext cx="10001623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0953">
                  <a:extLst>
                    <a:ext uri="{9D8B030D-6E8A-4147-A177-3AD203B41FA5}">
                      <a16:colId xmlns:a16="http://schemas.microsoft.com/office/drawing/2014/main" val="690572986"/>
                    </a:ext>
                  </a:extLst>
                </a:gridCol>
                <a:gridCol w="2355757">
                  <a:extLst>
                    <a:ext uri="{9D8B030D-6E8A-4147-A177-3AD203B41FA5}">
                      <a16:colId xmlns:a16="http://schemas.microsoft.com/office/drawing/2014/main" val="3694282364"/>
                    </a:ext>
                  </a:extLst>
                </a:gridCol>
                <a:gridCol w="4613691">
                  <a:extLst>
                    <a:ext uri="{9D8B030D-6E8A-4147-A177-3AD203B41FA5}">
                      <a16:colId xmlns:a16="http://schemas.microsoft.com/office/drawing/2014/main" val="2766765153"/>
                    </a:ext>
                  </a:extLst>
                </a:gridCol>
                <a:gridCol w="1361222">
                  <a:extLst>
                    <a:ext uri="{9D8B030D-6E8A-4147-A177-3AD203B41FA5}">
                      <a16:colId xmlns:a16="http://schemas.microsoft.com/office/drawing/2014/main" val="1311529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Ad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Yazmaç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Numarası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Kullanım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Korunur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125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zero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x0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Sabit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değer</a:t>
                      </a:r>
                      <a:r>
                        <a:rPr lang="en-GB" sz="2300" dirty="0">
                          <a:effectLst/>
                        </a:rPr>
                        <a:t> 0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5780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ra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Dönüş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adresi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 err="1">
                          <a:effectLst/>
                        </a:rPr>
                        <a:t>Korunur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372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Yığın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 err="1">
                          <a:effectLst/>
                        </a:rPr>
                        <a:t>Korunur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2379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gp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x3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Genel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472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x4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parçacığı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</a:rPr>
                        <a:t>-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2486703"/>
                  </a:ext>
                </a:extLst>
              </a:tr>
              <a:tr h="1030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t0-2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x5-7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Geçici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Korunmaz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9675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s0/fp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x8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</a:t>
                      </a:r>
                      <a:r>
                        <a:rPr lang="en-GB" sz="2300" dirty="0">
                          <a:effectLst/>
                        </a:rPr>
                        <a:t> / </a:t>
                      </a:r>
                      <a:r>
                        <a:rPr lang="en-GB" sz="2300" dirty="0" err="1">
                          <a:effectLst/>
                        </a:rPr>
                        <a:t>Çerçeve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göstergesi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 err="1">
                          <a:effectLst/>
                        </a:rPr>
                        <a:t>Korunur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24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x9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 err="1">
                          <a:effectLst/>
                        </a:rPr>
                        <a:t>Korunur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96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a0-1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x10-11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İşlev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argümanları</a:t>
                      </a:r>
                      <a:r>
                        <a:rPr lang="en-GB" sz="2300" dirty="0">
                          <a:effectLst/>
                        </a:rPr>
                        <a:t> / </a:t>
                      </a:r>
                      <a:r>
                        <a:rPr lang="en-GB" sz="2300" dirty="0" err="1">
                          <a:effectLst/>
                        </a:rPr>
                        <a:t>Dönüş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değerleri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Korunmaz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477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a2-7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x12-17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İşlev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argümanları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Korunmaz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5815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s2-11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x18-27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Kaydedilmiş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b="1" dirty="0" err="1">
                          <a:effectLst/>
                        </a:rPr>
                        <a:t>Korunur</a:t>
                      </a:r>
                      <a:endParaRPr lang="en-US" sz="23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592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t3-6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x28-31</a:t>
                      </a:r>
                      <a:endParaRPr lang="en-US" sz="23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Geçici</a:t>
                      </a:r>
                      <a:r>
                        <a:rPr lang="en-GB" sz="2300" dirty="0">
                          <a:effectLst/>
                        </a:rPr>
                        <a:t> </a:t>
                      </a:r>
                      <a:r>
                        <a:rPr lang="en-GB" sz="2300" dirty="0" err="1">
                          <a:effectLst/>
                        </a:rPr>
                        <a:t>değişkenler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dirty="0" err="1">
                          <a:effectLst/>
                        </a:rPr>
                        <a:t>Korunmaz</a:t>
                      </a:r>
                      <a:endParaRPr lang="en-US" sz="23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548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3602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4: </a:t>
            </a:r>
            <a:r>
              <a:rPr lang="en-US" b="1" dirty="0" err="1"/>
              <a:t>Yığın</a:t>
            </a:r>
            <a:r>
              <a:rPr lang="en-US" b="1" dirty="0"/>
              <a:t> – </a:t>
            </a:r>
            <a:r>
              <a:rPr lang="en-US" b="1" dirty="0" err="1"/>
              <a:t>Gözden</a:t>
            </a:r>
            <a:r>
              <a:rPr lang="en-US" b="1" dirty="0"/>
              <a:t> </a:t>
            </a:r>
            <a:r>
              <a:rPr lang="en-US" b="1" dirty="0" err="1"/>
              <a:t>Geçirilmiş</a:t>
            </a:r>
            <a:r>
              <a:rPr lang="en-US" b="1" dirty="0"/>
              <a:t> </a:t>
            </a:r>
            <a:r>
              <a:rPr lang="en-US" b="1" dirty="0" err="1"/>
              <a:t>Kod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369278" y="856200"/>
            <a:ext cx="618093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 Kodu</a:t>
            </a:r>
            <a:endParaRPr lang="en-GB" sz="3200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en-GB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main() {</a:t>
            </a:r>
            <a:endParaRPr lang="en-GB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y = y + func1(1, 2, 3)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y++;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func1(int a, int b, int c) {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sum;</a:t>
            </a: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sum = a + b + c;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return sum;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2BFE958-D2E0-40E3-BA5D-FED6B7873ED5}"/>
              </a:ext>
            </a:extLst>
          </p:cNvPr>
          <p:cNvSpPr txBox="1">
            <a:spLocks/>
          </p:cNvSpPr>
          <p:nvPr/>
        </p:nvSpPr>
        <p:spPr>
          <a:xfrm>
            <a:off x="4518214" y="951827"/>
            <a:ext cx="7494493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RISC-V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Çeviricisi</a:t>
            </a:r>
            <a:endParaRPr lang="en-GB" sz="3200" b="1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y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main: </a:t>
            </a: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...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a0, zero, 1  # put values in argument registers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a1, zero, 2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a2, zero, 3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jal  func1        # call function func1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  s0, s0, a0   # y = y + return value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addi s0, s0, 1    # y = y++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...</a:t>
            </a:r>
          </a:p>
          <a:p>
            <a:pPr marL="457200" lvl="1" indent="-284163">
              <a:spcBef>
                <a:spcPts val="0"/>
              </a:spcBef>
              <a:buNone/>
            </a:pPr>
            <a:endParaRPr lang="en-US" sz="16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sum is in s0</a:t>
            </a:r>
          </a:p>
          <a:p>
            <a:pPr marL="457200" lvl="1" indent="-284163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func1: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addi sp, sp, -4 # make room on stack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sw  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s0</a:t>
            </a:r>
            <a:r>
              <a:rPr lang="en-US" sz="1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0(sp)  # save s0 on stack</a:t>
            </a:r>
            <a:endParaRPr lang="en-US" sz="1600" b="1" dirty="0">
              <a:solidFill>
                <a:srgbClr val="FF0000"/>
              </a:solidFill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a0, a1 # sum = a + b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  s0, s0, a2 # sum = a + b + c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a0, s0, 0  # return value = sum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lw   s0, 0(sp)  # restore s0 from stack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FF0000"/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addi sp, sp, 4  # restore stack pointer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	jr   ra         # return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132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5: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C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ile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Çevirici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3241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C </a:t>
            </a:r>
            <a:r>
              <a:rPr lang="en-US" b="1" dirty="0" err="1"/>
              <a:t>ile</a:t>
            </a:r>
            <a:r>
              <a:rPr lang="en-US" b="1" dirty="0"/>
              <a:t> </a:t>
            </a:r>
            <a:r>
              <a:rPr lang="en-US" b="1" dirty="0" err="1"/>
              <a:t>Çeviriciyi</a:t>
            </a:r>
            <a:r>
              <a:rPr lang="en-US" b="1" dirty="0"/>
              <a:t> </a:t>
            </a:r>
            <a:r>
              <a:rPr lang="en-US" b="1" dirty="0" err="1"/>
              <a:t>Birleştirme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Örnek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Görüntü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işleme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programı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Kimi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C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dilinde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kimisi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dilinde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yazılı</a:t>
            </a: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47469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</a:t>
            </a:r>
            <a:r>
              <a:rPr lang="en-US" b="1" dirty="0" err="1"/>
              <a:t>Görüntü</a:t>
            </a:r>
            <a:r>
              <a:rPr lang="en-US" b="1" dirty="0"/>
              <a:t> </a:t>
            </a:r>
            <a:r>
              <a:rPr lang="en-US" b="1" dirty="0" err="1"/>
              <a:t>İşleme</a:t>
            </a:r>
            <a:r>
              <a:rPr lang="en-US" b="1" dirty="0"/>
              <a:t> </a:t>
            </a:r>
            <a:r>
              <a:rPr lang="en-US" b="1" dirty="0" err="1"/>
              <a:t>Programı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Renkli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görüntüyü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grili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görüntüye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dönüştür</a:t>
            </a: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7C92C424-62F5-408B-8EB0-FABAD78BAD0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8" y="2100316"/>
            <a:ext cx="9436605" cy="3298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305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RVfpga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Kurs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İçerikleri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4471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</a:t>
            </a:r>
            <a:r>
              <a:rPr lang="en-US" b="1" dirty="0" err="1"/>
              <a:t>Görüntü</a:t>
            </a:r>
            <a:r>
              <a:rPr lang="en-US" b="1" dirty="0"/>
              <a:t> </a:t>
            </a:r>
            <a:r>
              <a:rPr lang="en-US" b="1" dirty="0" err="1"/>
              <a:t>İşleme</a:t>
            </a:r>
            <a:r>
              <a:rPr lang="en-US" b="1" dirty="0"/>
              <a:t> </a:t>
            </a:r>
            <a:r>
              <a:rPr lang="en-US" b="1" dirty="0" err="1"/>
              <a:t>Programı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505738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Pikseller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üç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8-bit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renk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depolanır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kırmızı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yeşil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6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</a:t>
            </a:r>
            <a:r>
              <a:rPr lang="en-US" sz="2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= </a:t>
            </a:r>
            <a:r>
              <a:rPr lang="en-US" sz="2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mavi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İstenilen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renk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R, G, B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değerlerini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çeşitlendirerek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oluşturulabilir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Görüntüyü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8-bit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griliye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26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dönüştürmek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pikseller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şöyle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dönüştürülür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>
              <a:defRPr/>
            </a:pPr>
            <a:endParaRPr lang="en-US" sz="1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GB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			</a:t>
            </a:r>
            <a:r>
              <a:rPr lang="en-GB" sz="26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6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6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6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  <a:p>
            <a:pPr marL="0" indent="0">
              <a:buNone/>
              <a:defRPr/>
            </a:pPr>
            <a:endParaRPr lang="en-US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RGB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ağırlıkları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1024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eder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(306 + 601 + 117 = 1024),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dolayısıyla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8-bit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aralığına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dönmek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(0-255),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sonuç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1024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bölünür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diğer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deyişle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sağa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10 bit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kaydırılır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:  </a:t>
            </a:r>
            <a:r>
              <a:rPr lang="en-US" sz="26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&gt;&gt; 10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Algoritma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üzerine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daha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çok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detay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şuraya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SimSun" panose="02010600030101010101" pitchFamily="2" charset="-122"/>
              </a:rPr>
              <a:t>göz</a:t>
            </a:r>
            <a:r>
              <a:rPr lang="en-US" sz="2600" dirty="0">
                <a:latin typeface="Arial" panose="020B0604020202020204" pitchFamily="34" charset="0"/>
                <a:ea typeface="SimSun" panose="02010600030101010101" pitchFamily="2" charset="-122"/>
              </a:rPr>
              <a:t> at: </a:t>
            </a:r>
          </a:p>
          <a:p>
            <a:pPr marL="0" indent="0">
              <a:buNone/>
              <a:defRPr/>
            </a:pPr>
            <a:r>
              <a:rPr lang="en-US" sz="26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GB" sz="2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https://www.mathworks.com/help/matlab/ref/rgb2gray.html</a:t>
            </a:r>
            <a:endParaRPr lang="en-US" sz="26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459CDE-5D8D-4C92-8F75-5E7F22D19A6F}"/>
              </a:ext>
            </a:extLst>
          </p:cNvPr>
          <p:cNvSpPr/>
          <p:nvPr/>
        </p:nvSpPr>
        <p:spPr>
          <a:xfrm>
            <a:off x="1637974" y="3089082"/>
            <a:ext cx="7800229" cy="48900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788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</a:t>
            </a:r>
            <a:r>
              <a:rPr lang="en-US" b="1" dirty="0" err="1"/>
              <a:t>Çevirici</a:t>
            </a:r>
            <a:r>
              <a:rPr lang="en-US" b="1" dirty="0"/>
              <a:t> </a:t>
            </a:r>
            <a:r>
              <a:rPr lang="en-US" b="1" dirty="0" err="1"/>
              <a:t>İşlevi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.globl ColourToGrey_Pixel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.text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ColourToGrey_Pixel: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306    		# a0 = R * 306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a0, a0,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601    		# a1 = G * 601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a1, a1,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li x28, 117    		# a2 = B * 117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mul a2, a2, x28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a1     # grey = a0 + a1 + a2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add a0, a0, a2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srl a0, a0, 10  	# grey = grey / 1024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r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et                # return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.end</a:t>
            </a: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5BCE1-4FE4-475E-A2DE-6A8C92C54C0E}"/>
              </a:ext>
            </a:extLst>
          </p:cNvPr>
          <p:cNvSpPr txBox="1"/>
          <p:nvPr/>
        </p:nvSpPr>
        <p:spPr>
          <a:xfrm>
            <a:off x="6131212" y="5576917"/>
            <a:ext cx="57196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  <a:defRPr/>
            </a:pPr>
            <a:r>
              <a:rPr lang="en-GB" sz="2000" b="1" dirty="0">
                <a:solidFill>
                  <a:schemeClr val="bg1">
                    <a:lumMod val="65000"/>
                  </a:schemeClr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grey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= (306*</a:t>
            </a: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+ 601*</a:t>
            </a:r>
            <a:r>
              <a:rPr lang="en-GB" sz="2000" b="1" dirty="0">
                <a:solidFill>
                  <a:srgbClr val="00B05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+ 117*</a:t>
            </a:r>
            <a:r>
              <a:rPr lang="en-GB" sz="2000" b="1" dirty="0">
                <a:solidFill>
                  <a:srgbClr val="0070C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</a:t>
            </a:r>
            <a:r>
              <a:rPr lang="en-GB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 &gt;&gt; 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C0BBF6-978B-4724-AD73-4A1DAE81A252}"/>
              </a:ext>
            </a:extLst>
          </p:cNvPr>
          <p:cNvSpPr/>
          <p:nvPr/>
        </p:nvSpPr>
        <p:spPr>
          <a:xfrm>
            <a:off x="5966127" y="5505668"/>
            <a:ext cx="5979382" cy="542609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B2A34-D50F-46AD-96A8-4C7C6BCADDA7}"/>
              </a:ext>
            </a:extLst>
          </p:cNvPr>
          <p:cNvSpPr txBox="1"/>
          <p:nvPr/>
        </p:nvSpPr>
        <p:spPr>
          <a:xfrm>
            <a:off x="5512486" y="1075240"/>
            <a:ext cx="6565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.</a:t>
            </a:r>
            <a:r>
              <a:rPr lang="en-GB" sz="2000" b="1" dirty="0" err="1">
                <a:solidFill>
                  <a:srgbClr val="FF0000"/>
                </a:solidFill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globl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yönlendirmesi</a:t>
            </a:r>
            <a:r>
              <a:rPr lang="en-GB" sz="2000" b="1" dirty="0">
                <a:solidFill>
                  <a:srgbClr val="FF0000"/>
                </a:solidFill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CoulourToGrey_Pixel</a:t>
            </a:r>
            <a:r>
              <a:rPr lang="en-GB" sz="2000" dirty="0">
                <a:effectLst/>
                <a:ea typeface="SimSun" panose="02010600030101010101" pitchFamily="2" charset="-122"/>
              </a:rPr>
              <a:t> </a:t>
            </a:r>
            <a:r>
              <a:rPr lang="en-GB" sz="2000" dirty="0" err="1">
                <a:effectLst/>
                <a:ea typeface="SimSun" panose="02010600030101010101" pitchFamily="2" charset="-122"/>
              </a:rPr>
              <a:t>işlevi</a:t>
            </a:r>
            <a:r>
              <a:rPr lang="en-GB" sz="2000" dirty="0" err="1">
                <a:ea typeface="SimSun" panose="02010600030101010101" pitchFamily="2" charset="-122"/>
              </a:rPr>
              <a:t>ni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projedeki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bütün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dosyalara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görünür</a:t>
            </a:r>
            <a:r>
              <a:rPr lang="en-GB" sz="2000" dirty="0">
                <a:ea typeface="SimSun" panose="02010600030101010101" pitchFamily="2" charset="-122"/>
              </a:rPr>
              <a:t> </a:t>
            </a:r>
            <a:r>
              <a:rPr lang="en-GB" sz="2000" dirty="0" err="1">
                <a:ea typeface="SimSun" panose="02010600030101010101" pitchFamily="2" charset="-122"/>
              </a:rPr>
              <a:t>kılar</a:t>
            </a:r>
            <a:r>
              <a:rPr lang="en-GB" sz="2000" dirty="0">
                <a:ea typeface="SimSun" panose="02010600030101010101" pitchFamily="2" charset="-122"/>
              </a:rPr>
              <a:t>.</a:t>
            </a:r>
            <a:endParaRPr lang="en-GB" sz="2000" dirty="0">
              <a:effectLst/>
              <a:ea typeface="SimSun" panose="02010600030101010101" pitchFamily="2" charset="-122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69A56F1-3C52-461E-9CEF-374036207B1C}"/>
              </a:ext>
            </a:extLst>
          </p:cNvPr>
          <p:cNvCxnSpPr>
            <a:cxnSpLocks/>
          </p:cNvCxnSpPr>
          <p:nvPr/>
        </p:nvCxnSpPr>
        <p:spPr>
          <a:xfrm flipH="1">
            <a:off x="4659465" y="1288111"/>
            <a:ext cx="85302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1633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</a:t>
            </a:r>
            <a:r>
              <a:rPr lang="en-US" b="1" dirty="0" err="1"/>
              <a:t>yapılarla</a:t>
            </a:r>
            <a:r>
              <a:rPr lang="en-US" b="1" dirty="0"/>
              <a:t> </a:t>
            </a:r>
            <a:r>
              <a:rPr lang="en-US" b="1" dirty="0" err="1"/>
              <a:t>diziler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221457" y="895832"/>
            <a:ext cx="11856724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typedef struct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R;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G;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unsigned char B;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 RGB;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extern 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VanGogh_128x128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[]; // 1D array of </a:t>
            </a: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individual RGB values</a:t>
            </a:r>
            <a:endParaRPr lang="en-US" sz="19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RGB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        // 2D array of RGB struct (colour image)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</a:t>
            </a:r>
            <a:r>
              <a:rPr lang="en-US" sz="19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GreyImage</a:t>
            </a:r>
            <a:r>
              <a:rPr lang="en-US" sz="19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[N][M];          // 2D array of greyscale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19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VanGogh_128.c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unsigned char VanGogh_128x128[] = {	157,	// R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182,  	// G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161,  	// B (pixel [0][0])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171,  	// R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195,  	// G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B (pixel [0][1])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173,  	// R (pixel [0][2])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9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								...   }</a:t>
            </a:r>
          </a:p>
        </p:txBody>
      </p:sp>
    </p:spTree>
    <p:extLst>
      <p:ext uri="{BB962C8B-B14F-4D97-AF65-F5344CB8AC3E}">
        <p14:creationId xmlns:p14="http://schemas.microsoft.com/office/powerpoint/2010/main" val="3895707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5: Main (Ana) </a:t>
            </a:r>
            <a:r>
              <a:rPr lang="en-US" b="1" dirty="0" err="1"/>
              <a:t>İşlevi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47160" y="895832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int main(void)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// Create an N x M matrix using the input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initColourImage(ColourImage);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// Transform Colour Image to Grey Image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ColourToGrey(ColourImage,GreyImage);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...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20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void ColourToGrey(RGB Colour[N][M], unsigned char Grey[N][M]) {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int i,j;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for (i=0; i&lt;N; i++)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for (j=0; j&lt;M; j++)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Grey[i][j] =  </a:t>
            </a:r>
            <a:r>
              <a:rPr lang="en-US" sz="2000" b="1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ColourToGrey_Pixel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(Colour[i][j].R, Colour[i][j].G,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                                       Colour[i][j].B);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680915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6: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>
                <a:solidFill>
                  <a:srgbClr val="002060"/>
                </a:solidFill>
                <a:latin typeface="+mn-lt"/>
              </a:rPr>
              <a:t>I/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O’ya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9500" dirty="0" err="1">
                <a:solidFill>
                  <a:srgbClr val="002060"/>
                </a:solidFill>
                <a:latin typeface="+mn-lt"/>
              </a:rPr>
              <a:t>Giriş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91972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Girdi</a:t>
            </a:r>
            <a:r>
              <a:rPr lang="en-US" b="1" dirty="0"/>
              <a:t>/</a:t>
            </a:r>
            <a:r>
              <a:rPr lang="en-US" b="1" dirty="0" err="1"/>
              <a:t>Çıktıya</a:t>
            </a:r>
            <a:r>
              <a:rPr lang="en-US" b="1" dirty="0"/>
              <a:t> </a:t>
            </a:r>
            <a:r>
              <a:rPr lang="en-US" b="1" dirty="0" err="1"/>
              <a:t>Giriş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(I/O)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sistemleri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US" sz="3200" i="1" dirty="0" err="1"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3200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i="1" dirty="0" err="1">
                <a:latin typeface="Arial" panose="020B0604020202020204" pitchFamily="34" charset="0"/>
                <a:ea typeface="SimSun" panose="02010600030101010101" pitchFamily="2" charset="-122"/>
              </a:rPr>
              <a:t>birimleri</a:t>
            </a:r>
            <a:r>
              <a:rPr lang="en-US" sz="3200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de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endParaRPr lang="en-US" sz="32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Genel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amaçlı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(GPIO)</a:t>
            </a: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GPIO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denetleyicileri</a:t>
            </a:r>
            <a:endParaRPr lang="en-US" sz="3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2857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I/</a:t>
            </a:r>
            <a:r>
              <a:rPr lang="en-US" b="1" dirty="0" err="1"/>
              <a:t>O’lu</a:t>
            </a:r>
            <a:r>
              <a:rPr lang="en-US" b="1" dirty="0"/>
              <a:t>, </a:t>
            </a:r>
            <a:r>
              <a:rPr lang="en-US" b="1" dirty="0" err="1"/>
              <a:t>Genel</a:t>
            </a:r>
            <a:r>
              <a:rPr lang="en-US" b="1" dirty="0"/>
              <a:t> </a:t>
            </a:r>
            <a:r>
              <a:rPr lang="en-US" b="1" dirty="0" err="1"/>
              <a:t>Yapılı</a:t>
            </a:r>
            <a:r>
              <a:rPr lang="en-US" b="1" dirty="0"/>
              <a:t> </a:t>
            </a:r>
            <a:r>
              <a:rPr lang="en-US" b="1" dirty="0" err="1"/>
              <a:t>İşlemci</a:t>
            </a:r>
            <a:endParaRPr lang="en-US" b="1" dirty="0"/>
          </a:p>
        </p:txBody>
      </p:sp>
      <p:pic>
        <p:nvPicPr>
          <p:cNvPr id="5" name="Imagen 10">
            <a:extLst>
              <a:ext uri="{FF2B5EF4-FFF2-40B4-BE49-F238E27FC236}">
                <a16:creationId xmlns:a16="http://schemas.microsoft.com/office/drawing/2014/main" id="{E73A0E62-70DD-4BB7-8667-67F2BB709939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83" y="991744"/>
            <a:ext cx="5432311" cy="50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57300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I/</a:t>
            </a:r>
            <a:r>
              <a:rPr lang="en-US" b="1" dirty="0" err="1"/>
              <a:t>O’lu</a:t>
            </a:r>
            <a:r>
              <a:rPr lang="en-US" b="1" dirty="0"/>
              <a:t> </a:t>
            </a:r>
            <a:r>
              <a:rPr lang="en-US" b="1" dirty="0" err="1"/>
              <a:t>İşlemci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7" y="5575487"/>
            <a:ext cx="31910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Birimleri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7895093" y="1157227"/>
            <a:ext cx="4243567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SweRVolf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birimleri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Boot (</a:t>
            </a:r>
            <a:r>
              <a:rPr lang="en-US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Önyükleme</a:t>
            </a: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 ROM</a:t>
            </a:r>
          </a:p>
          <a:p>
            <a:pPr lvl="1">
              <a:defRPr/>
            </a:pP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Sistem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Denetleyicisi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SPI1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Flash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Bellek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UART</a:t>
            </a:r>
          </a:p>
          <a:p>
            <a:pPr>
              <a:defRPr/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ekledikleri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GPIO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LEDler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anahtarlar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SPI2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İvmeölçeri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7-kesimli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ekranlar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Sistem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Denetleyicisi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içerisinde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: Sys-Con)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229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Genel</a:t>
            </a:r>
            <a:r>
              <a:rPr lang="en-US" b="1" dirty="0"/>
              <a:t> </a:t>
            </a:r>
            <a:r>
              <a:rPr lang="en-US" b="1" dirty="0" err="1"/>
              <a:t>Amaçlı</a:t>
            </a:r>
            <a:r>
              <a:rPr lang="en-US" b="1" dirty="0"/>
              <a:t> I/O (GPIO)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E006B-FF8B-49B3-BF38-70AAC76ED952}"/>
              </a:ext>
            </a:extLst>
          </p:cNvPr>
          <p:cNvSpPr txBox="1"/>
          <p:nvPr/>
        </p:nvSpPr>
        <p:spPr>
          <a:xfrm>
            <a:off x="1404728" y="5575487"/>
            <a:ext cx="2278048" cy="534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Peripherals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D3525F8-A8E8-4BA1-82E9-A6357E801006}"/>
              </a:ext>
            </a:extLst>
          </p:cNvPr>
          <p:cNvSpPr txBox="1">
            <a:spLocks/>
          </p:cNvSpPr>
          <p:nvPr/>
        </p:nvSpPr>
        <p:spPr>
          <a:xfrm>
            <a:off x="361140" y="1060751"/>
            <a:ext cx="11540144" cy="473649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Genel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amaçlı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2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İşlemcinin</a:t>
            </a:r>
            <a:r>
              <a:rPr lang="en-US" sz="2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birimlerine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anahtarlar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LEDler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gibi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bağlı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uçları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okuma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yazma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sağlar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Üç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durum (tri-state)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kullanılarak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uçlar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yapılandırılabilir</a:t>
            </a:r>
            <a:endParaRPr lang="en-US" sz="2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Üç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bellek-eşlenmiş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yazmaç</a:t>
            </a:r>
            <a:r>
              <a:rPr lang="en-US" sz="26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Okuma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Yazmacı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uçtan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oku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Yazmacı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uca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yaz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Yazmacı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1 =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2200" dirty="0">
                <a:latin typeface="Arial" panose="020B0604020202020204" pitchFamily="34" charset="0"/>
                <a:ea typeface="SimSun" panose="02010600030101010101" pitchFamily="2" charset="-122"/>
              </a:rPr>
              <a:t>, 0 = </a:t>
            </a:r>
            <a:r>
              <a:rPr lang="en-US" sz="2200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10" name="Imagen 37">
            <a:extLst>
              <a:ext uri="{FF2B5EF4-FFF2-40B4-BE49-F238E27FC236}">
                <a16:creationId xmlns:a16="http://schemas.microsoft.com/office/drawing/2014/main" id="{FDB27722-7CAD-4E2C-AA80-E73B9BF8F0A6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66" y="3225340"/>
            <a:ext cx="6846916" cy="2951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86961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Bellek-Eşlenmiş</a:t>
            </a:r>
            <a:r>
              <a:rPr lang="en-US" b="1" dirty="0"/>
              <a:t> </a:t>
            </a:r>
            <a:r>
              <a:rPr lang="en-US" b="1" dirty="0" err="1"/>
              <a:t>Yazmaçlar</a:t>
            </a:r>
            <a:endParaRPr lang="en-US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730F37A-2449-4646-BB6D-4FD76FD74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052526"/>
              </p:ext>
            </p:extLst>
          </p:nvPr>
        </p:nvGraphicFramePr>
        <p:xfrm>
          <a:off x="2381135" y="923801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Yazmaç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Bellek-Eşlenmiş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Adres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Okuma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Yazma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Etkinleştirme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909779" y="2885862"/>
            <a:ext cx="11168401" cy="20648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GPIO’nun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15:0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bitlerini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31:16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bitlerini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yapılandır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  # t0 = 0x80001400</a:t>
            </a: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      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# 1 = </a:t>
            </a:r>
            <a:r>
              <a:rPr lang="en-US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çıktı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0 = </a:t>
            </a:r>
            <a:r>
              <a:rPr lang="en-US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girdi</a:t>
            </a: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buNone/>
              <a:defRPr/>
            </a:pP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      # [15:0] = </a:t>
            </a:r>
            <a:r>
              <a:rPr lang="en-US" sz="22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çıktılar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[31:16] = </a:t>
            </a:r>
            <a:r>
              <a:rPr lang="en-US" sz="22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girdiler</a:t>
            </a:r>
            <a:endParaRPr lang="en-US" sz="26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I/O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okuma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6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t2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0(t0)       # t2 = GPIO </a:t>
            </a:r>
            <a:r>
              <a:rPr lang="en-US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uçlarının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değeri</a:t>
            </a: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>
              <a:defRPr/>
            </a:pP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I/O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yazma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 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2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</a:t>
            </a:r>
            <a:r>
              <a:rPr lang="en-US" sz="22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w t3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, 4(t0)       # GPIO </a:t>
            </a:r>
            <a:r>
              <a:rPr lang="en-US" sz="2200" dirty="0" err="1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uçları</a:t>
            </a:r>
            <a:r>
              <a:rPr lang="en-US" sz="22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t3</a:t>
            </a:r>
          </a:p>
          <a:p>
            <a:pPr marL="0" indent="0">
              <a:buNone/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401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İçerikleri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D70D4D-5C6E-4469-99AE-9A7EC46B6F07}"/>
              </a:ext>
            </a:extLst>
          </p:cNvPr>
          <p:cNvSpPr txBox="1"/>
          <p:nvPr/>
        </p:nvSpPr>
        <p:spPr>
          <a:xfrm>
            <a:off x="8235576" y="940796"/>
            <a:ext cx="3442561" cy="120032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accent1"/>
                </a:solidFill>
              </a:rPr>
              <a:t>RVfpga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kursun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>
                <a:solidFill>
                  <a:sysClr val="windowText" lastClr="000000"/>
                </a:solidFill>
              </a:rPr>
              <a:t>da </a:t>
            </a:r>
            <a:r>
              <a:rPr lang="en-US" sz="2400" dirty="0" err="1">
                <a:solidFill>
                  <a:sysClr val="windowText" lastClr="000000"/>
                </a:solidFill>
              </a:rPr>
              <a:t>FPGA’e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hedeflenen</a:t>
            </a:r>
            <a:r>
              <a:rPr lang="en-US" sz="2400" dirty="0">
                <a:solidFill>
                  <a:sysClr val="windowText" lastClr="000000"/>
                </a:solidFill>
              </a:rPr>
              <a:t> RISC-V </a:t>
            </a:r>
            <a:r>
              <a:rPr lang="en-US" sz="2400" dirty="0" err="1">
                <a:solidFill>
                  <a:sysClr val="windowText" lastClr="000000"/>
                </a:solidFill>
              </a:rPr>
              <a:t>SoC’sinin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>
                <a:solidFill>
                  <a:sysClr val="windowText" lastClr="000000"/>
                </a:solidFill>
              </a:rPr>
              <a:t>de </a:t>
            </a:r>
            <a:r>
              <a:rPr lang="en-US" sz="2400" dirty="0" err="1">
                <a:solidFill>
                  <a:sysClr val="windowText" lastClr="000000"/>
                </a:solidFill>
              </a:rPr>
              <a:t>adıdır</a:t>
            </a:r>
            <a:r>
              <a:rPr lang="en-US" sz="2400" dirty="0">
                <a:solidFill>
                  <a:sysClr val="windowText" lastClr="000000"/>
                </a:solidFill>
              </a:rPr>
              <a:t>.</a:t>
            </a:r>
            <a:endParaRPr lang="en-US" sz="2400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1A502E7-C4C5-4D9F-9984-AC536A25A55E}"/>
              </a:ext>
            </a:extLst>
          </p:cNvPr>
          <p:cNvSpPr txBox="1">
            <a:spLocks/>
          </p:cNvSpPr>
          <p:nvPr/>
        </p:nvSpPr>
        <p:spPr>
          <a:xfrm>
            <a:off x="111457" y="1136176"/>
            <a:ext cx="11969086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İlk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Kullanım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Kılavuzu</a:t>
            </a:r>
            <a:endParaRPr lang="en-US" sz="3200" b="1" dirty="0">
              <a:solidFill>
                <a:sysClr val="windowText" lastClr="000000"/>
              </a:solidFill>
            </a:endParaRPr>
          </a:p>
          <a:p>
            <a:pPr lvl="1"/>
            <a:r>
              <a:rPr lang="en-US" sz="2400" dirty="0" err="1">
                <a:solidFill>
                  <a:sysClr val="windowText" lastClr="000000"/>
                </a:solidFill>
              </a:rPr>
              <a:t>Hızlı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Başlangıç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Kılavuzu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lvl="1"/>
            <a:r>
              <a:rPr lang="en-US" sz="2400" dirty="0">
                <a:solidFill>
                  <a:sysClr val="windowText" lastClr="000000"/>
                </a:solidFill>
              </a:rPr>
              <a:t>RISC-V </a:t>
            </a:r>
            <a:r>
              <a:rPr lang="en-US" sz="2400" dirty="0" err="1">
                <a:solidFill>
                  <a:sysClr val="windowText" lastClr="000000"/>
                </a:solidFill>
              </a:rPr>
              <a:t>Mimarisi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ile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RVfpga’in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tanıtımı</a:t>
            </a:r>
            <a:endParaRPr lang="en-US" sz="2400" dirty="0">
              <a:solidFill>
                <a:sysClr val="windowText" lastClr="000000"/>
              </a:solidFill>
            </a:endParaRPr>
          </a:p>
          <a:p>
            <a:pPr lvl="1"/>
            <a:r>
              <a:rPr lang="en-US" sz="2400" dirty="0" err="1">
                <a:solidFill>
                  <a:sysClr val="windowText" lastClr="000000"/>
                </a:solidFill>
              </a:rPr>
              <a:t>Araçları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Kurma</a:t>
            </a:r>
            <a:r>
              <a:rPr lang="en-US" sz="2400" dirty="0">
                <a:solidFill>
                  <a:sysClr val="windowText" lastClr="000000"/>
                </a:solidFill>
              </a:rPr>
              <a:t> (VSCode, PlatformIO, Vivado, Verilator, Whisper)</a:t>
            </a:r>
            <a:endParaRPr lang="en-US" dirty="0"/>
          </a:p>
          <a:p>
            <a:pPr lvl="1"/>
            <a:r>
              <a:rPr lang="en-US" sz="2400" dirty="0" err="1">
                <a:solidFill>
                  <a:sysClr val="windowText" lastClr="000000"/>
                </a:solidFill>
              </a:rPr>
              <a:t>RVfpga’i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Donanım</a:t>
            </a:r>
            <a:r>
              <a:rPr lang="en-US" dirty="0" err="1">
                <a:solidFill>
                  <a:sysClr val="windowText" lastClr="000000"/>
                </a:solidFill>
              </a:rPr>
              <a:t>da</a:t>
            </a:r>
            <a:r>
              <a:rPr lang="en-US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Simülasyonda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Çalıştırma</a:t>
            </a:r>
            <a:endParaRPr lang="en-US" dirty="0"/>
          </a:p>
          <a:p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Deneyler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1-10: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Vivado’da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800" dirty="0">
                <a:solidFill>
                  <a:sysClr val="windowText" lastClr="000000"/>
                </a:solidFill>
              </a:rPr>
              <a:t>K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urgulama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Programlama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çevre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birimleri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ekleyerek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Genişletme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Kasım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2020’de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yayınlandı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</a:p>
          <a:p>
            <a:pPr lvl="1"/>
            <a:r>
              <a:rPr lang="en-US" sz="2800" b="1" dirty="0">
                <a:solidFill>
                  <a:sysClr val="windowText" lastClr="000000"/>
                </a:solidFill>
              </a:rPr>
              <a:t>11-20: </a:t>
            </a:r>
            <a:r>
              <a:rPr lang="en-US" sz="2800" dirty="0" err="1">
                <a:solidFill>
                  <a:sysClr val="windowText" lastClr="000000"/>
                </a:solidFill>
              </a:rPr>
              <a:t>RVfpga’in</a:t>
            </a:r>
            <a:r>
              <a:rPr lang="en-US" sz="2800" dirty="0">
                <a:solidFill>
                  <a:sysClr val="windowText" lastClr="000000"/>
                </a:solidFill>
              </a:rPr>
              <a:t> RISC-V </a:t>
            </a:r>
            <a:r>
              <a:rPr lang="en-US" sz="2800" dirty="0" err="1">
                <a:solidFill>
                  <a:sysClr val="windowText" lastClr="000000"/>
                </a:solidFill>
              </a:rPr>
              <a:t>çekirdeği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ile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bellek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sistemini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çözümleyip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değiştirme</a:t>
            </a:r>
            <a:r>
              <a:rPr lang="en-US" sz="2800" dirty="0">
                <a:solidFill>
                  <a:sysClr val="windowText" lastClr="000000"/>
                </a:solidFill>
              </a:rPr>
              <a:t> (2021 </a:t>
            </a:r>
            <a:r>
              <a:rPr lang="en-US" sz="2800" dirty="0" err="1">
                <a:solidFill>
                  <a:sysClr val="windowText" lastClr="000000"/>
                </a:solidFill>
              </a:rPr>
              <a:t>dördüncü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çeyrekte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yayınlanacak</a:t>
            </a:r>
            <a:r>
              <a:rPr lang="en-US" sz="2800" dirty="0">
                <a:solidFill>
                  <a:sysClr val="windowText" lastClr="000000"/>
                </a:solidFill>
              </a:rPr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327475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RVfpga GPIO </a:t>
            </a:r>
            <a:r>
              <a:rPr lang="en-US" b="1" dirty="0" err="1"/>
              <a:t>Modülü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494375" y="1086638"/>
            <a:ext cx="10687860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OpenCores’dan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Genel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Amaçlı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Modülü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 	   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  <a:hlinkClick r:id="rId2"/>
              </a:rPr>
              <a:t>https://opencores.org/projects/gpio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32 GPIO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ucuna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kadar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kullanılabilir</a:t>
            </a:r>
            <a:endParaRPr lang="en-US" sz="32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Uçlar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birbirinden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bağımsız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= 0)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= 1)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yapılandırılabilir</a:t>
            </a: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Yapılandırma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progra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m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süresince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değişebilir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9008562A-B977-4BAC-B95B-2204E3BAD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166943"/>
              </p:ext>
            </p:extLst>
          </p:nvPr>
        </p:nvGraphicFramePr>
        <p:xfrm>
          <a:off x="2631440" y="4178700"/>
          <a:ext cx="692912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9456">
                  <a:extLst>
                    <a:ext uri="{9D8B030D-6E8A-4147-A177-3AD203B41FA5}">
                      <a16:colId xmlns:a16="http://schemas.microsoft.com/office/drawing/2014/main" val="381295320"/>
                    </a:ext>
                  </a:extLst>
                </a:gridCol>
                <a:gridCol w="3849664">
                  <a:extLst>
                    <a:ext uri="{9D8B030D-6E8A-4147-A177-3AD203B41FA5}">
                      <a16:colId xmlns:a16="http://schemas.microsoft.com/office/drawing/2014/main" val="9327642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err="1"/>
                        <a:t>Yazmaç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Bellek-Eşlenmiş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Adres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84870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/>
                        <a:t>Okuma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785385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Yazma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738799"/>
                  </a:ext>
                </a:extLst>
              </a:tr>
              <a:tr h="426913">
                <a:tc>
                  <a:txBody>
                    <a:bodyPr/>
                    <a:lstStyle/>
                    <a:p>
                      <a:r>
                        <a:rPr lang="en-US" sz="2400" dirty="0" err="1"/>
                        <a:t>Etkinleştirme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Yazmacı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0x80001408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96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8693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Bellek-Eşlenmiş</a:t>
            </a:r>
            <a:r>
              <a:rPr lang="en-US" b="1" dirty="0"/>
              <a:t> </a:t>
            </a:r>
            <a:r>
              <a:rPr lang="en-US" b="1" dirty="0" err="1"/>
              <a:t>Yazmaçlar</a:t>
            </a:r>
            <a:endParaRPr lang="en-US" b="1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3B7003A-5C0E-46E5-B10D-B4442BEC9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45926"/>
              </p:ext>
            </p:extLst>
          </p:nvPr>
        </p:nvGraphicFramePr>
        <p:xfrm>
          <a:off x="0" y="1635926"/>
          <a:ext cx="5219028" cy="3910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5" name="Visio" r:id="rId3" imgW="3634634" imgH="2724252" progId="Visio.Drawing.15">
                  <p:embed/>
                </p:oleObj>
              </mc:Choice>
              <mc:Fallback>
                <p:oleObj name="Visio" r:id="rId3" imgW="3634634" imgH="2724252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3B7003A-5C0E-46E5-B10D-B4442BEC9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635926"/>
                        <a:ext cx="5219028" cy="3910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9666AF5-4730-4EC4-918C-2DF5400E1B09}"/>
              </a:ext>
            </a:extLst>
          </p:cNvPr>
          <p:cNvSpPr txBox="1">
            <a:spLocks/>
          </p:cNvSpPr>
          <p:nvPr/>
        </p:nvSpPr>
        <p:spPr>
          <a:xfrm>
            <a:off x="5286894" y="994394"/>
            <a:ext cx="6791287" cy="206483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LEDlerle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Anahtarları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GPIO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uçlarına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eşleme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b="1" dirty="0" err="1">
                <a:latin typeface="Arial" panose="020B0604020202020204" pitchFamily="34" charset="0"/>
                <a:ea typeface="SimSun" panose="02010600030101010101" pitchFamily="2" charset="-122"/>
              </a:rPr>
              <a:t>LEDler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uçlar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[15:0] 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işlemcinin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çıktıları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800" b="1" dirty="0" err="1">
                <a:latin typeface="Arial" panose="020B0604020202020204" pitchFamily="34" charset="0"/>
                <a:ea typeface="SimSun" panose="02010600030101010101" pitchFamily="2" charset="-122"/>
              </a:rPr>
              <a:t>Anahtarlar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 (Switches):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uçlar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[31:16] 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işlemcinin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girdileri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GPIO’yu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Yapılandır</a:t>
            </a:r>
            <a:r>
              <a:rPr lang="en-US" sz="2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1400" b="1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</a:t>
            </a:r>
            <a:r>
              <a:rPr lang="en-US" sz="1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Yazmacı</a:t>
            </a:r>
            <a:r>
              <a:rPr lang="en-US" sz="1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b="1" dirty="0">
                <a:latin typeface="Arial" panose="020B0604020202020204" pitchFamily="34" charset="0"/>
                <a:ea typeface="SimSun" panose="02010600030101010101" pitchFamily="2" charset="-122"/>
              </a:rPr>
              <a:t>= 0x0000FFFF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(1 =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, 0 =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b="1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</a:t>
            </a: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0, 0x80001400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li t1, 0xFFFF</a:t>
            </a:r>
            <a:endParaRPr lang="en-US" sz="18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sw t1, 8(t0) #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Etkinleştirme</a:t>
            </a:r>
            <a:r>
              <a:rPr lang="en-US" sz="1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Yazmacı</a:t>
            </a:r>
            <a:r>
              <a:rPr lang="en-US" sz="1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= 0xFFFF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LEDlere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Yaz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[15:0]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içerisindeki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0x80001404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adresine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yaz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sw t3, 4(t0) # LEDs = [t3]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15:0</a:t>
            </a:r>
            <a:endParaRPr lang="en-US" sz="18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US" sz="2200" b="1" dirty="0" err="1">
                <a:latin typeface="Arial" panose="020B0604020202020204" pitchFamily="34" charset="0"/>
                <a:ea typeface="SimSun" panose="02010600030101010101" pitchFamily="2" charset="-122"/>
              </a:rPr>
              <a:t>Anahtarları</a:t>
            </a:r>
            <a:r>
              <a:rPr lang="en-US" sz="2200" b="1" dirty="0">
                <a:latin typeface="Arial" panose="020B0604020202020204" pitchFamily="34" charset="0"/>
                <a:ea typeface="SimSun" panose="02010600030101010101" pitchFamily="2" charset="-122"/>
              </a:rPr>
              <a:t> Oku:</a:t>
            </a: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0x80001400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adresindeki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[31:16]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bitlerinde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anahtarları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oku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alt 16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bitlere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koymak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16 bit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sağa</a:t>
            </a:r>
            <a:r>
              <a:rPr lang="en-US" sz="18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800" dirty="0" err="1">
                <a:latin typeface="Arial" panose="020B0604020202020204" pitchFamily="34" charset="0"/>
                <a:ea typeface="SimSun" panose="02010600030101010101" pitchFamily="2" charset="-122"/>
              </a:rPr>
              <a:t>kaydır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lw   t5, 0(t0)  # [t5]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31:16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anahtar</a:t>
            </a:r>
            <a:r>
              <a:rPr lang="en-US" sz="1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değerleri</a:t>
            </a:r>
            <a:endParaRPr lang="en-US" sz="1800" dirty="0">
              <a:effectLst/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18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srli t5, t5, 16 # 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[t5]</a:t>
            </a:r>
            <a:r>
              <a:rPr lang="en-US" sz="1800" baseline="-250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15</a:t>
            </a:r>
            <a:r>
              <a:rPr lang="en-US" sz="1800" baseline="-25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:0</a:t>
            </a:r>
            <a:r>
              <a:rPr lang="en-US" sz="1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=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anahtar</a:t>
            </a:r>
            <a:r>
              <a:rPr lang="en-US" sz="14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 </a:t>
            </a:r>
            <a:r>
              <a:rPr lang="en-US" sz="14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değerleri</a:t>
            </a:r>
            <a:endParaRPr lang="en-US" sz="1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B02DC-2EE8-4683-BB64-6AE8A4639BFC}"/>
              </a:ext>
            </a:extLst>
          </p:cNvPr>
          <p:cNvSpPr txBox="1"/>
          <p:nvPr/>
        </p:nvSpPr>
        <p:spPr>
          <a:xfrm>
            <a:off x="945259" y="5555829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kartın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figürü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şurada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https://reference.digilentinc.com/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000003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sz="4000" b="1" dirty="0"/>
              <a:t>GPIO </a:t>
            </a:r>
            <a:r>
              <a:rPr lang="en-US" sz="4000" b="1" dirty="0" err="1"/>
              <a:t>Alçak</a:t>
            </a:r>
            <a:r>
              <a:rPr lang="en-US" sz="4000" b="1" dirty="0"/>
              <a:t> </a:t>
            </a:r>
            <a:r>
              <a:rPr lang="en-US" sz="4000" b="1" dirty="0" err="1"/>
              <a:t>Düzeyli</a:t>
            </a:r>
            <a:r>
              <a:rPr lang="en-US" sz="4000" b="1" dirty="0"/>
              <a:t> </a:t>
            </a:r>
            <a:r>
              <a:rPr lang="en-US" sz="4000" b="1" dirty="0" err="1"/>
              <a:t>Gerçekleştirmesi</a:t>
            </a:r>
            <a:endParaRPr lang="en-US" sz="4000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 ana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parçaya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bölünmüştür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karttaki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LEDlere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Anahtarlara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dış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(sol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GPIO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modülünün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entegrasyonu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orta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GPIO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EH1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arasındaki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96" y="2994409"/>
            <a:ext cx="5490647" cy="315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4329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Dış</a:t>
            </a:r>
            <a:r>
              <a:rPr lang="en-US" b="1" dirty="0"/>
              <a:t> </a:t>
            </a:r>
            <a:r>
              <a:rPr lang="en-US" b="1" dirty="0" err="1"/>
              <a:t>bağlantı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i_sw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[15:0]’in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karttaki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anahtarlarla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o_led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[15:0]’in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karttaki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LEDlerle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bağlantısını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tanımlar</a:t>
            </a:r>
            <a:endParaRPr lang="es-ES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69" y="1938159"/>
            <a:ext cx="5494984" cy="42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437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RVfpga’e</a:t>
            </a:r>
            <a:r>
              <a:rPr lang="en-US" b="1" dirty="0"/>
              <a:t> </a:t>
            </a:r>
            <a:r>
              <a:rPr lang="en-US" b="1" dirty="0" err="1"/>
              <a:t>Entegrasyon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8" y="885679"/>
            <a:ext cx="11508711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 err="1"/>
              <a:t>Üç</a:t>
            </a:r>
            <a:r>
              <a:rPr lang="en-GB" sz="2400" dirty="0"/>
              <a:t>-durum </a:t>
            </a:r>
            <a:r>
              <a:rPr lang="en-GB" sz="2400" dirty="0" err="1"/>
              <a:t>arabellekleri</a:t>
            </a:r>
            <a:r>
              <a:rPr lang="en-GB" sz="2400" dirty="0"/>
              <a:t> </a:t>
            </a:r>
            <a:r>
              <a:rPr lang="en-GB" sz="2400" dirty="0" err="1"/>
              <a:t>ile</a:t>
            </a:r>
            <a:r>
              <a:rPr lang="en-GB" sz="2400" dirty="0"/>
              <a:t> GPIO </a:t>
            </a:r>
            <a:r>
              <a:rPr lang="en-GB" sz="2400" dirty="0" err="1"/>
              <a:t>modül</a:t>
            </a:r>
            <a:r>
              <a:rPr lang="en-GB" sz="2400" dirty="0"/>
              <a:t> </a:t>
            </a:r>
            <a:r>
              <a:rPr lang="en-GB" sz="2400" dirty="0" err="1"/>
              <a:t>somutlaması</a:t>
            </a:r>
            <a:endParaRPr lang="es-ES" sz="24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46" y="1402749"/>
            <a:ext cx="6293127" cy="46397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852" y="1944729"/>
            <a:ext cx="4974410" cy="33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03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6: </a:t>
            </a:r>
            <a:r>
              <a:rPr lang="en-US" b="1" dirty="0" err="1"/>
              <a:t>SweRV</a:t>
            </a:r>
            <a:r>
              <a:rPr lang="en-US" b="1" dirty="0"/>
              <a:t> EH1 </a:t>
            </a:r>
            <a:r>
              <a:rPr lang="en-US" b="1" dirty="0" err="1"/>
              <a:t>ile</a:t>
            </a:r>
            <a:r>
              <a:rPr lang="en-US" b="1" dirty="0"/>
              <a:t> </a:t>
            </a:r>
            <a:r>
              <a:rPr lang="en-US" b="1" dirty="0" err="1"/>
              <a:t>Bağlantı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wb_intercon.v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7-1 </a:t>
            </a:r>
            <a:r>
              <a:rPr lang="en-GB" sz="2400" dirty="0" err="1"/>
              <a:t>Çoklayıcı</a:t>
            </a:r>
            <a:r>
              <a:rPr lang="en-GB" sz="2400" dirty="0"/>
              <a:t> </a:t>
            </a:r>
            <a:r>
              <a:rPr lang="en-GB" sz="2400" dirty="0" err="1"/>
              <a:t>gerçekleştirmesi</a:t>
            </a:r>
            <a:endParaRPr lang="es-ES" sz="2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944" y="1514963"/>
            <a:ext cx="10744440" cy="44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8956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7: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8700" dirty="0">
                <a:solidFill>
                  <a:srgbClr val="002060"/>
                </a:solidFill>
                <a:latin typeface="+mn-lt"/>
              </a:rPr>
              <a:t>7-Kesimli </a:t>
            </a:r>
            <a:r>
              <a:rPr lang="en-US" sz="8700" dirty="0" err="1">
                <a:solidFill>
                  <a:srgbClr val="002060"/>
                </a:solidFill>
                <a:latin typeface="+mn-lt"/>
              </a:rPr>
              <a:t>Ekranlar</a:t>
            </a:r>
            <a:endParaRPr lang="en-US" sz="87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169628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7-Kesimli </a:t>
            </a:r>
            <a:r>
              <a:rPr lang="en-US" b="1" dirty="0" err="1"/>
              <a:t>Ekranlar</a:t>
            </a:r>
            <a:endParaRPr lang="en-US" b="1" dirty="0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D53DA81-41D2-4B15-BA04-A30A507812C1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7-kesimli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ekranların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tanıtımı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7-kesimli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ekran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SimSun" panose="02010600030101010101" pitchFamily="2" charset="-122"/>
              </a:rPr>
              <a:t>donanımı</a:t>
            </a:r>
            <a:endParaRPr lang="en-US" sz="32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5517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7-Kesimli </a:t>
            </a:r>
            <a:r>
              <a:rPr lang="en-US" b="1" dirty="0" err="1"/>
              <a:t>Ekranların</a:t>
            </a:r>
            <a:r>
              <a:rPr lang="en-US" b="1" dirty="0"/>
              <a:t> </a:t>
            </a:r>
            <a:r>
              <a:rPr lang="en-US" b="1" dirty="0" err="1"/>
              <a:t>Tanıtımı</a:t>
            </a:r>
            <a:endParaRPr lang="en-US" b="1" dirty="0"/>
          </a:p>
        </p:txBody>
      </p:sp>
      <p:grpSp>
        <p:nvGrpSpPr>
          <p:cNvPr id="3" name="Grupo 2"/>
          <p:cNvGrpSpPr/>
          <p:nvPr/>
        </p:nvGrpSpPr>
        <p:grpSpPr>
          <a:xfrm>
            <a:off x="332509" y="1170874"/>
            <a:ext cx="6134792" cy="3760671"/>
            <a:chOff x="332509" y="1170874"/>
            <a:chExt cx="6134792" cy="3760671"/>
          </a:xfrm>
        </p:grpSpPr>
        <p:pic>
          <p:nvPicPr>
            <p:cNvPr id="5" name="Imagen 5">
              <a:extLst>
                <a:ext uri="{FF2B5EF4-FFF2-40B4-BE49-F238E27FC236}">
                  <a16:creationId xmlns:a16="http://schemas.microsoft.com/office/drawing/2014/main" id="{6F5E1943-C957-49D4-B2F9-8DC5DD065D5E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14" r="19818" b="18220"/>
            <a:stretch/>
          </p:blipFill>
          <p:spPr>
            <a:xfrm>
              <a:off x="332509" y="1170874"/>
              <a:ext cx="6134792" cy="37606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CB43B75-7126-4131-87BC-4F4DD0413CD3}"/>
                </a:ext>
              </a:extLst>
            </p:cNvPr>
            <p:cNvSpPr txBox="1"/>
            <p:nvPr/>
          </p:nvSpPr>
          <p:spPr>
            <a:xfrm>
              <a:off x="1569494" y="1573358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31FD32-A1B9-4F9A-B25A-D8BF197CB86F}"/>
                </a:ext>
              </a:extLst>
            </p:cNvPr>
            <p:cNvSpPr txBox="1"/>
            <p:nvPr/>
          </p:nvSpPr>
          <p:spPr>
            <a:xfrm>
              <a:off x="2407123" y="232784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73DE82-4D1B-44DD-AFD0-F54CE62C670B}"/>
                </a:ext>
              </a:extLst>
            </p:cNvPr>
            <p:cNvSpPr txBox="1"/>
            <p:nvPr/>
          </p:nvSpPr>
          <p:spPr>
            <a:xfrm>
              <a:off x="2286543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AACCE3B-C81F-4267-9B44-6D4AD89E9FAF}"/>
                </a:ext>
              </a:extLst>
            </p:cNvPr>
            <p:cNvSpPr txBox="1"/>
            <p:nvPr/>
          </p:nvSpPr>
          <p:spPr>
            <a:xfrm>
              <a:off x="662529" y="2327850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F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055B35-37C6-4134-8B21-0D34051B0FFA}"/>
                </a:ext>
              </a:extLst>
            </p:cNvPr>
            <p:cNvSpPr txBox="1"/>
            <p:nvPr/>
          </p:nvSpPr>
          <p:spPr>
            <a:xfrm>
              <a:off x="601577" y="3414841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03454C-4CDD-44B3-8CC1-C78850130073}"/>
                </a:ext>
              </a:extLst>
            </p:cNvPr>
            <p:cNvSpPr txBox="1"/>
            <p:nvPr/>
          </p:nvSpPr>
          <p:spPr>
            <a:xfrm>
              <a:off x="1501969" y="2558681"/>
              <a:ext cx="436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E75910-F8B3-43FD-89F9-FAF17BF7C81C}"/>
                </a:ext>
              </a:extLst>
            </p:cNvPr>
            <p:cNvSpPr txBox="1"/>
            <p:nvPr/>
          </p:nvSpPr>
          <p:spPr>
            <a:xfrm>
              <a:off x="1371383" y="3535939"/>
              <a:ext cx="69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</a:t>
              </a:r>
            </a:p>
          </p:txBody>
        </p:sp>
      </p:grp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8E0F1F7E-1C05-4FC8-9F28-780193D03D39}"/>
              </a:ext>
            </a:extLst>
          </p:cNvPr>
          <p:cNvSpPr txBox="1">
            <a:spLocks/>
          </p:cNvSpPr>
          <p:nvPr/>
        </p:nvSpPr>
        <p:spPr>
          <a:xfrm>
            <a:off x="6467300" y="1187118"/>
            <a:ext cx="5290245" cy="36841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7 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LED </a:t>
            </a:r>
            <a:r>
              <a:rPr lang="en-US" sz="3200" b="1" dirty="0" err="1">
                <a:latin typeface="Arial" panose="020B0604020202020204" pitchFamily="34" charset="0"/>
                <a:ea typeface="SimSun" panose="02010600030101010101" pitchFamily="2" charset="-122"/>
              </a:rPr>
              <a:t>kesimi</a:t>
            </a:r>
            <a:r>
              <a:rPr lang="en-US" sz="32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3200" dirty="0">
                <a:latin typeface="Arial" panose="020B0604020202020204" pitchFamily="34" charset="0"/>
                <a:ea typeface="SimSun" panose="02010600030101010101" pitchFamily="2" charset="-122"/>
              </a:rPr>
              <a:t>A-G</a:t>
            </a:r>
          </a:p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Belirli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sayıyı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oluşturmak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yakılır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B, C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A, B, D, E, G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3: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A, B, C, D, G</a:t>
            </a:r>
          </a:p>
          <a:p>
            <a:pPr lvl="1">
              <a:defRPr/>
            </a:pP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gibi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</a:p>
          <a:p>
            <a:pPr>
              <a:defRPr/>
            </a:pPr>
            <a:endParaRPr lang="en-US" sz="2200" dirty="0">
              <a:latin typeface="Courier New" panose="02070309020205020404" pitchFamily="49" charset="0"/>
              <a:ea typeface="SimSun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0264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</a:t>
            </a:r>
            <a:r>
              <a:rPr lang="en-US" b="1" dirty="0" err="1"/>
              <a:t>Nexys</a:t>
            </a:r>
            <a:r>
              <a:rPr lang="en-US" b="1" dirty="0"/>
              <a:t> A7’daki 7-Kesimli </a:t>
            </a:r>
            <a:r>
              <a:rPr lang="en-US" b="1" dirty="0" err="1"/>
              <a:t>Ekranlar</a:t>
            </a:r>
            <a:endParaRPr lang="en-US" b="1" dirty="0"/>
          </a:p>
        </p:txBody>
      </p:sp>
      <p:pic>
        <p:nvPicPr>
          <p:cNvPr id="15" name="Imagen 1">
            <a:extLst>
              <a:ext uri="{FF2B5EF4-FFF2-40B4-BE49-F238E27FC236}">
                <a16:creationId xmlns:a16="http://schemas.microsoft.com/office/drawing/2014/main" id="{583752D2-3A32-41BF-81E3-D0A9962F88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4372" y="1199000"/>
            <a:ext cx="4792882" cy="43965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B452AE-52D6-4C13-A65E-698D8851309B}"/>
              </a:ext>
            </a:extLst>
          </p:cNvPr>
          <p:cNvSpPr txBox="1"/>
          <p:nvPr/>
        </p:nvSpPr>
        <p:spPr>
          <a:xfrm>
            <a:off x="870197" y="5670213"/>
            <a:ext cx="4575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of board from https://reference.digilentinc.com/</a:t>
            </a:r>
            <a:endParaRPr lang="en-US" sz="14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764AE4E-205A-4128-91D2-E22DC5E81BBD}"/>
              </a:ext>
            </a:extLst>
          </p:cNvPr>
          <p:cNvSpPr txBox="1">
            <a:spLocks/>
          </p:cNvSpPr>
          <p:nvPr/>
        </p:nvSpPr>
        <p:spPr>
          <a:xfrm>
            <a:off x="6040780" y="862300"/>
            <a:ext cx="6025789" cy="54143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defRPr/>
            </a:pP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8-sayı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7-kesim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ekran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Bellek-eşlenmiş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erişim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Enables_Reg: 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0x80001038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Digits_Reg: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0x8000103C</a:t>
            </a:r>
          </a:p>
          <a:p>
            <a:pPr>
              <a:spcBef>
                <a:spcPts val="300"/>
              </a:spcBef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Etkinleştirmeler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alçakta-sağlamalıdır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r>
              <a:rPr lang="en-US" sz="2400" b="1" dirty="0" err="1">
                <a:latin typeface="Arial" panose="020B0604020202020204" pitchFamily="34" charset="0"/>
                <a:ea typeface="SimSun" panose="02010600030101010101" pitchFamily="2" charset="-122"/>
              </a:rPr>
              <a:t>Örnek</a:t>
            </a:r>
            <a:r>
              <a:rPr lang="en-US" sz="2400" b="1" dirty="0"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En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sağdaki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iki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sayıda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 71’i </a:t>
            </a:r>
            <a:r>
              <a:rPr lang="en-US" sz="2400" dirty="0" err="1">
                <a:latin typeface="Arial" panose="020B0604020202020204" pitchFamily="34" charset="0"/>
                <a:ea typeface="SimSun" panose="02010600030101010101" pitchFamily="2" charset="-122"/>
              </a:rPr>
              <a:t>göster</a:t>
            </a:r>
            <a:r>
              <a:rPr lang="en-US" sz="2400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Enables_Reg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0xFC  (0b11111100: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en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sağdaki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iki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sayıyı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Digits_Reg 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= 0x71</a:t>
            </a:r>
          </a:p>
          <a:p>
            <a:pPr lvl="1">
              <a:spcBef>
                <a:spcPts val="300"/>
              </a:spcBef>
              <a:defRPr/>
            </a:pP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Çevirici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li t0, 0x80001038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t1, 0xFC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li t2, 0x71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t1, 0(t0)</a:t>
            </a:r>
          </a:p>
          <a:p>
            <a:pPr marL="457200" lvl="1" indent="0">
              <a:spcBef>
                <a:spcPts val="300"/>
              </a:spcBef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SimSun" panose="02010600030101010101" pitchFamily="2" charset="-122"/>
                <a:cs typeface="Courier New" panose="02070309020205020404" pitchFamily="49" charset="0"/>
              </a:rPr>
              <a:t>				sw t2, 4(t0)</a:t>
            </a:r>
          </a:p>
          <a:p>
            <a:pPr lvl="1">
              <a:spcBef>
                <a:spcPts val="300"/>
              </a:spcBef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spcBef>
                <a:spcPts val="300"/>
              </a:spcBef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06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Kursu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5FA6EB4-709A-4CF8-B1FC-5821232A6F9C}"/>
              </a:ext>
            </a:extLst>
          </p:cNvPr>
          <p:cNvSpPr txBox="1">
            <a:spLocks/>
          </p:cNvSpPr>
          <p:nvPr/>
        </p:nvSpPr>
        <p:spPr>
          <a:xfrm>
            <a:off x="111457" y="1133182"/>
            <a:ext cx="11242343" cy="48415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</a:rPr>
              <a:t>1-2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Dönemlik</a:t>
            </a:r>
            <a:r>
              <a:rPr lang="en-US" sz="3200" b="1" dirty="0">
                <a:solidFill>
                  <a:sysClr val="windowText" lastClr="000000"/>
                </a:solidFill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</a:rPr>
              <a:t>Kurs</a:t>
            </a:r>
            <a:endParaRPr lang="en-US" sz="3200" b="1" dirty="0">
              <a:solidFill>
                <a:sysClr val="windowText" lastClr="000000"/>
              </a:solidFill>
            </a:endParaRPr>
          </a:p>
          <a:p>
            <a:pPr lvl="1"/>
            <a:r>
              <a:rPr lang="en-US" sz="2400" dirty="0" err="1">
                <a:solidFill>
                  <a:sysClr val="windowText" lastClr="000000"/>
                </a:solidFill>
              </a:rPr>
              <a:t>Lisans</a:t>
            </a:r>
            <a:r>
              <a:rPr lang="en-US" sz="2400" dirty="0">
                <a:solidFill>
                  <a:sysClr val="windowText" lastClr="000000"/>
                </a:solidFill>
              </a:rPr>
              <a:t> (1-10 </a:t>
            </a:r>
            <a:r>
              <a:rPr lang="en-US" sz="2400" dirty="0" err="1">
                <a:solidFill>
                  <a:sysClr val="windowText" lastClr="000000"/>
                </a:solidFill>
              </a:rPr>
              <a:t>arası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Deneyler</a:t>
            </a:r>
            <a:r>
              <a:rPr lang="en-US" sz="2400" dirty="0">
                <a:solidFill>
                  <a:sysClr val="windowText" lastClr="000000"/>
                </a:solidFill>
              </a:rPr>
              <a:t>)</a:t>
            </a:r>
          </a:p>
          <a:p>
            <a:pPr lvl="1"/>
            <a:r>
              <a:rPr lang="en-US" sz="2400" dirty="0" err="1">
                <a:solidFill>
                  <a:sysClr val="windowText" lastClr="000000"/>
                </a:solidFill>
              </a:rPr>
              <a:t>Yüksek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lisans</a:t>
            </a:r>
            <a:r>
              <a:rPr lang="en-US" sz="2400" dirty="0">
                <a:solidFill>
                  <a:sysClr val="windowText" lastClr="000000"/>
                </a:solidFill>
              </a:rPr>
              <a:t>/</a:t>
            </a:r>
            <a:r>
              <a:rPr lang="en-US" sz="2400" dirty="0" err="1">
                <a:solidFill>
                  <a:sysClr val="windowText" lastClr="000000"/>
                </a:solidFill>
              </a:rPr>
              <a:t>üst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dönemler</a:t>
            </a:r>
            <a:r>
              <a:rPr lang="en-US" sz="2400" dirty="0">
                <a:solidFill>
                  <a:sysClr val="windowText" lastClr="000000"/>
                </a:solidFill>
              </a:rPr>
              <a:t> (11-20 </a:t>
            </a:r>
            <a:r>
              <a:rPr lang="en-US" sz="2400" dirty="0" err="1">
                <a:solidFill>
                  <a:sysClr val="windowText" lastClr="000000"/>
                </a:solidFill>
              </a:rPr>
              <a:t>arası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Deneyler</a:t>
            </a:r>
            <a:r>
              <a:rPr lang="en-US" sz="2400" dirty="0">
                <a:solidFill>
                  <a:sysClr val="windowText" lastClr="000000"/>
                </a:solidFill>
              </a:rPr>
              <a:t>)</a:t>
            </a:r>
          </a:p>
          <a:p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Beklenen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Ön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Bilgi</a:t>
            </a:r>
          </a:p>
          <a:p>
            <a:pPr lvl="1"/>
            <a:r>
              <a:rPr lang="en-US" sz="2400" b="1" dirty="0" err="1">
                <a:solidFill>
                  <a:sysClr val="windowText" lastClr="000000"/>
                </a:solidFill>
              </a:rPr>
              <a:t>Dijital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tasarımın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yüksek-düzeyli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programlamanın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dirty="0">
                <a:solidFill>
                  <a:sysClr val="windowText" lastClr="000000"/>
                </a:solidFill>
              </a:rPr>
              <a:t>(C </a:t>
            </a:r>
            <a:r>
              <a:rPr lang="en-US" sz="2400" dirty="0" err="1">
                <a:solidFill>
                  <a:sysClr val="windowText" lastClr="000000"/>
                </a:solidFill>
              </a:rPr>
              <a:t>önerilir</a:t>
            </a:r>
            <a:r>
              <a:rPr lang="en-US" sz="2400" dirty="0">
                <a:solidFill>
                  <a:sysClr val="windowText" lastClr="000000"/>
                </a:solidFill>
              </a:rPr>
              <a:t>),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yönerge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kümesi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mimarisinin</a:t>
            </a:r>
            <a:r>
              <a:rPr lang="en-US" b="1" dirty="0">
                <a:solidFill>
                  <a:sysClr val="windowText" lastClr="000000"/>
                </a:solidFill>
              </a:rPr>
              <a:t>,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çevirici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programlamanın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dirty="0" err="1">
                <a:solidFill>
                  <a:sysClr val="windowText" lastClr="000000"/>
                </a:solidFill>
              </a:rPr>
              <a:t>işlemci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mikromimarisinin</a:t>
            </a:r>
            <a:r>
              <a:rPr lang="en-US" sz="2400" dirty="0">
                <a:solidFill>
                  <a:sysClr val="windowText" lastClr="000000"/>
                </a:solidFill>
              </a:rPr>
              <a:t>,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bellek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sistemlerinin</a:t>
            </a:r>
            <a:r>
              <a:rPr lang="en-US" sz="2400" dirty="0">
                <a:solidFill>
                  <a:sysClr val="windowText" lastClr="000000"/>
                </a:solidFill>
              </a:rPr>
              <a:t> (</a:t>
            </a:r>
            <a:r>
              <a:rPr lang="en-US" sz="2400" dirty="0" err="1">
                <a:solidFill>
                  <a:sysClr val="windowText" lastClr="000000"/>
                </a:solidFill>
              </a:rPr>
              <a:t>bu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içerik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i="1" dirty="0"/>
              <a:t>Digital Design and Computer Architecture: RISC-V Edition</a:t>
            </a:r>
            <a:r>
              <a:rPr lang="en-US" sz="2400" dirty="0"/>
              <a:t>, Harris &amp; Harris, © Elsevier </a:t>
            </a:r>
            <a:r>
              <a:rPr lang="en-US" sz="2400" dirty="0" err="1"/>
              <a:t>kapsamındadır</a:t>
            </a:r>
            <a:r>
              <a:rPr lang="en-US" sz="2400" dirty="0"/>
              <a:t>, </a:t>
            </a:r>
            <a:r>
              <a:rPr lang="en-US" sz="2400" dirty="0" err="1"/>
              <a:t>beklenen</a:t>
            </a:r>
            <a:r>
              <a:rPr lang="en-US" sz="2400" dirty="0"/>
              <a:t> </a:t>
            </a:r>
            <a:r>
              <a:rPr lang="en-US" sz="2400" dirty="0" err="1"/>
              <a:t>yayın</a:t>
            </a:r>
            <a:r>
              <a:rPr lang="en-US" sz="2400" dirty="0"/>
              <a:t> </a:t>
            </a:r>
            <a:r>
              <a:rPr lang="en-US" sz="2400" dirty="0" err="1"/>
              <a:t>dönemi</a:t>
            </a:r>
            <a:r>
              <a:rPr lang="en-US" sz="2400" dirty="0"/>
              <a:t>: 2021 </a:t>
            </a:r>
            <a:r>
              <a:rPr lang="en-US" sz="2400" dirty="0" err="1"/>
              <a:t>yazı</a:t>
            </a:r>
            <a:r>
              <a:rPr lang="en-US" sz="2400" dirty="0"/>
              <a:t>) </a:t>
            </a:r>
            <a:r>
              <a:rPr lang="en-US" sz="2400" dirty="0" err="1"/>
              <a:t>temelleri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/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konular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RVfpga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kursu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boyunca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uygulamalı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öğrenimle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genişletilip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sağlamlaştırılacaktır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98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7-Kesimli </a:t>
            </a:r>
            <a:r>
              <a:rPr lang="en-US" b="1" dirty="0" err="1"/>
              <a:t>Ekran</a:t>
            </a:r>
            <a:r>
              <a:rPr lang="en-US" b="1" dirty="0"/>
              <a:t> </a:t>
            </a:r>
            <a:r>
              <a:rPr lang="en-US" b="1" dirty="0" err="1"/>
              <a:t>Donanımı</a:t>
            </a:r>
            <a:endParaRPr lang="en-US" b="1" dirty="0"/>
          </a:p>
        </p:txBody>
      </p:sp>
      <p:pic>
        <p:nvPicPr>
          <p:cNvPr id="13" name="Imagen 6">
            <a:extLst>
              <a:ext uri="{FF2B5EF4-FFF2-40B4-BE49-F238E27FC236}">
                <a16:creationId xmlns:a16="http://schemas.microsoft.com/office/drawing/2014/main" id="{65716B8C-C22E-4B45-A2CF-4D853D3EE8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193" y="1446628"/>
            <a:ext cx="5752507" cy="2994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4F211E-D7AB-47E6-B920-9E1C18B6D552}"/>
              </a:ext>
            </a:extLst>
          </p:cNvPr>
          <p:cNvSpPr txBox="1"/>
          <p:nvPr/>
        </p:nvSpPr>
        <p:spPr>
          <a:xfrm>
            <a:off x="7048083" y="984963"/>
            <a:ext cx="4265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8-Sayı 7-Kesimli </a:t>
            </a:r>
            <a:r>
              <a:rPr lang="en-GB" sz="24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Ekranlar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3C1D2F5-AFF3-41B1-862C-7C289FCFA3F1}"/>
              </a:ext>
            </a:extLst>
          </p:cNvPr>
          <p:cNvSpPr txBox="1">
            <a:spLocks/>
          </p:cNvSpPr>
          <p:nvPr/>
        </p:nvSpPr>
        <p:spPr>
          <a:xfrm>
            <a:off x="200460" y="1081027"/>
            <a:ext cx="6100973" cy="4848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Bütün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sayılar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birer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yaygın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anottur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(o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sayının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LEDlerinin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anotları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birbirine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bağlıdır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sz="1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Anot</a:t>
            </a:r>
            <a:r>
              <a:rPr lang="en-US" sz="1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sinyalleri</a:t>
            </a:r>
            <a:r>
              <a:rPr lang="en-US" sz="1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etkinleştirme</a:t>
            </a:r>
            <a:r>
              <a:rPr lang="en-US" sz="16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1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6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davranır</a:t>
            </a:r>
            <a:r>
              <a:rPr lang="en-US" sz="16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(AN0 - AN7)</a:t>
            </a:r>
          </a:p>
          <a:p>
            <a:pPr lvl="1">
              <a:defRPr/>
            </a:pP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Sayıyı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etkinleştirmek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düşüğe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sür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(AN0 - AN7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LED’e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baselenmeden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önce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tersleyiciden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geçer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gösterilmemiştir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))</a:t>
            </a:r>
          </a:p>
          <a:p>
            <a:pPr>
              <a:defRPr/>
            </a:pP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Sayılar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bütün</a:t>
            </a:r>
            <a:r>
              <a:rPr lang="en-US" sz="2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birbirlerine</a:t>
            </a:r>
            <a:r>
              <a:rPr lang="en-US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bağlıdır</a:t>
            </a:r>
            <a:endParaRPr lang="en-US" sz="2400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Kesimler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açmak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0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düşüğe</a:t>
            </a: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sürülür</a:t>
            </a: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AN0 - AN7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sinyallerinin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zaman-</a:t>
            </a:r>
            <a:r>
              <a:rPr lang="en-US" sz="2000" b="1" dirty="0" err="1">
                <a:latin typeface="Arial" panose="020B0604020202020204" pitchFamily="34" charset="0"/>
                <a:ea typeface="SimSun" panose="02010600030101010101" pitchFamily="2" charset="-122"/>
              </a:rPr>
              <a:t>çoklayıcılanması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sayılarda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eşsiz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değerlerin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gösterilmesini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sağlar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Bir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sayının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AN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sinyali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(AN0 - AN7)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parlaması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>
                <a:latin typeface="Arial" panose="020B0604020202020204" pitchFamily="34" charset="0"/>
                <a:ea typeface="SimSun" panose="02010600030101010101" pitchFamily="2" charset="-122"/>
              </a:rPr>
              <a:t>1-16ms’de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düşüğe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SimSun" panose="02010600030101010101" pitchFamily="2" charset="-122"/>
              </a:rPr>
              <a:t>gitmelidir</a:t>
            </a: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sz="2000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2400" i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063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 err="1"/>
              <a:t>RVfpga</a:t>
            </a:r>
            <a:r>
              <a:rPr lang="en-US" sz="4000" b="1" dirty="0"/>
              <a:t> </a:t>
            </a:r>
            <a:r>
              <a:rPr lang="en-US" sz="4000" b="1" dirty="0" err="1"/>
              <a:t>Deney</a:t>
            </a:r>
            <a:r>
              <a:rPr lang="en-US" sz="4000" b="1" dirty="0"/>
              <a:t> 7: 7-Kes. </a:t>
            </a:r>
            <a:r>
              <a:rPr lang="en-US" sz="4000" b="1" dirty="0" err="1"/>
              <a:t>Ekr</a:t>
            </a:r>
            <a:r>
              <a:rPr lang="en-US" sz="4000" b="1" dirty="0"/>
              <a:t>. </a:t>
            </a:r>
            <a:r>
              <a:rPr lang="en-US" sz="4000" b="1" dirty="0" err="1"/>
              <a:t>Alçak-Düzey</a:t>
            </a:r>
            <a:r>
              <a:rPr lang="en-US" sz="4000" b="1" dirty="0"/>
              <a:t> </a:t>
            </a:r>
            <a:r>
              <a:rPr lang="en-US" sz="4000" b="1" dirty="0" err="1"/>
              <a:t>Gerçekleştirme</a:t>
            </a:r>
            <a:endParaRPr lang="en-US" sz="4000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 ana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parçaya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bölünmüştür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karttaki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7-kesimli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ekranlara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dış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(sol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7-kesimli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ekran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modülünün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entegrasyonu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orta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7-kesimli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ekranlarla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EH1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410" y="2838907"/>
            <a:ext cx="5858189" cy="33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766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</a:t>
            </a:r>
            <a:r>
              <a:rPr lang="en-US" b="1" dirty="0" err="1"/>
              <a:t>Dış</a:t>
            </a:r>
            <a:r>
              <a:rPr lang="en-US" b="1" dirty="0"/>
              <a:t> </a:t>
            </a:r>
            <a:r>
              <a:rPr lang="en-US" b="1" dirty="0" err="1"/>
              <a:t>bağlantı</a:t>
            </a:r>
            <a:endParaRPr lang="en-US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45967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rvfpga.xdc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CA-CG (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SoC’de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Digits_Bits[i]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denir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ile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AN[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]’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nin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karttaki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7-kesimli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ekranlarla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bağlantısını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tanımlar</a:t>
            </a:r>
            <a:endParaRPr lang="es-E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34" y="2116206"/>
            <a:ext cx="9702654" cy="27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446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</a:t>
            </a:r>
            <a:r>
              <a:rPr lang="en-US" b="1" dirty="0" err="1"/>
              <a:t>RVfpga’e</a:t>
            </a:r>
            <a:r>
              <a:rPr lang="en-US" b="1" dirty="0"/>
              <a:t> </a:t>
            </a:r>
            <a:r>
              <a:rPr lang="en-US" b="1" dirty="0" err="1"/>
              <a:t>Entegrasyonu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97994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swervolf_syscon.v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7-kesimli </a:t>
            </a:r>
            <a:r>
              <a:rPr lang="en-GB" sz="20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ekran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denetleyicisinin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somutlaması</a:t>
            </a:r>
            <a:r>
              <a:rPr lang="en-GB" sz="2000" dirty="0"/>
              <a:t>. </a:t>
            </a:r>
            <a:r>
              <a:rPr lang="en-GB" sz="2000" dirty="0" err="1"/>
              <a:t>Modül</a:t>
            </a:r>
            <a:r>
              <a:rPr lang="en-GB" sz="2000" dirty="0"/>
              <a:t>,</a:t>
            </a:r>
            <a:r>
              <a:rPr lang="tr-TR" sz="2000" dirty="0"/>
              <a:t> saat sinyaliyle </a:t>
            </a:r>
            <a:r>
              <a:rPr lang="en-US" sz="2000" dirty="0"/>
              <a:t>(i_clk) </a:t>
            </a:r>
            <a:r>
              <a:rPr lang="en-US" sz="2000" dirty="0" err="1"/>
              <a:t>sıfırlama</a:t>
            </a:r>
            <a:r>
              <a:rPr lang="en-US" sz="2000" dirty="0"/>
              <a:t> </a:t>
            </a:r>
            <a:r>
              <a:rPr lang="en-US" sz="2000" dirty="0" err="1"/>
              <a:t>sinyalinin</a:t>
            </a:r>
            <a:r>
              <a:rPr lang="en-US" sz="2000" dirty="0"/>
              <a:t> (</a:t>
            </a:r>
            <a:r>
              <a:rPr lang="en-US" sz="2000" dirty="0" err="1"/>
              <a:t>i_rst</a:t>
            </a:r>
            <a:r>
              <a:rPr lang="en-US" sz="2000" dirty="0"/>
              <a:t>) </a:t>
            </a:r>
            <a:r>
              <a:rPr lang="en-US" sz="2000" dirty="0" err="1"/>
              <a:t>üzerine</a:t>
            </a:r>
            <a:r>
              <a:rPr lang="en-US" sz="2000" dirty="0"/>
              <a:t>, </a:t>
            </a:r>
            <a:r>
              <a:rPr lang="en-US" sz="2000" dirty="0" err="1"/>
              <a:t>iki</a:t>
            </a:r>
            <a:r>
              <a:rPr lang="en-US" sz="2000" dirty="0"/>
              <a:t> </a:t>
            </a:r>
            <a:r>
              <a:rPr lang="en-US" sz="2000" dirty="0" err="1"/>
              <a:t>girdi</a:t>
            </a:r>
            <a:r>
              <a:rPr lang="en-US" sz="2000" dirty="0"/>
              <a:t> </a:t>
            </a:r>
            <a:r>
              <a:rPr lang="en-US" sz="2000" dirty="0" err="1"/>
              <a:t>sinyali</a:t>
            </a:r>
            <a:r>
              <a:rPr lang="en-US" sz="2000" dirty="0"/>
              <a:t> de - </a:t>
            </a:r>
            <a:r>
              <a:rPr lang="en-US" sz="2000" b="1" dirty="0" err="1"/>
              <a:t>Enables_Reg</a:t>
            </a:r>
            <a:r>
              <a:rPr lang="en-US" sz="2000" b="1" dirty="0"/>
              <a:t> </a:t>
            </a:r>
            <a:r>
              <a:rPr lang="en-US" sz="2000" dirty="0" err="1"/>
              <a:t>ile</a:t>
            </a:r>
            <a:r>
              <a:rPr lang="en-US" sz="2000" dirty="0"/>
              <a:t> </a:t>
            </a:r>
            <a:r>
              <a:rPr lang="en-US" sz="2000" b="1" dirty="0" err="1"/>
              <a:t>Digits_Reg</a:t>
            </a:r>
            <a:r>
              <a:rPr lang="en-US" sz="2000" b="1" dirty="0"/>
              <a:t> </a:t>
            </a:r>
            <a:r>
              <a:rPr lang="en-US" sz="2000" dirty="0"/>
              <a:t>-</a:t>
            </a:r>
            <a:r>
              <a:rPr lang="en-US" sz="2000" b="1" dirty="0"/>
              <a:t> </a:t>
            </a:r>
            <a:r>
              <a:rPr lang="en-US" sz="2000" dirty="0" err="1"/>
              <a:t>alır</a:t>
            </a:r>
            <a:r>
              <a:rPr lang="en-US" sz="2000" dirty="0"/>
              <a:t>, </a:t>
            </a:r>
            <a:r>
              <a:rPr lang="en-US" sz="2000" dirty="0" err="1"/>
              <a:t>ki</a:t>
            </a:r>
            <a:r>
              <a:rPr lang="en-US" sz="2000" dirty="0"/>
              <a:t> </a:t>
            </a:r>
            <a:r>
              <a:rPr lang="en-US" sz="2000" dirty="0" err="1"/>
              <a:t>bunlar</a:t>
            </a:r>
            <a:r>
              <a:rPr lang="en-US" sz="2000" dirty="0"/>
              <a:t> </a:t>
            </a:r>
            <a:r>
              <a:rPr lang="en-US" sz="2000" dirty="0" err="1"/>
              <a:t>önceden</a:t>
            </a:r>
            <a:r>
              <a:rPr lang="en-US" sz="2000" dirty="0"/>
              <a:t> </a:t>
            </a:r>
            <a:r>
              <a:rPr lang="en-US" sz="2000" dirty="0" err="1"/>
              <a:t>tanımlanmış</a:t>
            </a:r>
            <a:r>
              <a:rPr lang="en-US" sz="2000" dirty="0"/>
              <a:t> </a:t>
            </a:r>
            <a:r>
              <a:rPr lang="en-US" sz="2000" dirty="0" err="1"/>
              <a:t>olan</a:t>
            </a:r>
            <a:r>
              <a:rPr lang="en-US" sz="2000" dirty="0"/>
              <a:t> </a:t>
            </a:r>
            <a:r>
              <a:rPr lang="en-US" sz="2000" dirty="0" err="1"/>
              <a:t>iki</a:t>
            </a:r>
            <a:r>
              <a:rPr lang="en-US" sz="2000" dirty="0"/>
              <a:t> </a:t>
            </a:r>
            <a:r>
              <a:rPr lang="en-US" sz="2000" dirty="0" err="1"/>
              <a:t>bellek-eşlenmiş</a:t>
            </a:r>
            <a:r>
              <a:rPr lang="en-US" sz="2000" dirty="0"/>
              <a:t> </a:t>
            </a:r>
            <a:r>
              <a:rPr lang="en-US" sz="2000" dirty="0" err="1"/>
              <a:t>denetleme</a:t>
            </a:r>
            <a:r>
              <a:rPr lang="en-US" sz="2000" dirty="0"/>
              <a:t> </a:t>
            </a:r>
            <a:r>
              <a:rPr lang="en-US" sz="2000" dirty="0" err="1"/>
              <a:t>yazmaçlarıdır</a:t>
            </a:r>
            <a:r>
              <a:rPr lang="en-US" sz="2000" dirty="0"/>
              <a:t>. Bu </a:t>
            </a:r>
            <a:r>
              <a:rPr lang="en-US" sz="2000" dirty="0" err="1"/>
              <a:t>modül</a:t>
            </a:r>
            <a:r>
              <a:rPr lang="en-US" sz="2000" dirty="0"/>
              <a:t> </a:t>
            </a:r>
            <a:r>
              <a:rPr lang="en-US" sz="2000" dirty="0" err="1"/>
              <a:t>iki</a:t>
            </a:r>
            <a:r>
              <a:rPr lang="en-US" sz="2000" dirty="0"/>
              <a:t> </a:t>
            </a:r>
            <a:r>
              <a:rPr lang="en-US" sz="2000" dirty="0" err="1"/>
              <a:t>sinyal</a:t>
            </a:r>
            <a:r>
              <a:rPr lang="en-US" sz="2000" dirty="0"/>
              <a:t> </a:t>
            </a:r>
            <a:r>
              <a:rPr lang="en-US" sz="2000" dirty="0" err="1"/>
              <a:t>çıktısı</a:t>
            </a:r>
            <a:r>
              <a:rPr lang="en-US" sz="2000" dirty="0"/>
              <a:t> </a:t>
            </a:r>
            <a:r>
              <a:rPr lang="en-US" sz="2000" dirty="0" err="1"/>
              <a:t>verir</a:t>
            </a:r>
            <a:r>
              <a:rPr lang="en-US" sz="2000" dirty="0"/>
              <a:t> - </a:t>
            </a:r>
            <a:r>
              <a:rPr lang="en-US" sz="2000" b="1" dirty="0"/>
              <a:t>AN</a:t>
            </a:r>
            <a:r>
              <a:rPr lang="en-US" sz="2000" dirty="0"/>
              <a:t> </a:t>
            </a:r>
            <a:r>
              <a:rPr lang="en-US" sz="2000" dirty="0" err="1"/>
              <a:t>ile</a:t>
            </a:r>
            <a:r>
              <a:rPr lang="en-US" sz="2000" dirty="0"/>
              <a:t> </a:t>
            </a:r>
            <a:r>
              <a:rPr lang="en-US" sz="2000" b="1" dirty="0" err="1"/>
              <a:t>Digits_Bits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en-US" sz="2000" dirty="0" err="1"/>
              <a:t>ki</a:t>
            </a:r>
            <a:r>
              <a:rPr lang="en-US" sz="2000" dirty="0"/>
              <a:t> </a:t>
            </a:r>
            <a:r>
              <a:rPr lang="en-US" sz="2000" dirty="0" err="1"/>
              <a:t>bunlar</a:t>
            </a:r>
            <a:r>
              <a:rPr lang="en-US" sz="2000" dirty="0"/>
              <a:t> </a:t>
            </a:r>
            <a:r>
              <a:rPr lang="en-US" sz="2000" dirty="0" err="1"/>
              <a:t>karttaki</a:t>
            </a:r>
            <a:r>
              <a:rPr lang="en-US" sz="2000" dirty="0"/>
              <a:t> 7-kesimli </a:t>
            </a:r>
            <a:r>
              <a:rPr lang="en-US" sz="2000" dirty="0" err="1"/>
              <a:t>ekranlara</a:t>
            </a:r>
            <a:r>
              <a:rPr lang="en-US" sz="2000" dirty="0"/>
              <a:t> </a:t>
            </a:r>
            <a:r>
              <a:rPr lang="en-US" sz="2000" dirty="0" err="1"/>
              <a:t>bağlıdır</a:t>
            </a:r>
            <a:r>
              <a:rPr lang="en-US" sz="2000" dirty="0"/>
              <a:t>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077" y="3025924"/>
            <a:ext cx="4826731" cy="2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516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7: </a:t>
            </a:r>
            <a:r>
              <a:rPr lang="en-US" b="1" dirty="0" err="1"/>
              <a:t>RVfpga’e</a:t>
            </a:r>
            <a:r>
              <a:rPr lang="en-US" b="1" dirty="0"/>
              <a:t> </a:t>
            </a:r>
            <a:r>
              <a:rPr lang="en-US" b="1" dirty="0" err="1"/>
              <a:t>Entegrasyonu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45581" y="1074218"/>
            <a:ext cx="10791930" cy="325268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err="1"/>
              <a:t>SevSegDisplays_Controller</a:t>
            </a:r>
            <a:r>
              <a:rPr lang="en-GB" b="1" dirty="0"/>
              <a:t> </a:t>
            </a:r>
            <a:r>
              <a:rPr lang="en-GB" dirty="0"/>
              <a:t>da </a:t>
            </a:r>
            <a:r>
              <a:rPr lang="en-GB" dirty="0" err="1"/>
              <a:t>bu</a:t>
            </a:r>
            <a:r>
              <a:rPr lang="en-GB" dirty="0"/>
              <a:t> </a:t>
            </a:r>
            <a:r>
              <a:rPr lang="en-GB" dirty="0" err="1"/>
              <a:t>dosyada</a:t>
            </a:r>
            <a:r>
              <a:rPr lang="en-GB" dirty="0"/>
              <a:t> </a:t>
            </a:r>
            <a:r>
              <a:rPr lang="en-GB" dirty="0" err="1"/>
              <a:t>gerçekleştirilmiştir</a:t>
            </a:r>
            <a:r>
              <a:rPr lang="en-GB" dirty="0"/>
              <a:t>. </a:t>
            </a:r>
            <a:r>
              <a:rPr lang="en-GB" dirty="0" err="1"/>
              <a:t>Şu</a:t>
            </a:r>
            <a:r>
              <a:rPr lang="en-GB" dirty="0"/>
              <a:t> alt </a:t>
            </a:r>
            <a:r>
              <a:rPr lang="en-GB" dirty="0" err="1"/>
              <a:t>üniteleri</a:t>
            </a:r>
            <a:r>
              <a:rPr lang="en-GB" dirty="0"/>
              <a:t> </a:t>
            </a:r>
            <a:r>
              <a:rPr lang="en-GB" dirty="0" err="1"/>
              <a:t>barındırır</a:t>
            </a:r>
            <a:r>
              <a:rPr lang="en-GB" dirty="0"/>
              <a:t>:</a:t>
            </a:r>
            <a:endParaRPr lang="en-US" dirty="0"/>
          </a:p>
          <a:p>
            <a:pPr lvl="1"/>
            <a:r>
              <a:rPr lang="en-US" dirty="0"/>
              <a:t>2ms’de </a:t>
            </a:r>
            <a:r>
              <a:rPr lang="en-US" dirty="0" err="1"/>
              <a:t>bir</a:t>
            </a:r>
            <a:r>
              <a:rPr lang="en-US" dirty="0"/>
              <a:t> AN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Digits_Bits</a:t>
            </a:r>
            <a:r>
              <a:rPr lang="en-US" dirty="0"/>
              <a:t> </a:t>
            </a:r>
            <a:r>
              <a:rPr lang="en-US" dirty="0" err="1"/>
              <a:t>sinyallerine</a:t>
            </a:r>
            <a:r>
              <a:rPr lang="en-US" dirty="0"/>
              <a:t> </a:t>
            </a:r>
            <a:r>
              <a:rPr lang="en-US" dirty="0" err="1"/>
              <a:t>gönderilecek</a:t>
            </a:r>
            <a:r>
              <a:rPr lang="en-US" dirty="0"/>
              <a:t> </a:t>
            </a:r>
            <a:r>
              <a:rPr lang="en-US" dirty="0" err="1"/>
              <a:t>değeri</a:t>
            </a:r>
            <a:r>
              <a:rPr lang="en-US" dirty="0"/>
              <a:t> </a:t>
            </a:r>
            <a:r>
              <a:rPr lang="en-US" dirty="0" err="1"/>
              <a:t>seçen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çoklayıcı</a:t>
            </a:r>
            <a:r>
              <a:rPr lang="en-US" dirty="0"/>
              <a:t> (</a:t>
            </a:r>
            <a:r>
              <a:rPr lang="en-US" dirty="0" err="1"/>
              <a:t>modül</a:t>
            </a:r>
            <a:r>
              <a:rPr lang="en-US" dirty="0"/>
              <a:t> </a:t>
            </a:r>
            <a:r>
              <a:rPr lang="en-US" b="1" dirty="0" err="1"/>
              <a:t>SevSegMux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2ms’lik </a:t>
            </a:r>
            <a:r>
              <a:rPr lang="en-US" dirty="0" err="1"/>
              <a:t>periyot</a:t>
            </a:r>
            <a:r>
              <a:rPr lang="en-US" dirty="0"/>
              <a:t> </a:t>
            </a:r>
            <a:r>
              <a:rPr lang="en-US" dirty="0" err="1"/>
              <a:t>oluşturan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sayaç</a:t>
            </a:r>
            <a:r>
              <a:rPr lang="en-US" dirty="0"/>
              <a:t> (</a:t>
            </a:r>
            <a:r>
              <a:rPr lang="en-US" dirty="0" err="1"/>
              <a:t>modül</a:t>
            </a:r>
            <a:r>
              <a:rPr lang="en-US" dirty="0"/>
              <a:t> </a:t>
            </a:r>
            <a:r>
              <a:rPr lang="en-US" b="1" dirty="0"/>
              <a:t>counter</a:t>
            </a:r>
            <a:r>
              <a:rPr lang="en-US" dirty="0"/>
              <a:t>).</a:t>
            </a:r>
          </a:p>
          <a:p>
            <a:pPr lvl="1"/>
            <a:r>
              <a:rPr lang="en-US" dirty="0" err="1"/>
              <a:t>Verilen</a:t>
            </a:r>
            <a:r>
              <a:rPr lang="en-US" dirty="0"/>
              <a:t> 4-bit </a:t>
            </a:r>
            <a:r>
              <a:rPr lang="en-US" dirty="0" err="1"/>
              <a:t>onaltılık</a:t>
            </a:r>
            <a:r>
              <a:rPr lang="en-US" dirty="0"/>
              <a:t> </a:t>
            </a:r>
            <a:r>
              <a:rPr lang="en-US" dirty="0" err="1"/>
              <a:t>değer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kesim</a:t>
            </a:r>
            <a:r>
              <a:rPr lang="en-US" dirty="0"/>
              <a:t> </a:t>
            </a:r>
            <a:r>
              <a:rPr lang="en-US" dirty="0" err="1"/>
              <a:t>değerlerini</a:t>
            </a:r>
            <a:r>
              <a:rPr lang="en-US" dirty="0"/>
              <a:t> </a:t>
            </a:r>
            <a:r>
              <a:rPr lang="en-US" dirty="0" err="1"/>
              <a:t>çıkaran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çözücü</a:t>
            </a:r>
            <a:r>
              <a:rPr lang="en-US" dirty="0"/>
              <a:t> (</a:t>
            </a:r>
            <a:r>
              <a:rPr lang="en-US" dirty="0" err="1"/>
              <a:t>modül</a:t>
            </a:r>
            <a:r>
              <a:rPr lang="en-US" dirty="0"/>
              <a:t> </a:t>
            </a:r>
            <a:r>
              <a:rPr lang="en-US" b="1" dirty="0" err="1"/>
              <a:t>SevenSegDecoder</a:t>
            </a:r>
            <a:r>
              <a:rPr lang="en-US" dirty="0"/>
              <a:t>).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29684625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5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9500" dirty="0">
                <a:solidFill>
                  <a:srgbClr val="002060"/>
                </a:solidFill>
                <a:latin typeface="+mn-lt"/>
              </a:rPr>
              <a:t> 8:</a:t>
            </a:r>
            <a:br>
              <a:rPr lang="en-US" sz="9500" dirty="0">
                <a:solidFill>
                  <a:srgbClr val="002060"/>
                </a:solidFill>
                <a:latin typeface="+mn-lt"/>
              </a:rPr>
            </a:br>
            <a:r>
              <a:rPr lang="en-US" sz="9500" dirty="0" err="1">
                <a:solidFill>
                  <a:srgbClr val="002060"/>
                </a:solidFill>
                <a:latin typeface="+mn-lt"/>
              </a:rPr>
              <a:t>Zamanlayıcılar</a:t>
            </a:r>
            <a:endParaRPr lang="en-US" sz="95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05772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Zamanlayıcılar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Zamanlayıcıların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tanıtımı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Yazmaçları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Örnekleri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4709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Zamanlayıcılar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Zamanlayıcılar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sayacı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sabit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sıklıkta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arttırır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azaltır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Mikrodenetleyicilerde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SoClerde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yongadaki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sistem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yaygın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olarak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bulunur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zamanlama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oluşturmak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kullanılır</a:t>
            </a:r>
            <a:endParaRPr lang="en-US" sz="3200" b="1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16412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Zamanlayıcılar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5536641" y="4850709"/>
            <a:ext cx="6541539" cy="104712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RVfpga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modülü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OpenCores’dandır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  <a:r>
              <a:rPr lang="en-US" sz="2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GB" sz="2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  <a:hlinkClick r:id="rId2"/>
              </a:rPr>
              <a:t>https://opencores.org/projects/ptc</a:t>
            </a:r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9C928-564B-407F-A82F-5BDFCA79BF3A}"/>
              </a:ext>
            </a:extLst>
          </p:cNvPr>
          <p:cNvSpPr txBox="1"/>
          <p:nvPr/>
        </p:nvSpPr>
        <p:spPr>
          <a:xfrm>
            <a:off x="1173616" y="5412970"/>
            <a:ext cx="2863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Birimleri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2" y="1120337"/>
            <a:ext cx="7393951" cy="421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7591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</a:t>
            </a:r>
            <a:r>
              <a:rPr lang="en-US" b="1" dirty="0"/>
              <a:t> (PTC) </a:t>
            </a:r>
            <a:r>
              <a:rPr lang="en-US" b="1" dirty="0" err="1"/>
              <a:t>Modülü</a:t>
            </a:r>
            <a:endParaRPr lang="en-US" b="1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BEF73BC-2826-423C-A3C9-BCAE951EEC88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45087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modülü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PTC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modülü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şunun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kullanılır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1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imer (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/ </a:t>
            </a:r>
            <a:r>
              <a:rPr lang="en-US" sz="1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C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ounter (</a:t>
            </a:r>
            <a:r>
              <a:rPr lang="en-US" sz="1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</a:t>
            </a:r>
            <a:r>
              <a:rPr 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):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saat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sinyallerinin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kenarlarını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sayar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başka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sinyallerin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kenarlarını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etkinlikler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de </a:t>
            </a:r>
            <a:r>
              <a:rPr lang="en-US" sz="14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US" sz="14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endParaRPr 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endParaRPr lang="en-US" sz="5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ulse-width modulation (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Darbe-genişlik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modülasyonlu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(PWM): </a:t>
            </a:r>
          </a:p>
          <a:p>
            <a:pPr lvl="2">
              <a:defRPr/>
            </a:pP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çıktının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vary high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duration’ı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i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duty cycle (</a:t>
            </a:r>
            <a:r>
              <a:rPr lang="en-US" i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görev</a:t>
            </a:r>
            <a:r>
              <a:rPr lang="en-US" i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i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dönümü</a:t>
            </a:r>
            <a:r>
              <a:rPr lang="en-US" i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2">
              <a:defRPr/>
            </a:pP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Analog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voltajın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dijital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yaklaşımını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yapmaki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kullanılır</a:t>
            </a:r>
            <a:endParaRPr lang="en-US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PWM </a:t>
            </a: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örneği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33%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görev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dönümü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sinyal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sürenin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1/3’ünde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yüksek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).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Yüksek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düzeyi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3 V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ise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analog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voltaj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sinyalin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ortalama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voltajı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3 V * 0.33 = 1 V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eder</a:t>
            </a:r>
            <a:endParaRPr 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DD4DC2-D7E9-49A0-B61C-D40BF9DA6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5870" y="3959805"/>
          <a:ext cx="7362620" cy="222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8" name="Visio" r:id="rId3" imgW="4735741" imgH="1432544" progId="Visio.Drawing.15">
                  <p:embed/>
                </p:oleObj>
              </mc:Choice>
              <mc:Fallback>
                <p:oleObj name="Visio" r:id="rId3" imgW="4735741" imgH="1432544" progId="Visio.Drawing.15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DD4DC2-D7E9-49A0-B61C-D40BF9DA6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5870" y="3959805"/>
                        <a:ext cx="7362620" cy="222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036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5" y="95535"/>
            <a:ext cx="11412010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RVfpga’e</a:t>
            </a:r>
            <a:r>
              <a:rPr lang="en-US" b="1" dirty="0"/>
              <a:t> </a:t>
            </a:r>
            <a:r>
              <a:rPr lang="en-US" b="1" dirty="0" err="1"/>
              <a:t>Nasıl</a:t>
            </a:r>
            <a:r>
              <a:rPr lang="en-US" b="1" dirty="0"/>
              <a:t> </a:t>
            </a:r>
            <a:r>
              <a:rPr lang="en-US" b="1" dirty="0" err="1"/>
              <a:t>Ulaşılır</a:t>
            </a:r>
            <a:endParaRPr lang="en-US" b="1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367720C-A48A-46D5-A5B0-5BA3D0148191}"/>
              </a:ext>
            </a:extLst>
          </p:cNvPr>
          <p:cNvSpPr txBox="1">
            <a:spLocks/>
          </p:cNvSpPr>
          <p:nvPr/>
        </p:nvSpPr>
        <p:spPr>
          <a:xfrm>
            <a:off x="4743941" y="926003"/>
            <a:ext cx="7307385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Font typeface="Arial"/>
              <a:buChar char="•"/>
              <a:tabLst/>
              <a:defRPr/>
            </a:pPr>
            <a:r>
              <a:rPr lang="en-US" altLang="zh-CN" b="1" i="0" u="none" strike="noStrike" dirty="0">
                <a:latin typeface="Arial-BoldMT"/>
              </a:rPr>
              <a:t>Imagination University </a:t>
            </a:r>
            <a:r>
              <a:rPr lang="en-US" altLang="zh-CN" b="1" i="0" u="none" strike="noStrike" dirty="0" err="1">
                <a:latin typeface="Arial-BoldMT"/>
              </a:rPr>
              <a:t>Programme’a</a:t>
            </a:r>
            <a:r>
              <a:rPr lang="en-US" altLang="zh-CN" b="1" i="0" u="none" strike="noStrike" dirty="0">
                <a:latin typeface="Arial-BoldMT"/>
              </a:rPr>
              <a:t> (IUP) </a:t>
            </a:r>
            <a:r>
              <a:rPr lang="en-US" altLang="zh-CN" b="1" i="0" u="none" strike="noStrike" dirty="0" err="1">
                <a:latin typeface="Arial-BoldMT"/>
              </a:rPr>
              <a:t>Kayıt</a:t>
            </a:r>
            <a:r>
              <a:rPr lang="en-US" altLang="zh-CN" b="1" i="0" u="none" strike="noStrike" dirty="0">
                <a:latin typeface="Arial-BoldMT"/>
              </a:rPr>
              <a:t> </a:t>
            </a:r>
            <a:r>
              <a:rPr lang="en-US" altLang="zh-CN" b="1" i="0" u="none" strike="noStrike" dirty="0" err="1">
                <a:latin typeface="Arial-BoldMT"/>
              </a:rPr>
              <a:t>Ol</a:t>
            </a:r>
            <a:r>
              <a:rPr lang="en-US" altLang="zh-CN" i="0" u="none" strike="noStrike" dirty="0">
                <a:latin typeface="Arial-BoldMT"/>
              </a:rPr>
              <a:t> – </a:t>
            </a:r>
            <a:r>
              <a:rPr lang="en-US" altLang="zh-CN" i="0" u="none" strike="noStrike" dirty="0" err="1">
                <a:latin typeface="Arial-BoldMT"/>
              </a:rPr>
              <a:t>dünya</a:t>
            </a:r>
            <a:r>
              <a:rPr lang="en-US" altLang="zh-CN" i="0" u="none" strike="noStrike" dirty="0">
                <a:latin typeface="Arial-BoldMT"/>
              </a:rPr>
              <a:t> </a:t>
            </a:r>
            <a:r>
              <a:rPr lang="en-US" altLang="zh-CN" i="0" u="none" strike="noStrike" dirty="0" err="1">
                <a:latin typeface="Arial-BoldMT"/>
              </a:rPr>
              <a:t>çapındaki</a:t>
            </a:r>
            <a:r>
              <a:rPr lang="en-US" altLang="zh-CN" i="0" u="none" strike="noStrike" dirty="0">
                <a:latin typeface="Arial-BoldMT"/>
              </a:rPr>
              <a:t> </a:t>
            </a:r>
            <a:r>
              <a:rPr lang="en-US" altLang="zh-CN" i="0" u="none" strike="noStrike" dirty="0" err="1">
                <a:latin typeface="Arial-BoldMT"/>
              </a:rPr>
              <a:t>öğretmenler</a:t>
            </a:r>
            <a:r>
              <a:rPr lang="en-US" altLang="zh-CN" i="0" u="none" strike="noStrike" dirty="0">
                <a:latin typeface="Arial-BoldMT"/>
              </a:rPr>
              <a:t>, </a:t>
            </a:r>
            <a:r>
              <a:rPr lang="en-US" altLang="zh-CN" i="0" u="none" strike="noStrike" dirty="0" err="1">
                <a:latin typeface="Arial-BoldMT"/>
              </a:rPr>
              <a:t>araştırmacılar</a:t>
            </a:r>
            <a:r>
              <a:rPr lang="en-US" altLang="zh-CN" i="0" u="none" strike="noStrike" dirty="0">
                <a:latin typeface="Arial-BoldMT"/>
              </a:rPr>
              <a:t>, </a:t>
            </a:r>
            <a:r>
              <a:rPr lang="en-US" altLang="zh-CN" i="0" u="none" strike="noStrike" dirty="0" err="1">
                <a:latin typeface="Arial-BoldMT"/>
              </a:rPr>
              <a:t>öğrenciler</a:t>
            </a:r>
            <a:r>
              <a:rPr lang="en-US" altLang="zh-CN" i="0" u="none" strike="noStrike" dirty="0">
                <a:latin typeface="Arial-BoldMT"/>
              </a:rPr>
              <a:t> </a:t>
            </a:r>
            <a:r>
              <a:rPr lang="en-US" altLang="zh-CN" i="0" u="none" strike="noStrike" dirty="0" err="1">
                <a:latin typeface="Arial-BoldMT"/>
              </a:rPr>
              <a:t>için</a:t>
            </a:r>
            <a:r>
              <a:rPr lang="en-US" altLang="zh-CN" i="0" u="none" strike="noStrike" dirty="0">
                <a:latin typeface="Arial-BoldMT"/>
              </a:rPr>
              <a:t>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BB116"/>
              </a:buClr>
              <a:buSzTx/>
              <a:buNone/>
              <a:tabLst/>
              <a:defRPr/>
            </a:pPr>
            <a:r>
              <a:rPr lang="en-US" altLang="zh-CN" sz="2200" b="1" i="1" u="none" strike="noStrike" baseline="0" dirty="0">
                <a:solidFill>
                  <a:srgbClr val="0070C0"/>
                </a:solidFill>
                <a:latin typeface="Arial-BoldMT"/>
              </a:rPr>
              <a:t>https://university.imgtec.com</a:t>
            </a:r>
            <a:endParaRPr lang="en-US" sz="2200" dirty="0"/>
          </a:p>
          <a:p>
            <a:pPr lvl="1"/>
            <a:r>
              <a:rPr lang="en-US" sz="2200" dirty="0" err="1"/>
              <a:t>Yayınların</a:t>
            </a:r>
            <a:r>
              <a:rPr lang="en-US" sz="2200" dirty="0"/>
              <a:t> </a:t>
            </a:r>
            <a:r>
              <a:rPr lang="en-US" sz="2200" b="1" dirty="0" err="1"/>
              <a:t>güncellemelerini</a:t>
            </a:r>
            <a:r>
              <a:rPr lang="en-US" sz="2200" b="1" dirty="0"/>
              <a:t>,</a:t>
            </a:r>
            <a:r>
              <a:rPr lang="en-US" sz="2200" dirty="0"/>
              <a:t> </a:t>
            </a:r>
            <a:r>
              <a:rPr lang="en-US" sz="2200" b="1" dirty="0" err="1"/>
              <a:t>bildirimlerini</a:t>
            </a:r>
            <a:r>
              <a:rPr lang="en-US" sz="2200" dirty="0"/>
              <a:t> al</a:t>
            </a:r>
          </a:p>
          <a:p>
            <a:pPr lvl="1"/>
            <a:r>
              <a:rPr lang="en-US" sz="2200" dirty="0" err="1"/>
              <a:t>İçerikleri</a:t>
            </a:r>
            <a:r>
              <a:rPr lang="en-US" sz="2200" dirty="0"/>
              <a:t> </a:t>
            </a:r>
            <a:r>
              <a:rPr lang="en-US" sz="2200" b="1" dirty="0" err="1"/>
              <a:t>isteyip</a:t>
            </a:r>
            <a:r>
              <a:rPr lang="en-US" sz="2200" b="1" dirty="0"/>
              <a:t> </a:t>
            </a:r>
            <a:r>
              <a:rPr lang="en-US" sz="2200" b="1" dirty="0" err="1"/>
              <a:t>indir</a:t>
            </a:r>
            <a:endParaRPr lang="en-US" sz="2200" dirty="0"/>
          </a:p>
          <a:p>
            <a:pPr lvl="1"/>
            <a:r>
              <a:rPr lang="en-US" sz="2200" b="1" dirty="0" err="1"/>
              <a:t>Destek</a:t>
            </a:r>
            <a:r>
              <a:rPr lang="en-US" sz="2200" b="1" dirty="0"/>
              <a:t> </a:t>
            </a:r>
            <a:r>
              <a:rPr lang="en-US" sz="2200" b="1" dirty="0" err="1"/>
              <a:t>Forumları</a:t>
            </a:r>
            <a:r>
              <a:rPr lang="en-US" sz="2200" b="1" dirty="0"/>
              <a:t>: </a:t>
            </a:r>
            <a:r>
              <a:rPr lang="en-US" sz="2200" dirty="0" err="1"/>
              <a:t>müfredat</a:t>
            </a:r>
            <a:r>
              <a:rPr lang="en-US" sz="2200" dirty="0"/>
              <a:t>/</a:t>
            </a:r>
            <a:r>
              <a:rPr lang="en-US" sz="2200" dirty="0" err="1"/>
              <a:t>öğretim</a:t>
            </a:r>
            <a:r>
              <a:rPr lang="en-US" sz="2200" dirty="0"/>
              <a:t> </a:t>
            </a:r>
            <a:r>
              <a:rPr lang="en-US" sz="2200" dirty="0" err="1"/>
              <a:t>tartışmaları</a:t>
            </a:r>
            <a:r>
              <a:rPr lang="en-US" sz="2200" dirty="0"/>
              <a:t> </a:t>
            </a:r>
            <a:r>
              <a:rPr lang="en-US" sz="2200" dirty="0" err="1"/>
              <a:t>için</a:t>
            </a:r>
            <a:r>
              <a:rPr lang="en-US" sz="2200" dirty="0"/>
              <a:t> </a:t>
            </a:r>
            <a:r>
              <a:rPr lang="en-US" sz="2200" dirty="0" err="1"/>
              <a:t>PowerVR</a:t>
            </a:r>
            <a:r>
              <a:rPr lang="en-US" sz="2200" dirty="0"/>
              <a:t>, RVfpga, &amp; AI </a:t>
            </a:r>
            <a:r>
              <a:rPr lang="en-US" sz="2200" dirty="0" err="1"/>
              <a:t>Forumları</a:t>
            </a:r>
            <a:r>
              <a:rPr lang="en-US" sz="2200" dirty="0"/>
              <a:t>; IUP Forum</a:t>
            </a:r>
          </a:p>
          <a:p>
            <a:r>
              <a:rPr lang="en-US" sz="2200" b="1" dirty="0" err="1"/>
              <a:t>Sosyal</a:t>
            </a:r>
            <a:r>
              <a:rPr lang="en-US" sz="2200" b="1" dirty="0"/>
              <a:t> </a:t>
            </a:r>
            <a:r>
              <a:rPr lang="en-US" sz="2200" b="1" dirty="0" err="1"/>
              <a:t>Medya</a:t>
            </a:r>
            <a:r>
              <a:rPr lang="en-US" sz="2200" b="1" dirty="0"/>
              <a:t>:</a:t>
            </a:r>
            <a:endParaRPr lang="en-US" sz="2200" dirty="0"/>
          </a:p>
          <a:p>
            <a:pPr lvl="1"/>
            <a:r>
              <a:rPr lang="en-US" sz="2000" b="1" dirty="0"/>
              <a:t>Robert Owen, IUP </a:t>
            </a:r>
            <a:r>
              <a:rPr lang="en-US" sz="2000" b="1" dirty="0" err="1"/>
              <a:t>Direktörü</a:t>
            </a:r>
            <a:r>
              <a:rPr lang="en-US" sz="2000" b="1" dirty="0"/>
              <a:t>: </a:t>
            </a:r>
            <a:r>
              <a:rPr lang="en-US" sz="2000" dirty="0"/>
              <a:t>@UniPgm</a:t>
            </a:r>
          </a:p>
          <a:p>
            <a:pPr lvl="1"/>
            <a:r>
              <a:rPr lang="en-US" sz="2000" b="1" dirty="0"/>
              <a:t>Imagination Technologies: </a:t>
            </a:r>
            <a:r>
              <a:rPr lang="en-US" sz="2000" dirty="0"/>
              <a:t>@ImaginationTech</a:t>
            </a:r>
          </a:p>
          <a:p>
            <a:pPr lvl="1"/>
            <a:r>
              <a:rPr lang="en-US" sz="2000" b="1" dirty="0"/>
              <a:t>WeChat &amp; Weibo: </a:t>
            </a:r>
            <a:r>
              <a:rPr lang="en-US" sz="2000" dirty="0"/>
              <a:t>ImaginationTech</a:t>
            </a:r>
          </a:p>
          <a:p>
            <a:pPr lvl="1"/>
            <a:endParaRPr lang="en-US" dirty="0"/>
          </a:p>
        </p:txBody>
      </p:sp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3FC1718-C931-4DBB-834B-03618CEEB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1" y="1266658"/>
            <a:ext cx="4215842" cy="424907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3EA1CCE-F0D8-4F2F-8A4F-CA36B7BD9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940" y="1805408"/>
            <a:ext cx="1255294" cy="12552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368A61-4709-4CB5-A488-61F0416160E0}"/>
              </a:ext>
            </a:extLst>
          </p:cNvPr>
          <p:cNvSpPr txBox="1"/>
          <p:nvPr/>
        </p:nvSpPr>
        <p:spPr>
          <a:xfrm>
            <a:off x="2568733" y="1342266"/>
            <a:ext cx="19380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Scan QR Code for IUP website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48F248-3123-435F-9653-042465415698}"/>
              </a:ext>
            </a:extLst>
          </p:cNvPr>
          <p:cNvSpPr/>
          <p:nvPr/>
        </p:nvSpPr>
        <p:spPr>
          <a:xfrm>
            <a:off x="184245" y="5640753"/>
            <a:ext cx="4951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B3B3B"/>
                </a:solidFill>
                <a:latin typeface="Arial-BoldMT"/>
              </a:rPr>
              <a:t>Imagination University Programme Website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8128249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</a:t>
            </a:r>
            <a:r>
              <a:rPr lang="en-US" b="1" dirty="0"/>
              <a:t> (PTC) </a:t>
            </a:r>
            <a:r>
              <a:rPr lang="en-US" b="1" dirty="0" err="1"/>
              <a:t>Yazmaçlar</a:t>
            </a:r>
            <a:endParaRPr 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1C2AA1-2FE9-4DEB-96AC-50DE954CD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742382"/>
              </p:ext>
            </p:extLst>
          </p:nvPr>
        </p:nvGraphicFramePr>
        <p:xfrm>
          <a:off x="603487" y="1148942"/>
          <a:ext cx="1082651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72">
                  <a:extLst>
                    <a:ext uri="{9D8B030D-6E8A-4147-A177-3AD203B41FA5}">
                      <a16:colId xmlns:a16="http://schemas.microsoft.com/office/drawing/2014/main" val="2534660567"/>
                    </a:ext>
                  </a:extLst>
                </a:gridCol>
                <a:gridCol w="1741181">
                  <a:extLst>
                    <a:ext uri="{9D8B030D-6E8A-4147-A177-3AD203B41FA5}">
                      <a16:colId xmlns:a16="http://schemas.microsoft.com/office/drawing/2014/main" val="3686557480"/>
                    </a:ext>
                  </a:extLst>
                </a:gridCol>
                <a:gridCol w="937143">
                  <a:extLst>
                    <a:ext uri="{9D8B030D-6E8A-4147-A177-3AD203B41FA5}">
                      <a16:colId xmlns:a16="http://schemas.microsoft.com/office/drawing/2014/main" val="2281826840"/>
                    </a:ext>
                  </a:extLst>
                </a:gridCol>
                <a:gridCol w="1380553">
                  <a:extLst>
                    <a:ext uri="{9D8B030D-6E8A-4147-A177-3AD203B41FA5}">
                      <a16:colId xmlns:a16="http://schemas.microsoft.com/office/drawing/2014/main" val="47948107"/>
                    </a:ext>
                  </a:extLst>
                </a:gridCol>
                <a:gridCol w="4791764">
                  <a:extLst>
                    <a:ext uri="{9D8B030D-6E8A-4147-A177-3AD203B41FA5}">
                      <a16:colId xmlns:a16="http://schemas.microsoft.com/office/drawing/2014/main" val="2283955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Adı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Adresi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Genişliği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Erişim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Tanım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1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RPTC_CNTR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Ana PTC </a:t>
                      </a:r>
                      <a:r>
                        <a:rPr lang="en-GB" sz="2400" dirty="0" err="1">
                          <a:effectLst/>
                        </a:rPr>
                        <a:t>sayacı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221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RPTC_HRC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0x80001204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HI </a:t>
                      </a:r>
                      <a:r>
                        <a:rPr lang="en-GB" sz="2400" dirty="0" err="1">
                          <a:effectLst/>
                        </a:rPr>
                        <a:t>Referans</a:t>
                      </a:r>
                      <a:r>
                        <a:rPr lang="en-GB" sz="2400" dirty="0">
                          <a:effectLst/>
                        </a:rPr>
                        <a:t>/</a:t>
                      </a:r>
                      <a:r>
                        <a:rPr lang="en-GB" sz="2400" dirty="0" err="1">
                          <a:effectLst/>
                        </a:rPr>
                        <a:t>Yakalama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456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RPTC_LRC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0x80001208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1-32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PTC LO </a:t>
                      </a:r>
                      <a:r>
                        <a:rPr lang="en-GB" sz="2400" dirty="0" err="1">
                          <a:effectLst/>
                        </a:rPr>
                        <a:t>Referans</a:t>
                      </a:r>
                      <a:r>
                        <a:rPr lang="en-GB" sz="2400" dirty="0">
                          <a:effectLst/>
                        </a:rPr>
                        <a:t>/</a:t>
                      </a:r>
                      <a:r>
                        <a:rPr lang="en-GB" sz="2400" dirty="0" err="1">
                          <a:effectLst/>
                        </a:rPr>
                        <a:t>Yakalama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6320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RPTC_CTRL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0x8000120C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9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R/W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Denetleme</a:t>
                      </a:r>
                      <a:r>
                        <a:rPr lang="en-GB" sz="2400" dirty="0">
                          <a:effectLst/>
                        </a:rPr>
                        <a:t> </a:t>
                      </a:r>
                      <a:r>
                        <a:rPr lang="en-GB" sz="2400" dirty="0" err="1">
                          <a:effectLst/>
                        </a:rPr>
                        <a:t>yazmacı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2741090"/>
                  </a:ext>
                </a:extLst>
              </a:tr>
            </a:tbl>
          </a:graphicData>
        </a:graphic>
      </p:graphicFrame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6EECF98B-5346-4ABD-8C02-9AF6D25D8912}"/>
              </a:ext>
            </a:extLst>
          </p:cNvPr>
          <p:cNvSpPr txBox="1">
            <a:spLocks/>
          </p:cNvSpPr>
          <p:nvPr/>
        </p:nvSpPr>
        <p:spPr>
          <a:xfrm>
            <a:off x="452948" y="3261359"/>
            <a:ext cx="11299080" cy="232840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RPTC_CNTR: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sayacın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>
              <a:defRPr/>
            </a:pP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RPTC_HRC: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Yüksek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referans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yakalama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- PWM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modunda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sıfırlama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sonrası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çıktının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yükseğe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gitmesi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gereken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sayısını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gösterir</a:t>
            </a:r>
            <a:endParaRPr lang="en-US" sz="2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RPTC_LRC</a:t>
            </a:r>
            <a:r>
              <a:rPr lang="en-US" sz="2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Düşük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referans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yakalama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-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modunda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sayma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bittiğinde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sıfırlama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sonrası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sayısını</a:t>
            </a:r>
            <a:r>
              <a:rPr lang="en-US" sz="2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gösterir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; (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sıfırlama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sonrası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) PWM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modunda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çıktının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düşüğe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gitmesi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gereken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saat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dönümü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sayısını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gösterir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.</a:t>
            </a:r>
          </a:p>
          <a:p>
            <a:pPr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RPTC_CTRL: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Denetleme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yazmacı</a:t>
            </a:r>
            <a:endParaRPr lang="en-US" sz="2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2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2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07744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4000" b="1" dirty="0" err="1"/>
              <a:t>RVfpga</a:t>
            </a:r>
            <a:r>
              <a:rPr lang="en-US" sz="4000" b="1" dirty="0"/>
              <a:t> </a:t>
            </a:r>
            <a:r>
              <a:rPr lang="en-US" sz="4000" b="1" dirty="0" err="1"/>
              <a:t>Deney</a:t>
            </a:r>
            <a:r>
              <a:rPr lang="en-US" sz="4000" b="1" dirty="0"/>
              <a:t> 8: </a:t>
            </a:r>
            <a:r>
              <a:rPr lang="en-US" sz="4000" b="1" dirty="0" err="1"/>
              <a:t>Zamanlayıcı</a:t>
            </a:r>
            <a:r>
              <a:rPr lang="en-US" sz="4000" b="1" dirty="0"/>
              <a:t> (PTC) </a:t>
            </a:r>
            <a:r>
              <a:rPr lang="en-US" sz="4000" b="1" dirty="0" err="1"/>
              <a:t>Denetleme</a:t>
            </a:r>
            <a:r>
              <a:rPr lang="en-US" sz="4000" b="1" dirty="0"/>
              <a:t> </a:t>
            </a:r>
            <a:r>
              <a:rPr lang="en-US" sz="4000" b="1" dirty="0" err="1"/>
              <a:t>Yazmacı</a:t>
            </a:r>
            <a:endParaRPr lang="en-US" sz="40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10CD64-70BC-43F4-B264-CEECFA9C2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225980"/>
              </p:ext>
            </p:extLst>
          </p:nvPr>
        </p:nvGraphicFramePr>
        <p:xfrm>
          <a:off x="444372" y="1009953"/>
          <a:ext cx="11373679" cy="44657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687">
                  <a:extLst>
                    <a:ext uri="{9D8B030D-6E8A-4147-A177-3AD203B41FA5}">
                      <a16:colId xmlns:a16="http://schemas.microsoft.com/office/drawing/2014/main" val="975899823"/>
                    </a:ext>
                  </a:extLst>
                </a:gridCol>
                <a:gridCol w="1351126">
                  <a:extLst>
                    <a:ext uri="{9D8B030D-6E8A-4147-A177-3AD203B41FA5}">
                      <a16:colId xmlns:a16="http://schemas.microsoft.com/office/drawing/2014/main" val="2574718824"/>
                    </a:ext>
                  </a:extLst>
                </a:gridCol>
                <a:gridCol w="930438">
                  <a:extLst>
                    <a:ext uri="{9D8B030D-6E8A-4147-A177-3AD203B41FA5}">
                      <a16:colId xmlns:a16="http://schemas.microsoft.com/office/drawing/2014/main" val="1902636000"/>
                    </a:ext>
                  </a:extLst>
                </a:gridCol>
                <a:gridCol w="8327428">
                  <a:extLst>
                    <a:ext uri="{9D8B030D-6E8A-4147-A177-3AD203B41FA5}">
                      <a16:colId xmlns:a16="http://schemas.microsoft.com/office/drawing/2014/main" val="1303008691"/>
                    </a:ext>
                  </a:extLst>
                </a:gridCol>
              </a:tblGrid>
              <a:tr h="15390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Bit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Erişim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Sıfır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Adı</a:t>
                      </a:r>
                      <a:r>
                        <a:rPr lang="en-GB" sz="1800" dirty="0">
                          <a:effectLst/>
                        </a:rPr>
                        <a:t> &amp; </a:t>
                      </a:r>
                      <a:r>
                        <a:rPr lang="en-GB" sz="1800" dirty="0" err="1">
                          <a:effectLst/>
                        </a:rPr>
                        <a:t>Tanımı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496101079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EN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 err="1">
                          <a:effectLst/>
                        </a:rPr>
                        <a:t>Ayarlanınca</a:t>
                      </a:r>
                      <a:r>
                        <a:rPr lang="en-GB" sz="1800" dirty="0">
                          <a:effectLst/>
                        </a:rPr>
                        <a:t> RPTC_CNTR </a:t>
                      </a:r>
                      <a:r>
                        <a:rPr lang="en-GB" sz="1800" dirty="0" err="1">
                          <a:effectLst/>
                        </a:rPr>
                        <a:t>artar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025497002"/>
                  </a:ext>
                </a:extLst>
              </a:tr>
              <a:tr h="2848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ECLK: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Saat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sinyalini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seçer</a:t>
                      </a:r>
                      <a:r>
                        <a:rPr lang="en-GB" sz="1800" dirty="0">
                          <a:effectLst/>
                        </a:rPr>
                        <a:t>: </a:t>
                      </a:r>
                      <a:r>
                        <a:rPr lang="en-GB" sz="1800" dirty="0" err="1">
                          <a:effectLst/>
                        </a:rPr>
                        <a:t>dış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saat</a:t>
                      </a:r>
                      <a:r>
                        <a:rPr lang="en-GB" sz="1800" dirty="0">
                          <a:effectLst/>
                        </a:rPr>
                        <a:t>, </a:t>
                      </a:r>
                      <a:r>
                        <a:rPr lang="en-GB" sz="1800" dirty="0" err="1">
                          <a:effectLst/>
                        </a:rPr>
                        <a:t>ptc_ecgt</a:t>
                      </a:r>
                      <a:r>
                        <a:rPr lang="en-GB" sz="1800" dirty="0">
                          <a:effectLst/>
                        </a:rPr>
                        <a:t> (1) </a:t>
                      </a:r>
                      <a:r>
                        <a:rPr lang="en-GB" sz="1800" dirty="0" err="1">
                          <a:effectLst/>
                        </a:rPr>
                        <a:t>üzerinden</a:t>
                      </a:r>
                      <a:r>
                        <a:rPr lang="en-GB" sz="1800" dirty="0">
                          <a:effectLst/>
                        </a:rPr>
                        <a:t>, </a:t>
                      </a:r>
                      <a:r>
                        <a:rPr lang="en-GB" sz="1800" dirty="0" err="1">
                          <a:effectLst/>
                        </a:rPr>
                        <a:t>ya</a:t>
                      </a:r>
                      <a:r>
                        <a:rPr lang="en-GB" sz="1800" dirty="0">
                          <a:effectLst/>
                        </a:rPr>
                        <a:t> da </a:t>
                      </a:r>
                      <a:r>
                        <a:rPr lang="en-GB" sz="1800" dirty="0" err="1">
                          <a:effectLst/>
                        </a:rPr>
                        <a:t>sistem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saati</a:t>
                      </a:r>
                      <a:r>
                        <a:rPr lang="en-GB" sz="1800" dirty="0">
                          <a:effectLst/>
                        </a:rPr>
                        <a:t>(0).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468277347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NEC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US" sz="1800" b="0" dirty="0" err="1">
                          <a:effectLst/>
                        </a:rPr>
                        <a:t>Negatif</a:t>
                      </a:r>
                      <a:r>
                        <a:rPr lang="en-US" sz="1800" b="0" dirty="0">
                          <a:effectLst/>
                        </a:rPr>
                        <a:t>/</a:t>
                      </a:r>
                      <a:r>
                        <a:rPr lang="en-US" sz="1800" b="0" dirty="0" err="1">
                          <a:effectLst/>
                        </a:rPr>
                        <a:t>pozitif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kenarı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seçmeyle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dış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saatin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düşük</a:t>
                      </a:r>
                      <a:r>
                        <a:rPr lang="en-US" sz="1800" b="0" dirty="0">
                          <a:effectLst/>
                        </a:rPr>
                        <a:t>/</a:t>
                      </a:r>
                      <a:r>
                        <a:rPr lang="en-US" sz="1800" b="0" dirty="0" err="1">
                          <a:effectLst/>
                        </a:rPr>
                        <a:t>yüksek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periyotunu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seçme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için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kullanılır</a:t>
                      </a:r>
                      <a:r>
                        <a:rPr lang="en-GB" sz="1800" dirty="0">
                          <a:effectLst/>
                        </a:rPr>
                        <a:t> (ptc_ecgt).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487114273"/>
                  </a:ext>
                </a:extLst>
              </a:tr>
              <a:tr h="2798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OE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>
                          <a:effectLst/>
                        </a:rPr>
                        <a:t>PWM </a:t>
                      </a:r>
                      <a:r>
                        <a:rPr lang="en-GB" sz="1800" dirty="0" err="1">
                          <a:effectLst/>
                        </a:rPr>
                        <a:t>çıktı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sürücüsünü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etkinleştirir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372831017"/>
                  </a:ext>
                </a:extLst>
              </a:tr>
              <a:tr h="699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SINGLE</a:t>
                      </a:r>
                      <a:r>
                        <a:rPr lang="en-US" sz="1800" b="1" dirty="0">
                          <a:effectLst/>
                        </a:rPr>
                        <a:t>: </a:t>
                      </a:r>
                      <a:r>
                        <a:rPr lang="en-GB" sz="1800" dirty="0" err="1">
                          <a:effectLst/>
                        </a:rPr>
                        <a:t>Ayarlanınca</a:t>
                      </a:r>
                      <a:r>
                        <a:rPr lang="en-GB" sz="1800" dirty="0">
                          <a:effectLst/>
                        </a:rPr>
                        <a:t> RPTC_CNTR, RPTC_LRC </a:t>
                      </a:r>
                      <a:r>
                        <a:rPr lang="en-GB" sz="1800" dirty="0" err="1">
                          <a:effectLst/>
                        </a:rPr>
                        <a:t>değerine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ulaştıktan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sonra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arttırılmaz</a:t>
                      </a:r>
                      <a:r>
                        <a:rPr lang="en-GB" sz="1800" dirty="0">
                          <a:effectLst/>
                        </a:rPr>
                        <a:t>. </a:t>
                      </a:r>
                      <a:r>
                        <a:rPr lang="en-GB" sz="1800" dirty="0" err="1">
                          <a:effectLst/>
                        </a:rPr>
                        <a:t>Boşaltılınca</a:t>
                      </a:r>
                      <a:r>
                        <a:rPr lang="en-GB" sz="1800" dirty="0">
                          <a:effectLst/>
                        </a:rPr>
                        <a:t> RPTC_CNTR, RPTC_LRC </a:t>
                      </a:r>
                      <a:r>
                        <a:rPr lang="en-GB" sz="1800" dirty="0" err="1">
                          <a:effectLst/>
                        </a:rPr>
                        <a:t>yazmacındaki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değere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ulaşınca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yeniden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başlatılır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911080178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INTE: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Ayarlanınca</a:t>
                      </a:r>
                      <a:r>
                        <a:rPr lang="en-US" sz="1800" b="0" dirty="0">
                          <a:effectLst/>
                        </a:rPr>
                        <a:t> RPTC_CNTR </a:t>
                      </a:r>
                      <a:r>
                        <a:rPr lang="en-US" sz="1800" b="0" dirty="0" err="1">
                          <a:effectLst/>
                        </a:rPr>
                        <a:t>değeri</a:t>
                      </a:r>
                      <a:r>
                        <a:rPr lang="en-US" sz="1800" b="0" dirty="0">
                          <a:effectLst/>
                        </a:rPr>
                        <a:t> RPTC_LRC </a:t>
                      </a:r>
                      <a:r>
                        <a:rPr lang="en-US" sz="1800" b="0" dirty="0" err="1">
                          <a:effectLst/>
                        </a:rPr>
                        <a:t>ya</a:t>
                      </a:r>
                      <a:r>
                        <a:rPr lang="en-US" sz="1800" b="0" dirty="0">
                          <a:effectLst/>
                        </a:rPr>
                        <a:t> da RPTC_HRC </a:t>
                      </a:r>
                      <a:r>
                        <a:rPr lang="en-US" sz="1800" b="0" dirty="0" err="1">
                          <a:effectLst/>
                        </a:rPr>
                        <a:t>değerine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eşitlenince</a:t>
                      </a:r>
                      <a:r>
                        <a:rPr lang="en-US" sz="1800" b="0" dirty="0">
                          <a:effectLst/>
                        </a:rPr>
                        <a:t> PTC </a:t>
                      </a:r>
                      <a:r>
                        <a:rPr lang="en-US" sz="1800" b="0" dirty="0" err="1">
                          <a:effectLst/>
                        </a:rPr>
                        <a:t>bir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kesinti</a:t>
                      </a:r>
                      <a:r>
                        <a:rPr lang="en-US" sz="1800" b="0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sağlar</a:t>
                      </a:r>
                      <a:r>
                        <a:rPr lang="en-GB" sz="1800" dirty="0">
                          <a:effectLst/>
                        </a:rPr>
                        <a:t>. </a:t>
                      </a:r>
                      <a:r>
                        <a:rPr lang="en-GB" sz="1800" dirty="0" err="1">
                          <a:effectLst/>
                        </a:rPr>
                        <a:t>Sinyal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boşaltılınca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kesintiler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maskelenir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1548311893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6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INT: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Okununca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bu</a:t>
                      </a:r>
                      <a:r>
                        <a:rPr lang="en-GB" sz="1800" dirty="0">
                          <a:effectLst/>
                        </a:rPr>
                        <a:t> bit </a:t>
                      </a:r>
                      <a:r>
                        <a:rPr lang="en-GB" sz="1800" dirty="0" err="1">
                          <a:effectLst/>
                        </a:rPr>
                        <a:t>bekleyen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kesintiyi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gösterir</a:t>
                      </a:r>
                      <a:r>
                        <a:rPr lang="en-GB" sz="1800" dirty="0">
                          <a:effectLst/>
                        </a:rPr>
                        <a:t>. </a:t>
                      </a:r>
                      <a:r>
                        <a:rPr lang="en-GB" sz="1800" dirty="0" err="1">
                          <a:effectLst/>
                        </a:rPr>
                        <a:t>Ayarlıysa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bir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kesinti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beklemededir</a:t>
                      </a:r>
                      <a:r>
                        <a:rPr lang="en-GB" sz="1800" dirty="0">
                          <a:effectLst/>
                        </a:rPr>
                        <a:t>. Bu bit ‘1’ </a:t>
                      </a:r>
                      <a:r>
                        <a:rPr lang="en-GB" sz="1800" dirty="0" err="1">
                          <a:effectLst/>
                        </a:rPr>
                        <a:t>ile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yazılınca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kesinti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isteği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boşaltılmıştır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148230091"/>
                  </a:ext>
                </a:extLst>
              </a:tr>
              <a:tr h="419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CNTRRST: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US" sz="1800" b="0" dirty="0" err="1">
                          <a:effectLst/>
                        </a:rPr>
                        <a:t>Ayarlanınca</a:t>
                      </a:r>
                      <a:r>
                        <a:rPr lang="en-US" sz="1800" b="0" dirty="0">
                          <a:effectLst/>
                        </a:rPr>
                        <a:t> RPTC_CNTR </a:t>
                      </a:r>
                      <a:r>
                        <a:rPr lang="en-US" sz="1800" b="0" dirty="0" err="1">
                          <a:effectLst/>
                        </a:rPr>
                        <a:t>sıfırlanır</a:t>
                      </a:r>
                      <a:r>
                        <a:rPr lang="en-GB" sz="1800" dirty="0">
                          <a:effectLst/>
                        </a:rPr>
                        <a:t>. </a:t>
                      </a:r>
                      <a:r>
                        <a:rPr lang="en-GB" sz="1800" dirty="0" err="1">
                          <a:effectLst/>
                        </a:rPr>
                        <a:t>Boşaltılınca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sayaç</a:t>
                      </a:r>
                      <a:r>
                        <a:rPr lang="en-GB" sz="1800" dirty="0">
                          <a:effectLst/>
                        </a:rPr>
                        <a:t> normal </a:t>
                      </a:r>
                      <a:r>
                        <a:rPr lang="en-GB" sz="1800" dirty="0" err="1">
                          <a:effectLst/>
                        </a:rPr>
                        <a:t>işlem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yapar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785966066"/>
                  </a:ext>
                </a:extLst>
              </a:tr>
              <a:tr h="5596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R/W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CAPTE:</a:t>
                      </a:r>
                      <a:r>
                        <a:rPr lang="en-US" sz="1800" b="1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Ayarlanınca</a:t>
                      </a:r>
                      <a:r>
                        <a:rPr lang="en-GB" sz="1800" dirty="0">
                          <a:effectLst/>
                        </a:rPr>
                        <a:t> RPTC_CNTR, RPTC_LRC </a:t>
                      </a:r>
                      <a:r>
                        <a:rPr lang="en-GB" sz="1800" dirty="0" err="1">
                          <a:effectLst/>
                        </a:rPr>
                        <a:t>ya</a:t>
                      </a:r>
                      <a:r>
                        <a:rPr lang="en-GB" sz="1800" dirty="0">
                          <a:effectLst/>
                        </a:rPr>
                        <a:t> da RPTC_HRC </a:t>
                      </a:r>
                      <a:r>
                        <a:rPr lang="en-GB" sz="1800" dirty="0" err="1">
                          <a:effectLst/>
                        </a:rPr>
                        <a:t>yazmaçları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içerisine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yakalanır</a:t>
                      </a:r>
                      <a:r>
                        <a:rPr lang="en-GB" sz="1800" dirty="0">
                          <a:effectLst/>
                        </a:rPr>
                        <a:t>. </a:t>
                      </a:r>
                      <a:r>
                        <a:rPr lang="en-GB" sz="1800" dirty="0" err="1">
                          <a:effectLst/>
                        </a:rPr>
                        <a:t>Sıfırlanınca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yakalama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işlevi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maskelenir</a:t>
                      </a:r>
                      <a:r>
                        <a:rPr lang="en-GB" sz="1800" dirty="0">
                          <a:effectLst/>
                        </a:rPr>
                        <a:t>.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961" marR="62961" marT="0" marB="0"/>
                </a:tc>
                <a:extLst>
                  <a:ext uri="{0D108BD9-81ED-4DB2-BD59-A6C34878D82A}">
                    <a16:rowId xmlns:a16="http://schemas.microsoft.com/office/drawing/2014/main" val="2787842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156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Zamanlayıcı</a:t>
            </a:r>
            <a:r>
              <a:rPr lang="en-US" b="1" dirty="0"/>
              <a:t> </a:t>
            </a:r>
            <a:r>
              <a:rPr lang="en-US" b="1" dirty="0" err="1"/>
              <a:t>Örneği</a:t>
            </a:r>
            <a:endParaRPr lang="en-US" b="1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44D4E48-275D-4852-BC08-15C1DD3AB785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442203" cy="519255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RPTC_LRC’i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sayılacak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dönümlerin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sayısına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ayarla</a:t>
            </a:r>
            <a:endParaRPr 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Zamanlayıcıyı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yapılandırmak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denetleme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bitlerini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(RPTC_CTRL) </a:t>
            </a: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ayarla</a:t>
            </a:r>
            <a:r>
              <a:rPr lang="en-US" sz="24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Sayacı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 RPTC_CTRL = 0xC0 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000000):  CNTRRST (bit 7) = 1: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sıfırlanır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(RPTC_CNTR = 0); INT (bit 6) = 1: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kesnti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isteği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sıfırlanır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Sayaçla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etkinleştir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 RPTC_CTRL = 0x21 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(0b000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0000</a:t>
            </a:r>
            <a:r>
              <a:rPr lang="en-US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): EN (bit 0) = 1: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sayaç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etkinleştirilir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dolayısıyla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RPTC_CNTR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artar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; INTE (bit 5) = 1: PTC, RPTC_CNTR == RPTC_LRC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olunca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0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sağlar</a:t>
            </a:r>
            <a:r>
              <a:rPr lang="en-US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Program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denetleme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yazmacında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bitini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INT, </a:t>
            </a: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RPTC_CTRL’nin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bit 6’sıdır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1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olana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kadar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okur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(RPTC_CNTR == RPTC_LRC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olduğunu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gösterir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).</a:t>
            </a:r>
          </a:p>
          <a:p>
            <a:pPr>
              <a:defRPr/>
            </a:pPr>
            <a:endParaRPr lang="en-US" sz="10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Bu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algoritma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kesintileri</a:t>
            </a:r>
            <a:r>
              <a:rPr lang="en-US" sz="2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b="1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kullanmaz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ancak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bitini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(INT,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RPTC_CTRL’nin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bit 6’sı)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doğru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saat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dönüm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sayısına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erişildiğini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belirlemek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kullanır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kullanımını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Deney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9’da </a:t>
            </a:r>
            <a:r>
              <a:rPr lang="en-US" sz="26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gösteriyoruz</a:t>
            </a:r>
            <a:r>
              <a:rPr lang="en-US" sz="26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endParaRPr lang="en-US" sz="26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indent="0">
              <a:buNone/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14421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sz="3600" b="1" dirty="0" err="1"/>
              <a:t>RVfpga</a:t>
            </a:r>
            <a:r>
              <a:rPr lang="en-US" sz="3600" b="1" dirty="0"/>
              <a:t> </a:t>
            </a:r>
            <a:r>
              <a:rPr lang="en-US" sz="3600" b="1" dirty="0" err="1"/>
              <a:t>Deney</a:t>
            </a:r>
            <a:r>
              <a:rPr lang="en-US" sz="3600" b="1" dirty="0"/>
              <a:t> 8: </a:t>
            </a:r>
            <a:r>
              <a:rPr lang="en-US" sz="3600" b="1" dirty="0" err="1"/>
              <a:t>Zamanlayıcı</a:t>
            </a:r>
            <a:r>
              <a:rPr lang="en-US" sz="3600" b="1" dirty="0"/>
              <a:t> </a:t>
            </a:r>
            <a:r>
              <a:rPr lang="en-US" sz="3600" b="1" dirty="0" err="1"/>
              <a:t>Alçak</a:t>
            </a:r>
            <a:r>
              <a:rPr lang="en-US" sz="3600" b="1" dirty="0"/>
              <a:t> </a:t>
            </a:r>
            <a:r>
              <a:rPr lang="en-US" sz="3600" b="1" dirty="0" err="1"/>
              <a:t>Düzeyli</a:t>
            </a:r>
            <a:r>
              <a:rPr lang="en-US" sz="3600" b="1" dirty="0"/>
              <a:t> </a:t>
            </a:r>
            <a:r>
              <a:rPr lang="en-US" sz="3600" b="1" dirty="0" err="1"/>
              <a:t>Gerçekleştirmesi</a:t>
            </a:r>
            <a:endParaRPr lang="en-US" sz="3600" b="1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144052" y="885679"/>
            <a:ext cx="11893937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 ana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parçaya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bölünmüştür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Dış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yok)</a:t>
            </a: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Zamanlayıcı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modülünün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RVfpga’e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entegrasyonu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orta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Zamanlayıcıyla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SweRV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EH1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arasındaki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bağlantı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sağ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taralı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bölge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941" y="3054199"/>
            <a:ext cx="5436158" cy="312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1159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8: </a:t>
            </a:r>
            <a:r>
              <a:rPr lang="en-US" b="1" dirty="0" err="1"/>
              <a:t>RVfpga’e</a:t>
            </a:r>
            <a:r>
              <a:rPr lang="en-US" b="1" dirty="0"/>
              <a:t> </a:t>
            </a:r>
            <a:r>
              <a:rPr lang="en-US" b="1" dirty="0" err="1"/>
              <a:t>Entegrasyon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9349055-132D-40FF-B6E7-C4CDF7611DA4}"/>
              </a:ext>
            </a:extLst>
          </p:cNvPr>
          <p:cNvSpPr txBox="1">
            <a:spLocks/>
          </p:cNvSpPr>
          <p:nvPr/>
        </p:nvSpPr>
        <p:spPr>
          <a:xfrm>
            <a:off x="683289" y="885679"/>
            <a:ext cx="10791930" cy="205849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Dosya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swervolf_core.v</a:t>
            </a:r>
            <a:r>
              <a:rPr lang="en-GB" sz="24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GB" sz="2400" dirty="0"/>
              <a:t>PTC </a:t>
            </a:r>
            <a:r>
              <a:rPr lang="en-GB" sz="2400" dirty="0" err="1"/>
              <a:t>modül</a:t>
            </a:r>
            <a:r>
              <a:rPr lang="en-GB" sz="2400" dirty="0"/>
              <a:t> </a:t>
            </a:r>
            <a:r>
              <a:rPr lang="en-GB" sz="2400" dirty="0" err="1"/>
              <a:t>somutlama</a:t>
            </a:r>
            <a:endParaRPr lang="en-GB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467" y="1612236"/>
            <a:ext cx="52006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804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28FCAD-1214-493F-8F17-262118536C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 err="1">
                <a:solidFill>
                  <a:srgbClr val="002060"/>
                </a:solidFill>
                <a:latin typeface="+mn-lt"/>
              </a:rPr>
              <a:t>Deney</a:t>
            </a:r>
            <a:r>
              <a:rPr lang="en-US" sz="8800" dirty="0">
                <a:solidFill>
                  <a:srgbClr val="002060"/>
                </a:solidFill>
                <a:latin typeface="+mn-lt"/>
              </a:rPr>
              <a:t> 9:</a:t>
            </a:r>
            <a:br>
              <a:rPr lang="en-US" sz="8800" dirty="0">
                <a:solidFill>
                  <a:srgbClr val="002060"/>
                </a:solidFill>
                <a:latin typeface="+mn-lt"/>
              </a:rPr>
            </a:br>
            <a:r>
              <a:rPr lang="en-US" sz="8000" dirty="0" err="1">
                <a:solidFill>
                  <a:srgbClr val="002060"/>
                </a:solidFill>
                <a:latin typeface="+mn-lt"/>
              </a:rPr>
              <a:t>Kesinti-Güdümlü</a:t>
            </a:r>
            <a:r>
              <a:rPr lang="en-US" sz="8000" dirty="0">
                <a:solidFill>
                  <a:srgbClr val="002060"/>
                </a:solidFill>
                <a:latin typeface="+mn-lt"/>
              </a:rPr>
              <a:t> I/O</a:t>
            </a:r>
          </a:p>
        </p:txBody>
      </p:sp>
    </p:spTree>
    <p:extLst>
      <p:ext uri="{BB962C8B-B14F-4D97-AF65-F5344CB8AC3E}">
        <p14:creationId xmlns:p14="http://schemas.microsoft.com/office/powerpoint/2010/main" val="263952909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Kesinti-Güdümlü</a:t>
            </a:r>
            <a:r>
              <a:rPr lang="en-US" b="1" dirty="0"/>
              <a:t> I/O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Kesinti-güdümlü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vs.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Programlanmış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endParaRPr lang="en-US" sz="32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RVfpga’in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Kesinti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Denetleyicisi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Western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Digita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l’in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Çevre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Birimi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Destek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Kart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Destek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Paketlerini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(PSP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ile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BSP)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kullanarak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kesintiler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nasıl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yapılandırılır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kumimoji="0" lang="tr-TR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Kesinti Örneği</a:t>
            </a:r>
            <a:endParaRPr kumimoji="0" lang="en-GB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741363" lvl="1" indent="-341313">
              <a:spcBef>
                <a:spcPts val="0"/>
              </a:spcBef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854477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Kesinti-Güdümlü</a:t>
            </a:r>
            <a:r>
              <a:rPr lang="en-US" b="1" dirty="0"/>
              <a:t> I/O </a:t>
            </a:r>
            <a:r>
              <a:rPr lang="en-US" b="1" dirty="0" err="1"/>
              <a:t>Giriş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Programlanmış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İstenilen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değer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görülene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kadar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program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sürekli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yoklar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örneğin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anahtarı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).</a:t>
            </a:r>
          </a:p>
          <a:p>
            <a:pPr lvl="1">
              <a:defRPr/>
            </a:pP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Örneğin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yöntem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önceki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deneylerde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anahtarları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okumak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için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kullanılmıştı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Bu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değeri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sürekli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yoklayarak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işlemciyi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zorlar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–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başka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işe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yarar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çalışmalar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yapmak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yerine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>
              <a:defRPr/>
            </a:pPr>
            <a:r>
              <a:rPr lang="en-US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Kesinti-güdümlü</a:t>
            </a: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Girdi</a:t>
            </a: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/</a:t>
            </a:r>
            <a:r>
              <a:rPr lang="en-US" b="1" dirty="0" err="1">
                <a:latin typeface="Arial" panose="020B0604020202020204" pitchFamily="34" charset="0"/>
                <a:ea typeface="SimSun" panose="02010600030101010101" pitchFamily="2" charset="-122"/>
              </a:rPr>
              <a:t>Çıktı</a:t>
            </a: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Bir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etkinlik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uç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sağlaması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gibi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işlemcinin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hizmet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yordamına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(ISR,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i="1" dirty="0" err="1">
                <a:latin typeface="Arial" panose="020B0604020202020204" pitchFamily="34" charset="0"/>
                <a:ea typeface="SimSun" panose="02010600030101010101" pitchFamily="2" charset="-122"/>
              </a:rPr>
              <a:t>yöneticisi</a:t>
            </a:r>
            <a:r>
              <a:rPr lang="en-US" i="1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de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sıçramasına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neden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olur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bu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plansız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bir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işlev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çağrısı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gibidir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 ISR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kesntiyi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yönetir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-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örneğin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anahtarların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değerini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okur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-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ardından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normal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programa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latin typeface="Arial" panose="020B0604020202020204" pitchFamily="34" charset="0"/>
                <a:ea typeface="SimSun" panose="02010600030101010101" pitchFamily="2" charset="-122"/>
              </a:rPr>
              <a:t>döner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  <a:p>
            <a:pPr lvl="1">
              <a:defRPr/>
            </a:pP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Bu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olay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olana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kadar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işlemci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anlamlı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işler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yapmayı</a:t>
            </a:r>
            <a:r>
              <a:rPr lang="en-US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sürdürebilir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28902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Kesintileri</a:t>
            </a:r>
            <a:r>
              <a:rPr lang="en-US" b="1" dirty="0"/>
              <a:t> </a:t>
            </a:r>
            <a:r>
              <a:rPr lang="en-US" b="1" dirty="0" err="1"/>
              <a:t>Yönetme</a:t>
            </a:r>
            <a:endParaRPr lang="en-US" b="1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2D61C4-BB8F-4CA7-A6F7-FCBE5FCCE994}"/>
              </a:ext>
            </a:extLst>
          </p:cNvPr>
          <p:cNvSpPr txBox="1">
            <a:spLocks/>
          </p:cNvSpPr>
          <p:nvPr/>
        </p:nvSpPr>
        <p:spPr>
          <a:xfrm>
            <a:off x="452948" y="1081027"/>
            <a:ext cx="11677320" cy="209642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BB116"/>
              </a:buClr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Donanım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da </a:t>
            </a:r>
            <a:r>
              <a:rPr lang="en-US" sz="3200" b="1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yazılım</a:t>
            </a:r>
            <a:r>
              <a:rPr lang="en-US" sz="3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kesintilere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neden</a:t>
            </a:r>
            <a:r>
              <a:rPr lang="en-US" sz="32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olabilir</a:t>
            </a:r>
            <a:endParaRPr lang="en-US" sz="32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Bu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deneyde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donanım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kesintilerine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odaklanıyoruz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/>
            </a:endParaRPr>
          </a:p>
          <a:p>
            <a:pPr>
              <a:defRPr/>
            </a:pP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SweRV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EH1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çekirdeği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kesintileri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RISC-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V’ın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PLIC (Platform-level interrupt controller (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Platform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düzeyli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denetleyicisi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))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spesifikasyonuna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göre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yönetir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 Buna Programmable Interrupt Controller (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Programlanabilir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Denetleyicisi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(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PIC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)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denir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.</a:t>
            </a:r>
            <a:r>
              <a:rPr 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Şunları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vardır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255 </a:t>
            </a:r>
            <a:r>
              <a:rPr lang="en-US" sz="28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kesinti</a:t>
            </a:r>
            <a:r>
              <a:rPr 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kaynağı</a:t>
            </a:r>
            <a:endParaRPr lang="en-US" sz="2800" dirty="0">
              <a:solidFill>
                <a:sysClr val="windowText" lastClr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15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öncelik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/>
              </a:rPr>
              <a:t>düzeyi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00050" lvl="1" indent="0">
              <a:spcBef>
                <a:spcPts val="0"/>
              </a:spcBef>
              <a:buNone/>
            </a:pPr>
            <a:endParaRPr lang="en-US" sz="28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340099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A4BAF8-24E0-4C96-BCD1-D04D03FF7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44" y="95535"/>
            <a:ext cx="11893937" cy="680114"/>
          </a:xfrm>
        </p:spPr>
        <p:txBody>
          <a:bodyPr>
            <a:noAutofit/>
          </a:bodyPr>
          <a:lstStyle/>
          <a:p>
            <a:r>
              <a:rPr lang="en-US" b="1" dirty="0" err="1"/>
              <a:t>RVfpga</a:t>
            </a:r>
            <a:r>
              <a:rPr lang="en-US" b="1" dirty="0"/>
              <a:t> </a:t>
            </a:r>
            <a:r>
              <a:rPr lang="en-US" b="1" dirty="0" err="1"/>
              <a:t>Deney</a:t>
            </a:r>
            <a:r>
              <a:rPr lang="en-US" b="1" dirty="0"/>
              <a:t> 9: </a:t>
            </a:r>
            <a:r>
              <a:rPr lang="en-US" b="1" dirty="0" err="1"/>
              <a:t>Kesinti</a:t>
            </a:r>
            <a:r>
              <a:rPr lang="en-US" b="1" dirty="0"/>
              <a:t> </a:t>
            </a:r>
            <a:r>
              <a:rPr lang="en-US" b="1" dirty="0" err="1"/>
              <a:t>Donanımı</a:t>
            </a:r>
            <a:endParaRPr lang="en-US" b="1" dirty="0"/>
          </a:p>
        </p:txBody>
      </p:sp>
      <p:pic>
        <p:nvPicPr>
          <p:cNvPr id="5" name="Imagen 16">
            <a:extLst>
              <a:ext uri="{FF2B5EF4-FFF2-40B4-BE49-F238E27FC236}">
                <a16:creationId xmlns:a16="http://schemas.microsoft.com/office/drawing/2014/main" id="{D81E216E-F0DF-4D1B-831C-BA8AAC52991A}"/>
              </a:ext>
            </a:extLst>
          </p:cNvPr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9" y="1161235"/>
            <a:ext cx="11572327" cy="475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017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5271</TotalTime>
  <Words>8120</Words>
  <Application>Microsoft Macintosh PowerPoint</Application>
  <PresentationFormat>Widescreen</PresentationFormat>
  <Paragraphs>1278</Paragraphs>
  <Slides>114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114</vt:i4>
      </vt:variant>
    </vt:vector>
  </HeadingPairs>
  <TitlesOfParts>
    <vt:vector size="121" baseType="lpstr">
      <vt:lpstr>Arial-BoldMT</vt:lpstr>
      <vt:lpstr>Arial</vt:lpstr>
      <vt:lpstr>Calibri</vt:lpstr>
      <vt:lpstr>Calibri Light</vt:lpstr>
      <vt:lpstr>Courier New</vt:lpstr>
      <vt:lpstr>Office Theme</vt:lpstr>
      <vt:lpstr>Visio</vt:lpstr>
      <vt:lpstr>PowerPoint Presentation</vt:lpstr>
      <vt:lpstr>Sayılanlar</vt:lpstr>
      <vt:lpstr>PowerPoint Presentation</vt:lpstr>
      <vt:lpstr>Giriş</vt:lpstr>
      <vt:lpstr>RVfpga Tanıtımı</vt:lpstr>
      <vt:lpstr>RVfpga Kurs İçerikleri</vt:lpstr>
      <vt:lpstr>RVfpga İçerikleri</vt:lpstr>
      <vt:lpstr>RVfpga Kursu</vt:lpstr>
      <vt:lpstr>RVfpga’e Nasıl Ulaşılır</vt:lpstr>
      <vt:lpstr>RVfpga Gerekli Yazılım ile Donanım</vt:lpstr>
      <vt:lpstr>Desteklenen Platformlar</vt:lpstr>
      <vt:lpstr>RVfpga Yazılım Araçları</vt:lpstr>
      <vt:lpstr>Nexys A7-100T FPGA Kartı</vt:lpstr>
      <vt:lpstr>RISC-V Çekirdekleri ile SoCleri</vt:lpstr>
      <vt:lpstr>SweRV EH1 Çekirdeği</vt:lpstr>
      <vt:lpstr>Genişletilmiş SweRVolf SoC</vt:lpstr>
      <vt:lpstr>RVfpga</vt:lpstr>
      <vt:lpstr>RVfpga Eklentileri</vt:lpstr>
      <vt:lpstr>RVfpga Deneylerinin Tanıtımı</vt:lpstr>
      <vt:lpstr>RVfpga Deneyleri</vt:lpstr>
      <vt:lpstr>RVfpga Deneyler 1-10</vt:lpstr>
      <vt:lpstr>RVfpga Deneyler 1-5: Vivado Proje &amp; Programlama</vt:lpstr>
      <vt:lpstr>RVfpga Deneyler 6-10: Girdi/Çıktı &amp; RVfpga Çevre Birimleri</vt:lpstr>
      <vt:lpstr>RVfpga Deneyler 11-15: RISC-V Çekirdeği</vt:lpstr>
      <vt:lpstr>RVfpga Deneyler 16-20: RISC-V Bellek Sistemleri</vt:lpstr>
      <vt:lpstr>RVfpga Süreci</vt:lpstr>
      <vt:lpstr>RVfpga  Hızlı Başlangıç Kılavuzu</vt:lpstr>
      <vt:lpstr>Hızlı Başlangıç Kılavuzu Tanıtımı</vt:lpstr>
      <vt:lpstr>PlatformIO &amp; VSCode Kur</vt:lpstr>
      <vt:lpstr>RVfpga’i Karta İndirip Programı Çalıştır</vt:lpstr>
      <vt:lpstr>RVfpga Deney Tanımları</vt:lpstr>
      <vt:lpstr>Deney 1: Vivado Projesi</vt:lpstr>
      <vt:lpstr>RVfpga Deney 1: RVfpga Vivado Projesi</vt:lpstr>
      <vt:lpstr>Deney 2: C Programlaması</vt:lpstr>
      <vt:lpstr>RVfpga Deney 2: C Programlaması</vt:lpstr>
      <vt:lpstr>RVfpga Deney 2: Örnek C Programı</vt:lpstr>
      <vt:lpstr>RVfpga Deney 2: Bellek-Eşlenmiş I/O Adresleri</vt:lpstr>
      <vt:lpstr>RVfpga Deney 2: Western Digital’in BSP &amp; PSP’si</vt:lpstr>
      <vt:lpstr>RVfpga Deney 2: Terminale Yazdırma için UART</vt:lpstr>
      <vt:lpstr>Deney 3: RISC-V Çeviricisi</vt:lpstr>
      <vt:lpstr>RVfpga Deney 3: RISC-V Çeviricisi</vt:lpstr>
      <vt:lpstr>RVfpga Deney 3: RISC-V Çevirici Yönergeleri</vt:lpstr>
      <vt:lpstr>RVfpga Deney 3: RISC-V Çevirici Yönergeleri</vt:lpstr>
      <vt:lpstr>RVfpga Deney 3: RISC-V Yazmaçları</vt:lpstr>
      <vt:lpstr>RVfpga Deney 3: Örnek RISC-V Çevirici Programı</vt:lpstr>
      <vt:lpstr>Deney 4: İşlev Çağrıları</vt:lpstr>
      <vt:lpstr>RVfpga Deney 4: İşlev Çağrıları</vt:lpstr>
      <vt:lpstr>RVfpga Deney 4: İşlevli Örnek Program</vt:lpstr>
      <vt:lpstr>RVfpga Deney 4: İşlevli Örnek Program</vt:lpstr>
      <vt:lpstr>RVfpga Deney 4: C Kütüphaneleri</vt:lpstr>
      <vt:lpstr>RVfpga Deney 4: C Kütüphaneli Örnek Program</vt:lpstr>
      <vt:lpstr>RVfpga Deney 4: RISC-V Çağırma Uzlaşımı</vt:lpstr>
      <vt:lpstr>RVfpga Deney 4: RISC-V Çağrı Uzlaşımı Örneği</vt:lpstr>
      <vt:lpstr>RVfpga Deney 4: Yığın</vt:lpstr>
      <vt:lpstr>RVfpga Deney 4: Korunur / Korunmaz Yazmaçlar</vt:lpstr>
      <vt:lpstr>RVfpga Deney 4: Yığın – Gözden Geçirilmiş Kod</vt:lpstr>
      <vt:lpstr>Deney 5: C ile Çevirici</vt:lpstr>
      <vt:lpstr>RVfpga Deney 5: C ile Çeviriciyi Birleştirme</vt:lpstr>
      <vt:lpstr>RVfpga Deney 5: Görüntü İşleme Programı</vt:lpstr>
      <vt:lpstr>RVfpga Deney 5: Görüntü İşleme Programı</vt:lpstr>
      <vt:lpstr>RVfpga Deney 5: Çevirici İşlevi</vt:lpstr>
      <vt:lpstr>RVfpga Deney 5: yapılarla diziler</vt:lpstr>
      <vt:lpstr>RVfpga Deney 5: Main (Ana) İşlevi</vt:lpstr>
      <vt:lpstr>Deney 6: I/O’ya Giriş</vt:lpstr>
      <vt:lpstr>RVfpga Deney 6: Girdi/Çıktıya Giriş</vt:lpstr>
      <vt:lpstr>RVfpga Deney 6: I/O’lu, Genel Yapılı İşlemci</vt:lpstr>
      <vt:lpstr>RVfpga Deney 6: I/O’lu İşlemci</vt:lpstr>
      <vt:lpstr>RVfpga Deney 6: Genel Amaçlı I/O (GPIO)</vt:lpstr>
      <vt:lpstr>RVfpga Deney 6: Bellek-Eşlenmiş Yazmaçlar</vt:lpstr>
      <vt:lpstr>RVfpga Deney 6: RVfpga GPIO Modülü</vt:lpstr>
      <vt:lpstr>RVfpga Deney 6: Bellek-Eşlenmiş Yazmaçlar</vt:lpstr>
      <vt:lpstr>RVfpga Deney 6: GPIO Alçak Düzeyli Gerçekleştirmesi</vt:lpstr>
      <vt:lpstr>RVfpga Deney 6: Dış bağlantı</vt:lpstr>
      <vt:lpstr>RVfpga Deney 6: RVfpga’e Entegrasyon</vt:lpstr>
      <vt:lpstr>RVfpga Deney 6: SweRV EH1 ile Bağlantı</vt:lpstr>
      <vt:lpstr>Deney 7: 7-Kesimli Ekranlar</vt:lpstr>
      <vt:lpstr>RVfpga Deney 7: 7-Kesimli Ekranlar</vt:lpstr>
      <vt:lpstr>RVfpga Deney 7: 7-Kesimli Ekranların Tanıtımı</vt:lpstr>
      <vt:lpstr>RVfpga Deney 7: Nexys A7’daki 7-Kesimli Ekranlar</vt:lpstr>
      <vt:lpstr>RVfpga Deney 7: 7-Kesimli Ekran Donanımı</vt:lpstr>
      <vt:lpstr>RVfpga Deney 7: 7-Kes. Ekr. Alçak-Düzey Gerçekleştirme</vt:lpstr>
      <vt:lpstr>RVfpga Deney 7: Dış bağlantı</vt:lpstr>
      <vt:lpstr>RVfpga Deney 7: RVfpga’e Entegrasyonu</vt:lpstr>
      <vt:lpstr>RVfpga Deney 7: RVfpga’e Entegrasyonu</vt:lpstr>
      <vt:lpstr>Deney 8: Zamanlayıcılar</vt:lpstr>
      <vt:lpstr>RVfpga Deney 8: Zamanlayıcılar</vt:lpstr>
      <vt:lpstr>RVfpga Deney 8: Zamanlayıcılar</vt:lpstr>
      <vt:lpstr>RVfpga Deney 8: Zamanlayıcılar</vt:lpstr>
      <vt:lpstr>RVfpga Deney 8: Zamanlayıcı (PTC) Modülü</vt:lpstr>
      <vt:lpstr>RVfpga Deney 8: Zamanlayıcı (PTC) Yazmaçlar</vt:lpstr>
      <vt:lpstr>RVfpga Deney 8: Zamanlayıcı (PTC) Denetleme Yazmacı</vt:lpstr>
      <vt:lpstr>RVfpga Deney 8: Zamanlayıcı Örneği</vt:lpstr>
      <vt:lpstr>RVfpga Deney 8: Zamanlayıcı Alçak Düzeyli Gerçekleştirmesi</vt:lpstr>
      <vt:lpstr>RVfpga Deney 8: RVfpga’e Entegrasyon</vt:lpstr>
      <vt:lpstr>Deney 9: Kesinti-Güdümlü I/O</vt:lpstr>
      <vt:lpstr>RVfpga Deney 9: Kesinti-Güdümlü I/O</vt:lpstr>
      <vt:lpstr>RVfpga Deney 9: Kesinti-Güdümlü I/O Giriş</vt:lpstr>
      <vt:lpstr>RVfpga Deney 9: Kesintileri Yönetme</vt:lpstr>
      <vt:lpstr>RVfpga Deney 9: Kesinti Donanımı</vt:lpstr>
      <vt:lpstr>RVfpga Deney 9: Bir-vektör vs. Çoklu-vektör modu</vt:lpstr>
      <vt:lpstr>RVfpga Deney 9: Kesintileri Yönetme</vt:lpstr>
      <vt:lpstr>RVfpga Deney 9: Kesinti Örneği</vt:lpstr>
      <vt:lpstr>RVfpga Deney 9: Kesinti Örneği</vt:lpstr>
      <vt:lpstr>RVfpga Deney 9: Kesinti Örneği</vt:lpstr>
      <vt:lpstr>RVfpga Deney 9: Kesinti Örneği</vt:lpstr>
      <vt:lpstr>Deney 10: Dizisel Veri Yolları</vt:lpstr>
      <vt:lpstr>RVfpga Deney 10: Dizisel Veri Yolları</vt:lpstr>
      <vt:lpstr>RVfpga Deney 10: Dizisel Veri Yolları</vt:lpstr>
      <vt:lpstr>RVfpga Deney 10: Dizisel Veri Yolları</vt:lpstr>
      <vt:lpstr>RVfpga Deney 10: RVfpga’in SPI Modülü</vt:lpstr>
      <vt:lpstr>RVfpga Deney 10: ADXL362 İvmeölçer</vt:lpstr>
      <vt:lpstr>RVfpga Deney 6: İvmeölçerin Alçak Düzeyli Gerçekleştirmesi</vt:lpstr>
      <vt:lpstr>RVfpga Deney 10: Dış Bağlantı</vt:lpstr>
      <vt:lpstr>RVfpga Deney 10: RVfpga’e Entegrasyon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Harris</dc:creator>
  <cp:lastModifiedBy>Mehmet Oguz Derin</cp:lastModifiedBy>
  <cp:revision>861</cp:revision>
  <dcterms:created xsi:type="dcterms:W3CDTF">2020-11-26T12:05:56Z</dcterms:created>
  <dcterms:modified xsi:type="dcterms:W3CDTF">2021-02-09T08:08:39Z</dcterms:modified>
</cp:coreProperties>
</file>