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8"/>
  </p:notesMasterIdLst>
  <p:handoutMasterIdLst>
    <p:handoutMasterId r:id="rId119"/>
  </p:handoutMasterIdLst>
  <p:sldIdLst>
    <p:sldId id="256" r:id="rId2"/>
    <p:sldId id="257" r:id="rId3"/>
    <p:sldId id="258" r:id="rId4"/>
    <p:sldId id="280" r:id="rId5"/>
    <p:sldId id="281" r:id="rId6"/>
    <p:sldId id="262" r:id="rId7"/>
    <p:sldId id="264" r:id="rId8"/>
    <p:sldId id="279" r:id="rId9"/>
    <p:sldId id="265" r:id="rId10"/>
    <p:sldId id="292" r:id="rId11"/>
    <p:sldId id="286" r:id="rId12"/>
    <p:sldId id="273" r:id="rId13"/>
    <p:sldId id="284" r:id="rId14"/>
    <p:sldId id="390" r:id="rId15"/>
    <p:sldId id="391" r:id="rId16"/>
    <p:sldId id="261" r:id="rId17"/>
    <p:sldId id="266" r:id="rId18"/>
    <p:sldId id="267" r:id="rId19"/>
    <p:sldId id="392" r:id="rId20"/>
    <p:sldId id="269" r:id="rId21"/>
    <p:sldId id="283" r:id="rId22"/>
    <p:sldId id="271" r:id="rId23"/>
    <p:sldId id="272" r:id="rId24"/>
    <p:sldId id="274" r:id="rId25"/>
    <p:sldId id="276" r:id="rId26"/>
    <p:sldId id="275" r:id="rId27"/>
    <p:sldId id="277" r:id="rId28"/>
    <p:sldId id="278" r:id="rId29"/>
    <p:sldId id="289" r:id="rId30"/>
    <p:sldId id="290" r:id="rId31"/>
    <p:sldId id="291" r:id="rId32"/>
    <p:sldId id="293" r:id="rId33"/>
    <p:sldId id="287" r:id="rId34"/>
    <p:sldId id="322" r:id="rId35"/>
    <p:sldId id="288" r:id="rId36"/>
    <p:sldId id="323" r:id="rId37"/>
    <p:sldId id="295" r:id="rId38"/>
    <p:sldId id="294" r:id="rId39"/>
    <p:sldId id="298" r:id="rId40"/>
    <p:sldId id="296" r:id="rId41"/>
    <p:sldId id="297" r:id="rId42"/>
    <p:sldId id="324" r:id="rId43"/>
    <p:sldId id="299" r:id="rId44"/>
    <p:sldId id="301" r:id="rId45"/>
    <p:sldId id="300" r:id="rId46"/>
    <p:sldId id="302" r:id="rId47"/>
    <p:sldId id="304" r:id="rId48"/>
    <p:sldId id="325" r:id="rId49"/>
    <p:sldId id="306" r:id="rId50"/>
    <p:sldId id="308" r:id="rId51"/>
    <p:sldId id="307" r:id="rId52"/>
    <p:sldId id="305" r:id="rId53"/>
    <p:sldId id="309" r:id="rId54"/>
    <p:sldId id="310" r:id="rId55"/>
    <p:sldId id="311" r:id="rId56"/>
    <p:sldId id="313" r:id="rId57"/>
    <p:sldId id="314" r:id="rId58"/>
    <p:sldId id="312" r:id="rId59"/>
    <p:sldId id="326" r:id="rId60"/>
    <p:sldId id="315" r:id="rId61"/>
    <p:sldId id="316" r:id="rId62"/>
    <p:sldId id="317" r:id="rId63"/>
    <p:sldId id="318" r:id="rId64"/>
    <p:sldId id="320" r:id="rId65"/>
    <p:sldId id="319" r:id="rId66"/>
    <p:sldId id="327" r:id="rId67"/>
    <p:sldId id="338" r:id="rId68"/>
    <p:sldId id="321" r:id="rId69"/>
    <p:sldId id="341" r:id="rId70"/>
    <p:sldId id="340" r:id="rId71"/>
    <p:sldId id="342" r:id="rId72"/>
    <p:sldId id="344" r:id="rId73"/>
    <p:sldId id="343" r:id="rId74"/>
    <p:sldId id="372" r:id="rId75"/>
    <p:sldId id="373" r:id="rId76"/>
    <p:sldId id="374" r:id="rId77"/>
    <p:sldId id="375" r:id="rId78"/>
    <p:sldId id="328" r:id="rId79"/>
    <p:sldId id="329" r:id="rId80"/>
    <p:sldId id="345" r:id="rId81"/>
    <p:sldId id="346" r:id="rId82"/>
    <p:sldId id="347" r:id="rId83"/>
    <p:sldId id="377" r:id="rId84"/>
    <p:sldId id="378" r:id="rId85"/>
    <p:sldId id="379" r:id="rId86"/>
    <p:sldId id="380" r:id="rId87"/>
    <p:sldId id="332" r:id="rId88"/>
    <p:sldId id="333" r:id="rId89"/>
    <p:sldId id="356" r:id="rId90"/>
    <p:sldId id="349" r:id="rId91"/>
    <p:sldId id="352" r:id="rId92"/>
    <p:sldId id="353" r:id="rId93"/>
    <p:sldId id="354" r:id="rId94"/>
    <p:sldId id="355" r:id="rId95"/>
    <p:sldId id="381" r:id="rId96"/>
    <p:sldId id="383" r:id="rId97"/>
    <p:sldId id="330" r:id="rId98"/>
    <p:sldId id="331" r:id="rId99"/>
    <p:sldId id="357" r:id="rId100"/>
    <p:sldId id="358" r:id="rId101"/>
    <p:sldId id="359" r:id="rId102"/>
    <p:sldId id="384" r:id="rId103"/>
    <p:sldId id="360" r:id="rId104"/>
    <p:sldId id="361" r:id="rId105"/>
    <p:sldId id="362" r:id="rId106"/>
    <p:sldId id="365" r:id="rId107"/>
    <p:sldId id="364" r:id="rId108"/>
    <p:sldId id="334" r:id="rId109"/>
    <p:sldId id="335" r:id="rId110"/>
    <p:sldId id="369" r:id="rId111"/>
    <p:sldId id="370" r:id="rId112"/>
    <p:sldId id="367" r:id="rId113"/>
    <p:sldId id="389" r:id="rId114"/>
    <p:sldId id="385" r:id="rId115"/>
    <p:sldId id="386" r:id="rId116"/>
    <p:sldId id="387" r:id="rId1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2" autoAdjust="0"/>
    <p:restoredTop sz="94660"/>
  </p:normalViewPr>
  <p:slideViewPr>
    <p:cSldViewPr snapToGrid="0">
      <p:cViewPr varScale="1">
        <p:scale>
          <a:sx n="98" d="100"/>
          <a:sy n="98" d="100"/>
        </p:scale>
        <p:origin x="5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846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handoutMaster" Target="handoutMasters/handoutMaster1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29A16-3F65-4FED-B8F0-5E77923492F4}" type="datetimeFigureOut">
              <a:rPr lang="es-ES" smtClean="0"/>
              <a:t>30/05/2021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55C3E-705D-468D-BE65-605678AAE28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4722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6577-3358-4447-B097-793FB8933ADE}" type="datetimeFigureOut">
              <a:rPr lang="es-ES" smtClean="0"/>
              <a:t>30/05/2021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F4480-2D2F-409F-8246-3E554EA5C51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078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3470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169555" cy="680114"/>
          </a:xfr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4525"/>
            <a:ext cx="10515600" cy="5112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F5C9B624-AD28-43EB-9A45-D21AEE942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57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baseline="0" dirty="0" err="1"/>
              <a:t>RVfpga</a:t>
            </a:r>
            <a:r>
              <a:rPr lang="en-US" sz="1600" b="0" baseline="0" dirty="0"/>
              <a:t> </a:t>
            </a:r>
            <a:r>
              <a:rPr lang="en-US" sz="1600" b="0" baseline="0" dirty="0" smtClean="0"/>
              <a:t>v1.1 </a:t>
            </a:r>
            <a:r>
              <a:rPr lang="en-US" sz="1600" b="0" baseline="0" dirty="0"/>
              <a:t>© </a:t>
            </a:r>
            <a:r>
              <a:rPr lang="en-US" sz="1600" b="0" baseline="0" dirty="0" smtClean="0"/>
              <a:t>2021     </a:t>
            </a:r>
            <a:r>
              <a:rPr lang="en-US" sz="1600" baseline="0" dirty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r>
              <a:rPr lang="en-US" sz="1600" dirty="0">
                <a:solidFill>
                  <a:schemeClr val="tx1"/>
                </a:solidFill>
              </a:rPr>
              <a:t>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Imagination Technologies </a:t>
            </a: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emf"/><Relationship Id="rId4" Type="http://schemas.openxmlformats.org/officeDocument/2006/relationships/package" Target="../embeddings/Dibujo_de_Microsoft_Visio3.vsdx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simple_spi" TargetMode="Externa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hyperlink" Target="https://www.analog.com/media/en/technical-documentation/data-sheets/ADXL362.pdf" TargetMode="Externa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ibujo_de_Microsoft_Visio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olf" TargetMode="External"/><Relationship Id="rId2" Type="http://schemas.openxmlformats.org/officeDocument/2006/relationships/hyperlink" Target="https://github.com/chipsalliance/Cores-SweRV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Download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thworks.com/help/matlab/ref/rgb2gray.html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gpio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ibujo_de_Microsoft_Visio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7.e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s://opencores.org/projects/ptc" TargetMode="Externa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ibujo_de_Microsoft_Visio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9.em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/>
              <a:t>RVfpga</a:t>
            </a:r>
          </a:p>
          <a:p>
            <a:r>
              <a:rPr lang="en-US" sz="3400" b="1" i="1" dirty="0"/>
              <a:t>The Complete Course in Understanding Computer Architecture</a:t>
            </a:r>
            <a:endParaRPr lang="en-US" sz="3400" b="1" dirty="0"/>
          </a:p>
        </p:txBody>
      </p:sp>
    </p:spTree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Supported Platforms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Operating Systems</a:t>
            </a:r>
          </a:p>
          <a:p>
            <a:pPr lvl="1"/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Ubuntu 18.04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(although later versions likely also work)</a:t>
            </a:r>
          </a:p>
          <a:p>
            <a:pPr lvl="1"/>
            <a:r>
              <a:rPr lang="en-US" b="1" dirty="0"/>
              <a:t>Windows 10</a:t>
            </a:r>
          </a:p>
          <a:p>
            <a:pPr lvl="1"/>
            <a:r>
              <a:rPr lang="en-US" b="1" dirty="0"/>
              <a:t>macOS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Handling Interrupts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Interrupts may be caused by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hardware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or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software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 this lab, we focus on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hardware interrupts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The SweRV EH1 core handles interrupts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after RISC-V’s PLIC (Platform-level interrupt controller) specification. It is referred to as the Programmable Interrupt Controller (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PIC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). It has:</a:t>
            </a: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255 </a:t>
            </a:r>
            <a:r>
              <a:rPr 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interrupt sources</a:t>
            </a: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15 priority levels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00050" lvl="1" indent="0">
              <a:spcBef>
                <a:spcPts val="0"/>
              </a:spcBef>
              <a:buNone/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 Hardware</a:t>
            </a:r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6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Single-vector vs. Multi-vector mode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60931"/>
            <a:ext cx="5736837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Single-vector mode example: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29" y="2160397"/>
            <a:ext cx="5597528" cy="245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20" y="1866880"/>
            <a:ext cx="5420004" cy="38183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542265" y="1060931"/>
            <a:ext cx="5395178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Multi-vector mode example:</a:t>
            </a:r>
          </a:p>
        </p:txBody>
      </p:sp>
    </p:spTree>
    <p:extLst>
      <p:ext uri="{BB962C8B-B14F-4D97-AF65-F5344CB8AC3E}">
        <p14:creationId xmlns:p14="http://schemas.microsoft.com/office/powerpoint/2010/main" val="169599770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Handling Interrupts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Using WD’s PSP/BSP:</a:t>
            </a:r>
          </a:p>
          <a:p>
            <a:pPr lvl="1">
              <a:defRPr/>
            </a:pP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Initialize Interrupts using WD’S PSP/BSP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Initialize one or more of the 255 interrupts and provide name of ISR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Connect peripheral signal that should trigger interrupt with interrupt pin.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Enable all interrupts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Enable external interrupts	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30249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 Example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Use interrupts to read value of Switch[0] – only on rising edge (0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  <a:sym typeface="Wingdings" panose="05000000000000000000" pitchFamily="2" charset="2"/>
              </a:rPr>
              <a:t>1 transition)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A93872-62B3-41CF-9B62-DC325D971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742179"/>
              </p:ext>
            </p:extLst>
          </p:nvPr>
        </p:nvGraphicFramePr>
        <p:xfrm>
          <a:off x="243039" y="2268949"/>
          <a:ext cx="11063392" cy="301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158">
                  <a:extLst>
                    <a:ext uri="{9D8B030D-6E8A-4147-A177-3AD203B41FA5}">
                      <a16:colId xmlns:a16="http://schemas.microsoft.com/office/drawing/2014/main" val="489485288"/>
                    </a:ext>
                  </a:extLst>
                </a:gridCol>
                <a:gridCol w="1623717">
                  <a:extLst>
                    <a:ext uri="{9D8B030D-6E8A-4147-A177-3AD203B41FA5}">
                      <a16:colId xmlns:a16="http://schemas.microsoft.com/office/drawing/2014/main" val="3657902820"/>
                    </a:ext>
                  </a:extLst>
                </a:gridCol>
                <a:gridCol w="1667339">
                  <a:extLst>
                    <a:ext uri="{9D8B030D-6E8A-4147-A177-3AD203B41FA5}">
                      <a16:colId xmlns:a16="http://schemas.microsoft.com/office/drawing/2014/main" val="3376335297"/>
                    </a:ext>
                  </a:extLst>
                </a:gridCol>
                <a:gridCol w="1057325">
                  <a:extLst>
                    <a:ext uri="{9D8B030D-6E8A-4147-A177-3AD203B41FA5}">
                      <a16:colId xmlns:a16="http://schemas.microsoft.com/office/drawing/2014/main" val="2031405792"/>
                    </a:ext>
                  </a:extLst>
                </a:gridCol>
                <a:gridCol w="4670853">
                  <a:extLst>
                    <a:ext uri="{9D8B030D-6E8A-4147-A177-3AD203B41FA5}">
                      <a16:colId xmlns:a16="http://schemas.microsoft.com/office/drawing/2014/main" val="590715533"/>
                    </a:ext>
                  </a:extLst>
                </a:gridCol>
              </a:tblGrid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Name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Address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Width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Access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Description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252478456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input data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884725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RGPIO_OUT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output data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97555748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RGPIO_OE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output driver enable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728267783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RGPIO_INTE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Interrupt enable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333048150"/>
                  </a:ext>
                </a:extLst>
              </a:tr>
              <a:tr h="276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RGPIO_PTRIG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Type of event that triggers an interrupt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361489123"/>
                  </a:ext>
                </a:extLst>
              </a:tr>
              <a:tr h="265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RGPIO_AUX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Multiplex auxiliary inputs to GPIO outputs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96181225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RGPIO_CTRL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Control register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8786300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RGPIO_INTS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Interrupt status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28953042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RGPIO_ECLK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Enable gpio_eclk to latch RGPIO_IN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06058816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RGPIO_NEC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0x80001424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Select active edge of gpio_eclk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9002915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0CB6FE2-3BAD-48D9-8416-F5966024C774}"/>
              </a:ext>
            </a:extLst>
          </p:cNvPr>
          <p:cNvSpPr txBox="1"/>
          <p:nvPr/>
        </p:nvSpPr>
        <p:spPr>
          <a:xfrm>
            <a:off x="0" y="5569224"/>
            <a:ext cx="1162562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dirty="0">
                <a:latin typeface="Arial" panose="020B0604020202020204" pitchFamily="34" charset="0"/>
                <a:ea typeface="SimSun" panose="02010600030101010101" pitchFamily="2" charset="-122"/>
              </a:rPr>
              <a:t>For full code, s</a:t>
            </a:r>
            <a:r>
              <a:rPr lang="en-US" sz="21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ee: [RVfpgaPath]/RVfpga</a:t>
            </a:r>
            <a:r>
              <a:rPr lang="en-US" sz="21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1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Labs</a:t>
            </a:r>
            <a:r>
              <a:rPr lang="en-US" sz="21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1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Lab9/LED-Switch_7SegDispl_Interrupts_C-Lang.c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400980781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 Example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Setting up GPIO registers for interrupts: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RGPIO_INTE = 0x10000 (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enable interrupt for Switch[0])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RGPIO_PTRIG = 0x10000 (interrupt triggered on rising-edge of Switch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[0])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RGPIO_INTS = 0x0 (clears all interrupts)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RGPIO_CTRL = 0x1 (enables GPIO interrupts)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29693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 Example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990595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GPIO ISR: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GPIO_ISR(void)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M_PSP_READ_REGISTER_32(GPIO_LEDs);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!i;                                   /* Invert the LEDs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i &amp; 0x1;                              /* Only keep right-most LED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M_PSP_WRITE_REGISTER_32(GPIO_LEDs, i) 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Clear GPIO interrupt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M_PSP_WRITE_REGISTER_32(RGPIO_INTS, 0x0); /* RGPIO_INTS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Stop the generation of this interrupt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5346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 Example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Connect interrupt 4 (IRQ4) with interrupt from switch, and set interrupt service routine to be GPIO_ISR</a:t>
            </a:r>
          </a:p>
          <a:p>
            <a:pPr>
              <a:defRPr/>
            </a:pP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Memory-mapped register 0x80001018 = 0x1: connects GPIO interrupt to </a:t>
            </a:r>
            <a:r>
              <a:rPr lang="en-US" sz="30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IRQ4</a:t>
            </a:r>
            <a:endParaRPr lang="en-US" sz="3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000" dirty="0">
                <a:latin typeface="Arial" panose="020B0604020202020204" pitchFamily="34" charset="0"/>
                <a:ea typeface="SimSun" panose="02010600030101010101" pitchFamily="2" charset="-122"/>
              </a:rPr>
              <a:t>Enable global interrupts</a:t>
            </a:r>
          </a:p>
        </p:txBody>
      </p:sp>
    </p:spTree>
    <p:extLst>
      <p:ext uri="{BB962C8B-B14F-4D97-AF65-F5344CB8AC3E}">
        <p14:creationId xmlns:p14="http://schemas.microsoft.com/office/powerpoint/2010/main" val="351956000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10: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Serial Buses</a:t>
            </a:r>
          </a:p>
        </p:txBody>
      </p:sp>
    </p:spTree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Serial Buses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GB" sz="3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erial buses send </a:t>
            </a:r>
            <a:r>
              <a:rPr lang="en-GB" sz="3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one bit at a time</a:t>
            </a:r>
          </a:p>
          <a:p>
            <a:pPr lvl="1">
              <a:defRPr/>
            </a:pP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contrast, parallel buses send </a:t>
            </a: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multiple bits at once</a:t>
            </a:r>
          </a:p>
          <a:p>
            <a:pPr>
              <a:defRPr/>
            </a:pP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Common serial buses</a:t>
            </a: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UART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(universal asynchronous receiver/transmitter)</a:t>
            </a: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(serial peripheral interface)</a:t>
            </a: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I2C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(inter-integrated circuit protocol)</a:t>
            </a:r>
          </a:p>
          <a:p>
            <a:pPr>
              <a:defRPr/>
            </a:pP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focus on 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in this lab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Software Tools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96480" y="924008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</a:rPr>
              <a:t>Xilinx’s Vivado IDE</a:t>
            </a:r>
          </a:p>
          <a:p>
            <a:pPr lvl="1"/>
            <a:r>
              <a:rPr lang="en-US" sz="2200" dirty="0">
                <a:solidFill>
                  <a:sysClr val="windowText" lastClr="000000"/>
                </a:solidFill>
              </a:rPr>
              <a:t>View RVfpga source files (Verilog / SystemVerilog) and hierarchy</a:t>
            </a:r>
          </a:p>
          <a:p>
            <a:pPr lvl="1"/>
            <a:r>
              <a:rPr lang="en-US" sz="2200" dirty="0">
                <a:solidFill>
                  <a:sysClr val="windowText" lastClr="000000"/>
                </a:solidFill>
              </a:rPr>
              <a:t>Create bitfile (FPGA configuration file) for RVfpga targeted to Nexys A7 board</a:t>
            </a:r>
          </a:p>
          <a:p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 extension of Visual Studio Code (VSCode)</a:t>
            </a:r>
          </a:p>
          <a:p>
            <a:pPr lvl="1"/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Download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Syste</a:t>
            </a:r>
            <a:r>
              <a:rPr lang="en-US" sz="2200" dirty="0" smtClean="0">
                <a:solidFill>
                  <a:sysClr val="windowText" lastClr="000000"/>
                </a:solidFill>
              </a:rPr>
              <a:t>m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onto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Nexys A7 board</a:t>
            </a:r>
          </a:p>
          <a:p>
            <a:pPr lvl="1"/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Compile, download, run, and debug </a:t>
            </a:r>
            <a:r>
              <a:rPr lang="en-US" sz="2200" dirty="0">
                <a:solidFill>
                  <a:sysClr val="windowText" lastClr="000000"/>
                </a:solidFill>
              </a:rPr>
              <a:t>C and assembly </a:t>
            </a:r>
            <a:r>
              <a:rPr lang="en-US" sz="2200" dirty="0" smtClean="0">
                <a:solidFill>
                  <a:sysClr val="windowText" lastClr="000000"/>
                </a:solidFill>
              </a:rPr>
              <a:t>programs on the </a:t>
            </a:r>
            <a:r>
              <a:rPr lang="en-US" sz="2200" dirty="0" err="1" smtClean="0">
                <a:solidFill>
                  <a:sysClr val="windowText" lastClr="000000"/>
                </a:solidFill>
              </a:rPr>
              <a:t>RVfpga</a:t>
            </a:r>
            <a:r>
              <a:rPr lang="en-US" sz="2200" dirty="0" smtClean="0">
                <a:solidFill>
                  <a:sysClr val="windowText" lastClr="000000"/>
                </a:solidFill>
              </a:rPr>
              <a:t> System</a:t>
            </a:r>
            <a:endParaRPr lang="en-US" sz="2200" dirty="0">
              <a:solidFill>
                <a:sysClr val="windowText" lastClr="000000"/>
              </a:solidFill>
            </a:endParaRPr>
          </a:p>
          <a:p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Verilator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 HDL (hardware description language) simulator</a:t>
            </a:r>
          </a:p>
          <a:p>
            <a:pPr lvl="1"/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Simulate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System at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HDL (low) level to analyze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internal signals</a:t>
            </a:r>
          </a:p>
          <a:p>
            <a:pPr lvl="1"/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6435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Serial Buses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550774" y="3314438"/>
            <a:ext cx="8692978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Controller: 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sends clock, sends &amp; receives data</a:t>
            </a:r>
          </a:p>
          <a:p>
            <a:pPr>
              <a:spcBef>
                <a:spcPts val="0"/>
              </a:spcBef>
              <a:defRPr/>
            </a:pPr>
            <a:r>
              <a:rPr lang="en-GB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Peripheral: </a:t>
            </a:r>
            <a:r>
              <a:rPr lang="en-GB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receives clock, sends &amp; receives data</a:t>
            </a:r>
          </a:p>
          <a:p>
            <a:pPr>
              <a:spcBef>
                <a:spcPts val="0"/>
              </a:spcBef>
              <a:defRPr/>
            </a:pP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Signals: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SDO: 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Serial Data Out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SDI: 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Serial Data In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SCK: 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clock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CSbar: 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low-asserted chip select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Serial Buses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77194"/>
              </p:ext>
            </p:extLst>
          </p:nvPr>
        </p:nvGraphicFramePr>
        <p:xfrm>
          <a:off x="952500" y="4575670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3" name="Visio" r:id="rId4" imgW="5029200" imgH="815324" progId="Visio.Drawing.15">
                  <p:embed/>
                </p:oleObj>
              </mc:Choice>
              <mc:Fallback>
                <p:oleObj name="Visio" r:id="rId4" imgW="5029200" imgH="8153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2500" y="4575670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0881360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 idles</a:t>
            </a:r>
          </a:p>
          <a:p>
            <a:pPr>
              <a:spcBef>
                <a:spcPts val="0"/>
              </a:spcBef>
              <a:defRPr/>
            </a:pP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When controller sends </a:t>
            </a: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edge on SCK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both controlle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 and peripheral </a:t>
            </a: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sample and send data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 Data is changed (sent) on falling edge and sampled on rising edge (although this is configurable)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 smtClean="0"/>
              <a:t>Rvfpga</a:t>
            </a:r>
            <a:r>
              <a:rPr lang="en-US" b="1" dirty="0" smtClean="0"/>
              <a:t> System’s </a:t>
            </a:r>
            <a:r>
              <a:rPr lang="en-US" b="1" dirty="0"/>
              <a:t>SPI Module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 smtClean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</a:t>
            </a:r>
            <a:r>
              <a:rPr lang="en-US" sz="3200" dirty="0" smtClean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System’s 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module is from OpenCores 		</a:t>
            </a:r>
          </a:p>
          <a:p>
            <a:pPr marL="0" indent="0">
              <a:buNone/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https://opencores.org/projects/simple_spi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4-entry read and write buffers</a:t>
            </a:r>
          </a:p>
          <a:p>
            <a:pPr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Registers: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86470"/>
              </p:ext>
            </p:extLst>
          </p:nvPr>
        </p:nvGraphicFramePr>
        <p:xfrm>
          <a:off x="1568713" y="3493851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994194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Name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Address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Width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Access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Control register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SPSR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Status register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SPDR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Data register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Extensions register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0x80001120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CS register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ADXL362 Accelerometer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Nexys A7 board includes an Analog Devices ADXL362 accelerometer. You can find the complete information at: </a:t>
            </a:r>
            <a:endParaRPr lang="es-ES" dirty="0"/>
          </a:p>
          <a:p>
            <a:pPr marL="400050" lvl="1" indent="0">
              <a:buNone/>
            </a:pPr>
            <a:r>
              <a:rPr lang="en-GB" u="sng" dirty="0">
                <a:hlinkClick r:id="rId2"/>
              </a:rPr>
              <a:t>https://www.analog.com/media/en/technical-documentation/data-sheets/ADXL362.pdf</a:t>
            </a:r>
            <a:endParaRPr lang="en-GB" u="sng" dirty="0"/>
          </a:p>
          <a:p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4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</a:t>
            </a:r>
            <a:r>
              <a:rPr lang="en-US" b="1" dirty="0" smtClean="0"/>
              <a:t>10: </a:t>
            </a:r>
            <a:r>
              <a:rPr lang="en-US" b="1" dirty="0"/>
              <a:t>Accel. Low-Level Implementation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43147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Divided in 3 main parts</a:t>
            </a:r>
          </a:p>
          <a:p>
            <a:pPr lvl="1">
              <a:defRPr/>
            </a:pP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external connection to the on-board accelerometer (left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Integration of the new SPI module into </a:t>
            </a: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(middle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Connection between the accelerometer and the SweRV EH1 (right shaded region)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956" y="3364874"/>
            <a:ext cx="4686271" cy="26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External connection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62681"/>
            <a:ext cx="10791930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Defines the connection of the SPI signals used in the SoC with the corresponding on-board accelerometer pins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89" y="2425735"/>
            <a:ext cx="10821078" cy="8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Integration into </a:t>
            </a:r>
            <a:r>
              <a:rPr lang="en-US" b="1" dirty="0" err="1" smtClean="0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/>
              <a:t>Tri-state buffers and GPIO module instantiation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712" y="1733446"/>
            <a:ext cx="7763059" cy="358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Nexys A7-100T FPGA Board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60946"/>
              </p:ext>
            </p:extLst>
          </p:nvPr>
        </p:nvGraphicFramePr>
        <p:xfrm>
          <a:off x="38496" y="937640"/>
          <a:ext cx="8656320" cy="4982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" name="Visio" r:id="rId3" imgW="4712775" imgH="2731888" progId="Visio.Drawing.15">
                  <p:embed/>
                </p:oleObj>
              </mc:Choice>
              <mc:Fallback>
                <p:oleObj name="Visio" r:id="rId3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0"/>
                        <a:ext cx="8656320" cy="4982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327395" y="5912543"/>
            <a:ext cx="6033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8542215" y="983647"/>
            <a:ext cx="3587257" cy="5115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Contains </a:t>
            </a:r>
            <a:r>
              <a:rPr lang="en-US" sz="2400" b="1" dirty="0">
                <a:solidFill>
                  <a:sysClr val="windowText" lastClr="000000"/>
                </a:solidFill>
              </a:rPr>
              <a:t>Artix-7</a:t>
            </a:r>
            <a:r>
              <a:rPr lang="en-US" sz="2400" dirty="0">
                <a:solidFill>
                  <a:sysClr val="windowText" lastClr="000000"/>
                </a:solidFill>
              </a:rPr>
              <a:t> field programmable gate array (FPGA)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Includes </a:t>
            </a:r>
            <a:r>
              <a:rPr lang="en-US" sz="2400" b="1" dirty="0">
                <a:solidFill>
                  <a:sysClr val="windowText" lastClr="000000"/>
                </a:solidFill>
              </a:rPr>
              <a:t>peripherals</a:t>
            </a:r>
            <a:r>
              <a:rPr lang="en-US" sz="2400" dirty="0">
                <a:solidFill>
                  <a:sysClr val="windowText" lastClr="000000"/>
                </a:solidFill>
              </a:rPr>
              <a:t> (i.e., LEDs, switches, pushbuttons, 7-segment displays, accelerometer, temperature sensor, microphone, etc.)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Available for purchase at </a:t>
            </a:r>
            <a:r>
              <a:rPr lang="en-US" sz="2400" b="1" dirty="0">
                <a:solidFill>
                  <a:sysClr val="windowText" lastClr="000000"/>
                </a:solidFill>
              </a:rPr>
              <a:t>digilentinc.com </a:t>
            </a:r>
            <a:r>
              <a:rPr lang="en-US" sz="2400" dirty="0">
                <a:solidFill>
                  <a:sysClr val="windowText" lastClr="000000"/>
                </a:solidFill>
              </a:rPr>
              <a:t>and other vendors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US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58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RISC-V Cores and SoCs</a:t>
            </a:r>
          </a:p>
        </p:txBody>
      </p:sp>
    </p:spTree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</a:t>
            </a:r>
            <a:r>
              <a:rPr lang="en-US" b="1" dirty="0" smtClean="0"/>
              <a:t> Hierarchy</a:t>
            </a:r>
            <a:endParaRPr lang="en-US" b="1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284999"/>
              </p:ext>
            </p:extLst>
          </p:nvPr>
        </p:nvGraphicFramePr>
        <p:xfrm>
          <a:off x="3166987" y="941469"/>
          <a:ext cx="5947195" cy="529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Visio" r:id="rId3" imgW="4152770" imgH="3695562" progId="Visio.Drawing.15">
                  <p:embed/>
                </p:oleObj>
              </mc:Choice>
              <mc:Fallback>
                <p:oleObj name="Visio" r:id="rId3" imgW="4152770" imgH="3695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987" y="941469"/>
                        <a:ext cx="5947195" cy="52924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46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</a:t>
            </a:r>
            <a:r>
              <a:rPr lang="en-US" b="1" dirty="0" smtClean="0"/>
              <a:t> Hierarchy</a:t>
            </a:r>
            <a:endParaRPr lang="en-US" b="1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867551"/>
              </p:ext>
            </p:extLst>
          </p:nvPr>
        </p:nvGraphicFramePr>
        <p:xfrm>
          <a:off x="478463" y="950104"/>
          <a:ext cx="11355572" cy="5218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6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8890976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234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Name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Description</a:t>
                      </a:r>
                      <a:endParaRPr lang="es-E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469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SweRV</a:t>
                      </a:r>
                      <a:r>
                        <a:rPr lang="en-GB" sz="2000" dirty="0">
                          <a:effectLst/>
                        </a:rPr>
                        <a:t> EH1 Core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Open-source commercial RISC-V core developed be Western Digital (</a:t>
                      </a:r>
                      <a:r>
                        <a:rPr lang="en-GB" sz="1600" u="sng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1600">
                          <a:effectLst/>
                        </a:rPr>
                        <a:t>).</a:t>
                      </a:r>
                      <a:endParaRPr lang="es-E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68256840"/>
                  </a:ext>
                </a:extLst>
              </a:tr>
              <a:tr h="582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SweRV</a:t>
                      </a:r>
                      <a:r>
                        <a:rPr lang="en-GB" sz="2000" dirty="0">
                          <a:effectLst/>
                        </a:rPr>
                        <a:t> EH1 Core Complex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SweRV</a:t>
                      </a:r>
                      <a:r>
                        <a:rPr lang="en-GB" sz="1600" dirty="0">
                          <a:effectLst/>
                        </a:rPr>
                        <a:t> EH1 core with added memory (ICCM, DCCM, and instruction cache), programmable interrupt controller (PIC), bus interfaces, and debug unit (</a:t>
                      </a:r>
                      <a:r>
                        <a:rPr lang="en-GB" sz="1600" u="sng" dirty="0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1600" dirty="0">
                          <a:effectLst/>
                        </a:rPr>
                        <a:t>).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95222721"/>
                  </a:ext>
                </a:extLst>
              </a:tr>
              <a:tr h="1743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 smtClean="0">
                          <a:effectLst/>
                        </a:rPr>
                        <a:t>SweRVolfX</a:t>
                      </a:r>
                      <a:endParaRPr lang="en-GB" sz="20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(Extended </a:t>
                      </a:r>
                      <a:r>
                        <a:rPr lang="en-GB" sz="2000" dirty="0" err="1">
                          <a:effectLst/>
                        </a:rPr>
                        <a:t>SweRVolf</a:t>
                      </a:r>
                      <a:r>
                        <a:rPr lang="en-GB" sz="2000" dirty="0">
                          <a:effectLst/>
                        </a:rPr>
                        <a:t>)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System on Chip that we use in the </a:t>
                      </a:r>
                      <a:r>
                        <a:rPr lang="en-GB" sz="1600" dirty="0" err="1">
                          <a:effectLst/>
                        </a:rPr>
                        <a:t>RVfpga</a:t>
                      </a:r>
                      <a:r>
                        <a:rPr lang="en-GB" sz="1600" dirty="0">
                          <a:effectLst/>
                        </a:rPr>
                        <a:t> course. It is an extension of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): An open-source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built around the </a:t>
                      </a:r>
                      <a:r>
                        <a:rPr lang="en-GB" sz="1600" dirty="0" err="1">
                          <a:effectLst/>
                        </a:rPr>
                        <a:t>SweRV</a:t>
                      </a:r>
                      <a:r>
                        <a:rPr lang="en-GB" sz="1600" dirty="0">
                          <a:effectLst/>
                        </a:rPr>
                        <a:t> EH1 Core Complex. It adds a boot ROM, UART interface, system controller, interconnect (AXI Interconnect, Wishbone Interconnect, and AXI-to-Wishbone bridge), and an SPI controller.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: It adds 4 new peripherals to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: a GPIO, a PTC, an additional SPI and a controller for the 8 digit 7-Segment Displays.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085648039"/>
                  </a:ext>
                </a:extLst>
              </a:tr>
              <a:tr h="1164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RVfpgaNexys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</a:t>
                      </a:r>
                      <a:r>
                        <a:rPr lang="en-GB" sz="1600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targeted to the </a:t>
                      </a:r>
                      <a:r>
                        <a:rPr lang="en-GB" sz="1600" dirty="0" err="1">
                          <a:effectLst/>
                        </a:rPr>
                        <a:t>Nexys</a:t>
                      </a:r>
                      <a:r>
                        <a:rPr lang="en-GB" sz="1600" dirty="0">
                          <a:effectLst/>
                        </a:rPr>
                        <a:t> A7 board and its peripherals. It adds a DDR2 interface, CDC (clock domain crossing) unit, BSCAN logic (for the JTAG interface), and clock generator.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RVfpgaNexys</a:t>
                      </a:r>
                      <a:r>
                        <a:rPr lang="en-GB" sz="1600" dirty="0">
                          <a:effectLst/>
                        </a:rPr>
                        <a:t> is the same as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Nexys</a:t>
                      </a:r>
                      <a:r>
                        <a:rPr lang="en-GB" sz="1600" dirty="0">
                          <a:effectLst/>
                        </a:rPr>
                        <a:t>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), except that the latter is based on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06357147"/>
                  </a:ext>
                </a:extLst>
              </a:tr>
              <a:tr h="97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RVfpgaSim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</a:t>
                      </a:r>
                      <a:r>
                        <a:rPr lang="en-GB" sz="1600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with a </a:t>
                      </a:r>
                      <a:r>
                        <a:rPr lang="en-GB" sz="1600" dirty="0" err="1">
                          <a:effectLst/>
                        </a:rPr>
                        <a:t>testbench</a:t>
                      </a:r>
                      <a:r>
                        <a:rPr lang="en-GB" sz="1600" dirty="0">
                          <a:effectLst/>
                        </a:rPr>
                        <a:t> wrapper and AXI memory intended for simulation.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RVfpgaSim</a:t>
                      </a:r>
                      <a:r>
                        <a:rPr lang="en-GB" sz="1600" dirty="0">
                          <a:effectLst/>
                        </a:rPr>
                        <a:t> is the same as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sim,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), except that the latter is based on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357821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39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SweRV EH1 </a:t>
            </a:r>
            <a:r>
              <a:rPr lang="en-US" b="1" dirty="0" smtClean="0"/>
              <a:t>Core </a:t>
            </a:r>
            <a:r>
              <a:rPr lang="en-US" b="1" dirty="0"/>
              <a:t>and </a:t>
            </a:r>
            <a:r>
              <a:rPr lang="en-US" b="1" dirty="0" err="1"/>
              <a:t>SweRV</a:t>
            </a:r>
            <a:r>
              <a:rPr lang="en-US" b="1" dirty="0"/>
              <a:t> EH1 Core Complex</a:t>
            </a:r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342290" y="5657649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from </a:t>
            </a:r>
            <a:r>
              <a:rPr lang="en-GB" sz="1400" u="sng" dirty="0">
                <a:solidFill>
                  <a:srgbClr val="0000FF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https://github.com/chipsalliance/Cores-SweRV/blob/master/docs/RISC-V_SweRV_EH1_PRM.pdf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966898" y="1057674"/>
            <a:ext cx="5937510" cy="3938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Open-source core from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Western Digital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32-bit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(RV32ICM)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superscalar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core, with dual-issue 9-stage pipeline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Separate instruction and data memories (ICCM and DCCM) tightly coupled to the core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4-way set-associative I$ with parity or ECC protection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Programmable Interrupt Controller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Debug Unit compliant with the RISC-V Debug specification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System Bus: AXI4 or AHB-Lite </a:t>
            </a:r>
          </a:p>
        </p:txBody>
      </p:sp>
    </p:spTree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SweRVolfX</a:t>
            </a:r>
            <a:r>
              <a:rPr lang="en-US" b="1" dirty="0" smtClean="0"/>
              <a:t> </a:t>
            </a:r>
            <a:r>
              <a:rPr lang="en-US" b="1" dirty="0"/>
              <a:t>SoC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7335297" y="933327"/>
            <a:ext cx="4672484" cy="5080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Open-source system-on-chip (SoC) from Chips Alliance</a:t>
            </a:r>
          </a:p>
          <a:p>
            <a:r>
              <a:rPr lang="en-GB" sz="2000" dirty="0"/>
              <a:t>SweRVolf uses the SweRV EH1 Core. SweRVolf </a:t>
            </a:r>
            <a:r>
              <a:rPr lang="en-US" sz="2000" dirty="0"/>
              <a:t>includes a Boot ROM, UART, and a System Controller and an SPI controller (SPI1)</a:t>
            </a:r>
          </a:p>
          <a:p>
            <a:r>
              <a:rPr lang="en-US" sz="2000" dirty="0" err="1" smtClean="0"/>
              <a:t>SweRVolfX</a:t>
            </a:r>
            <a:r>
              <a:rPr lang="en-US" sz="2000" dirty="0" smtClean="0"/>
              <a:t> </a:t>
            </a:r>
            <a:r>
              <a:rPr lang="en-US" sz="2000" dirty="0"/>
              <a:t>extends SweRVolf with another SPI controller (SPI2), a GPIO (General Purpose Input/Output), 8-digit 7-Segment Displays and a </a:t>
            </a:r>
            <a:r>
              <a:rPr lang="en-US" sz="2000" dirty="0" smtClean="0"/>
              <a:t>PTC (shown in red).</a:t>
            </a:r>
            <a:endParaRPr lang="en-US" sz="2000" dirty="0"/>
          </a:p>
          <a:p>
            <a:r>
              <a:rPr lang="en-US" sz="2000" dirty="0" err="1"/>
              <a:t>SweRV</a:t>
            </a:r>
            <a:r>
              <a:rPr lang="en-US" sz="2000" dirty="0"/>
              <a:t> </a:t>
            </a:r>
            <a:r>
              <a:rPr lang="en-US" sz="2000" dirty="0" smtClean="0"/>
              <a:t>EH1 Core </a:t>
            </a:r>
            <a:r>
              <a:rPr lang="en-US" sz="2000" dirty="0"/>
              <a:t>uses an AXI bus and peripherals use a Wishbone bus, so the SoC also has an AXI to Wishbone Bridge</a:t>
            </a:r>
            <a:endParaRPr lang="en-GB" sz="2000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35297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System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Address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Boot ROM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0x80000000 - 0x80000FFF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System Controller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0x80001000 - 0x8000103F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SPI1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0x80001040 - 0x8000107F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SPI2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0x80001100 - 0x8000113F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Timer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0x80001200 - 0x8000123F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GPIO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0x80001400 - 0x8000143F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UART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0x80002000 - 0x80002FFF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Rectángulo 25"/>
          <p:cNvSpPr/>
          <p:nvPr/>
        </p:nvSpPr>
        <p:spPr>
          <a:xfrm>
            <a:off x="331168" y="5264756"/>
            <a:ext cx="2201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SweRVolfX</a:t>
            </a:r>
            <a:r>
              <a:rPr lang="en-GB" dirty="0" smtClean="0"/>
              <a:t> </a:t>
            </a:r>
            <a:r>
              <a:rPr lang="en-GB" dirty="0"/>
              <a:t>Memory Map</a:t>
            </a:r>
          </a:p>
        </p:txBody>
      </p:sp>
      <p:pic>
        <p:nvPicPr>
          <p:cNvPr id="9" name="Imagen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" y="954593"/>
            <a:ext cx="6186590" cy="382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RVfpgaNexys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913994"/>
            <a:ext cx="4178653" cy="48738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RVfpgaNexys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SweRVolfX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 targeted to Nexys A7 FPGA board with added peripherals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Core &amp; System: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SweRVolfX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Lite DRAM controller</a:t>
            </a:r>
          </a:p>
          <a:p>
            <a:pPr lvl="2">
              <a:defRPr/>
            </a:pPr>
            <a:r>
              <a:rPr lang="en-US" sz="1600" dirty="0">
                <a:solidFill>
                  <a:sysClr val="windowText" lastClr="000000"/>
                </a:solidFill>
              </a:rPr>
              <a:t>Clock Generator, Clock Domain</a:t>
            </a:r>
          </a:p>
          <a:p>
            <a:pPr marL="914400" lvl="2" indent="0">
              <a:buNone/>
              <a:defRPr/>
            </a:pPr>
            <a:r>
              <a:rPr lang="en-US" sz="1600" dirty="0">
                <a:solidFill>
                  <a:sysClr val="windowText" lastClr="000000"/>
                </a:solidFill>
              </a:rPr>
              <a:t>and BSCAN logic for the JTAG port</a:t>
            </a:r>
          </a:p>
          <a:p>
            <a:pPr lvl="1"/>
            <a:r>
              <a:rPr lang="en-US" sz="1600" b="1" dirty="0"/>
              <a:t>Peripherals </a:t>
            </a:r>
            <a:r>
              <a:rPr lang="en-US" sz="1600" dirty="0"/>
              <a:t>used on Nexys A7 FPGA board</a:t>
            </a:r>
            <a:r>
              <a:rPr lang="en-US" sz="1600" b="1" dirty="0"/>
              <a:t>:</a:t>
            </a:r>
          </a:p>
          <a:p>
            <a:pPr lvl="2"/>
            <a:r>
              <a:rPr lang="en-GB" sz="1600" dirty="0"/>
              <a:t>DDR2 memory</a:t>
            </a:r>
          </a:p>
          <a:p>
            <a:pPr lvl="2"/>
            <a:r>
              <a:rPr lang="en-GB" sz="1600" dirty="0"/>
              <a:t>UART via USB connection</a:t>
            </a:r>
          </a:p>
          <a:p>
            <a:pPr lvl="2"/>
            <a:r>
              <a:rPr lang="en-GB" sz="1600" dirty="0"/>
              <a:t>SPI Flash memory</a:t>
            </a:r>
          </a:p>
          <a:p>
            <a:pPr lvl="2"/>
            <a:r>
              <a:rPr lang="en-GB" sz="1600" dirty="0"/>
              <a:t>16 LEDs and 16 switches</a:t>
            </a:r>
          </a:p>
          <a:p>
            <a:pPr lvl="2"/>
            <a:r>
              <a:rPr lang="en-GB" sz="1600" dirty="0"/>
              <a:t>SPI Accelerometer</a:t>
            </a:r>
          </a:p>
          <a:p>
            <a:pPr lvl="2"/>
            <a:r>
              <a:rPr lang="en-GB" sz="1600" dirty="0"/>
              <a:t>8-digit 7-segment displays</a:t>
            </a:r>
          </a:p>
          <a:p>
            <a:pPr marL="914400" lvl="2" indent="0">
              <a:buNone/>
              <a:defRPr/>
            </a:pPr>
            <a:endParaRPr 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/>
          </a:p>
        </p:txBody>
      </p:sp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5" y="994483"/>
            <a:ext cx="6939268" cy="50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RVfpgaSim</a:t>
            </a:r>
            <a:endParaRPr 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8587" y="1258036"/>
            <a:ext cx="1055813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GB" altLang="es-E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SweRVolfX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s-E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SoC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can also include a Verilog wrapper to enable simulation.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es-E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s-E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RVfpgaSim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is the </a:t>
            </a:r>
            <a:r>
              <a:rPr kumimoji="0" lang="en-GB" altLang="es-E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SweRVolfX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s-E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SoC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wrapped in a </a:t>
            </a:r>
            <a:r>
              <a:rPr kumimoji="0" lang="en-GB" altLang="es-E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testbench</a:t>
            </a:r>
            <a:r>
              <a:rPr kumimoji="0" lang="en-GB" altLang="es-E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to be used by HDL simulators. </a:t>
            </a:r>
            <a:endParaRPr kumimoji="0" lang="en-GB" altLang="es-E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06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Acknowledgements</a:t>
            </a:r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0685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2"/>
            <a:ext cx="1803481" cy="204601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89806" y="2370983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-68" dirty="0">
                <a:solidFill>
                  <a:schemeClr val="tx2"/>
                </a:solidFill>
              </a:rPr>
              <a:t>Sponsors and Supporters</a:t>
            </a: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28558"/>
            <a:ext cx="2133914" cy="12852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93142"/>
            <a:ext cx="1916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AUTHORS</a:t>
            </a:r>
          </a:p>
          <a:p>
            <a:r>
              <a:rPr lang="es-ES" sz="1600" dirty="0"/>
              <a:t>Prof. Sarah Harris</a:t>
            </a:r>
          </a:p>
          <a:p>
            <a:r>
              <a:rPr lang="es-ES" sz="1600" dirty="0"/>
              <a:t>Prof. Daniel </a:t>
            </a:r>
            <a:r>
              <a:rPr lang="es-ES" sz="1600" dirty="0" err="1" smtClean="0"/>
              <a:t>Chaver</a:t>
            </a:r>
            <a:endParaRPr lang="es-ES" sz="1600" dirty="0" smtClean="0"/>
          </a:p>
          <a:p>
            <a:r>
              <a:rPr lang="es-ES" sz="1600" dirty="0" err="1"/>
              <a:t>Zubair</a:t>
            </a:r>
            <a:r>
              <a:rPr lang="es-ES" sz="1600" dirty="0"/>
              <a:t> </a:t>
            </a:r>
            <a:r>
              <a:rPr lang="es-ES" sz="1600" dirty="0" err="1"/>
              <a:t>Kakakhel</a:t>
            </a:r>
            <a:endParaRPr lang="es-ES" sz="1600" dirty="0"/>
          </a:p>
          <a:p>
            <a:r>
              <a:rPr lang="es-ES" sz="1600" dirty="0"/>
              <a:t>M. </a:t>
            </a:r>
            <a:r>
              <a:rPr lang="es-ES" sz="1600" dirty="0" err="1"/>
              <a:t>Hamza</a:t>
            </a:r>
            <a:r>
              <a:rPr lang="es-ES" sz="1600" dirty="0"/>
              <a:t> </a:t>
            </a:r>
            <a:r>
              <a:rPr lang="es-ES" sz="1600" dirty="0" err="1"/>
              <a:t>Liaqat</a:t>
            </a:r>
            <a:endParaRPr lang="es-ES" sz="1600" dirty="0"/>
          </a:p>
          <a:p>
            <a:endParaRPr lang="es-ES" sz="1600" dirty="0"/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49006" y="2338088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ADVISER</a:t>
            </a:r>
          </a:p>
          <a:p>
            <a:r>
              <a:rPr lang="es-ES" sz="1600" dirty="0"/>
              <a:t>Prof. David Patterson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CONTRIBUTORS</a:t>
            </a:r>
          </a:p>
          <a:p>
            <a:r>
              <a:rPr lang="es-ES" sz="1600" dirty="0"/>
              <a:t>Robert Owen</a:t>
            </a:r>
          </a:p>
          <a:p>
            <a:r>
              <a:rPr lang="es-ES" sz="1600" dirty="0" err="1" smtClean="0"/>
              <a:t>Olof</a:t>
            </a:r>
            <a:r>
              <a:rPr lang="es-ES" sz="1600" dirty="0" smtClean="0"/>
              <a:t> </a:t>
            </a:r>
            <a:r>
              <a:rPr lang="es-ES" sz="1600" dirty="0"/>
              <a:t>Kindgren</a:t>
            </a:r>
          </a:p>
          <a:p>
            <a:r>
              <a:rPr lang="es-ES" sz="1600" dirty="0"/>
              <a:t>Prof. Luis Piñuel</a:t>
            </a:r>
          </a:p>
          <a:p>
            <a:r>
              <a:rPr lang="es-ES" sz="1600" dirty="0"/>
              <a:t>Ivan Kravets</a:t>
            </a:r>
          </a:p>
          <a:p>
            <a:r>
              <a:rPr lang="es-ES" sz="1600" dirty="0"/>
              <a:t>Valerii Koval</a:t>
            </a:r>
          </a:p>
          <a:p>
            <a:r>
              <a:rPr lang="es-ES" sz="1600" dirty="0"/>
              <a:t>Ted Marena</a:t>
            </a:r>
          </a:p>
          <a:p>
            <a:r>
              <a:rPr lang="es-ES" sz="1600" dirty="0"/>
              <a:t>Prof. Roy Kravitz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7365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s-ES" sz="1600" b="1" dirty="0"/>
              <a:t>ASSOCIATES</a:t>
            </a:r>
          </a:p>
          <a:p>
            <a:r>
              <a:rPr lang="es-ES" sz="1600" dirty="0" smtClean="0"/>
              <a:t>Prof. José Ignacio Gómez</a:t>
            </a:r>
          </a:p>
          <a:p>
            <a:r>
              <a:rPr lang="es-ES" sz="1600" dirty="0"/>
              <a:t>Prof. Christian </a:t>
            </a:r>
            <a:r>
              <a:rPr lang="es-ES" sz="1600" dirty="0" err="1"/>
              <a:t>Tenllado</a:t>
            </a:r>
            <a:endParaRPr lang="es-ES" sz="1600" dirty="0"/>
          </a:p>
          <a:p>
            <a:r>
              <a:rPr lang="es-ES" sz="1600" dirty="0" smtClean="0"/>
              <a:t>Prof</a:t>
            </a:r>
            <a:r>
              <a:rPr lang="es-ES" sz="1600" dirty="0"/>
              <a:t>. Daniel León</a:t>
            </a:r>
          </a:p>
          <a:p>
            <a:r>
              <a:rPr lang="es-ES" sz="1600" dirty="0" smtClean="0"/>
              <a:t>Prof. </a:t>
            </a:r>
            <a:r>
              <a:rPr lang="es-ES" sz="1600" dirty="0" err="1" smtClean="0"/>
              <a:t>Katzalin</a:t>
            </a:r>
            <a:r>
              <a:rPr lang="es-ES" sz="1600" dirty="0" smtClean="0"/>
              <a:t> </a:t>
            </a:r>
            <a:r>
              <a:rPr lang="es-ES" sz="1600" dirty="0" err="1" smtClean="0"/>
              <a:t>Olcoz</a:t>
            </a:r>
            <a:endParaRPr lang="es-ES" sz="1600" dirty="0" smtClean="0"/>
          </a:p>
          <a:p>
            <a:r>
              <a:rPr lang="es-ES" sz="1600" dirty="0" smtClean="0"/>
              <a:t>Prof. Alberto del Barrio</a:t>
            </a:r>
          </a:p>
          <a:p>
            <a:r>
              <a:rPr lang="es-ES" sz="1600" dirty="0" smtClean="0"/>
              <a:t>Prof. Fernando Castro</a:t>
            </a:r>
          </a:p>
          <a:p>
            <a:r>
              <a:rPr lang="es-ES" sz="1600" dirty="0" smtClean="0"/>
              <a:t>Prof. Manuel Prieto</a:t>
            </a:r>
          </a:p>
          <a:p>
            <a:endParaRPr lang="es-ES" sz="1600" dirty="0" smtClean="0"/>
          </a:p>
          <a:p>
            <a:endParaRPr lang="es-ES" sz="1600" dirty="0" smtClean="0"/>
          </a:p>
          <a:p>
            <a:endParaRPr lang="es-ES" sz="1600" dirty="0" smtClean="0"/>
          </a:p>
          <a:p>
            <a:r>
              <a:rPr lang="es-ES" sz="1600" dirty="0" smtClean="0"/>
              <a:t>Prof. Francisco Tirado</a:t>
            </a:r>
          </a:p>
          <a:p>
            <a:r>
              <a:rPr lang="es-ES" sz="1600" dirty="0" smtClean="0"/>
              <a:t>Prof. Román Hermida</a:t>
            </a:r>
          </a:p>
          <a:p>
            <a:r>
              <a:rPr lang="es-ES" sz="1600" dirty="0" err="1"/>
              <a:t>Prof</a:t>
            </a:r>
            <a:r>
              <a:rPr lang="es-ES" sz="1600" dirty="0"/>
              <a:t> </a:t>
            </a:r>
            <a:r>
              <a:rPr lang="es-ES" sz="1600" dirty="0" err="1"/>
              <a:t>Ataur</a:t>
            </a:r>
            <a:r>
              <a:rPr lang="es-ES" sz="1600" dirty="0"/>
              <a:t> </a:t>
            </a:r>
            <a:r>
              <a:rPr lang="es-ES" sz="1600" dirty="0" err="1"/>
              <a:t>Patwary</a:t>
            </a:r>
            <a:endParaRPr lang="es-ES" sz="1600" dirty="0"/>
          </a:p>
          <a:p>
            <a:r>
              <a:rPr lang="es-ES" sz="1600" dirty="0" err="1" smtClean="0"/>
              <a:t>Cathal</a:t>
            </a:r>
            <a:r>
              <a:rPr lang="es-ES" sz="1600" dirty="0" smtClean="0"/>
              <a:t> </a:t>
            </a:r>
            <a:r>
              <a:rPr lang="es-ES" sz="1600" dirty="0" err="1" smtClean="0"/>
              <a:t>McCabe</a:t>
            </a:r>
            <a:endParaRPr lang="es-ES" sz="1600" dirty="0" smtClean="0"/>
          </a:p>
          <a:p>
            <a:r>
              <a:rPr lang="es-ES" sz="1600" dirty="0" smtClean="0"/>
              <a:t>Dan Hugo</a:t>
            </a:r>
          </a:p>
          <a:p>
            <a:r>
              <a:rPr lang="es-ES" sz="1600" dirty="0" err="1" smtClean="0"/>
              <a:t>Braden</a:t>
            </a:r>
            <a:r>
              <a:rPr lang="es-ES" sz="1600" dirty="0" smtClean="0"/>
              <a:t> </a:t>
            </a:r>
            <a:r>
              <a:rPr lang="es-ES" sz="1600" dirty="0" err="1" smtClean="0"/>
              <a:t>Harwood</a:t>
            </a:r>
            <a:endParaRPr lang="es-ES" sz="1600" dirty="0" smtClean="0"/>
          </a:p>
          <a:p>
            <a:r>
              <a:rPr lang="es-ES" sz="1600" dirty="0" smtClean="0"/>
              <a:t>Prof. David </a:t>
            </a:r>
            <a:r>
              <a:rPr lang="es-ES" sz="1600" dirty="0" err="1" smtClean="0"/>
              <a:t>Burnett</a:t>
            </a:r>
            <a:endParaRPr lang="es-ES" sz="1600" dirty="0" smtClean="0"/>
          </a:p>
          <a:p>
            <a:endParaRPr lang="es-ES" sz="1600" dirty="0" smtClean="0"/>
          </a:p>
          <a:p>
            <a:endParaRPr lang="es-ES" sz="1600" dirty="0" smtClean="0"/>
          </a:p>
          <a:p>
            <a:endParaRPr lang="es-ES" sz="1600" dirty="0" smtClean="0"/>
          </a:p>
          <a:p>
            <a:r>
              <a:rPr lang="es-ES" sz="1600" dirty="0" err="1" smtClean="0"/>
              <a:t>Gage</a:t>
            </a:r>
            <a:r>
              <a:rPr lang="es-ES" sz="1600" dirty="0" smtClean="0"/>
              <a:t> </a:t>
            </a:r>
            <a:r>
              <a:rPr lang="es-ES" sz="1600" dirty="0" err="1" smtClean="0"/>
              <a:t>Elerding</a:t>
            </a:r>
            <a:endParaRPr lang="es-ES" sz="1600" dirty="0" smtClean="0"/>
          </a:p>
          <a:p>
            <a:r>
              <a:rPr lang="es-ES" sz="1600" dirty="0" smtClean="0"/>
              <a:t>Prof. Brian </a:t>
            </a:r>
            <a:r>
              <a:rPr lang="es-ES" sz="1600" dirty="0" err="1" smtClean="0"/>
              <a:t>Cruickshank</a:t>
            </a:r>
            <a:endParaRPr lang="es-ES" sz="1600" dirty="0" smtClean="0"/>
          </a:p>
          <a:p>
            <a:r>
              <a:rPr lang="es-ES" sz="1600" dirty="0" err="1" smtClean="0"/>
              <a:t>Deepen</a:t>
            </a:r>
            <a:r>
              <a:rPr lang="es-ES" sz="1600" dirty="0" smtClean="0"/>
              <a:t> </a:t>
            </a:r>
            <a:r>
              <a:rPr lang="es-ES" sz="1600" dirty="0" err="1" smtClean="0"/>
              <a:t>Parmar</a:t>
            </a:r>
            <a:endParaRPr lang="es-ES" sz="1600" dirty="0" smtClean="0"/>
          </a:p>
          <a:p>
            <a:r>
              <a:rPr lang="es-ES" sz="1600" dirty="0" err="1" smtClean="0"/>
              <a:t>Thong</a:t>
            </a:r>
            <a:r>
              <a:rPr lang="es-ES" sz="1600" dirty="0" smtClean="0"/>
              <a:t> </a:t>
            </a:r>
            <a:r>
              <a:rPr lang="es-ES" sz="1600" dirty="0" err="1" smtClean="0"/>
              <a:t>Doan</a:t>
            </a:r>
            <a:endParaRPr lang="es-ES" sz="1600" dirty="0" smtClean="0"/>
          </a:p>
          <a:p>
            <a:r>
              <a:rPr lang="es-ES" sz="1600" dirty="0" smtClean="0"/>
              <a:t>Oliver </a:t>
            </a:r>
            <a:r>
              <a:rPr lang="es-ES" sz="1600" dirty="0" err="1" smtClean="0"/>
              <a:t>Rew</a:t>
            </a:r>
            <a:endParaRPr lang="es-ES" sz="1600" dirty="0" smtClean="0"/>
          </a:p>
          <a:p>
            <a:r>
              <a:rPr lang="es-ES" sz="1600" dirty="0" err="1" smtClean="0"/>
              <a:t>Niko</a:t>
            </a:r>
            <a:r>
              <a:rPr lang="es-ES" sz="1600" dirty="0" smtClean="0"/>
              <a:t> </a:t>
            </a:r>
            <a:r>
              <a:rPr lang="es-ES" sz="1600" dirty="0" err="1" smtClean="0"/>
              <a:t>Nikolay</a:t>
            </a:r>
            <a:endParaRPr lang="es-ES" sz="1600" dirty="0" smtClean="0"/>
          </a:p>
          <a:p>
            <a:r>
              <a:rPr lang="es-ES" sz="1600" dirty="0" err="1" smtClean="0"/>
              <a:t>Guanyang</a:t>
            </a:r>
            <a:r>
              <a:rPr lang="es-ES" sz="1600" dirty="0" smtClean="0"/>
              <a:t> He</a:t>
            </a:r>
            <a:endParaRPr lang="es-ES" sz="1600" dirty="0"/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</a:t>
            </a:r>
            <a:r>
              <a:rPr lang="en-US" b="1" dirty="0" smtClean="0"/>
              <a:t> System Extensions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29785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The </a:t>
            </a:r>
            <a:r>
              <a:rPr lang="en-US" sz="3200" dirty="0" err="1" smtClean="0">
                <a:solidFill>
                  <a:sysClr val="windowText" lastClr="000000"/>
                </a:solidFill>
              </a:rPr>
              <a:t>Rvfpga</a:t>
            </a:r>
            <a:r>
              <a:rPr lang="en-US" sz="3200" dirty="0" smtClean="0">
                <a:solidFill>
                  <a:sysClr val="windowText" lastClr="000000"/>
                </a:solidFill>
              </a:rPr>
              <a:t> System is </a:t>
            </a:r>
            <a:r>
              <a:rPr lang="en-US" sz="3200" b="1" dirty="0">
                <a:solidFill>
                  <a:sysClr val="windowText" lastClr="000000"/>
                </a:solidFill>
              </a:rPr>
              <a:t>further extended</a:t>
            </a:r>
            <a:r>
              <a:rPr lang="en-US" sz="3200" dirty="0">
                <a:solidFill>
                  <a:sysClr val="windowText" lastClr="000000"/>
                </a:solidFill>
              </a:rPr>
              <a:t> in Labs 6-10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lvl="1"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Another </a:t>
            </a:r>
            <a:r>
              <a:rPr lang="en-US" b="1" dirty="0" smtClean="0">
                <a:solidFill>
                  <a:sysClr val="windowText" lastClr="000000"/>
                </a:solidFill>
              </a:rPr>
              <a:t>GPIO</a:t>
            </a:r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>
                <a:solidFill>
                  <a:sysClr val="windowText" lastClr="000000"/>
                </a:solidFill>
              </a:rPr>
              <a:t>controller to interface with the on-board Nexys A7 </a:t>
            </a:r>
            <a:r>
              <a:rPr lang="en-US" b="1" dirty="0">
                <a:solidFill>
                  <a:sysClr val="windowText" lastClr="000000"/>
                </a:solidFill>
              </a:rPr>
              <a:t>pushbuttons</a:t>
            </a:r>
            <a:endParaRPr lang="en-GB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Modificatio</a:t>
            </a:r>
            <a:r>
              <a:rPr lang="en-US" dirty="0">
                <a:solidFill>
                  <a:sysClr val="windowText" lastClr="000000"/>
                </a:solidFill>
              </a:rPr>
              <a:t>n of the </a:t>
            </a:r>
            <a:r>
              <a:rPr lang="en-US" b="1" dirty="0">
                <a:solidFill>
                  <a:sysClr val="windowText" lastClr="000000"/>
                </a:solidFill>
              </a:rPr>
              <a:t>7-segment displays </a:t>
            </a:r>
            <a:r>
              <a:rPr lang="en-US" dirty="0" smtClean="0">
                <a:solidFill>
                  <a:sysClr val="windowText" lastClr="000000"/>
                </a:solidFill>
              </a:rPr>
              <a:t>controller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New </a:t>
            </a:r>
            <a:r>
              <a:rPr lang="en-US" b="1" dirty="0">
                <a:solidFill>
                  <a:sysClr val="windowText" lastClr="000000"/>
                </a:solidFill>
              </a:rPr>
              <a:t>timer </a:t>
            </a:r>
            <a:r>
              <a:rPr lang="en-US" dirty="0">
                <a:solidFill>
                  <a:sysClr val="windowText" lastClr="000000"/>
                </a:solidFill>
              </a:rPr>
              <a:t>modules for using the on-board </a:t>
            </a:r>
            <a:r>
              <a:rPr lang="en-US" b="1" dirty="0">
                <a:solidFill>
                  <a:sysClr val="windowText" lastClr="000000"/>
                </a:solidFill>
              </a:rPr>
              <a:t>tri-color LEDs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New </a:t>
            </a:r>
            <a:r>
              <a:rPr lang="en-US" b="1" dirty="0">
                <a:solidFill>
                  <a:sysClr val="windowText" lastClr="000000"/>
                </a:solidFill>
              </a:rPr>
              <a:t>external interrupt sources</a:t>
            </a:r>
          </a:p>
        </p:txBody>
      </p:sp>
    </p:spTree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RVfpga Labs Overview</a:t>
            </a:r>
          </a:p>
        </p:txBody>
      </p:sp>
    </p:spTree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Labs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Labs 1-10 </a:t>
            </a:r>
            <a:r>
              <a:rPr lang="en-US" sz="3200" dirty="0">
                <a:solidFill>
                  <a:sysClr val="windowText" lastClr="000000"/>
                </a:solidFill>
              </a:rPr>
              <a:t>(released Nov 2020)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Vivado Project and Programming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I/O Systems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Labs 11-20 </a:t>
            </a:r>
            <a:r>
              <a:rPr lang="en-US" sz="3200" dirty="0">
                <a:solidFill>
                  <a:sysClr val="windowText" lastClr="000000"/>
                </a:solidFill>
              </a:rPr>
              <a:t>(to be released Q4 2021)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RISC-V Core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RISC-V Memory Systems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377092" y="4596619"/>
            <a:ext cx="115413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/>
              <a:t>All labs include </a:t>
            </a:r>
            <a:r>
              <a:rPr lang="en-US" sz="2400" b="1" dirty="0"/>
              <a:t>exercises</a:t>
            </a:r>
            <a:r>
              <a:rPr lang="en-US" sz="2400" dirty="0"/>
              <a:t> for using and/or modifying </a:t>
            </a:r>
            <a:r>
              <a:rPr lang="en-US" sz="2400" dirty="0" smtClean="0"/>
              <a:t>the </a:t>
            </a:r>
            <a:r>
              <a:rPr lang="en-US" sz="2400" dirty="0" err="1" smtClean="0"/>
              <a:t>RVfpga</a:t>
            </a:r>
            <a:r>
              <a:rPr lang="en-US" sz="2400" dirty="0" smtClean="0"/>
              <a:t> System to </a:t>
            </a:r>
            <a:r>
              <a:rPr lang="en-US" sz="2400" dirty="0"/>
              <a:t>increase understanding through hands-on design.</a:t>
            </a:r>
          </a:p>
        </p:txBody>
      </p:sp>
    </p:spTree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Labs 1-10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S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how how to view the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System source 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code (Verilog/SV) and target it to an FPGA (Lab 1), write C and assembly programs 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Labs 2-5), and modify </a:t>
            </a:r>
            <a:r>
              <a:rPr lang="en-GB" sz="3200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RVfpgaNexys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/</a:t>
            </a:r>
            <a:r>
              <a:rPr lang="en-GB" sz="3200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RVfpgaSim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 add peripherals (Labs 6-10). </a:t>
            </a:r>
          </a:p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>
                <a:solidFill>
                  <a:sysClr val="windowText" lastClr="000000"/>
                </a:solidFill>
              </a:rPr>
              <a:t>Lab 0: Overview of RVfpga Labs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1: Creating a Vivado Project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2: C Programming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3: RISC-V Assembly Language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4: Function Calls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5: Image Processing: C &amp; Assembly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6907876" y="3078314"/>
            <a:ext cx="475058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6: Introduction to I/O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7: 7-Segment Displays</a:t>
            </a: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8: </a:t>
            </a:r>
            <a:r>
              <a:rPr lang="en-US" sz="2400" b="1" dirty="0">
                <a:solidFill>
                  <a:sysClr val="windowText" lastClr="000000"/>
                </a:solidFill>
              </a:rPr>
              <a:t>Timers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9: </a:t>
            </a:r>
            <a:r>
              <a:rPr lang="en-US" sz="2400" b="1" dirty="0">
                <a:solidFill>
                  <a:sysClr val="windowText" lastClr="000000"/>
                </a:solidFill>
              </a:rPr>
              <a:t>Interrupt-driven I/O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10: Serial Buses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4DB36C-9B7A-491F-A1A7-33045B30E195}"/>
              </a:ext>
            </a:extLst>
          </p:cNvPr>
          <p:cNvGrpSpPr/>
          <p:nvPr/>
        </p:nvGrpSpPr>
        <p:grpSpPr>
          <a:xfrm>
            <a:off x="500391" y="4027170"/>
            <a:ext cx="183906" cy="1581150"/>
            <a:chOff x="500391" y="4027170"/>
            <a:chExt cx="183906" cy="15811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133D020-BD3C-434E-B91F-5BF8E9C869C3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6329DA-A22E-4F81-A522-9927A90E7838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A8861B-22D7-4801-91DA-4D904A58DD32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2C9140-84AE-4214-A4B8-9AFFB19673DD}"/>
              </a:ext>
            </a:extLst>
          </p:cNvPr>
          <p:cNvGrpSpPr/>
          <p:nvPr/>
        </p:nvGrpSpPr>
        <p:grpSpPr>
          <a:xfrm flipH="1">
            <a:off x="11169894" y="3115044"/>
            <a:ext cx="183905" cy="2096429"/>
            <a:chOff x="500391" y="4027170"/>
            <a:chExt cx="183906" cy="158115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AC35F-F6A9-445B-A7B7-4EF9E9A57982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33B8E4-8C1D-41EA-9E97-BE8F11AF7760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D3F890-DCF6-4270-899B-4D026B98262F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8EA7B88-7256-4496-BE6D-A2F43D612263}"/>
              </a:ext>
            </a:extLst>
          </p:cNvPr>
          <p:cNvSpPr txBox="1"/>
          <p:nvPr/>
        </p:nvSpPr>
        <p:spPr>
          <a:xfrm>
            <a:off x="71872" y="4012441"/>
            <a:ext cx="461665" cy="160592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Programming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9C9AD2-6230-4D21-ADB3-CFC716E68D82}"/>
              </a:ext>
            </a:extLst>
          </p:cNvPr>
          <p:cNvSpPr txBox="1"/>
          <p:nvPr/>
        </p:nvSpPr>
        <p:spPr>
          <a:xfrm>
            <a:off x="11336235" y="3115045"/>
            <a:ext cx="461665" cy="2073854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/>
            <a:r>
              <a:rPr lang="en-GB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I/O Systems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61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Labs 1-5: Vivado Project &amp; Programming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1: Creating a Vivado Project: </a:t>
            </a:r>
            <a:r>
              <a:rPr lang="en-US" sz="2400" dirty="0"/>
              <a:t>Build a Vivado project to </a:t>
            </a:r>
            <a:r>
              <a:rPr lang="en-US" sz="2400" dirty="0" smtClean="0"/>
              <a:t>target </a:t>
            </a:r>
            <a:r>
              <a:rPr lang="en-US" sz="2400" dirty="0" err="1" smtClean="0"/>
              <a:t>RVfpgaNexys</a:t>
            </a:r>
            <a:r>
              <a:rPr lang="en-US" sz="2400" dirty="0" smtClean="0"/>
              <a:t> </a:t>
            </a:r>
            <a:r>
              <a:rPr lang="en-US" sz="2400" dirty="0"/>
              <a:t>to an FPGA board and simulate </a:t>
            </a:r>
            <a:r>
              <a:rPr lang="en-US" sz="2400" dirty="0" err="1" smtClean="0"/>
              <a:t>RVfpgaSim</a:t>
            </a:r>
            <a:r>
              <a:rPr lang="en-US" sz="2400" dirty="0" smtClean="0"/>
              <a:t> </a:t>
            </a:r>
            <a:r>
              <a:rPr lang="en-US" sz="2400" dirty="0"/>
              <a:t>in Verilator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2: C Programming: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Write a C program in PlatformIO, and run / debug it on </a:t>
            </a:r>
            <a:r>
              <a:rPr kumimoji="0" lang="en-US" sz="240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RVfpgaNexys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en-US" sz="240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RVfpgaSim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/Whisper.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Also introduce Western Digital’s Board Support and Platform Support Packages (BSP and PSP) for supporting operations such as printing to the terminal.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3: RISC-V Assembly Language: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Write a RISC-V assembly program in PlatformIO and run /debug it on 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RVfpgaNexys</a:t>
            </a:r>
            <a:r>
              <a:rPr lang="en-US" sz="2400" dirty="0">
                <a:solidFill>
                  <a:sysClr val="windowText" lastClr="000000"/>
                </a:solidFill>
              </a:rPr>
              <a:t>/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RVfpgaSim</a:t>
            </a:r>
            <a:r>
              <a:rPr lang="en-US" sz="2400" dirty="0">
                <a:solidFill>
                  <a:sysClr val="windowText" lastClr="000000"/>
                </a:solidFill>
              </a:rPr>
              <a:t>/Whisper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4: Function Calls: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Introduction to function calls, C libraries, and the RISC-V calling convention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5: Image Processing: C &amp; Assembly: </a:t>
            </a:r>
            <a:r>
              <a:rPr lang="en-US" sz="2400" dirty="0"/>
              <a:t>Embed assembly code with C code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8222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Labs 6-10: I/O &amp; </a:t>
            </a:r>
            <a:r>
              <a:rPr lang="en-US" b="1" dirty="0" smtClean="0"/>
              <a:t>Peripherals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6: Introduction to I/O: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Introduction to memory-mapped I/O and </a:t>
            </a:r>
            <a:r>
              <a:rPr kumimoji="0" lang="en-US" sz="240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System’s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open-source GPIO module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7: 7-Segment Displays: </a:t>
            </a:r>
            <a:r>
              <a:rPr lang="en-US" sz="2400" dirty="0"/>
              <a:t>Build a 7-segment display decoder and integrate it into the </a:t>
            </a:r>
            <a:r>
              <a:rPr lang="en-US" sz="2400" dirty="0" err="1"/>
              <a:t>RVfpga</a:t>
            </a:r>
            <a:r>
              <a:rPr lang="en-US" sz="2400" dirty="0"/>
              <a:t> </a:t>
            </a:r>
            <a:r>
              <a:rPr lang="en-US" sz="2400" dirty="0" smtClean="0"/>
              <a:t>System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</a:t>
            </a:r>
            <a:r>
              <a:rPr lang="en-US" sz="2400" b="1" dirty="0">
                <a:solidFill>
                  <a:sysClr val="windowText" lastClr="000000"/>
                </a:solidFill>
              </a:rPr>
              <a:t>8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Timers: </a:t>
            </a:r>
            <a:r>
              <a:rPr lang="en-US" sz="2400" dirty="0"/>
              <a:t>Understand and use Timers and a Timer controller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lang="en-US" sz="2400" b="1" dirty="0">
                <a:solidFill>
                  <a:sysClr val="windowText" lastClr="000000"/>
                </a:solidFill>
              </a:rPr>
              <a:t>Lab 9: Interrupt-driven I/O: </a:t>
            </a:r>
            <a:r>
              <a:rPr lang="en-US" sz="2400" dirty="0"/>
              <a:t>Introduction to </a:t>
            </a:r>
            <a:r>
              <a:rPr lang="en-US" sz="2400" dirty="0" err="1" smtClean="0"/>
              <a:t>Rvfpga</a:t>
            </a:r>
            <a:r>
              <a:rPr lang="en-US" sz="2400" dirty="0" smtClean="0"/>
              <a:t> System </a:t>
            </a:r>
            <a:r>
              <a:rPr lang="en-US" sz="2400" dirty="0"/>
              <a:t>interrupt support and use of interrupt-driven I/O</a:t>
            </a:r>
            <a:endParaRPr lang="en-US" sz="2400" b="1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10: Serial Buses: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Introduction to serial interfaces (SPI, I2C, UART). Use on board accelerometer that uses an SPI interface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6710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Labs 11-15: The RISC-V Core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be released in Q4 2021</a:t>
            </a:r>
          </a:p>
          <a:p>
            <a:r>
              <a:rPr lang="en-US" dirty="0"/>
              <a:t>Understanding the core structure</a:t>
            </a:r>
          </a:p>
          <a:p>
            <a:r>
              <a:rPr lang="en-US" dirty="0"/>
              <a:t>Understanding instruction flow through the pipeline (Arithmetic/Logic, Memory, Jumps, and Branches)</a:t>
            </a:r>
          </a:p>
          <a:p>
            <a:r>
              <a:rPr lang="en-US" dirty="0"/>
              <a:t>Understanding hazards and how to deal with them</a:t>
            </a:r>
          </a:p>
          <a:p>
            <a:r>
              <a:rPr lang="en-US" dirty="0"/>
              <a:t>Implementing new instructions and executing them on the FPGA board</a:t>
            </a:r>
          </a:p>
          <a:p>
            <a:r>
              <a:rPr lang="en-US" dirty="0"/>
              <a:t>Understanding and modifying the branch predictor</a:t>
            </a:r>
          </a:p>
          <a:p>
            <a:r>
              <a:rPr lang="en-US" dirty="0"/>
              <a:t>Understanding superscalar processing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8331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Labs 16-20: RISC-V Memory Systems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be released in Q4 2021</a:t>
            </a:r>
          </a:p>
          <a:p>
            <a:r>
              <a:rPr lang="en-US" dirty="0"/>
              <a:t>Understanding the operation of the memory hierarchy including cache hits and misses</a:t>
            </a:r>
          </a:p>
          <a:p>
            <a:r>
              <a:rPr lang="en-US" dirty="0"/>
              <a:t>Modifying the cache: implementing different cache sizes, configurations, and management policies</a:t>
            </a:r>
          </a:p>
          <a:p>
            <a:r>
              <a:rPr lang="en-US" dirty="0"/>
              <a:t>Understanding the cache controller</a:t>
            </a:r>
          </a:p>
          <a:p>
            <a:r>
              <a:rPr lang="en-US" dirty="0"/>
              <a:t>Understanding the memories: ICCM (instruction closely coupled memory) and DCCM (data closely coupled memory)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6605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Timeline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6392986" y="988529"/>
            <a:ext cx="566949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Target Audience</a:t>
            </a:r>
          </a:p>
          <a:p>
            <a:pPr lvl="1"/>
            <a:r>
              <a:rPr lang="en-US" sz="2000" dirty="0"/>
              <a:t>Undergraduates in electrical engineering, computer science, or computer engineering</a:t>
            </a:r>
          </a:p>
          <a:p>
            <a:pPr lvl="1"/>
            <a:r>
              <a:rPr lang="en-US" sz="2000" dirty="0"/>
              <a:t>Academics &amp; Industry professionals interested in learning the RISC-V architecture</a:t>
            </a:r>
          </a:p>
          <a:p>
            <a:r>
              <a:rPr lang="en-US" sz="2400" b="1" dirty="0"/>
              <a:t>Imagination University Programme (IUP) Track Record: </a:t>
            </a:r>
            <a:r>
              <a:rPr lang="en-US" dirty="0"/>
              <a:t>Developed MIPSfpga Program:</a:t>
            </a:r>
          </a:p>
          <a:p>
            <a:pPr lvl="1"/>
            <a:r>
              <a:rPr lang="en-US" sz="2000" dirty="0"/>
              <a:t>Launched in April 2015</a:t>
            </a:r>
          </a:p>
          <a:p>
            <a:pPr lvl="1"/>
            <a:r>
              <a:rPr lang="en-US" sz="2000" dirty="0"/>
              <a:t>Engaged 800 universities</a:t>
            </a:r>
          </a:p>
          <a:p>
            <a:pPr lvl="1"/>
            <a:r>
              <a:rPr lang="en-US" sz="2000" dirty="0"/>
              <a:t>Winner: Elektra Best Educational Support Award, Europe 2015</a:t>
            </a:r>
          </a:p>
          <a:p>
            <a:pPr lvl="1"/>
            <a:endParaRPr lang="en-US" dirty="0"/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1C2FA583-7EE6-4806-9D4A-6D1717F95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56588"/>
              </p:ext>
            </p:extLst>
          </p:nvPr>
        </p:nvGraphicFramePr>
        <p:xfrm>
          <a:off x="129518" y="971159"/>
          <a:ext cx="6177497" cy="506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797">
                  <a:extLst>
                    <a:ext uri="{9D8B030D-6E8A-4147-A177-3AD203B41FA5}">
                      <a16:colId xmlns:a16="http://schemas.microsoft.com/office/drawing/2014/main" val="774623780"/>
                    </a:ext>
                  </a:extLst>
                </a:gridCol>
                <a:gridCol w="3982700">
                  <a:extLst>
                    <a:ext uri="{9D8B030D-6E8A-4147-A177-3AD203B41FA5}">
                      <a16:colId xmlns:a16="http://schemas.microsoft.com/office/drawing/2014/main" val="2189888208"/>
                    </a:ext>
                  </a:extLst>
                </a:gridCol>
              </a:tblGrid>
              <a:tr h="271118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32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RVfpga Availability</a:t>
                      </a:r>
                      <a:endParaRPr lang="zh-CN" altLang="en-US" sz="3200" b="1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856681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November 2020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RVfpga Getting Started Guide</a:t>
                      </a:r>
                    </a:p>
                    <a:p>
                      <a:r>
                        <a:rPr lang="en-US" altLang="zh-CN" sz="2400" baseline="0" dirty="0"/>
                        <a:t>RVfpga Labs 1-10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133563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Q4 2021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RVfpga</a:t>
                      </a:r>
                      <a:r>
                        <a:rPr lang="en-US" altLang="zh-CN" sz="2400" baseline="0" dirty="0"/>
                        <a:t> Labs 11-20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baseline="0" dirty="0" smtClean="0"/>
                        <a:t>June </a:t>
                      </a:r>
                      <a:r>
                        <a:rPr lang="en-US" altLang="zh-CN" sz="2400" b="1" dirty="0"/>
                        <a:t>2021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Masters-level SoC Design Course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18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Languages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English &amp; Chinese (Spanish &amp; Japanese to follow)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25818"/>
                  </a:ext>
                </a:extLst>
              </a:tr>
              <a:tr h="502912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Textbook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0" i="1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Digital Design &amp; Computer Architecture: RISC-V Edition 2021 </a:t>
                      </a:r>
                      <a:r>
                        <a:rPr lang="en-U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by Sarah Harris and David Harris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09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1481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RVfpga 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Quick Start Guide</a:t>
            </a:r>
          </a:p>
        </p:txBody>
      </p:sp>
    </p:spTree>
    <p:extLst>
      <p:ext uri="{BB962C8B-B14F-4D97-AF65-F5344CB8AC3E}">
        <p14:creationId xmlns:p14="http://schemas.microsoft.com/office/powerpoint/2010/main" val="785152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Introduction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FPGA (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is a teaching package that provides a set of instructions, tools, and labs that show how to: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Target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 commercial RISC-V system-on-chip (SoC) to an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FPGA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</a:rPr>
              <a:t>Program </a:t>
            </a:r>
            <a:r>
              <a:rPr lang="en-US" dirty="0">
                <a:solidFill>
                  <a:sysClr val="windowText" lastClr="000000"/>
                </a:solidFill>
              </a:rPr>
              <a:t>the RISC-V SoC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Add more functionality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to the RISC-V SoC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Analyze and modify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the RISC-V core and memory hierarchy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package is being developed by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Imagination Technologies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its academic and industry partners.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000" dirty="0" smtClean="0">
                <a:solidFill>
                  <a:sysClr val="windowText" lastClr="000000"/>
                </a:solidFill>
              </a:rPr>
              <a:t>The RV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fpga</a:t>
            </a:r>
            <a:r>
              <a:rPr lang="en-US" sz="3000" dirty="0" smtClean="0">
                <a:solidFill>
                  <a:sysClr val="windowText" lastClr="000000"/>
                </a:solidFill>
              </a:rPr>
              <a:t> System is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built around Chips Alliance’s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SweRVolf SoC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which is based on Western Digital’s RISC-V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 EH1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core.</a:t>
            </a:r>
          </a:p>
        </p:txBody>
      </p:sp>
    </p:spTree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Quick Start Guide Overview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Install VSCode &amp; </a:t>
            </a:r>
            <a:r>
              <a:rPr lang="en-US" sz="3200" b="1" dirty="0">
                <a:solidFill>
                  <a:sysClr val="windowText" lastClr="000000"/>
                </a:solidFill>
              </a:rPr>
              <a:t>PlatformIO</a:t>
            </a:r>
            <a:endParaRPr lang="en-US" sz="32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Run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Example Program 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RVfpgaNexys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38213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Install PlatformIO &amp; VSCode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1212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Install </a:t>
            </a:r>
            <a:r>
              <a:rPr lang="en-US" sz="3200" b="1" dirty="0">
                <a:solidFill>
                  <a:sysClr val="windowText" lastClr="000000"/>
                </a:solidFill>
              </a:rPr>
              <a:t>VSCode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GB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hlinkClick r:id="rId2"/>
              </a:rPr>
              <a:t>https://code.visualstudio.com/Download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Ubuntu and macOS, install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Python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(this step is not required for Windows)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Install </a:t>
            </a:r>
            <a:r>
              <a:rPr lang="en-US" sz="3200" b="1" dirty="0">
                <a:solidFill>
                  <a:sysClr val="windowText" lastClr="000000"/>
                </a:solidFill>
              </a:rPr>
              <a:t>PlatformIO</a:t>
            </a:r>
            <a:r>
              <a:rPr lang="en-US" sz="3200" dirty="0">
                <a:solidFill>
                  <a:sysClr val="windowText" lastClr="000000"/>
                </a:solidFill>
              </a:rPr>
              <a:t> extension within VSCode</a:t>
            </a: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Install Nexys A7 Board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drivers 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(see RVfpga Getting Started Guide instructions)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53697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79588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Download </a:t>
            </a:r>
            <a:r>
              <a:rPr lang="en-US" sz="4000" b="1" dirty="0" err="1" smtClean="0"/>
              <a:t>RVfpgaNexys</a:t>
            </a:r>
            <a:r>
              <a:rPr lang="en-US" sz="4000" b="1" dirty="0" smtClean="0"/>
              <a:t> </a:t>
            </a:r>
            <a:r>
              <a:rPr lang="en-US" sz="4000" b="1" dirty="0"/>
              <a:t>onto Board and Run Program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007667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solidFill>
                  <a:sysClr val="windowText" lastClr="000000"/>
                </a:solidFill>
              </a:rPr>
              <a:t>In </a:t>
            </a:r>
            <a:r>
              <a:rPr lang="en-US" sz="3200" b="1" dirty="0">
                <a:solidFill>
                  <a:sysClr val="windowText" lastClr="000000"/>
                </a:solidFill>
              </a:rPr>
              <a:t>PlatformIO</a:t>
            </a:r>
            <a:r>
              <a:rPr lang="en-US" sz="3200" dirty="0">
                <a:solidFill>
                  <a:sysClr val="windowText" lastClr="000000"/>
                </a:solidFill>
              </a:rPr>
              <a:t>: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Open </a:t>
            </a:r>
            <a:r>
              <a:rPr lang="en-US" sz="2400" b="1" dirty="0">
                <a:solidFill>
                  <a:sysClr val="windowText" lastClr="000000"/>
                </a:solidFill>
              </a:rPr>
              <a:t>example program</a:t>
            </a:r>
            <a:r>
              <a:rPr lang="en-US" sz="2400" dirty="0">
                <a:solidFill>
                  <a:sysClr val="windowText" lastClr="000000"/>
                </a:solidFill>
              </a:rPr>
              <a:t> that writes value of switches to LEDs. Program is in: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[RVfpgaPath]\RVfpga\examples\LedsSwitches_C-Lang</a:t>
            </a:r>
          </a:p>
          <a:p>
            <a:pPr lvl="1">
              <a:defRPr/>
            </a:pP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 directory location of </a:t>
            </a:r>
            <a:r>
              <a:rPr lang="en-GB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RVfpgaNexys</a:t>
            </a:r>
            <a:r>
              <a:rPr lang="en-GB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bitfile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PlatformIO initialization file (platformio.ini)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i.e., add this line to platformio.ini: </a:t>
            </a:r>
            <a:r>
              <a:rPr lang="en-GB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board_build.bitstream_file = [RVfpgaPath]/RVfpga/src/rvfpga.bit</a:t>
            </a:r>
            <a:endParaRPr lang="en-US" dirty="0">
              <a:solidFill>
                <a:sysClr val="windowText" lastClr="000000"/>
              </a:solidFill>
            </a:endParaRPr>
          </a:p>
          <a:p>
            <a:pPr lvl="1"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Download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RVfpgaNexys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onto Nexys A7 Board (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Project Tasks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env:swervolf_nexys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Platform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Upload Bitstream)</a:t>
            </a:r>
          </a:p>
          <a:p>
            <a:pPr lvl="1">
              <a:defRPr/>
            </a:pPr>
            <a:r>
              <a:rPr lang="en-US" b="1" dirty="0">
                <a:solidFill>
                  <a:sysClr val="windowText" lastClr="000000"/>
                </a:solidFill>
              </a:rPr>
              <a:t>Compile, download, and run program on </a:t>
            </a:r>
            <a:r>
              <a:rPr lang="en-US" b="1" dirty="0" err="1" smtClean="0">
                <a:solidFill>
                  <a:sysClr val="windowText" lastClr="000000"/>
                </a:solidFill>
              </a:rPr>
              <a:t>RVfpgaNexys</a:t>
            </a:r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>
                <a:solidFill>
                  <a:sysClr val="windowText" lastClr="000000"/>
                </a:solidFill>
              </a:rPr>
              <a:t>by pressing the Run/Debug button: 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12">
            <a:extLst>
              <a:ext uri="{FF2B5EF4-FFF2-40B4-BE49-F238E27FC236}">
                <a16:creationId xmlns:a16="http://schemas.microsoft.com/office/drawing/2014/main" id="{F185CCCE-8692-4364-B3BC-49B24926AC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826297" y="4768855"/>
            <a:ext cx="440903" cy="376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B8B22-9C90-45D4-8637-2C9518DB0F40}"/>
              </a:ext>
            </a:extLst>
          </p:cNvPr>
          <p:cNvSpPr txBox="1"/>
          <p:nvPr/>
        </p:nvSpPr>
        <p:spPr>
          <a:xfrm>
            <a:off x="128167" y="5305011"/>
            <a:ext cx="11935665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RVfpgaPath] 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is the location of the </a:t>
            </a:r>
            <a:r>
              <a:rPr lang="en-GB" sz="24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folder on your machine. This folder was provided with the RVfpga package from the Imagination University Programme.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94079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RVfpga Labs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Descriptions</a:t>
            </a:r>
          </a:p>
        </p:txBody>
      </p:sp>
    </p:spTree>
    <p:extLst>
      <p:ext uri="{BB962C8B-B14F-4D97-AF65-F5344CB8AC3E}">
        <p14:creationId xmlns:p14="http://schemas.microsoft.com/office/powerpoint/2010/main" val="26316069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1: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Vivado Project</a:t>
            </a:r>
          </a:p>
        </p:txBody>
      </p:sp>
    </p:spTree>
    <p:extLst>
      <p:ext uri="{BB962C8B-B14F-4D97-AF65-F5344CB8AC3E}">
        <p14:creationId xmlns:p14="http://schemas.microsoft.com/office/powerpoint/2010/main" val="24194477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1: RVfpga Vivado Project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775650"/>
            <a:ext cx="11677320" cy="54975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is a Xilinx tool for viewing, modifying, and synthesizing the source (Verilog) code for </a:t>
            </a:r>
            <a:r>
              <a:rPr lang="en-GB" sz="26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the </a:t>
            </a:r>
            <a:r>
              <a:rPr lang="en-GB" sz="2600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System. </a:t>
            </a:r>
            <a:endParaRPr lang="en-GB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26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 smtClean="0">
                <a:latin typeface="Arial" panose="020B0604020202020204" pitchFamily="34" charset="0"/>
                <a:ea typeface="SimSun" panose="02010600030101010101" pitchFamily="2" charset="-122"/>
              </a:rPr>
              <a:t> System’s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source code is in:</a:t>
            </a:r>
          </a:p>
          <a:p>
            <a:pPr marL="0" indent="0">
              <a:buNone/>
              <a:defRPr/>
            </a:pPr>
            <a:r>
              <a:rPr lang="en-GB" sz="20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[RVfpgaPath]/RVfpga/src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Create a 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Vivado project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that contains </a:t>
            </a:r>
            <a:r>
              <a:rPr lang="en-GB" sz="26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 smtClean="0">
                <a:latin typeface="Arial" panose="020B0604020202020204" pitchFamily="34" charset="0"/>
                <a:ea typeface="SimSun" panose="02010600030101010101" pitchFamily="2" charset="-122"/>
              </a:rPr>
              <a:t> System’s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source code. Synthesize </a:t>
            </a:r>
            <a:r>
              <a:rPr lang="en-GB" sz="26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GB" sz="26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targeted to Nexys A7 board and create a 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bitfile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(also called bitstream file) that contains information to configure the FPGA as </a:t>
            </a:r>
            <a:r>
              <a:rPr lang="en-GB" sz="26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GB" sz="2600" dirty="0" smtClean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  <a:endParaRPr lang="en-GB" sz="2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You may also use 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, an HDL simulator, to simulate </a:t>
            </a:r>
            <a:r>
              <a:rPr lang="en-GB" sz="26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 smtClean="0">
                <a:latin typeface="Arial" panose="020B0604020202020204" pitchFamily="34" charset="0"/>
                <a:ea typeface="SimSun" panose="02010600030101010101" pitchFamily="2" charset="-122"/>
              </a:rPr>
              <a:t> System’s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source code and examine internal signals (see the RVfpga Getting Started Guide for instructions on how to use Verilator).</a:t>
            </a:r>
          </a:p>
          <a:p>
            <a:pPr>
              <a:defRPr/>
            </a:pP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Vivado and Verilator w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ill be used extensively in RVfpga </a:t>
            </a:r>
            <a:r>
              <a:rPr lang="en-GB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Labs 6-10 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for modifying and simulating the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System.</a:t>
            </a:r>
            <a:endParaRPr lang="en-GB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GB" sz="25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51118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2: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C Programming</a:t>
            </a:r>
          </a:p>
        </p:txBody>
      </p:sp>
    </p:spTree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C Programming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468213" cy="454821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Create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 project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Add example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 program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to project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Download </a:t>
            </a:r>
            <a:r>
              <a:rPr lang="en-US" sz="3200" b="1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US" sz="32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to Nexys A7 board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Download C program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onto </a:t>
            </a:r>
            <a:r>
              <a:rPr lang="en-US" sz="32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US" sz="32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and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run/debug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program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Complete some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or all of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exercises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at end of </a:t>
            </a:r>
            <a:r>
              <a:rPr lang="en-US" sz="3200" dirty="0" smtClean="0">
                <a:latin typeface="Arial" panose="020B0604020202020204" pitchFamily="34" charset="0"/>
                <a:ea typeface="SimSun" panose="02010600030101010101" pitchFamily="2" charset="-122"/>
              </a:rPr>
              <a:t>lab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Remember that you can also simulate the program in </a:t>
            </a:r>
            <a:r>
              <a:rPr lang="en-GB" sz="3200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(using </a:t>
            </a:r>
            <a:r>
              <a:rPr lang="en-GB" sz="3200" b="1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RVfpgaSim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 or </a:t>
            </a:r>
            <a:r>
              <a:rPr lang="en-GB" sz="32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r>
              <a:rPr lang="en-GB" sz="320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Example C Program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En_Value=0xFFFF, switches_value;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READ_GPIO(GPIO_SWs); 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read value on switches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switches_value &gt;&gt; 16;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shift into lower 16 bits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WRITE_GPIO(GPIO_LEDs, switches_value);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display switch value on 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lang="en-GB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en-GB" sz="1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This program writes the value of the switches to the LEDs.</a:t>
            </a:r>
          </a:p>
        </p:txBody>
      </p:sp>
    </p:spTree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Memory-Mapped I/O Addresses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51702"/>
              </p:ext>
            </p:extLst>
          </p:nvPr>
        </p:nvGraphicFramePr>
        <p:xfrm>
          <a:off x="342900" y="1283546"/>
          <a:ext cx="11506200" cy="197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en-US" sz="3200" dirty="0"/>
                        <a:t>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Memory-Mapped I/O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/>
                        <a:t>Switches</a:t>
                      </a:r>
                      <a:r>
                        <a:rPr lang="en-US" sz="2400" dirty="0"/>
                        <a:t> (16 on Nexys A7 board)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 (upper 16 bits)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/>
                        <a:t>LEDs</a:t>
                      </a:r>
                      <a:r>
                        <a:rPr lang="en-US" sz="2400" dirty="0"/>
                        <a:t> (16 on Nexys A7 board)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 (lower 16 bits)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Input/Output </a:t>
                      </a:r>
                      <a:r>
                        <a:rPr lang="en-US" sz="2400" dirty="0"/>
                        <a:t>of GPIO (1 = output, 0 = input)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Overview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The </a:t>
            </a:r>
            <a:r>
              <a:rPr lang="en-US" sz="3200" b="1" dirty="0"/>
              <a:t>RVfpga Package </a:t>
            </a:r>
            <a:r>
              <a:rPr lang="en-US" sz="3200" dirty="0"/>
              <a:t>provides:</a:t>
            </a:r>
          </a:p>
          <a:p>
            <a:pPr lvl="1"/>
            <a:r>
              <a:rPr lang="en-US" dirty="0"/>
              <a:t>a </a:t>
            </a:r>
            <a:r>
              <a:rPr lang="en-US" b="1" dirty="0"/>
              <a:t>comprehensive, freely distributed, complete RISC-V course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b="1" dirty="0"/>
              <a:t>hands-on</a:t>
            </a:r>
            <a:r>
              <a:rPr lang="en-US" dirty="0"/>
              <a:t> and </a:t>
            </a:r>
            <a:r>
              <a:rPr lang="en-US" b="1" dirty="0"/>
              <a:t>easily accessible</a:t>
            </a:r>
            <a:r>
              <a:rPr lang="en-US" dirty="0"/>
              <a:t> way to learn about RISC-V processors and the RISC-V ecosystem</a:t>
            </a:r>
          </a:p>
          <a:p>
            <a:pPr lvl="1"/>
            <a:r>
              <a:rPr lang="en-US" dirty="0"/>
              <a:t>a RISC-V system targeted to </a:t>
            </a:r>
            <a:r>
              <a:rPr lang="en-US" b="1" dirty="0"/>
              <a:t>low-cost FPGAs</a:t>
            </a:r>
            <a:r>
              <a:rPr lang="en-US" dirty="0"/>
              <a:t>, which are readily available at many universities and companies.</a:t>
            </a:r>
          </a:p>
          <a:p>
            <a:r>
              <a:rPr lang="en-US" sz="3200" dirty="0"/>
              <a:t>After completing the RVfpga Course, users will walk away with a </a:t>
            </a:r>
            <a:r>
              <a:rPr lang="en-US" sz="3200" b="1" dirty="0"/>
              <a:t>working RISC-V processor, SoC, and ecosystem</a:t>
            </a:r>
            <a:r>
              <a:rPr lang="en-US" sz="3200" dirty="0"/>
              <a:t> that they understand and know how to use and modify.</a:t>
            </a:r>
          </a:p>
        </p:txBody>
      </p:sp>
    </p:spTree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Western Digital’s BSP &amp; PSP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Western Digital provides:</a:t>
            </a: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PSP: 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processor support package</a:t>
            </a: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BSP: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board support package </a:t>
            </a:r>
          </a:p>
          <a:p>
            <a:pPr marL="0">
              <a:spcBef>
                <a:spcPts val="0"/>
              </a:spcBef>
            </a:pP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These provide common functions for a given processor (SweRV EH1 core) and board (Nexys A7 FPGA board).</a:t>
            </a:r>
            <a:endParaRPr lang="en-GB" sz="36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-5715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Example: </a:t>
            </a:r>
            <a:r>
              <a:rPr lang="en-GB" sz="3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printfNexys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(like </a:t>
            </a:r>
            <a:r>
              <a:rPr lang="en-GB" sz="3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function in C)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Using UART to Print to Terminal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#if defined(D_NEXYS_A7)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&lt;bsp_printf.h&gt;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&lt;bsp_mem_map.h&gt;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&lt;bsp_version.h&gt;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#else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PRE_COMPILED_MSG("no platform was defined")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#endif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#include &lt;psp_api.h&gt;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#define DELAY 10000000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int main(void)</a:t>
            </a:r>
            <a:r>
              <a:rPr lang="en-US" sz="17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{  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int i, j = 0;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// Initialize UART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uartInit();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while (1) {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printfNexys("Hello RVfpga users! Iteration: %d\n", j);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for (i=0; i &lt; DELAY; i++) ;  // delay between printf's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j++;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Add this line to </a:t>
            </a:r>
            <a:r>
              <a:rPr lang="en-US" sz="2400" b="1" dirty="0"/>
              <a:t>platform.ini </a:t>
            </a:r>
            <a:r>
              <a:rPr lang="en-US" sz="2400" dirty="0"/>
              <a:t>file:</a:t>
            </a:r>
          </a:p>
          <a:p>
            <a:r>
              <a:rPr lang="en-GB" sz="2400" dirty="0">
                <a:effectLst/>
                <a:ea typeface="SimSun" panose="02010600030101010101" pitchFamily="2" charset="-122"/>
              </a:rPr>
              <a:t>         </a:t>
            </a:r>
            <a:r>
              <a:rPr lang="en-GB" sz="2400" b="1" dirty="0">
                <a:effectLst/>
                <a:ea typeface="SimSun" panose="02010600030101010101" pitchFamily="2" charset="-122"/>
              </a:rPr>
              <a:t>monitor_speed = 115200</a:t>
            </a:r>
          </a:p>
          <a:p>
            <a:endParaRPr lang="en-GB" sz="2400" b="1" dirty="0">
              <a:effectLst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ea typeface="SimSun" panose="02010600030101010101" pitchFamily="2" charset="-122"/>
              </a:rPr>
              <a:t>After program starts running, </a:t>
            </a:r>
            <a:r>
              <a:rPr lang="en-GB" sz="2400" b="1" dirty="0">
                <a:ea typeface="SimSun" panose="02010600030101010101" pitchFamily="2" charset="-122"/>
              </a:rPr>
              <a:t>open PlatformIO terminal </a:t>
            </a:r>
            <a:r>
              <a:rPr lang="en-GB" sz="2400" dirty="0">
                <a:ea typeface="SimSun" panose="02010600030101010101" pitchFamily="2" charset="-122"/>
              </a:rPr>
              <a:t>by pressing this button in the bottom of the window: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827069" y="3429000"/>
            <a:ext cx="647568" cy="57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3: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RISC-V Assembly</a:t>
            </a:r>
          </a:p>
        </p:txBody>
      </p:sp>
    </p:spTree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RISC-V Assembly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35665"/>
            <a:ext cx="11677320" cy="512489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GB" sz="3200" dirty="0"/>
              <a:t>RISC-V Assembly Language </a:t>
            </a:r>
            <a:r>
              <a:rPr lang="en-GB" sz="3200" b="1" dirty="0"/>
              <a:t>Overview</a:t>
            </a:r>
          </a:p>
          <a:p>
            <a:pPr lvl="0"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Create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 project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Add example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RISC-V assembly program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to project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Download </a:t>
            </a:r>
            <a:r>
              <a:rPr lang="en-US" sz="3200" b="1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en-US" sz="32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to Nexys A7 board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Download RISC-V assembly program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onto RVfpga and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run/debug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program</a:t>
            </a:r>
          </a:p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Complete some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or all of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exercises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at end of lab</a:t>
            </a: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</a:rPr>
              <a:t>Remember that you can also simulate the program in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</a:rPr>
              <a:t> (using </a:t>
            </a:r>
            <a:r>
              <a:rPr lang="en-GB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RVfpgaSim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</a:rPr>
              <a:t>) or </a:t>
            </a:r>
            <a:r>
              <a:rPr lang="en-GB" sz="3200" b="1" dirty="0"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RISC-V Assembly Instructions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Common RISC-V Assembly Instructions/Pseudoinstructions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134161"/>
              </p:ext>
            </p:extLst>
          </p:nvPr>
        </p:nvGraphicFramePr>
        <p:xfrm>
          <a:off x="1452283" y="1237614"/>
          <a:ext cx="9287434" cy="434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Assembly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Description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+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Subtract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s1 -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addi t3, t1, -10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t3 = t1 – 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mul t0, t2,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32-bit multiply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t2 *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 s9, t5,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Division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t9 = t5 /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 s4,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Remainder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s4 = s1 %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AND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&amp;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OR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XOR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andi t1, t2, 0xFFB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AND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&amp; 0xFFFFFFFB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ori t0, t1,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OR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xori s3, s4, 0xABC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XOR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0xFFFFFABC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left logical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&lt;&lt;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logical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arithmetic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slli t1, t2,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left logical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&lt;&lt;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srli t0, t1,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logical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srai s3, s4,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arithmetic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RISC-V Assembly Instructions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Common RISC-V Assembly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Instructions/Pseudoinstructions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(continued)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133554"/>
              </p:ext>
            </p:extLst>
          </p:nvPr>
        </p:nvGraphicFramePr>
        <p:xfrm>
          <a:off x="1446496" y="1237614"/>
          <a:ext cx="9287434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Assembly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Description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lw s7, 0x2C(t1)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s7 = memory[t1+0x2C]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lh s5, 0x5A(s3)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half-word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s5 = SignExt(memory[s3+0x5A]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lb s1, -3(t4)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SignExt(memory[t4-3]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sw t2, 0x7C(t1)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memory[t1+0x7C] =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 t3, 22(s3)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half-word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memory[s3+22]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 = t3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sb t4, 5(s4)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memory[s4+5]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 = t4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beq s1, s2,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(s1==s2), PC =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bne t3, t4,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not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(s1!=s2), PC =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blt t4, t5,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less than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(t4 &lt; t5), PC =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bge s8, s9,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not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(s8&gt;=s9), PC =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li s1,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la s1, 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address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Memory address where variable A is stored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 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mv s3,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Move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(Invert)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~t2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 s1, 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-s3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jal L7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 and link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L7; ra = PC + 4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jr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 register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RISC-V Registers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66722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32 32-bit registers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93418"/>
              </p:ext>
            </p:extLst>
          </p:nvPr>
        </p:nvGraphicFramePr>
        <p:xfrm>
          <a:off x="2233573" y="1254128"/>
          <a:ext cx="7547032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708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170978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393346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Name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Register Number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Use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zero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Constant value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Return address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Stack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x3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Global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x4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Thread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t0-2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x5-7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s0/fp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x8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 / Frame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x9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a0-1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x10-11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 / Return values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a2-7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x12-17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s2-11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x18-27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t3-6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x28-31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Example RISC-V Assembly Program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GPIO_SWs   = 0x80001400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GPIO_LEDs  = 0x80001404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GPIO_INOUT = 0x80001408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.globl main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t0, 0x80001400   # base address of GPIO memory-mapped registers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t1, 0xFFFF       # set direction of GPIOs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upper half = switches (inputs)  (=0)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lower half = outputs (LEDs)     (=1)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t1, 8(t0)        # GPIO_INOUT = 0xFFFF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repeat: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lw   t1, 0(t0)      # read switches: t1 = GPIO_SWs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srli t1, t1, 16     # shift val to the right by 16 bits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  t1, 4(t0)      # write value to LEDs: GPIO_LEDs = t1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j    repeat         # repeat loop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6789805" y="1613429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This program writes the value of the switches to the LEDs.</a:t>
            </a:r>
          </a:p>
        </p:txBody>
      </p:sp>
    </p:spTree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4: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Function Calls</a:t>
            </a:r>
          </a:p>
        </p:txBody>
      </p:sp>
    </p:spTree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Function Calls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Write C programs with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function calls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Functions are also called </a:t>
            </a:r>
            <a:r>
              <a:rPr lang="en-US" sz="28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procedures </a:t>
            </a:r>
          </a:p>
          <a:p>
            <a:pPr marL="341313" indent="-341313">
              <a:spcBef>
                <a:spcPts val="0"/>
              </a:spcBef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Using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 libraries</a:t>
            </a:r>
          </a:p>
          <a:p>
            <a:pPr marL="0">
              <a:spcBef>
                <a:spcPts val="0"/>
              </a:spcBef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RISC-V (Procedure)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Calling Convention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RVfpga Course Contents</a:t>
            </a:r>
          </a:p>
        </p:txBody>
      </p:sp>
    </p:spTree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Example Program with Functions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r>
              <a:rPr lang="en-US" sz="16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switches_val;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 =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writeValtoLEDs(switches_val);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Example Program with Functions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READ_GPIO(GPIO_SWs);   // read value on switches       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val &gt;&gt; 16;  // shift into lower 16 bits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WRITE_GPIO(GPIO_LEDs, val);  // display val on 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C Libraries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Libraries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Collection of commonly used functions</a:t>
            </a:r>
            <a:r>
              <a:rPr lang="en-US" sz="26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</a:p>
          <a:p>
            <a:pPr marL="457200" lvl="1" indent="0">
              <a:spcBef>
                <a:spcPts val="0"/>
              </a:spcBef>
            </a:pPr>
            <a:r>
              <a:rPr lang="en-US" sz="2600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Provided so that common functions are readily available (save programming time)</a:t>
            </a:r>
            <a:endParaRPr lang="en-US" sz="26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Example C libraries: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math.h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(math library): includes functions such as sqrt (square root), cos (cosine), etc.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stdio.h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(standard I/O library): includes functions for printing values to the screen (printf), reading values from users (scanf), etc.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stdlib.h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(standard library): includes functions for generating random numbers (rand).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Many others… 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(google C libraries)</a:t>
            </a:r>
          </a:p>
        </p:txBody>
      </p:sp>
    </p:spTree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Example Program using C Library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#include &lt;stdlib.h&gt;</a:t>
            </a:r>
            <a:endParaRPr lang="en-US" sz="1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US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...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main(void)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volatile unsigned int i;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val = </a:t>
            </a: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rand()</a:t>
            </a:r>
            <a:r>
              <a:rPr lang="en-GB" sz="1800" b="0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% 65536;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writeValtoLEDs(val);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for (i = 0; i &lt; DELAY; i++)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5" y="1613429"/>
            <a:ext cx="4404124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This program writes a random number between 0 and 65535 to the LEDs.</a:t>
            </a:r>
          </a:p>
        </p:txBody>
      </p:sp>
    </p:spTree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RISC-V Calling Convention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Call a function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sz="2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function_label</a:t>
            </a:r>
            <a:endParaRPr lang="en-US" sz="2800" i="1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Return from a function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jr ra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Arguments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placed in registers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a0-a7</a:t>
            </a: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Return value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placed in register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RISC-V Calling Convention Example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 Code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830713" y="1080313"/>
            <a:ext cx="709234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RISC-V Assembly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The Stack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Scratch space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 memory used to save register values</a:t>
            </a:r>
          </a:p>
          <a:p>
            <a:pPr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The stack pointer (</a:t>
            </a:r>
            <a:r>
              <a:rPr lang="en-US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 holds the address of the top of the stack</a:t>
            </a:r>
          </a:p>
          <a:p>
            <a:pPr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The 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stack grows downward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 memory. So, for example, to make space for 4 words (16 bytes) on the stack the following code is used:</a:t>
            </a:r>
          </a:p>
          <a:p>
            <a:pPr marL="0" indent="0">
              <a:buNone/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  		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-16</a:t>
            </a:r>
          </a:p>
          <a:p>
            <a:pPr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Two categories of registers: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Preserved registers: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register contents must be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preserved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across function calls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(i.e., contain the same value before and after a function call)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Non-preserved registers: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register contents must not be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preserved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across function calls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(i.e., the register does not need to be the same before and after a function call)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Saved registers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s0-s11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the return address register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and the stack pointer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 are 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preserved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registers. All other registers are not preserved.</a:t>
            </a: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Preserved / Nonpreserved Registers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71816"/>
              </p:ext>
            </p:extLst>
          </p:nvPr>
        </p:nvGraphicFramePr>
        <p:xfrm>
          <a:off x="977153" y="1065007"/>
          <a:ext cx="10001623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953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35575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613691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361222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Name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Register Number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Use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Preserved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zero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x0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Constant value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ra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Return address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Stack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x3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Global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x4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Thread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t0-2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x5-7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s0/fp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x8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 / Frame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x9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a0-1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x10-11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 / Return values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a2-7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x12-17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s2-11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x18-27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t3-6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x28-31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The Stack – Revised Assembly Code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 Code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494493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RISC-V Assembly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 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-4 # make room on stack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sw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</a:t>
            </a: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0(sp)  # save s0 on stack</a:t>
            </a:r>
            <a:endParaRPr lang="en-US" sz="1600" b="1" dirty="0">
              <a:solidFill>
                <a:srgbClr val="FF0000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lw   s0, 0(sp)  # restore s0 from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sp, sp, 4  # restore stack pointer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5: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C and Assembly</a:t>
            </a:r>
          </a:p>
        </p:txBody>
      </p:sp>
    </p:spTree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Contents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1A502E7-C4C5-4D9F-9984-AC536A25A55E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Getting Started Guide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Quick Start Guide 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Overview of RISC-V Architecture and RVfpga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Installing Tools (VSCode, PlatformIO, Vivado, Verilator, and Whisper)</a:t>
            </a:r>
            <a:endParaRPr lang="en-US" dirty="0"/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Running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the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RVfpga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System in </a:t>
            </a:r>
            <a:r>
              <a:rPr lang="en-US" sz="2400" dirty="0">
                <a:solidFill>
                  <a:sysClr val="windowText" lastClr="000000"/>
                </a:solidFill>
              </a:rPr>
              <a:t>Hardware and Simulation</a:t>
            </a:r>
            <a:endParaRPr lang="en-US" dirty="0"/>
          </a:p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Labs</a:t>
            </a:r>
          </a:p>
          <a:p>
            <a:pPr lvl="1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1-10: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Building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System in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Vivado,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Programming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Extending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system by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adding peripherals (released Nov 2020)</a:t>
            </a:r>
          </a:p>
          <a:p>
            <a:pPr lvl="1"/>
            <a:r>
              <a:rPr lang="en-US" sz="2800" b="1" dirty="0">
                <a:solidFill>
                  <a:sysClr val="windowText" lastClr="000000"/>
                </a:solidFill>
              </a:rPr>
              <a:t>11-20: </a:t>
            </a:r>
            <a:r>
              <a:rPr lang="en-US" sz="2800" dirty="0">
                <a:solidFill>
                  <a:sysClr val="windowText" lastClr="000000"/>
                </a:solidFill>
              </a:rPr>
              <a:t>Analyzing and modifying RVfpga’s RISC-V core and memory system (to be released Q4 2021)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3274757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Combining C and Assembly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Exa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mple: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Image processing program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Some functions written in C and some in assembly</a:t>
            </a: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Image Processing Program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Convert colour image to greyscale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7C92C424-62F5-408B-8EB0-FABAD78BAD0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8" y="2100316"/>
            <a:ext cx="9436605" cy="3298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3051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Image Processing Program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Each pixel stored as three 8-bit colours: </a:t>
            </a:r>
            <a:r>
              <a:rPr lang="en-US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red, </a:t>
            </a:r>
            <a:r>
              <a:rPr lang="en-US" sz="2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green, </a:t>
            </a:r>
            <a:r>
              <a:rPr lang="en-US" sz="26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blue</a:t>
            </a:r>
          </a:p>
          <a:p>
            <a:pPr>
              <a:defRPr/>
            </a:pP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Any colour can be created by 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varying R, G,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and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B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values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To 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convert image to an 8-bit greyscale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), each pixel is transformed as follows:</a:t>
            </a:r>
          </a:p>
          <a:p>
            <a:pPr>
              <a:defRPr/>
            </a:pPr>
            <a:endParaRPr lang="en-US" sz="1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GB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			</a:t>
            </a:r>
            <a:r>
              <a:rPr lang="en-GB" sz="26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6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6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  <a:p>
            <a:pPr marL="0" indent="0">
              <a:buNone/>
              <a:defRPr/>
            </a:pPr>
            <a:endParaRPr lang="en-US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RGB weights add up to 1024 (306 + 601 + 117 = 1024), so to get back to an 8-bit range (0-255), the result is divided by 1024 (i.e., shifted right by 10 bits:  </a:t>
            </a:r>
            <a:r>
              <a:rPr lang="en-US" sz="2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&gt;&gt; 10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For more details about the algorithm, see: </a:t>
            </a:r>
          </a:p>
          <a:p>
            <a:pPr marL="0" indent="0">
              <a:buNone/>
              <a:defRPr/>
            </a:pPr>
            <a:r>
              <a:rPr lang="en-US" sz="26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GB" sz="2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https://www.mathworks.com/help/matlab/ref/rgb2gray.html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3089082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Assembly Function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.end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0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0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6" y="1075240"/>
            <a:ext cx="6565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.globl</a:t>
            </a:r>
            <a:r>
              <a:rPr lang="en-GB" sz="2000" b="1" dirty="0">
                <a:solidFill>
                  <a:srgbClr val="FF0000"/>
                </a:solidFill>
                <a:effectLst/>
                <a:ea typeface="SimSun" panose="02010600030101010101" pitchFamily="2" charset="-122"/>
              </a:rPr>
              <a:t> </a:t>
            </a:r>
            <a:r>
              <a:rPr lang="en-GB" sz="2000" dirty="0">
                <a:effectLst/>
                <a:ea typeface="SimSun" panose="02010600030101010101" pitchFamily="2" charset="-122"/>
              </a:rPr>
              <a:t>makes 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CoulourToGrey_Pixel</a:t>
            </a:r>
            <a:r>
              <a:rPr lang="en-GB" sz="2000" dirty="0">
                <a:effectLst/>
                <a:ea typeface="SimSun" panose="02010600030101010101" pitchFamily="2" charset="-122"/>
              </a:rPr>
              <a:t> function visible to all files in project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structs and arrays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extern 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VanGogh_128x128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[]; // 1D array of </a:t>
            </a: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individual RGB values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RGB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        // 2D array of RGB struct (colour image)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// 2D array of greyscale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...   }</a:t>
            </a:r>
          </a:p>
        </p:txBody>
      </p:sp>
    </p:spTree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Main Function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Create an N x M matrix using the input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// Transform Colour Image to Grey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Grey[i][j] =  </a:t>
            </a: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                                 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6: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Intro to I/O</a:t>
            </a:r>
          </a:p>
        </p:txBody>
      </p:sp>
    </p:spTree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Introduction to I/O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Input/output (I/O) systems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also called </a:t>
            </a:r>
            <a:r>
              <a:rPr lang="en-US" sz="32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General-purpose I/O (GPIO)</a:t>
            </a: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GPIO controllers</a:t>
            </a:r>
          </a:p>
        </p:txBody>
      </p:sp>
    </p:spTree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Generic Processor with I/O</a:t>
            </a:r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5"/>
            <a:ext cx="5432311" cy="5035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Processor with I/O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7852561" y="1157227"/>
            <a:ext cx="4243567" cy="49528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 err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sz="26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peripherals: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Boot ROM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System Controller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SPI1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Flash Memory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UART</a:t>
            </a:r>
          </a:p>
          <a:p>
            <a:pPr lvl="1">
              <a:defRPr/>
            </a:pPr>
            <a:r>
              <a:rPr lang="en-US" sz="2200" dirty="0" smtClean="0">
                <a:latin typeface="Arial" panose="020B0604020202020204" pitchFamily="34" charset="0"/>
                <a:ea typeface="SimSun" panose="02010600030101010101" pitchFamily="2" charset="-122"/>
              </a:rPr>
              <a:t>GPIO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LEDs and switches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Timer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SPI2 Accelerometer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7-segment displays (within System Controller: Sys-Con)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2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Course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smtClean="0">
                <a:solidFill>
                  <a:sysClr val="windowText" lastClr="000000"/>
                </a:solidFill>
              </a:rPr>
              <a:t>2-4 </a:t>
            </a:r>
            <a:r>
              <a:rPr lang="en-US" sz="3200" b="1" dirty="0">
                <a:solidFill>
                  <a:sysClr val="windowText" lastClr="000000"/>
                </a:solidFill>
              </a:rPr>
              <a:t>Semester Course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Undergraduate (Labs 1-10)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Master’s/upper division (Labs 11-20)</a:t>
            </a:r>
          </a:p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Expected Prior </a:t>
            </a:r>
            <a:r>
              <a:rPr lang="en-US" sz="3200" b="1" dirty="0">
                <a:solidFill>
                  <a:sysClr val="windowText" lastClr="000000"/>
                </a:solidFill>
              </a:rPr>
              <a:t>K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nowledge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Fundamental understanding of </a:t>
            </a:r>
            <a:r>
              <a:rPr lang="en-US" sz="2400" b="1" dirty="0">
                <a:solidFill>
                  <a:sysClr val="windowText" lastClr="000000"/>
                </a:solidFill>
              </a:rPr>
              <a:t>digital design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b="1" dirty="0">
                <a:solidFill>
                  <a:sysClr val="windowText" lastClr="000000"/>
                </a:solidFill>
              </a:rPr>
              <a:t>high-level programming </a:t>
            </a:r>
            <a:r>
              <a:rPr lang="en-US" sz="2400" dirty="0">
                <a:solidFill>
                  <a:sysClr val="windowText" lastClr="000000"/>
                </a:solidFill>
              </a:rPr>
              <a:t>(preferably C), </a:t>
            </a:r>
            <a:r>
              <a:rPr lang="en-US" sz="2400" b="1" dirty="0">
                <a:solidFill>
                  <a:sysClr val="windowText" lastClr="000000"/>
                </a:solidFill>
              </a:rPr>
              <a:t>instruction set architecture </a:t>
            </a:r>
            <a:r>
              <a:rPr lang="en-US" sz="2400" dirty="0">
                <a:solidFill>
                  <a:sysClr val="windowText" lastClr="000000"/>
                </a:solidFill>
              </a:rPr>
              <a:t>and </a:t>
            </a:r>
            <a:r>
              <a:rPr lang="en-US" sz="2400" b="1" dirty="0">
                <a:solidFill>
                  <a:sysClr val="windowText" lastClr="000000"/>
                </a:solidFill>
              </a:rPr>
              <a:t>assembly programming</a:t>
            </a:r>
            <a:r>
              <a:rPr lang="en-US" sz="2400" dirty="0">
                <a:solidFill>
                  <a:sysClr val="windowText" lastClr="000000"/>
                </a:solidFill>
              </a:rPr>
              <a:t>, processor </a:t>
            </a:r>
            <a:r>
              <a:rPr lang="en-US" sz="2400" b="1" dirty="0">
                <a:solidFill>
                  <a:sysClr val="windowText" lastClr="000000"/>
                </a:solidFill>
              </a:rPr>
              <a:t>microarchitecture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b="1" dirty="0">
                <a:solidFill>
                  <a:sysClr val="windowText" lastClr="000000"/>
                </a:solidFill>
              </a:rPr>
              <a:t>memory</a:t>
            </a:r>
            <a:r>
              <a:rPr lang="en-US" sz="2400" dirty="0">
                <a:solidFill>
                  <a:sysClr val="windowText" lastClr="000000"/>
                </a:solidFill>
              </a:rPr>
              <a:t> systems (this material is covered in </a:t>
            </a:r>
            <a:r>
              <a:rPr lang="en-US" sz="2400" i="1" dirty="0"/>
              <a:t>Digital Design and Computer Architecture: RISC-V Edition</a:t>
            </a:r>
            <a:r>
              <a:rPr lang="en-US" sz="2400" dirty="0"/>
              <a:t>, Harris &amp; Harris, © Elsevier, expected publication: summer 2021)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These topics will be expanded on and solidified with hands-on learning throughout the RVfpga course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General-Purpose I/O (GPIO)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General-purpose I/O: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Allows processor to read/write pins connected to peripherals (like switches and LEDs)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Each pin can be configured as an input or output using tri-state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Three memory-mapped registers: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Read Register: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value read from pin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Write Register: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value to write to pin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Enable Register: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1 = output, 0 = input</a:t>
            </a: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66" y="3225340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Memory-Mapped Registers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730F37A-2449-4646-BB6D-4FD76FD74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08580"/>
              </p:ext>
            </p:extLst>
          </p:nvPr>
        </p:nvGraphicFramePr>
        <p:xfrm>
          <a:off x="2381135" y="923801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Memory-Mapped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Read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Write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Enable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909780" y="2885862"/>
            <a:ext cx="10687860" cy="20648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Configure bits 15:0 of GPIO as outputs, 31:16 as inputs: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  # t0 = 0x80001400</a:t>
            </a: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      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1 = output, 0 = input</a:t>
            </a: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      # [15:0] = outputs, [31:16] = inputs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Reading I/O: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t2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0(t0)       # t2 = value of GPIO pins</a:t>
            </a:r>
          </a:p>
          <a:p>
            <a:pPr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Writing I/O: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2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w t3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4(t0)       # GPIO pins = t3</a:t>
            </a:r>
          </a:p>
          <a:p>
            <a:pPr marL="0" indent="0">
              <a:buNone/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4013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 smtClean="0"/>
              <a:t>SweRVolfX</a:t>
            </a:r>
            <a:r>
              <a:rPr lang="en-US" b="1" dirty="0" smtClean="0"/>
              <a:t> GPIO </a:t>
            </a:r>
            <a:r>
              <a:rPr lang="en-US" b="1" dirty="0"/>
              <a:t>Module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GPIO Module from OpenCores</a:t>
            </a:r>
          </a:p>
          <a:p>
            <a:pPr marL="0" indent="0">
              <a:buNone/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 	   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  <a:hlinkClick r:id="rId2"/>
              </a:rPr>
              <a:t>https://opencores.org/projects/gpio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Allows up to 32 GPIO pins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All pins can be individually configured as inputs (enable = 0) or outputs (enable = 1)</a:t>
            </a:r>
          </a:p>
          <a:p>
            <a:pPr lvl="1">
              <a:defRPr/>
            </a:pP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Configuration can change throu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ghout program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775543"/>
              </p:ext>
            </p:extLst>
          </p:nvPr>
        </p:nvGraphicFramePr>
        <p:xfrm>
          <a:off x="2631440" y="4178700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/>
                        <a:t>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Memory-Mapped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Read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Write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Enable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Memory-Mapped Registers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45926"/>
              </p:ext>
            </p:extLst>
          </p:nvPr>
        </p:nvGraphicFramePr>
        <p:xfrm>
          <a:off x="0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0" name="Visio" r:id="rId3" imgW="3634634" imgH="2724252" progId="Visio.Drawing.15">
                  <p:embed/>
                </p:oleObj>
              </mc:Choice>
              <mc:Fallback>
                <p:oleObj name="Visio" r:id="rId3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286894" y="994394"/>
            <a:ext cx="6791287" cy="20648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Mapping LEDs &amp; Switches to GPIO pins: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LEDS: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pins </a:t>
            </a:r>
            <a:r>
              <a:rPr 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[15:0] 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(outputs of processor)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Switches: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pins </a:t>
            </a:r>
            <a:r>
              <a:rPr 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[31:16]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(inputs to processor)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Configure GPIO: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Enable Register = 0x0000FFFF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(1 = output, 0 = input)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</a:t>
            </a: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</a:t>
            </a:r>
            <a:endParaRPr lang="en-US" sz="18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# Enable Register = 0xFFFF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Write LEDs: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Write value in [15:0] to address 0x80001404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sw t3, 4(t0) # LEDs = [t3]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15:0</a:t>
            </a: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Read Switches: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Read switches in bits [31:16] from address 0x80001400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Shift right by 16 bits to put value in lower 16 bits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  t5, 0(t0)  # [t5]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31:16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switch values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srli t5, t5, 16 # 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[t5]</a:t>
            </a:r>
            <a:r>
              <a:rPr lang="en-US" sz="1800" baseline="-25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:0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switch values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945259" y="5555829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GPIO Low-Level Implementation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77934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Divided in 3 main parts</a:t>
            </a:r>
          </a:p>
          <a:p>
            <a:pPr lvl="1">
              <a:defRPr/>
            </a:pP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RVfpgaNexys’s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external connection to the on-board LEDs/Switches (left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Integration of the GPIO module into </a:t>
            </a: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(middle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Connection between the GPIO and the SweRV EH1 (right shaded region)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96" y="3132638"/>
            <a:ext cx="5490647" cy="315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External connection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Defines the connection of i_sw[15:0] with the on-board switches and o_led[15:0] with the on-board LEDs</a:t>
            </a:r>
            <a:endParaRPr lang="es-ES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Integration into RVfpga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/>
              <a:t>Tri-state buffers and GPIO module instantiation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46" y="1402749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852" y="1944729"/>
            <a:ext cx="4974410" cy="33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Connection with SweRV EH1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wb_intercon.v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7-1 </a:t>
            </a:r>
            <a:r>
              <a:rPr lang="en-GB" sz="2400" dirty="0"/>
              <a:t>Multiplexer implementation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44" y="1514963"/>
            <a:ext cx="10744440" cy="44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7: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8700" dirty="0">
                <a:solidFill>
                  <a:srgbClr val="002060"/>
                </a:solidFill>
                <a:latin typeface="+mn-lt"/>
              </a:rPr>
              <a:t>7-Segment Displays</a:t>
            </a:r>
          </a:p>
        </p:txBody>
      </p:sp>
    </p:spTree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7-Segment Displays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Overview of 7-segment displays</a:t>
            </a: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7-segment display hardware</a:t>
            </a:r>
          </a:p>
          <a:p>
            <a:pPr>
              <a:defRPr/>
            </a:pPr>
            <a:endParaRPr lang="en-US" sz="32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How to Get 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743941" y="926003"/>
            <a:ext cx="7307385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b="1" i="0" u="none" strike="noStrike" baseline="0" dirty="0">
                <a:latin typeface="Arial-BoldMT"/>
              </a:rPr>
              <a:t>Register</a:t>
            </a:r>
            <a:r>
              <a:rPr lang="en-US" altLang="zh-CN" b="1" i="0" u="none" strike="noStrike" dirty="0">
                <a:latin typeface="Arial-BoldMT"/>
              </a:rPr>
              <a:t> for Imagination University Programme (IUP)</a:t>
            </a:r>
            <a:r>
              <a:rPr lang="en-US" altLang="zh-CN" i="0" u="none" strike="noStrike" dirty="0">
                <a:latin typeface="Arial-BoldMT"/>
              </a:rPr>
              <a:t> – for teachers, researchers, and students worldwide: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CN" sz="2200" b="1" i="1" u="none" strike="noStrike" baseline="0" dirty="0">
                <a:solidFill>
                  <a:srgbClr val="0070C0"/>
                </a:solidFill>
                <a:latin typeface="Arial-BoldMT"/>
              </a:rPr>
              <a:t>https://university.imgtec.com</a:t>
            </a:r>
            <a:endParaRPr lang="en-US" sz="2200" dirty="0"/>
          </a:p>
          <a:p>
            <a:pPr lvl="1"/>
            <a:r>
              <a:rPr lang="en-US" sz="2200" dirty="0"/>
              <a:t>Receive </a:t>
            </a:r>
            <a:r>
              <a:rPr lang="en-US" sz="2200" b="1" dirty="0"/>
              <a:t>updates</a:t>
            </a:r>
            <a:r>
              <a:rPr lang="en-US" sz="2200" dirty="0"/>
              <a:t> and </a:t>
            </a:r>
            <a:r>
              <a:rPr lang="en-US" sz="2200" b="1" dirty="0"/>
              <a:t>notifications</a:t>
            </a:r>
            <a:r>
              <a:rPr lang="en-US" sz="2200" dirty="0"/>
              <a:t> of release</a:t>
            </a:r>
          </a:p>
          <a:p>
            <a:pPr lvl="1"/>
            <a:r>
              <a:rPr lang="en-US" sz="2200" b="1" dirty="0"/>
              <a:t>Request &amp; download </a:t>
            </a:r>
            <a:r>
              <a:rPr lang="en-US" sz="2200" dirty="0"/>
              <a:t>materials</a:t>
            </a:r>
          </a:p>
          <a:p>
            <a:pPr lvl="1"/>
            <a:r>
              <a:rPr lang="en-US" sz="2200" b="1" dirty="0"/>
              <a:t>Support Forums: </a:t>
            </a:r>
            <a:r>
              <a:rPr lang="en-US" sz="2200" dirty="0"/>
              <a:t>PowerVR, RVfpga, &amp; AI Forums; IUP Forum for curriculum/teaching discussions</a:t>
            </a:r>
          </a:p>
          <a:p>
            <a:r>
              <a:rPr lang="en-US" sz="2200" b="1" dirty="0"/>
              <a:t>Social Media:</a:t>
            </a:r>
            <a:endParaRPr lang="en-US" sz="2200" dirty="0"/>
          </a:p>
          <a:p>
            <a:pPr lvl="1"/>
            <a:r>
              <a:rPr lang="en-US" sz="2000" b="1" dirty="0"/>
              <a:t>Robert Owen, IUP Director: </a:t>
            </a:r>
            <a:r>
              <a:rPr lang="en-US" sz="2000" dirty="0"/>
              <a:t>@UniPgm</a:t>
            </a:r>
          </a:p>
          <a:p>
            <a:pPr lvl="1"/>
            <a:r>
              <a:rPr lang="en-US" sz="2000" b="1" dirty="0"/>
              <a:t>Imagination Technologies: </a:t>
            </a:r>
            <a:r>
              <a:rPr lang="en-US" sz="2000" dirty="0"/>
              <a:t>@ImaginationTech</a:t>
            </a:r>
          </a:p>
          <a:p>
            <a:pPr lvl="1"/>
            <a:r>
              <a:rPr lang="en-US" sz="2000" b="1" dirty="0"/>
              <a:t>WeChat &amp; Weibo: </a:t>
            </a:r>
            <a:r>
              <a:rPr lang="en-US" sz="2000" dirty="0"/>
              <a:t>ImaginationTech</a:t>
            </a:r>
          </a:p>
          <a:p>
            <a:pPr lvl="1"/>
            <a:endParaRPr lang="en-US" dirty="0"/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3FC1718-C931-4DBB-834B-03618CEEB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1" y="1266658"/>
            <a:ext cx="4215842" cy="424907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EA1CCE-F0D8-4F2F-8A4F-CA36B7BD9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940" y="1805408"/>
            <a:ext cx="1255294" cy="1255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368A61-4709-4CB5-A488-61F0416160E0}"/>
              </a:ext>
            </a:extLst>
          </p:cNvPr>
          <p:cNvSpPr txBox="1"/>
          <p:nvPr/>
        </p:nvSpPr>
        <p:spPr>
          <a:xfrm>
            <a:off x="2568733" y="1342266"/>
            <a:ext cx="19380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Scan QR Code for IUP website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48F248-3123-435F-9653-042465415698}"/>
              </a:ext>
            </a:extLst>
          </p:cNvPr>
          <p:cNvSpPr/>
          <p:nvPr/>
        </p:nvSpPr>
        <p:spPr>
          <a:xfrm>
            <a:off x="184245" y="5640753"/>
            <a:ext cx="4951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B3B3B"/>
                </a:solidFill>
                <a:latin typeface="Arial-BoldMT"/>
              </a:rPr>
              <a:t>Imagination University Programme Website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812824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Overview of 7-Segment Displays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187118"/>
            <a:ext cx="5290245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7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LED segments: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A-G</a:t>
            </a:r>
          </a:p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Light up segments to create specific digit 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segments B and C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segments A, B, D, E, G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3: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segments A, B, C, D, G</a:t>
            </a:r>
          </a:p>
          <a:p>
            <a:pPr lvl="1">
              <a:defRPr/>
            </a:pP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etc. 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7-Segment Displays on Nexys A7</a:t>
            </a:r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sz="14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0" y="862300"/>
            <a:ext cx="6025789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8-digit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7-segment displays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Memory-mapped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access: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Enables_Reg: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Digits_Reg: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0x8000103C</a:t>
            </a:r>
          </a:p>
          <a:p>
            <a:pPr>
              <a:spcBef>
                <a:spcPts val="300"/>
              </a:spcBef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Enables 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are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low-asserted</a:t>
            </a:r>
          </a:p>
          <a:p>
            <a:pPr>
              <a:spcBef>
                <a:spcPts val="300"/>
              </a:spcBef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Example: 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Display 71 on two right-most digits: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Enables_Reg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0xFC  (0b11111100: enable two right-most digits) 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0x71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Assembly: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t2, 4(t0)</a:t>
            </a:r>
          </a:p>
          <a:p>
            <a:pPr lvl="1">
              <a:spcBef>
                <a:spcPts val="300"/>
              </a:spcBef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7-Segment Display Hardware</a:t>
            </a:r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9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7048083" y="984963"/>
            <a:ext cx="4265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8-Digit 7-Segment Displays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0" y="1081027"/>
            <a:ext cx="6100973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Each digit is 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common anode 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(anodes of that digit’s LEDs are tied together)</a:t>
            </a:r>
          </a:p>
          <a:p>
            <a:pPr lvl="1">
              <a:defRPr/>
            </a:pP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Anode signals act as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enables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(AN0 - AN7)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Drive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low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to enable digit (AN0 - AN7 go through an inverter (not shown) before being fed to LED)</a:t>
            </a:r>
          </a:p>
          <a:p>
            <a:pPr>
              <a:defRPr/>
            </a:pP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Each 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for all digit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s is 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tied together</a:t>
            </a:r>
          </a:p>
          <a:p>
            <a:pPr lvl="1">
              <a:defRPr/>
            </a:pP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Segments are driven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low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to turn them on</a:t>
            </a:r>
          </a:p>
          <a:p>
            <a:pPr lvl="1">
              <a:defRPr/>
            </a:pP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Time-multiplexing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of AN0 - AN7 signals allows unique values to be displayed on each digit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A digit’s AN signal (AN0 - AN7) must go low every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1-16 ms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to be bright</a:t>
            </a:r>
          </a:p>
          <a:p>
            <a:pPr lvl="1">
              <a:defRPr/>
            </a:pP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7: 7-Seg. Disp. Low-Level Implementation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11248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Divided in 3 main parts</a:t>
            </a:r>
          </a:p>
          <a:p>
            <a:pPr lvl="1">
              <a:defRPr/>
            </a:pP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RvfpgaNexys’s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external connection to the on-board 7-seg. displays (left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Integration of the 7-seg. displays module into </a:t>
            </a: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(middle 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Connection between the 7-seg. disp. and the SweRV EH1 (right shaded region)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943" y="3086201"/>
            <a:ext cx="5649860" cy="324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External connection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45967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Defines the connection of CA-CG (called Digits_Bits[i] in the SoC) and AN[i] with the on-board 7-segment displays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34" y="2116206"/>
            <a:ext cx="9702654" cy="27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Integration into </a:t>
            </a:r>
            <a:r>
              <a:rPr lang="en-US" b="1" dirty="0" err="1" smtClean="0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7994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swervolf_syscon.v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7-segment displays controller </a:t>
            </a:r>
            <a:r>
              <a:rPr lang="en-GB" sz="2000" dirty="0"/>
              <a:t>instantiation. The module </a:t>
            </a:r>
            <a:r>
              <a:rPr lang="en-US" sz="2000" dirty="0"/>
              <a:t>receives, in addition to the clock signal (i_clk) and the reset signal (i_rst), two input signals, </a:t>
            </a:r>
            <a:r>
              <a:rPr lang="en-US" sz="2000" b="1" dirty="0"/>
              <a:t>Enables_Reg </a:t>
            </a:r>
            <a:r>
              <a:rPr lang="en-US" sz="2000" dirty="0"/>
              <a:t>and </a:t>
            </a:r>
            <a:r>
              <a:rPr lang="en-US" sz="2000" b="1" dirty="0"/>
              <a:t>Digits_Reg</a:t>
            </a:r>
            <a:r>
              <a:rPr lang="en-US" sz="2000" dirty="0"/>
              <a:t>, which are the two memory-mapped control registers described before. This module outputs two signals, </a:t>
            </a:r>
            <a:r>
              <a:rPr lang="en-US" sz="2000" b="1" dirty="0"/>
              <a:t>AN</a:t>
            </a:r>
            <a:r>
              <a:rPr lang="en-US" sz="2000" dirty="0"/>
              <a:t> and </a:t>
            </a:r>
            <a:r>
              <a:rPr lang="en-US" sz="2000" b="1" dirty="0"/>
              <a:t>Digits_Bits</a:t>
            </a:r>
            <a:r>
              <a:rPr lang="en-US" sz="2000" dirty="0"/>
              <a:t>, which are connected to the 7-segment displays on the board.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077" y="3025924"/>
            <a:ext cx="4826731" cy="2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Integration into </a:t>
            </a:r>
            <a:r>
              <a:rPr lang="en-US" b="1" dirty="0" err="1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1" y="1074218"/>
            <a:ext cx="10791930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</a:t>
            </a:r>
            <a:r>
              <a:rPr lang="en-GB" b="1" dirty="0"/>
              <a:t>SevSegDisplays_Controller </a:t>
            </a:r>
            <a:r>
              <a:rPr lang="en-GB" dirty="0"/>
              <a:t>is also implemented in this file. </a:t>
            </a:r>
            <a:r>
              <a:rPr lang="en-US" dirty="0"/>
              <a:t>It contains the following subunits:</a:t>
            </a:r>
          </a:p>
          <a:p>
            <a:pPr lvl="1"/>
            <a:r>
              <a:rPr lang="en-US" dirty="0"/>
              <a:t>Two multiplexers (module </a:t>
            </a:r>
            <a:r>
              <a:rPr lang="en-US" b="1" dirty="0"/>
              <a:t>SevSegMux</a:t>
            </a:r>
            <a:r>
              <a:rPr lang="en-US" dirty="0"/>
              <a:t>) that select the value to send to the AN and Digits_Bits signals every 2ms.</a:t>
            </a:r>
          </a:p>
          <a:p>
            <a:pPr lvl="1"/>
            <a:r>
              <a:rPr lang="en-US" dirty="0"/>
              <a:t>A counter (module </a:t>
            </a:r>
            <a:r>
              <a:rPr lang="en-US" b="1" dirty="0"/>
              <a:t>counter</a:t>
            </a:r>
            <a:r>
              <a:rPr lang="en-US" dirty="0"/>
              <a:t>) that creates the 2ms period.</a:t>
            </a:r>
          </a:p>
          <a:p>
            <a:pPr lvl="1"/>
            <a:r>
              <a:rPr lang="en-US" dirty="0"/>
              <a:t>A decoder (module </a:t>
            </a:r>
            <a:r>
              <a:rPr lang="en-US" b="1" dirty="0"/>
              <a:t>SevenSegDecoder</a:t>
            </a:r>
            <a:r>
              <a:rPr lang="en-US" dirty="0"/>
              <a:t>), which outputs the segment values for a given 4-bit hexadecimal value.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8: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Timers</a:t>
            </a:r>
          </a:p>
        </p:txBody>
      </p:sp>
    </p:spTree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Overview of timers</a:t>
            </a:r>
          </a:p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Timer Registers</a:t>
            </a:r>
          </a:p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Timer Example</a:t>
            </a: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47092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Timers 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increment or decrement a counter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at a fixed frequency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Commonly found in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microcontrollers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and SoCs</a:t>
            </a:r>
          </a:p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Used to generate 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precise timing</a:t>
            </a: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 Required Software and Hardware</a:t>
            </a:r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581937"/>
              </p:ext>
            </p:extLst>
          </p:nvPr>
        </p:nvGraphicFramePr>
        <p:xfrm>
          <a:off x="567260" y="1276781"/>
          <a:ext cx="4267068" cy="3846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59947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SOFTWARE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52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/>
                        <a:t>Xilinx </a:t>
                      </a:r>
                      <a:r>
                        <a:rPr lang="es-ES" sz="2400" b="1" dirty="0"/>
                        <a:t>Vivado</a:t>
                      </a:r>
                      <a:r>
                        <a:rPr lang="es-ES" sz="2400" dirty="0"/>
                        <a:t> 2019.2 WebPACK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11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PlatformIO</a:t>
                      </a:r>
                      <a:r>
                        <a:rPr lang="es-ES" sz="2400" dirty="0"/>
                        <a:t> – an extension of Microsoft’s</a:t>
                      </a:r>
                      <a:r>
                        <a:rPr lang="es-ES" sz="2400" baseline="0" dirty="0"/>
                        <a:t> </a:t>
                      </a:r>
                      <a:r>
                        <a:rPr lang="es-ES" sz="2400" b="1" dirty="0"/>
                        <a:t>Visual Studio Code – </a:t>
                      </a:r>
                      <a:r>
                        <a:rPr lang="es-ES" sz="2400" dirty="0"/>
                        <a:t> with Chips Alliance platform,</a:t>
                      </a:r>
                      <a:r>
                        <a:rPr lang="es-ES" sz="2400" baseline="0" dirty="0"/>
                        <a:t> which </a:t>
                      </a:r>
                      <a:r>
                        <a:rPr lang="es-ES" sz="2400" dirty="0"/>
                        <a:t>includes: RISC-V Toolchain, OpenOCD, Verilator HDL Simulator, WD Whisper instruction set simulator (ISS)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88206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HARDWARE*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Digilent’s </a:t>
                      </a: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Nexys A7 </a:t>
                      </a: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Nexys 4 DDR FPGA Board</a:t>
                      </a:r>
                      <a:endParaRPr lang="es-E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204975"/>
              </p:ext>
            </p:extLst>
          </p:nvPr>
        </p:nvGraphicFramePr>
        <p:xfrm>
          <a:off x="5531952" y="3384398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RISC-V CORE &amp;</a:t>
                      </a:r>
                      <a:r>
                        <a:rPr lang="es-ES" sz="3600" baseline="0" dirty="0"/>
                        <a:t> SOC</a:t>
                      </a:r>
                      <a:endParaRPr lang="es-ES" sz="3600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Core: </a:t>
                      </a:r>
                      <a:r>
                        <a:rPr lang="es-ES" sz="2400" dirty="0"/>
                        <a:t>Western Digital’s </a:t>
                      </a:r>
                      <a:r>
                        <a:rPr lang="es-ES" sz="2400" b="1" dirty="0"/>
                        <a:t>SweRV EH1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SoC:</a:t>
                      </a:r>
                      <a:r>
                        <a:rPr lang="es-ES" sz="2400" b="1" baseline="0" dirty="0"/>
                        <a:t> </a:t>
                      </a:r>
                      <a:r>
                        <a:rPr lang="es-ES" sz="2400" dirty="0"/>
                        <a:t>Chips Alliance’s </a:t>
                      </a:r>
                      <a:r>
                        <a:rPr lang="es-ES" sz="2400" b="1" dirty="0"/>
                        <a:t>SweRVolf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478435"/>
            <a:ext cx="11002850" cy="413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/>
              <a:t>All are free except for the FPGA board, which costs $265 (academic price: $199)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473328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*All labs can be completed in simulation only; so this hardware is recommended but not required.</a:t>
            </a:r>
          </a:p>
        </p:txBody>
      </p:sp>
    </p:spTree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536642" y="4850709"/>
            <a:ext cx="6221926" cy="10471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4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The Timer </a:t>
            </a:r>
            <a:r>
              <a:rPr 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module </a:t>
            </a:r>
            <a:r>
              <a:rPr lang="en-US" sz="24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used is </a:t>
            </a:r>
            <a:r>
              <a:rPr 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from OpenCores: </a:t>
            </a:r>
            <a:r>
              <a:rPr lang="en-GB" sz="2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https://opencores.org/projects/ptc</a:t>
            </a:r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9C928-564B-407F-A82F-5BDFCA79BF3A}"/>
              </a:ext>
            </a:extLst>
          </p:cNvPr>
          <p:cNvSpPr txBox="1"/>
          <p:nvPr/>
        </p:nvSpPr>
        <p:spPr>
          <a:xfrm>
            <a:off x="1173616" y="5412970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7591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 (PTC) Module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Timer module (also called the 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PTC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module) is used for:</a:t>
            </a:r>
          </a:p>
          <a:p>
            <a:pPr lvl="1">
              <a:defRPr/>
            </a:pP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imer/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ounter: counts clock edges (or edges of another signal, also called events) </a:t>
            </a:r>
          </a:p>
          <a:p>
            <a:pPr lvl="1">
              <a:defRPr/>
            </a:pPr>
            <a:endParaRPr lang="en-US" sz="5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ulse-width modulation (PWM): </a:t>
            </a:r>
          </a:p>
          <a:p>
            <a:pPr lvl="2">
              <a:defRPr/>
            </a:pP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Vary high duration (called </a:t>
            </a:r>
            <a:r>
              <a:rPr lang="en-US" i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duty cycle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of an output</a:t>
            </a:r>
          </a:p>
          <a:p>
            <a:pPr lvl="2">
              <a:defRPr/>
            </a:pP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Used to approximate an analog voltage digitally</a:t>
            </a:r>
          </a:p>
          <a:p>
            <a:pPr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PWM example: 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33% duty cycle (signal is high 1/3</a:t>
            </a:r>
            <a:r>
              <a:rPr lang="en-US" sz="2600" baseline="30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rd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of the time). If high level is 3 V, analog voltage (average voltage of signal) is 3 V * 0.33 = 1 V</a:t>
            </a:r>
          </a:p>
          <a:p>
            <a:pPr>
              <a:defRPr/>
            </a:pP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5870" y="3959805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3" name="Visio" r:id="rId3" imgW="4735741" imgH="1432544" progId="Visio.Drawing.15">
                  <p:embed/>
                </p:oleObj>
              </mc:Choice>
              <mc:Fallback>
                <p:oleObj name="Visio" r:id="rId3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5870" y="3959805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 (PTC) Registers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426293"/>
              </p:ext>
            </p:extLst>
          </p:nvPr>
        </p:nvGraphicFramePr>
        <p:xfrm>
          <a:off x="603487" y="1148942"/>
          <a:ext cx="1082651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937143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380553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Name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Address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Width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Access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Description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RPTC_CNTR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Main PTC counter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RPTC_HRC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0x80001204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HI Reference/Capture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RPTC_LRC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0x80001208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LO Reference/Capture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RPTC_CTRL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9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Control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3284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RPTC_CNTR: 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Counter (value of the counter)</a:t>
            </a:r>
          </a:p>
          <a:p>
            <a:pPr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RPTC_HRC: 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High reference capture – indicates the number of cycles (after reset) when the output should go high in PWM mode</a:t>
            </a:r>
          </a:p>
          <a:p>
            <a:pPr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RPTC_LRC: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Low reference capture – indicates the number of cycles (after reset) when the count is complete in counter/timer mode; indicates the number of clock cycles (after reset) when the output should go low in PWM mode.</a:t>
            </a:r>
          </a:p>
          <a:p>
            <a:pPr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RPTC_CTRL: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Control register</a:t>
            </a:r>
            <a:endParaRPr lang="en-US" sz="2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 (PTC) Control Register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10CD64-70BC-43F4-B264-CEECFA9C2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157559"/>
              </p:ext>
            </p:extLst>
          </p:nvPr>
        </p:nvGraphicFramePr>
        <p:xfrm>
          <a:off x="444372" y="1009953"/>
          <a:ext cx="11373679" cy="47180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687">
                  <a:extLst>
                    <a:ext uri="{9D8B030D-6E8A-4147-A177-3AD203B41FA5}">
                      <a16:colId xmlns:a16="http://schemas.microsoft.com/office/drawing/2014/main" val="975899823"/>
                    </a:ext>
                  </a:extLst>
                </a:gridCol>
                <a:gridCol w="1351126">
                  <a:extLst>
                    <a:ext uri="{9D8B030D-6E8A-4147-A177-3AD203B41FA5}">
                      <a16:colId xmlns:a16="http://schemas.microsoft.com/office/drawing/2014/main" val="2574718824"/>
                    </a:ext>
                  </a:extLst>
                </a:gridCol>
                <a:gridCol w="930438">
                  <a:extLst>
                    <a:ext uri="{9D8B030D-6E8A-4147-A177-3AD203B41FA5}">
                      <a16:colId xmlns:a16="http://schemas.microsoft.com/office/drawing/2014/main" val="1902636000"/>
                    </a:ext>
                  </a:extLst>
                </a:gridCol>
                <a:gridCol w="8327428">
                  <a:extLst>
                    <a:ext uri="{9D8B030D-6E8A-4147-A177-3AD203B41FA5}">
                      <a16:colId xmlns:a16="http://schemas.microsoft.com/office/drawing/2014/main" val="1303008691"/>
                    </a:ext>
                  </a:extLst>
                </a:gridCol>
              </a:tblGrid>
              <a:tr h="1539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Bit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Access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Reset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Name &amp; Description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496101079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EN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>
                          <a:effectLst/>
                        </a:rPr>
                        <a:t>When set, RPTC_CNTR increments.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025497002"/>
                  </a:ext>
                </a:extLst>
              </a:tr>
              <a:tr h="2848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ECLK: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Selects the clock signal: external clock, through ptc_ecgt (1), or system clock (0).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468277347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NEC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>
                          <a:effectLst/>
                        </a:rPr>
                        <a:t>Used for selecting the negative/positive edge and low/high period of the external clock (ptc_ecgt).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487114273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OE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>
                          <a:effectLst/>
                        </a:rPr>
                        <a:t>Enables PWM output driver.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72831017"/>
                  </a:ext>
                </a:extLst>
              </a:tr>
              <a:tr h="699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SINGLE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>
                          <a:effectLst/>
                        </a:rPr>
                        <a:t>When set, RPTC_CNTR is not incremented after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it reaches value equal to the RPTC_LRC value. When cleared, RPTC_CNTR is restarted after it reaches value in the RPTC_LCR register.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911080178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INTE: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When set, PTC asserts an interrupt when RPTC_CNTR value is equal to the value of RPTC_LRC or RPTC_HRC. When the signal is cleared, interrupts are masked.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548311893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When read, this bit represents pending interrupt. When it is set, an interrupt is pending. When this bit is written with ‘1’, interrupt request is cleared.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148230091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CNTRRST: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When set, RPTC_CNTR is reset. When cleared, normal operation of the counter occurs.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785966066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CAPTE: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When set, RPTC_CNTR is captured into RPTC_LRC or RPTC_HRC registers. When cleared, capture function is masked.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787842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15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 Example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2203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Set RPTC_LRC 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to number of cycles to count</a:t>
            </a:r>
          </a:p>
          <a:p>
            <a:pPr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Set control bits (RPTC_CTRL) to configure timer:</a:t>
            </a:r>
          </a:p>
          <a:p>
            <a:pPr lvl="1">
              <a:defRPr/>
            </a:pP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Reset counter and clear interrupts: RPTC_CTRL = 0xC0 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000000):  CNTRRST (bit 7) = 1: counter is reset (RPTC_CNTR = 0); INT (bit 6) = 1: interrupt request cleared.</a:t>
            </a:r>
          </a:p>
          <a:p>
            <a:pPr lvl="1">
              <a:defRPr/>
            </a:pP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Enable counter and interrupts: RPTC_CTRL = 0x21 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(0b000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): EN (bit 0) = 1: counter is enabled, so RPTC_CNTR increments; INTE (bit 5) = 1: PTC asserts an interrupt when RPTC_CNTR == RPTC_LRC.</a:t>
            </a:r>
          </a:p>
          <a:p>
            <a:pPr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Program reads interrupt bit in control register (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INT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is 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 6 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of 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RPTC_CTRL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until it is 1 (indicating that RPTC_CNTR == RPTC_LRC).</a:t>
            </a:r>
          </a:p>
          <a:p>
            <a:pPr>
              <a:defRPr/>
            </a:pPr>
            <a:endParaRPr lang="en-US" sz="10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This algorithm 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does not use interrupts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but it does read the interrupt bit (INT, bit 6 of RPTC_CTRL) to determine when the correct number of clock cycles have been reached. We show how to use interrupts in Lab 9.</a:t>
            </a:r>
          </a:p>
          <a:p>
            <a:pPr>
              <a:defRPr/>
            </a:pPr>
            <a:endParaRPr 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Timer Low-Level Implementation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Divided in 2 main parts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(No external connection)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Integration of the Timer module into </a:t>
            </a:r>
            <a:r>
              <a:rPr lang="en-US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 (left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shaded region)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Connection between the Timer and the SweRV EH1 (right shaded region)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Integration into </a:t>
            </a:r>
            <a:r>
              <a:rPr lang="en-US" b="1" dirty="0" err="1" smtClean="0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File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/>
              <a:t>PTC module instantiation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467" y="1612236"/>
            <a:ext cx="52006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9: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8300" dirty="0">
                <a:solidFill>
                  <a:srgbClr val="002060"/>
                </a:solidFill>
                <a:latin typeface="+mn-lt"/>
              </a:rPr>
              <a:t>Interrupt-Driven I/O</a:t>
            </a:r>
          </a:p>
        </p:txBody>
      </p:sp>
    </p:spTree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Interrupt-Driven I/O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Interrupt-driven I/O vs. Programmed I/O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Rvfpga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System’s 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Interrupt Controller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How to configure interrupts using Western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Digita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l’s Peripherals Support and Board Support Packages (PSP and BSP)</a:t>
            </a: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Inter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rupt Example</a:t>
            </a: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Interrupt-Driven I/O Introduction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Programmed I/O: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A program continuously polls a value (for example a switch) until the desired value is seen.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For example, this method was used to read the switches in prior labs.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This ties up the processor by its constantly polling a value – instead of being able to do other useful work.</a:t>
            </a:r>
          </a:p>
          <a:p>
            <a:pPr>
              <a:defRPr/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Interrupt-driven I/O: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An event (such as a pin asserting) causes the processor to jump to an interrupt service routine (ISR, also called an interrupt </a:t>
            </a:r>
            <a:r>
              <a:rPr lang="en-US" i="1" dirty="0">
                <a:latin typeface="Arial" panose="020B0604020202020204" pitchFamily="34" charset="0"/>
                <a:ea typeface="SimSun" panose="02010600030101010101" pitchFamily="2" charset="-122"/>
              </a:rPr>
              <a:t>handler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), which is like an unscheduled function call. The ISR handles the interrupt – for example, reads the value of the switches – and then returns to the regular program.</a:t>
            </a:r>
          </a:p>
          <a:p>
            <a:pPr lvl="1">
              <a:defRPr/>
            </a:pP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til that event occurs, the processor can continue doing useful work.</a:t>
            </a:r>
          </a:p>
        </p:txBody>
      </p:sp>
    </p:spTree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</TotalTime>
  <Words>8141</Words>
  <Application>Microsoft Office PowerPoint</Application>
  <PresentationFormat>Panorámica</PresentationFormat>
  <Paragraphs>1306</Paragraphs>
  <Slides>116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116</vt:i4>
      </vt:variant>
    </vt:vector>
  </HeadingPairs>
  <TitlesOfParts>
    <vt:vector size="128" baseType="lpstr">
      <vt:lpstr>SimSun</vt:lpstr>
      <vt:lpstr>Arial</vt:lpstr>
      <vt:lpstr>Arial-BoldMT</vt:lpstr>
      <vt:lpstr>Calibri</vt:lpstr>
      <vt:lpstr>Calibri Light</vt:lpstr>
      <vt:lpstr>Courier New</vt:lpstr>
      <vt:lpstr>等线</vt:lpstr>
      <vt:lpstr>Lohit Devanagari</vt:lpstr>
      <vt:lpstr>Times New Roman</vt:lpstr>
      <vt:lpstr>Wingdings</vt:lpstr>
      <vt:lpstr>Office Theme</vt:lpstr>
      <vt:lpstr>Visio</vt:lpstr>
      <vt:lpstr>Presentación de PowerPoint</vt:lpstr>
      <vt:lpstr>Acknowledgements</vt:lpstr>
      <vt:lpstr>Introduction</vt:lpstr>
      <vt:lpstr>RVfpga Overview</vt:lpstr>
      <vt:lpstr>RVfpga Course Contents</vt:lpstr>
      <vt:lpstr>RVfpga Contents</vt:lpstr>
      <vt:lpstr>RVfpga Course</vt:lpstr>
      <vt:lpstr>How to Get RVfpga</vt:lpstr>
      <vt:lpstr>RVfpga Required Software and Hardware</vt:lpstr>
      <vt:lpstr>Supported Platforms</vt:lpstr>
      <vt:lpstr>RVfpga Software Tools</vt:lpstr>
      <vt:lpstr>Nexys A7-100T FPGA Board</vt:lpstr>
      <vt:lpstr>RISC-V Cores and SoCs</vt:lpstr>
      <vt:lpstr>RVfpga Hierarchy</vt:lpstr>
      <vt:lpstr>RVfpga Hierarchy</vt:lpstr>
      <vt:lpstr>SweRV EH1 Core and SweRV EH1 Core Complex</vt:lpstr>
      <vt:lpstr>SweRVolfX SoC</vt:lpstr>
      <vt:lpstr>RVfpgaNexys</vt:lpstr>
      <vt:lpstr>RVfpgaSim</vt:lpstr>
      <vt:lpstr>Rvfpga System Extensions</vt:lpstr>
      <vt:lpstr>RVfpga Labs Overview</vt:lpstr>
      <vt:lpstr>RVfpga Labs</vt:lpstr>
      <vt:lpstr>RVfpga Labs 1-10</vt:lpstr>
      <vt:lpstr>RVfpga Labs 1-5: Vivado Project &amp; Programming</vt:lpstr>
      <vt:lpstr>RVfpga Labs 6-10: I/O &amp; Peripherals</vt:lpstr>
      <vt:lpstr>RVfpga Labs 11-15: The RISC-V Core</vt:lpstr>
      <vt:lpstr>RVfpga Labs 16-20: RISC-V Memory Systems</vt:lpstr>
      <vt:lpstr>RVfpga Timeline</vt:lpstr>
      <vt:lpstr>RVfpga  Quick Start Guide</vt:lpstr>
      <vt:lpstr>Quick Start Guide Overview</vt:lpstr>
      <vt:lpstr>Install PlatformIO &amp; VSCode</vt:lpstr>
      <vt:lpstr>Download RVfpgaNexys onto Board and Run Program</vt:lpstr>
      <vt:lpstr>RVfpga Labs Descriptions</vt:lpstr>
      <vt:lpstr>Lab 1: Vivado Project</vt:lpstr>
      <vt:lpstr>RVfpga Lab 1: RVfpga Vivado Project</vt:lpstr>
      <vt:lpstr>Lab 2: C Programming</vt:lpstr>
      <vt:lpstr>RVfpga Lab 2: C Programming</vt:lpstr>
      <vt:lpstr>RVfpga Lab 2: Example C Program</vt:lpstr>
      <vt:lpstr>RVfpga Lab 2: Memory-Mapped I/O Addresses</vt:lpstr>
      <vt:lpstr>RVfpga Lab 2: Western Digital’s BSP &amp; PSP</vt:lpstr>
      <vt:lpstr>RVfpga Lab 2: Using UART to Print to Terminal</vt:lpstr>
      <vt:lpstr>Lab 3: RISC-V Assembly</vt:lpstr>
      <vt:lpstr>RVfpga Lab 3: RISC-V Assembly</vt:lpstr>
      <vt:lpstr>RVfpga Lab 3: RISC-V Assembly Instructions</vt:lpstr>
      <vt:lpstr>RVfpga Lab 3: RISC-V Assembly Instructions</vt:lpstr>
      <vt:lpstr>RVfpga Lab 3: RISC-V Registers</vt:lpstr>
      <vt:lpstr>RVfpga Lab 3: Example RISC-V Assembly Program</vt:lpstr>
      <vt:lpstr>Lab 4: Function Calls</vt:lpstr>
      <vt:lpstr>RVfpga Lab 4: Function Calls</vt:lpstr>
      <vt:lpstr>RVfpga Lab 4: Example Program with Functions</vt:lpstr>
      <vt:lpstr>RVfpga Lab 4: Example Program with Functions</vt:lpstr>
      <vt:lpstr>RVfpga Lab 4: C Libraries</vt:lpstr>
      <vt:lpstr>RVfpga Lab 4: Example Program using C Library</vt:lpstr>
      <vt:lpstr>RVfpga Lab 4: RISC-V Calling Convention</vt:lpstr>
      <vt:lpstr>RVfpga Lab 4: RISC-V Calling Convention Example</vt:lpstr>
      <vt:lpstr>RVfpga Lab 4: The Stack</vt:lpstr>
      <vt:lpstr>RVfpga Lab 4: Preserved / Nonpreserved Registers</vt:lpstr>
      <vt:lpstr>RVfpga Lab 4: The Stack – Revised Assembly Code</vt:lpstr>
      <vt:lpstr>Lab 5: C and Assembly</vt:lpstr>
      <vt:lpstr>RVfpga Lab 5: Combining C and Assembly</vt:lpstr>
      <vt:lpstr>RVfpga Lab 5: Image Processing Program</vt:lpstr>
      <vt:lpstr>RVfpga Lab 5: Image Processing Program</vt:lpstr>
      <vt:lpstr>RVfpga Lab 5: Assembly Function</vt:lpstr>
      <vt:lpstr>RVfpga Lab 5: structs and arrays</vt:lpstr>
      <vt:lpstr>RVfpga Lab 5: Main Function</vt:lpstr>
      <vt:lpstr>Lab 6: Intro to I/O</vt:lpstr>
      <vt:lpstr>RVfpga Lab 6: Introduction to I/O</vt:lpstr>
      <vt:lpstr>RVfpga Lab 6: Generic Processor with I/O</vt:lpstr>
      <vt:lpstr>RVfpga Lab 6: Processor with I/O</vt:lpstr>
      <vt:lpstr>RVfpga Lab 6: General-Purpose I/O (GPIO)</vt:lpstr>
      <vt:lpstr>RVfpga Lab 6: Memory-Mapped Registers</vt:lpstr>
      <vt:lpstr>RVfpga Lab 6: SweRVolfX GPIO Module</vt:lpstr>
      <vt:lpstr>RVfpga Lab 6: Memory-Mapped Registers</vt:lpstr>
      <vt:lpstr>RVfpga Lab 6: GPIO Low-Level Implementation</vt:lpstr>
      <vt:lpstr>RVfpga Lab 6: External connection</vt:lpstr>
      <vt:lpstr>RVfpga Lab 6: Integration into RVfpga</vt:lpstr>
      <vt:lpstr>RVfpga Lab 6: Connection with SweRV EH1</vt:lpstr>
      <vt:lpstr>Lab 7: 7-Segment Displays</vt:lpstr>
      <vt:lpstr>RVfpga Lab 7: 7-Segment Displays</vt:lpstr>
      <vt:lpstr>RVfpga Lab 7: Overview of 7-Segment Displays</vt:lpstr>
      <vt:lpstr>RVfpga Lab 7: 7-Segment Displays on Nexys A7</vt:lpstr>
      <vt:lpstr>RVfpga Lab 7: 7-Segment Display Hardware</vt:lpstr>
      <vt:lpstr>RVfpga Lab 7: 7-Seg. Disp. Low-Level Implementation</vt:lpstr>
      <vt:lpstr>RVfpga Lab 7: External connection</vt:lpstr>
      <vt:lpstr>RVfpga Lab 7: Integration into SweRVolfX</vt:lpstr>
      <vt:lpstr>RVfpga Lab 7: Integration into SweRVolfX</vt:lpstr>
      <vt:lpstr>Lab 8: Timers</vt:lpstr>
      <vt:lpstr>RVfpga Lab 8: Timers</vt:lpstr>
      <vt:lpstr>RVfpga Lab 8: Timers</vt:lpstr>
      <vt:lpstr>RVfpga Lab 8: Timers</vt:lpstr>
      <vt:lpstr>RVfpga Lab 8: Timer (PTC) Module</vt:lpstr>
      <vt:lpstr>RVfpga Lab 8: Timer (PTC) Registers</vt:lpstr>
      <vt:lpstr>RVfpga Lab 8: Timer (PTC) Control Register</vt:lpstr>
      <vt:lpstr>RVfpga Lab 8: Timer Example</vt:lpstr>
      <vt:lpstr>RVfpga Lab 8: Timer Low-Level Implementation</vt:lpstr>
      <vt:lpstr>RVfpga Lab 8: Integration into SweRVolfX</vt:lpstr>
      <vt:lpstr>Lab 9: Interrupt-Driven I/O</vt:lpstr>
      <vt:lpstr>RVfpga Lab 9: Interrupt-Driven I/O</vt:lpstr>
      <vt:lpstr>RVfpga Lab 9: Interrupt-Driven I/O Introduction</vt:lpstr>
      <vt:lpstr>RVfpga Lab 9: Handling Interrupts</vt:lpstr>
      <vt:lpstr>RVfpga Lab 9: Interrupt Hardware</vt:lpstr>
      <vt:lpstr>RVfpga Lab 9: Single-vector vs. Multi-vector mode</vt:lpstr>
      <vt:lpstr>RVfpga Lab 9: Handling Interrupts</vt:lpstr>
      <vt:lpstr>RVfpga Lab 9: Interrupt Example</vt:lpstr>
      <vt:lpstr>RVfpga Lab 9: Interrupt Example</vt:lpstr>
      <vt:lpstr>RVfpga Lab 9: Interrupt Example</vt:lpstr>
      <vt:lpstr>RVfpga Lab 9: Interrupt Example</vt:lpstr>
      <vt:lpstr>Lab 10: Serial Buses</vt:lpstr>
      <vt:lpstr>RVfpga Lab 10: Serial Buses</vt:lpstr>
      <vt:lpstr>RVfpga Lab 10: Serial Buses</vt:lpstr>
      <vt:lpstr>RVfpga Lab 10: Serial Buses</vt:lpstr>
      <vt:lpstr>RVfpga Lab 10: Rvfpga System’s SPI Module</vt:lpstr>
      <vt:lpstr>RVfpga Lab 10: ADXL362 Accelerometer</vt:lpstr>
      <vt:lpstr>RVfpga Lab 10: Accel. Low-Level Implementation</vt:lpstr>
      <vt:lpstr>RVfpga Lab 10: External connection</vt:lpstr>
      <vt:lpstr>RVfpga Lab 10: Integration into SweRVolfX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DANIEL ANGEL CHAVER MARTINEZ</cp:lastModifiedBy>
  <cp:revision>177</cp:revision>
  <dcterms:created xsi:type="dcterms:W3CDTF">2020-11-26T12:05:56Z</dcterms:created>
  <dcterms:modified xsi:type="dcterms:W3CDTF">2021-05-30T17:37:01Z</dcterms:modified>
</cp:coreProperties>
</file>