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8"/>
  </p:handoutMasterIdLst>
  <p:sldIdLst>
    <p:sldId id="256" r:id="rId2"/>
    <p:sldId id="257" r:id="rId3"/>
    <p:sldId id="258" r:id="rId4"/>
    <p:sldId id="280" r:id="rId5"/>
    <p:sldId id="281" r:id="rId6"/>
    <p:sldId id="262" r:id="rId7"/>
    <p:sldId id="264" r:id="rId8"/>
    <p:sldId id="279" r:id="rId9"/>
    <p:sldId id="265" r:id="rId10"/>
    <p:sldId id="292" r:id="rId11"/>
    <p:sldId id="286" r:id="rId12"/>
    <p:sldId id="273" r:id="rId13"/>
    <p:sldId id="284" r:id="rId14"/>
    <p:sldId id="390" r:id="rId15"/>
    <p:sldId id="391" r:id="rId16"/>
    <p:sldId id="261" r:id="rId17"/>
    <p:sldId id="266" r:id="rId18"/>
    <p:sldId id="267" r:id="rId19"/>
    <p:sldId id="392" r:id="rId20"/>
    <p:sldId id="269" r:id="rId21"/>
    <p:sldId id="283" r:id="rId22"/>
    <p:sldId id="271" r:id="rId23"/>
    <p:sldId id="272" r:id="rId24"/>
    <p:sldId id="274" r:id="rId25"/>
    <p:sldId id="276" r:id="rId26"/>
    <p:sldId id="275" r:id="rId27"/>
    <p:sldId id="277" r:id="rId28"/>
    <p:sldId id="278" r:id="rId29"/>
    <p:sldId id="289" r:id="rId30"/>
    <p:sldId id="290" r:id="rId31"/>
    <p:sldId id="291" r:id="rId32"/>
    <p:sldId id="293" r:id="rId33"/>
    <p:sldId id="287" r:id="rId34"/>
    <p:sldId id="322" r:id="rId35"/>
    <p:sldId id="288" r:id="rId36"/>
    <p:sldId id="323" r:id="rId37"/>
    <p:sldId id="295" r:id="rId38"/>
    <p:sldId id="294" r:id="rId39"/>
    <p:sldId id="298" r:id="rId40"/>
    <p:sldId id="296" r:id="rId41"/>
    <p:sldId id="297" r:id="rId42"/>
    <p:sldId id="324" r:id="rId43"/>
    <p:sldId id="299" r:id="rId44"/>
    <p:sldId id="301" r:id="rId45"/>
    <p:sldId id="300" r:id="rId46"/>
    <p:sldId id="302" r:id="rId47"/>
    <p:sldId id="304" r:id="rId48"/>
    <p:sldId id="325" r:id="rId49"/>
    <p:sldId id="306" r:id="rId50"/>
    <p:sldId id="308" r:id="rId51"/>
    <p:sldId id="307" r:id="rId52"/>
    <p:sldId id="305" r:id="rId53"/>
    <p:sldId id="309" r:id="rId54"/>
    <p:sldId id="310" r:id="rId55"/>
    <p:sldId id="311" r:id="rId56"/>
    <p:sldId id="313" r:id="rId57"/>
    <p:sldId id="314" r:id="rId58"/>
    <p:sldId id="312" r:id="rId59"/>
    <p:sldId id="326" r:id="rId60"/>
    <p:sldId id="315" r:id="rId61"/>
    <p:sldId id="316" r:id="rId62"/>
    <p:sldId id="317" r:id="rId63"/>
    <p:sldId id="318" r:id="rId64"/>
    <p:sldId id="320" r:id="rId65"/>
    <p:sldId id="319" r:id="rId66"/>
    <p:sldId id="327" r:id="rId67"/>
    <p:sldId id="338" r:id="rId68"/>
    <p:sldId id="321" r:id="rId69"/>
    <p:sldId id="341" r:id="rId70"/>
    <p:sldId id="340" r:id="rId71"/>
    <p:sldId id="342" r:id="rId72"/>
    <p:sldId id="344" r:id="rId73"/>
    <p:sldId id="343" r:id="rId74"/>
    <p:sldId id="372" r:id="rId75"/>
    <p:sldId id="373" r:id="rId76"/>
    <p:sldId id="374" r:id="rId77"/>
    <p:sldId id="375" r:id="rId78"/>
    <p:sldId id="328" r:id="rId79"/>
    <p:sldId id="329" r:id="rId80"/>
    <p:sldId id="345" r:id="rId81"/>
    <p:sldId id="346" r:id="rId82"/>
    <p:sldId id="347" r:id="rId83"/>
    <p:sldId id="377" r:id="rId84"/>
    <p:sldId id="378" r:id="rId85"/>
    <p:sldId id="379" r:id="rId86"/>
    <p:sldId id="380" r:id="rId87"/>
    <p:sldId id="332" r:id="rId88"/>
    <p:sldId id="333" r:id="rId89"/>
    <p:sldId id="356" r:id="rId90"/>
    <p:sldId id="349" r:id="rId91"/>
    <p:sldId id="352" r:id="rId92"/>
    <p:sldId id="353" r:id="rId93"/>
    <p:sldId id="354" r:id="rId94"/>
    <p:sldId id="355" r:id="rId95"/>
    <p:sldId id="381" r:id="rId96"/>
    <p:sldId id="383" r:id="rId97"/>
    <p:sldId id="330" r:id="rId98"/>
    <p:sldId id="331" r:id="rId99"/>
    <p:sldId id="357" r:id="rId100"/>
    <p:sldId id="358" r:id="rId101"/>
    <p:sldId id="359" r:id="rId102"/>
    <p:sldId id="384" r:id="rId103"/>
    <p:sldId id="360" r:id="rId104"/>
    <p:sldId id="361" r:id="rId105"/>
    <p:sldId id="362" r:id="rId106"/>
    <p:sldId id="365" r:id="rId107"/>
    <p:sldId id="364" r:id="rId108"/>
    <p:sldId id="334" r:id="rId109"/>
    <p:sldId id="335" r:id="rId110"/>
    <p:sldId id="369" r:id="rId111"/>
    <p:sldId id="370" r:id="rId112"/>
    <p:sldId id="367" r:id="rId113"/>
    <p:sldId id="389" r:id="rId114"/>
    <p:sldId id="385" r:id="rId115"/>
    <p:sldId id="386" r:id="rId116"/>
    <p:sldId id="387" r:id="rId1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89" y="2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2" y="6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handoutMaster" Target="handoutMasters/handout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commentAuthors" Target="commentAuthor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2E8AA-7F8A-49AE-B0E0-025543EA411B}" type="datetimeFigureOut">
              <a:rPr lang="ko-KR" altLang="en-US" smtClean="0"/>
              <a:t>2021-07-08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79F53-CD28-4DB3-979B-E494F6A539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308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B8B7A-C585-4F40-9971-3391C25C70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74610B-9EA8-40B5-808A-937A436A9810}" type="datetimeFigureOut">
              <a:rPr lang="en-US" smtClean="0"/>
              <a:t>7/8/2021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852ED-586B-4D4D-9B6D-C284031E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88FEC-88E5-485E-A73B-561474F0F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5661C8-6E87-4A38-A6AB-2D1832C788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70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169555" cy="680114"/>
          </a:xfrm>
        </p:spPr>
        <p:txBody>
          <a:bodyPr>
            <a:normAutofit/>
          </a:bodyPr>
          <a:lstStyle>
            <a:lvl1pPr>
              <a:defRPr sz="3600"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4525"/>
            <a:ext cx="10515600" cy="511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F5C9B624-AD28-43EB-9A45-D21AEE942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57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baseline="0" dirty="0" err="1"/>
              <a:t>RVfpga</a:t>
            </a:r>
            <a:r>
              <a:rPr lang="en-US" sz="1600" b="0" baseline="0" dirty="0"/>
              <a:t> </a:t>
            </a:r>
            <a:r>
              <a:rPr lang="en-US" sz="1600" b="0" baseline="0" dirty="0" smtClean="0"/>
              <a:t>v1.1 </a:t>
            </a:r>
            <a:r>
              <a:rPr lang="en-US" sz="1600" b="0" baseline="0" dirty="0"/>
              <a:t>© </a:t>
            </a:r>
            <a:r>
              <a:rPr lang="en-US" sz="1600" b="0" baseline="0" dirty="0" smtClean="0"/>
              <a:t>2021     </a:t>
            </a:r>
            <a:r>
              <a:rPr lang="en-US" sz="1600" baseline="0" dirty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600" dirty="0">
                <a:solidFill>
                  <a:schemeClr val="tx1"/>
                </a:solidFill>
              </a:rPr>
              <a:t>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Imagination Technologies </a:t>
            </a: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emf"/><Relationship Id="rId4" Type="http://schemas.openxmlformats.org/officeDocument/2006/relationships/package" Target="../embeddings/Microsoft_Visio_Drawing3.vsdx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simple_spi" TargetMode="Externa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hyperlink" Target="https://www.analog.com/media/en/technical-documentation/data-sheets/ADXL362.pdf" TargetMode="Externa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hyperlink" Target="https://reference.digilentinc.com/" TargetMode="Externa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olf" TargetMode="External"/><Relationship Id="rId2" Type="http://schemas.openxmlformats.org/officeDocument/2006/relationships/hyperlink" Target="https://github.com/chipsalliance/Cores-SweRV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Download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thworks.com/help/matlab/ref/rgb2gray.html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gpio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7.e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s://opencores.org/projects/ptc" TargetMode="Externa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9.em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RVfpga</a:t>
            </a:r>
          </a:p>
          <a:p>
            <a:r>
              <a:rPr lang="ko-KR" altLang="en-US" sz="3400" b="1" i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컴퓨터 아키텍처 </a:t>
            </a:r>
            <a:r>
              <a:rPr lang="ko-KR" altLang="en-US" sz="3400" b="1" i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이해 </a:t>
            </a:r>
            <a:r>
              <a:rPr lang="ko-KR" altLang="en-US" sz="3400" b="1" i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과정</a:t>
            </a:r>
            <a:endParaRPr lang="en-US" sz="3400" b="1" dirty="0"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지원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플랫폼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운영체제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1"/>
            <a:r>
              <a:rPr lang="en-US" altLang="ko-KR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Ubuntu 18.04 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(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향후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버전도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작동할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가능성이 있음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)</a:t>
            </a:r>
          </a:p>
          <a:p>
            <a:pPr lvl="1"/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Windows 10</a:t>
            </a:r>
          </a:p>
          <a:p>
            <a:pPr lvl="1"/>
            <a:r>
              <a:rPr lang="en-US" altLang="ko-KR" sz="20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macOS</a:t>
            </a:r>
            <a:endParaRPr lang="en-US" altLang="ko-KR" sz="2000" b="1" dirty="0"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처리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79126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중단은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하드웨어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또는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소프트웨어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인해 발생할 수 있습니다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>
              <a:defRPr/>
            </a:pPr>
            <a:endParaRPr lang="en-US" altLang="ko-KR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에서는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하드웨어 인터럽트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중점을 둡니다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altLang="ko-KR" sz="2400" b="1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EH1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코어는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PLIC (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플랫폼 수준 인터럽트 컨트롤러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사양 이후에 인터럽트를 처리합니다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이를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PIC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(Programmable Interrupt Controller)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라고 합니다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endParaRPr lang="en-US" altLang="ko-KR" sz="2400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255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개의 인터럽트 소스</a:t>
            </a:r>
          </a:p>
          <a:p>
            <a:pPr lvl="1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15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가지 우선 순위 수준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하드웨어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6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단일 벡터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vs.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다중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벡터 모드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60931"/>
            <a:ext cx="5736837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단일 벡터 모드 예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29" y="2160397"/>
            <a:ext cx="5597528" cy="245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20" y="1866880"/>
            <a:ext cx="5420004" cy="38183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542265" y="1060931"/>
            <a:ext cx="5395178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다중 벡터 모드 예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599770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처리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WD’s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PSP/BSP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</a:t>
            </a:r>
            <a:r>
              <a:rPr lang="en-US" sz="24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WD ’S PSP / BSP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사용하여 인터럽트 초기화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255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인터럽트 중 하나 이상을 초기화하고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ISR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이름 제공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인터럽트를 </a:t>
            </a:r>
            <a:r>
              <a:rPr lang="ko-KR" altLang="en-US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트리거해야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하는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주변 신호를 인터럽트 핀으로 연결합니다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모든 인터럽트 활성화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인터럽트 활성화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930249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891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인터럽트를 사용하여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Switch [0]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값 읽기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–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상승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에지에서만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sym typeface="Wingdings" panose="05000000000000000000" pitchFamily="2" charset="2"/>
              </a:rPr>
              <a:t>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전환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A93872-62B3-41CF-9B62-DC325D971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011702"/>
              </p:ext>
            </p:extLst>
          </p:nvPr>
        </p:nvGraphicFramePr>
        <p:xfrm>
          <a:off x="522958" y="1797754"/>
          <a:ext cx="11063392" cy="301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158">
                  <a:extLst>
                    <a:ext uri="{9D8B030D-6E8A-4147-A177-3AD203B41FA5}">
                      <a16:colId xmlns:a16="http://schemas.microsoft.com/office/drawing/2014/main" val="489485288"/>
                    </a:ext>
                  </a:extLst>
                </a:gridCol>
                <a:gridCol w="1623717">
                  <a:extLst>
                    <a:ext uri="{9D8B030D-6E8A-4147-A177-3AD203B41FA5}">
                      <a16:colId xmlns:a16="http://schemas.microsoft.com/office/drawing/2014/main" val="3657902820"/>
                    </a:ext>
                  </a:extLst>
                </a:gridCol>
                <a:gridCol w="1667339">
                  <a:extLst>
                    <a:ext uri="{9D8B030D-6E8A-4147-A177-3AD203B41FA5}">
                      <a16:colId xmlns:a16="http://schemas.microsoft.com/office/drawing/2014/main" val="3376335297"/>
                    </a:ext>
                  </a:extLst>
                </a:gridCol>
                <a:gridCol w="1057325">
                  <a:extLst>
                    <a:ext uri="{9D8B030D-6E8A-4147-A177-3AD203B41FA5}">
                      <a16:colId xmlns:a16="http://schemas.microsoft.com/office/drawing/2014/main" val="2031405792"/>
                    </a:ext>
                  </a:extLst>
                </a:gridCol>
                <a:gridCol w="4670853">
                  <a:extLst>
                    <a:ext uri="{9D8B030D-6E8A-4147-A177-3AD203B41FA5}">
                      <a16:colId xmlns:a16="http://schemas.microsoft.com/office/drawing/2014/main" val="590715533"/>
                    </a:ext>
                  </a:extLst>
                </a:gridCol>
              </a:tblGrid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Name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Address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Width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Access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Description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252478456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RGPIO_IN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0x80001400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GPIO input data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884725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RGPIO_OUT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0x80001404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GPIO output data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97555748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RGPIO_OE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0x80001408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GPIO output driver enable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728267783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RGPIO_INTE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0x8000140C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Interrupt enable</a:t>
                      </a:r>
                      <a:endParaRPr lang="en-US" sz="1800" b="1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333048150"/>
                  </a:ext>
                </a:extLst>
              </a:tr>
              <a:tr h="276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RGPIO_PTRIG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0x80001410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Type of event that triggers an interrupt</a:t>
                      </a:r>
                      <a:endParaRPr lang="en-US" sz="1800" b="1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361489123"/>
                  </a:ext>
                </a:extLst>
              </a:tr>
              <a:tr h="265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RGPIO_AUX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0x80001414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Multiplex auxiliary inputs to GPIO outputs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96181225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RGPIO_CTRL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0x80001418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Control register</a:t>
                      </a:r>
                      <a:endParaRPr lang="en-US" sz="1800" b="1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8786300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RGPIO_INTS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0x8000141C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Interrupt status</a:t>
                      </a:r>
                      <a:endParaRPr lang="en-US" sz="1800" b="1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28953042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RGPIO_ECLK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0x80001420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Enable gpio_eclk to latch RGPIO_IN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06058816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RGPIO_NEC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0x80001424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1-32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Select active edge of gpio_eclk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9002915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0CB6FE2-3BAD-48D9-8416-F5966024C774}"/>
              </a:ext>
            </a:extLst>
          </p:cNvPr>
          <p:cNvSpPr txBox="1"/>
          <p:nvPr/>
        </p:nvSpPr>
        <p:spPr>
          <a:xfrm>
            <a:off x="959385" y="5112024"/>
            <a:ext cx="1066444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1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전체 코드는 다음을 </a:t>
            </a:r>
            <a:r>
              <a:rPr lang="ko-KR" altLang="en-US" sz="21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참조하십시오</a:t>
            </a:r>
            <a:r>
              <a:rPr lang="en-US" altLang="ko-KR" sz="21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</a:p>
          <a:p>
            <a:r>
              <a:rPr lang="en-US" altLang="ko-KR" sz="21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1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lang="en-US" sz="21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RVfpgaPath</a:t>
            </a:r>
            <a:r>
              <a:rPr lang="en-US" sz="21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]/</a:t>
            </a:r>
            <a:r>
              <a:rPr lang="en-US" sz="21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sz="21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/Labs/Lab9/LED-Switch_7SegDispl_Interrupts_C-Lang.c</a:t>
            </a:r>
          </a:p>
        </p:txBody>
      </p:sp>
    </p:spTree>
    <p:extLst>
      <p:ext uri="{BB962C8B-B14F-4D97-AF65-F5344CB8AC3E}">
        <p14:creationId xmlns:p14="http://schemas.microsoft.com/office/powerpoint/2010/main" val="400980781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용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설정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endParaRPr lang="en-US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RGPIO_INTE = 0x10000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[0]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대한 인터럽트 활성화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RGPIO_PTRIG = 0x10000 (Switch [0]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상승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에지에서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인터럽트가 트리거 됨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RGPIO_INTS = 0x0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모든 인터럽트 지우기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RGPIO_CTRL = 0x1 (GPIO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활성화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829693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990595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ISR: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GPIO_ISR(void)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M_PSP_READ_REGISTER_32(GPIO_LEDs);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!i;                                   /* Invert the LEDs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i &amp; 0x1;                              /* Only keep right-most LED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M_PSP_WRITE_REGISTER_32(GPIO_LEDs, i) 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Clear GPIO interrupt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M_PSP_WRITE_REGISTER_32(RGPIO_INTS, 0x0); /* RGPIO_INTS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Stop the generation of this interrupt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5346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 (IRQ4)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스위치의 인터럽트와 연결하고 인터럽트 서비스 루틴을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GPIO_ISR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설정합니다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매핑 레지스터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0x80001018 =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0x1: GPIO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인터럽트를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IRQ4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연결합니다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>
              <a:defRPr/>
            </a:pP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Global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활성화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956000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10: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직렬 버스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직렬 버스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82482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직렬 버스는 </a:t>
            </a:r>
            <a:r>
              <a:rPr lang="ko-KR" altLang="en-US" sz="24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한 번에 </a:t>
            </a:r>
            <a:r>
              <a:rPr lang="en-US" altLang="ko-KR" sz="24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1 </a:t>
            </a:r>
            <a:r>
              <a:rPr lang="ko-KR" altLang="en-US" sz="24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비트 전송</a:t>
            </a:r>
            <a:r>
              <a:rPr lang="en-GB" sz="2400" b="1" dirty="0" smtClean="0">
                <a:solidFill>
                  <a:srgbClr val="00000A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400" b="1" dirty="0">
              <a:solidFill>
                <a:srgbClr val="00000A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반대로 병렬 버스는 </a:t>
            </a:r>
            <a:r>
              <a:rPr lang="ko-KR" altLang="en-US" sz="20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한 번에 여러 비트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를 전송합니다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</a:p>
          <a:p>
            <a:pPr lvl="1">
              <a:defRPr/>
            </a:pPr>
            <a:r>
              <a:rPr lang="en-GB" sz="2000" b="1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000" b="1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ko-KR" altLang="en-US" sz="24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공통 직렬 버스</a:t>
            </a:r>
            <a:r>
              <a:rPr lang="en-GB" sz="2400" b="1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 </a:t>
            </a:r>
            <a:endParaRPr lang="en-GB" sz="2400" b="1" dirty="0">
              <a:solidFill>
                <a:srgbClr val="00000A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altLang="ko-KR" sz="20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UART</a:t>
            </a:r>
            <a:r>
              <a:rPr lang="en-US" altLang="ko-KR" sz="2000" b="1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범용 비동기 수신기 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/ 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송신기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</a:t>
            </a:r>
          </a:p>
          <a:p>
            <a:pPr lvl="1">
              <a:defRPr/>
            </a:pPr>
            <a:r>
              <a:rPr lang="en-US" altLang="ko-KR" sz="20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SPI</a:t>
            </a:r>
            <a:r>
              <a:rPr lang="en-US" altLang="ko-KR" sz="2000" b="1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직렬 주변기기 인터페이스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</a:t>
            </a:r>
          </a:p>
          <a:p>
            <a:pPr lvl="1">
              <a:defRPr/>
            </a:pPr>
            <a:r>
              <a:rPr lang="en-US" altLang="ko-KR" sz="20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I2C</a:t>
            </a:r>
            <a:r>
              <a:rPr lang="en-US" altLang="ko-KR" sz="2000" b="1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en-US" altLang="ko-KR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통합 회로 프로토콜</a:t>
            </a:r>
            <a:r>
              <a:rPr lang="en-GB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</a:t>
            </a:r>
          </a:p>
          <a:p>
            <a:pPr lvl="1">
              <a:defRPr/>
            </a:pPr>
            <a:endParaRPr lang="en-GB" sz="2000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이 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Lab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에서는 </a:t>
            </a:r>
            <a:r>
              <a:rPr lang="en-US" altLang="ko-KR" sz="2400" b="1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SPI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 중점을 둡니다</a:t>
            </a: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r>
              <a:rPr lang="en-GB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소프트웨어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T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ool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96480" y="924008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Xilinx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의 </a:t>
            </a:r>
            <a:r>
              <a:rPr lang="en-US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IDE</a:t>
            </a:r>
          </a:p>
          <a:p>
            <a:pPr lvl="1"/>
            <a:r>
              <a:rPr lang="en-US" altLang="ko-KR" sz="2000" dirty="0" err="1">
                <a:solidFill>
                  <a:sysClr val="windowText" lastClr="000000"/>
                </a:solidFill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소스 파일 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(</a:t>
            </a:r>
            <a:r>
              <a:rPr lang="en-US" altLang="ko-KR" sz="2000" dirty="0" smtClean="0">
                <a:solidFill>
                  <a:sysClr val="windowText" lastClr="000000"/>
                </a:solidFill>
              </a:rPr>
              <a:t>Verilog/</a:t>
            </a:r>
            <a:r>
              <a:rPr lang="en-US" altLang="ko-KR" sz="2000" dirty="0" err="1" smtClean="0">
                <a:solidFill>
                  <a:sysClr val="windowText" lastClr="000000"/>
                </a:solidFill>
              </a:rPr>
              <a:t>SystemVerilog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)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및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계층 보기</a:t>
            </a:r>
            <a:endParaRPr lang="ko-KR" altLang="en-US" sz="2000" dirty="0">
              <a:solidFill>
                <a:sysClr val="windowText" lastClr="000000"/>
              </a:solidFill>
            </a:endParaRPr>
          </a:p>
          <a:p>
            <a:pPr lvl="1"/>
            <a:r>
              <a:rPr lang="en-US" altLang="ko-KR" sz="2000" dirty="0" err="1">
                <a:solidFill>
                  <a:sysClr val="windowText" lastClr="000000"/>
                </a:solidFill>
              </a:rPr>
              <a:t>Nexys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 A7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보드를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대상으로 하는 </a:t>
            </a:r>
            <a:r>
              <a:rPr lang="en-US" altLang="ko-KR" sz="2000" dirty="0" err="1">
                <a:solidFill>
                  <a:sysClr val="windowText" lastClr="000000"/>
                </a:solidFill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용 비트 파일 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(FPGA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구성 파일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)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생성</a:t>
            </a:r>
            <a:endParaRPr lang="en-US" altLang="ko-KR" sz="2000" dirty="0" smtClean="0">
              <a:solidFill>
                <a:sysClr val="windowText" lastClr="000000"/>
              </a:solidFill>
            </a:endParaRPr>
          </a:p>
          <a:p>
            <a:pPr lvl="1"/>
            <a:endParaRPr lang="en-US" sz="2000" dirty="0" smtClean="0">
              <a:solidFill>
                <a:sysClr val="windowText" lastClr="000000"/>
              </a:solidFill>
            </a:endParaRPr>
          </a:p>
          <a:p>
            <a:r>
              <a:rPr lang="en-US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sz="2400" b="1" dirty="0">
                <a:solidFill>
                  <a:sysClr val="windowText" lastClr="000000"/>
                </a:solidFill>
              </a:rPr>
              <a:t> – </a:t>
            </a:r>
            <a:r>
              <a:rPr 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Visual Studio Code (</a:t>
            </a:r>
            <a:r>
              <a:rPr lang="en-US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VSCode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확장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2000" dirty="0" err="1">
                <a:solidFill>
                  <a:sysClr val="windowText" lastClr="000000"/>
                </a:solidFill>
              </a:rPr>
              <a:t>Nexys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 A7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보드에 </a:t>
            </a:r>
            <a:r>
              <a:rPr lang="en-US" altLang="ko-KR" sz="2000" dirty="0" err="1">
                <a:solidFill>
                  <a:sysClr val="windowText" lastClr="000000"/>
                </a:solidFill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시스템 다운로드</a:t>
            </a:r>
            <a:endParaRPr lang="ko-KR" altLang="en-US" sz="2000" dirty="0">
              <a:solidFill>
                <a:sysClr val="windowText" lastClr="000000"/>
              </a:solidFill>
            </a:endParaRPr>
          </a:p>
          <a:p>
            <a:pPr lvl="1"/>
            <a:r>
              <a:rPr lang="en-US" altLang="ko-KR" sz="2000" dirty="0" err="1" smtClean="0">
                <a:solidFill>
                  <a:sysClr val="windowText" lastClr="000000"/>
                </a:solidFill>
              </a:rPr>
              <a:t>Rvfpga</a:t>
            </a:r>
            <a:r>
              <a:rPr lang="en-US" altLang="ko-KR" sz="200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시스템에서 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C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및 어셈블리 프로그램 컴파일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다운로드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실행 및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디버그</a:t>
            </a:r>
            <a:endParaRPr lang="en-US" altLang="ko-KR" sz="2000" dirty="0" smtClean="0">
              <a:solidFill>
                <a:sysClr val="windowText" lastClr="000000"/>
              </a:solidFill>
            </a:endParaRPr>
          </a:p>
          <a:p>
            <a:pPr lvl="1"/>
            <a:r>
              <a:rPr lang="en-US" sz="2000" dirty="0" smtClean="0">
                <a:solidFill>
                  <a:sysClr val="windowText" lastClr="000000"/>
                </a:solidFill>
              </a:rPr>
              <a:t> 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Verilator</a:t>
            </a:r>
            <a:r>
              <a:rPr lang="en-US" altLang="ko-KR" sz="2400" b="1" dirty="0">
                <a:solidFill>
                  <a:sysClr val="windowText" lastClr="000000"/>
                </a:solidFill>
              </a:rPr>
              <a:t> –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HDL (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하드웨어 설명 언어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시뮬레이터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2000" dirty="0">
                <a:solidFill>
                  <a:sysClr val="windowText" lastClr="000000"/>
                </a:solidFill>
              </a:rPr>
              <a:t>HDL </a:t>
            </a:r>
            <a:r>
              <a:rPr lang="en-US" altLang="ko-KR" sz="2000" dirty="0" smtClean="0">
                <a:solidFill>
                  <a:sysClr val="windowText" lastClr="000000"/>
                </a:solidFill>
              </a:rPr>
              <a:t>(low)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수준에서 </a:t>
            </a:r>
            <a:r>
              <a:rPr lang="en-US" altLang="ko-KR" sz="2000" dirty="0" err="1" smtClean="0">
                <a:solidFill>
                  <a:sysClr val="windowText" lastClr="000000"/>
                </a:solidFill>
              </a:rPr>
              <a:t>RVfpga</a:t>
            </a:r>
            <a:r>
              <a:rPr lang="en-US" altLang="ko-KR" sz="200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시스템을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시뮬레이션하여 </a:t>
            </a:r>
            <a:r>
              <a:rPr lang="ko-KR" altLang="en-US" sz="2000" dirty="0" smtClean="0">
                <a:solidFill>
                  <a:sysClr val="windowText" lastClr="000000"/>
                </a:solidFill>
              </a:rPr>
              <a:t>내부 </a:t>
            </a:r>
            <a:r>
              <a:rPr lang="ko-KR" altLang="en-US" sz="2000" dirty="0">
                <a:solidFill>
                  <a:sysClr val="windowText" lastClr="000000"/>
                </a:solidFill>
              </a:rPr>
              <a:t>신호 분석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1"/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6435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직렬 버스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564770" y="3622348"/>
            <a:ext cx="9950532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ko-KR" altLang="en-US" sz="24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컨트롤러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클럭을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보내고 데이터를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보내고 받습니다</a:t>
            </a: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r>
              <a:rPr lang="en-GB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400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ko-KR" altLang="en-US" sz="2400" dirty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주변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장치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클럭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수신</a:t>
            </a: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,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데이터 송수신</a:t>
            </a:r>
            <a:r>
              <a:rPr lang="en-GB" sz="2400" dirty="0" smtClean="0">
                <a:solidFill>
                  <a:srgbClr val="00000A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400" dirty="0">
              <a:solidFill>
                <a:srgbClr val="00000A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ko-KR" altLang="en-US" sz="24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신호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: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400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US" altLang="ko-KR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SDO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직렬 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데이터 출력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ko-KR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SDI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직렬 </a:t>
            </a:r>
            <a:r>
              <a:rPr lang="ko-KR" altLang="en-US" sz="20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데이터 입력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ko-KR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SCK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SPI 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클럭</a:t>
            </a:r>
            <a:endParaRPr lang="ko-KR" altLang="en-US" sz="2000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US" altLang="ko-KR" sz="2000" dirty="0" err="1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CSbar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active low 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칩 선택</a:t>
            </a:r>
            <a:endParaRPr lang="en-GB" sz="2000" dirty="0">
              <a:solidFill>
                <a:schemeClr val="accent2">
                  <a:lumMod val="75000"/>
                </a:schemeClr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dirty="0">
              <a:solidFill>
                <a:srgbClr val="00000A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651" y="1130039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직렬 버스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684" y="1040619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77194"/>
              </p:ext>
            </p:extLst>
          </p:nvPr>
        </p:nvGraphicFramePr>
        <p:xfrm>
          <a:off x="952500" y="4575670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09" name="Visio" r:id="rId4" imgW="5029200" imgH="815324" progId="Visio.Drawing.15">
                  <p:embed/>
                </p:oleObj>
              </mc:Choice>
              <mc:Fallback>
                <p:oleObj name="Visio" r:id="rId4" imgW="5029200" imgH="8153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2500" y="4575670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0881360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2000" b="1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SCK </a:t>
            </a:r>
            <a:r>
              <a:rPr lang="ko-KR" altLang="en-US" sz="2000" b="1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유휴</a:t>
            </a:r>
            <a:r>
              <a:rPr lang="en-GB" sz="2000" b="1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  <a:defRPr/>
            </a:pP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컨트롤러가 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SCK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에서 에지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를 보내면 컨트롤러와 주변 장치 모두 </a:t>
            </a:r>
            <a:r>
              <a:rPr lang="ko-KR" altLang="en-US" sz="2000" dirty="0" err="1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샘플링하고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 데이터를 보냅니다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 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데이터는 하강 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edge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 변경 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전송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되고 상승 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edge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 샘플링 됩니다 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ko-KR" altLang="en-US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설정이 가능하지만</a:t>
            </a:r>
            <a:r>
              <a:rPr lang="en-US" altLang="ko-KR" sz="20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en-US" b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3928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dirty="0" err="1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Rvfpga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시스템의 </a:t>
            </a: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SPI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모듈은 </a:t>
            </a:r>
            <a:r>
              <a:rPr lang="en-US" altLang="ko-KR" sz="2400" dirty="0" err="1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OpenCores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제공됩니다</a:t>
            </a: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 </a:t>
            </a:r>
            <a:r>
              <a:rPr 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  <a:defRPr/>
            </a:pPr>
            <a:r>
              <a:rPr 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			</a:t>
            </a:r>
            <a:r>
              <a:rPr 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  <a:hlinkClick r:id="rId2"/>
              </a:rPr>
              <a:t>https://opencores.org/projects/simple_spi</a:t>
            </a:r>
            <a:endParaRPr lang="en-US" sz="2400" dirty="0">
              <a:solidFill>
                <a:srgbClr val="00000A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4 </a:t>
            </a:r>
            <a:r>
              <a:rPr lang="ko-KR" altLang="en-US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개 항목 읽기 및 쓰기 버퍼</a:t>
            </a:r>
          </a:p>
          <a:p>
            <a:pPr>
              <a:defRPr/>
            </a:pPr>
            <a:r>
              <a:rPr lang="en-US" altLang="ko-KR" sz="2400" dirty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SPI </a:t>
            </a:r>
            <a:r>
              <a:rPr lang="ko-KR" altLang="en-US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레지스터</a:t>
            </a:r>
            <a:r>
              <a:rPr lang="en-US" altLang="ko-KR" sz="2400" dirty="0" smtClean="0">
                <a:solidFill>
                  <a:srgbClr val="00000A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91595"/>
              </p:ext>
            </p:extLst>
          </p:nvPr>
        </p:nvGraphicFramePr>
        <p:xfrm>
          <a:off x="1606036" y="3041316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994194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Name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Address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Width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Access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Description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SPCR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0x80001100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Control register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SPSR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0x80001108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Status register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SPDR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0x80001110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Data register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SPER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0x80001118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Extensions register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SPCS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0x80001120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CS register</a:t>
                      </a:r>
                      <a:endParaRPr lang="es-ES" sz="2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ADXL362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보드에는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Analog Devices ADXL362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가속도계가 포함되어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전체 정보는 다음에서 찾을 수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GB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400050" lvl="1" indent="0">
              <a:buNone/>
            </a:pPr>
            <a:r>
              <a:rPr lang="en-GB" u="sng" dirty="0">
                <a:latin typeface="Noto Sans CJK KR Regular" panose="020B0500000000000000" pitchFamily="34" charset="-127"/>
                <a:ea typeface="Noto Sans CJK KR Regular" panose="020B0500000000000000" pitchFamily="34" charset="-127"/>
                <a:hlinkClick r:id="rId2"/>
              </a:rPr>
              <a:t>https://www.analog.com/media/en/technical-documentation/data-sheets/ADXL362.pdf</a:t>
            </a:r>
            <a:endParaRPr lang="en-GB" u="sng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endParaRPr lang="en-US" sz="32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4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초급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수준의 구현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173622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주요 부분으로 나뉩니다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.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가속도계에 대한 </a:t>
            </a:r>
            <a:r>
              <a:rPr lang="en-US" altLang="ko-KR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왼쪽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새로운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모듈을 </a:t>
            </a:r>
            <a:r>
              <a:rPr lang="en-US" altLang="ko-KR" sz="20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중간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가속도계와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EH1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오른쪽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간의 연결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344" y="2806938"/>
            <a:ext cx="5507848" cy="316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62681"/>
            <a:ext cx="10791930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rvfpganexys.xdc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SoC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 사용되는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SPI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신호와 해당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온보드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가속도계 핀의 연결을 정의합니다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89" y="2425735"/>
            <a:ext cx="10821078" cy="8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10: </a:t>
            </a:r>
            <a:r>
              <a:rPr lang="en-US" altLang="ko-KR" b="1" smtClean="0"/>
              <a:t>SweRVolfX</a:t>
            </a:r>
            <a:r>
              <a:rPr lang="ko-KR" altLang="en-US" b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734607" y="1258903"/>
            <a:ext cx="10791930" cy="5698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swervolf_core.v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Tri-state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버퍼 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GPIO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모듈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인스턴스화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986" y="2185981"/>
            <a:ext cx="7763059" cy="358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Nexys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A7-100T FPGA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보드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60946"/>
              </p:ext>
            </p:extLst>
          </p:nvPr>
        </p:nvGraphicFramePr>
        <p:xfrm>
          <a:off x="38496" y="937640"/>
          <a:ext cx="8656320" cy="4982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" name="Visio" r:id="rId3" imgW="4712775" imgH="2731888" progId="Visio.Drawing.15">
                  <p:embed/>
                </p:oleObj>
              </mc:Choice>
              <mc:Fallback>
                <p:oleObj name="Visio" r:id="rId3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0"/>
                        <a:ext cx="8656320" cy="4982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667963" y="5920359"/>
            <a:ext cx="51107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  <a:hlinkClick r:id="rId5"/>
              </a:rPr>
              <a:t>https://reference.digilentinc.com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  <a:hlinkClick r:id="rId5"/>
              </a:rPr>
              <a:t>/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보드 그림</a:t>
            </a:r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6918648" y="983359"/>
            <a:ext cx="523913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Artix-7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필드 프로그래밍 가능 게이트 </a:t>
            </a:r>
            <a:r>
              <a:rPr lang="ko-KR" alt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어레이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(FPGA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marL="342900" lvl="0" indent="-342900" defTabSz="457200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주변 장치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예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LED,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스위치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푸시 버튼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7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세그먼트 디스플레이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가속도계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온도 센서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마이크 등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포함</a:t>
            </a:r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marL="342900" lvl="0" indent="-342900" defTabSz="457200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digilentinc.com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기타 공급 업체에서 구매 가능</a:t>
            </a:r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527058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코어 및 </a:t>
            </a:r>
            <a:r>
              <a:rPr lang="en-US" sz="9500" dirty="0" err="1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SoCs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</a:t>
            </a:r>
            <a:r>
              <a:rPr lang="en-US" b="1" dirty="0" smtClean="0"/>
              <a:t> Hierarchy</a:t>
            </a:r>
            <a:endParaRPr lang="en-US" b="1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/>
          </p:nvPr>
        </p:nvGraphicFramePr>
        <p:xfrm>
          <a:off x="3166987" y="941469"/>
          <a:ext cx="5947195" cy="529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9" name="Visio" r:id="rId3" imgW="4152770" imgH="3695562" progId="Visio.Drawing.15">
                  <p:embed/>
                </p:oleObj>
              </mc:Choice>
              <mc:Fallback>
                <p:oleObj name="Visio" r:id="rId3" imgW="4152770" imgH="3695562" progId="Visio.Drawing.15">
                  <p:embed/>
                  <p:pic>
                    <p:nvPicPr>
                      <p:cNvPr id="5" name="Objeto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987" y="941469"/>
                        <a:ext cx="5947195" cy="52924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09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</a:t>
            </a:r>
            <a:r>
              <a:rPr lang="en-US" b="1" dirty="0" smtClean="0"/>
              <a:t> Hierarchy</a:t>
            </a:r>
            <a:endParaRPr lang="en-US" b="1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/>
          </p:nvPr>
        </p:nvGraphicFramePr>
        <p:xfrm>
          <a:off x="478463" y="950104"/>
          <a:ext cx="11355572" cy="5218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6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8890976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234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Name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Description</a:t>
                      </a:r>
                      <a:endParaRPr lang="es-E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469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SweRV</a:t>
                      </a:r>
                      <a:r>
                        <a:rPr lang="en-GB" sz="2000" dirty="0">
                          <a:effectLst/>
                        </a:rPr>
                        <a:t> EH1 Core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Open-source commercial RISC-V core developed be Western Digital (</a:t>
                      </a:r>
                      <a:r>
                        <a:rPr lang="en-GB" sz="1600" u="sng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1600">
                          <a:effectLst/>
                        </a:rPr>
                        <a:t>).</a:t>
                      </a:r>
                      <a:endParaRPr lang="es-E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68256840"/>
                  </a:ext>
                </a:extLst>
              </a:tr>
              <a:tr h="582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SweRV</a:t>
                      </a:r>
                      <a:r>
                        <a:rPr lang="en-GB" sz="2000" dirty="0">
                          <a:effectLst/>
                        </a:rPr>
                        <a:t> EH1 Core Complex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SweRV</a:t>
                      </a:r>
                      <a:r>
                        <a:rPr lang="en-GB" sz="1600" dirty="0">
                          <a:effectLst/>
                        </a:rPr>
                        <a:t> EH1 core with added memory (ICCM, DCCM, and instruction cache), programmable interrupt controller (PIC), bus interfaces, and debug unit (</a:t>
                      </a:r>
                      <a:r>
                        <a:rPr lang="en-GB" sz="1600" u="sng" dirty="0">
                          <a:effectLst/>
                          <a:hlinkClick r:id="rId2"/>
                        </a:rPr>
                        <a:t>https://github.com/chipsalliance/Cores-SweRV</a:t>
                      </a:r>
                      <a:r>
                        <a:rPr lang="en-GB" sz="1600" dirty="0">
                          <a:effectLst/>
                        </a:rPr>
                        <a:t>).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95222721"/>
                  </a:ext>
                </a:extLst>
              </a:tr>
              <a:tr h="1743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 smtClean="0">
                          <a:effectLst/>
                        </a:rPr>
                        <a:t>SweRVolfX</a:t>
                      </a:r>
                      <a:endParaRPr lang="en-GB" sz="20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(Extended </a:t>
                      </a:r>
                      <a:r>
                        <a:rPr lang="en-GB" sz="2000" dirty="0" err="1">
                          <a:effectLst/>
                        </a:rPr>
                        <a:t>SweRVolf</a:t>
                      </a:r>
                      <a:r>
                        <a:rPr lang="en-GB" sz="2000" dirty="0">
                          <a:effectLst/>
                        </a:rPr>
                        <a:t>)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System on Chip that we use in the </a:t>
                      </a:r>
                      <a:r>
                        <a:rPr lang="en-GB" sz="1600" dirty="0" err="1">
                          <a:effectLst/>
                        </a:rPr>
                        <a:t>RVfpga</a:t>
                      </a:r>
                      <a:r>
                        <a:rPr lang="en-GB" sz="1600" dirty="0">
                          <a:effectLst/>
                        </a:rPr>
                        <a:t> course. It is an extension of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): An open-source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built around the </a:t>
                      </a:r>
                      <a:r>
                        <a:rPr lang="en-GB" sz="1600" dirty="0" err="1">
                          <a:effectLst/>
                        </a:rPr>
                        <a:t>SweRV</a:t>
                      </a:r>
                      <a:r>
                        <a:rPr lang="en-GB" sz="1600" dirty="0">
                          <a:effectLst/>
                        </a:rPr>
                        <a:t> EH1 Core Complex. It adds a boot ROM, UART interface, system controller, interconnect (AXI Interconnect, Wishbone Interconnect, and AXI-to-Wishbone bridge), and an SPI controller.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: It adds 4 new peripherals to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: a GPIO, a PTC, an additional SPI and a controller for the 8 digit 7-Segment Displays.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085648039"/>
                  </a:ext>
                </a:extLst>
              </a:tr>
              <a:tr h="1164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RVfpgaNexys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</a:t>
                      </a:r>
                      <a:r>
                        <a:rPr lang="en-GB" sz="1600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targeted to the </a:t>
                      </a:r>
                      <a:r>
                        <a:rPr lang="en-GB" sz="1600" dirty="0" err="1">
                          <a:effectLst/>
                        </a:rPr>
                        <a:t>Nexys</a:t>
                      </a:r>
                      <a:r>
                        <a:rPr lang="en-GB" sz="1600" dirty="0">
                          <a:effectLst/>
                        </a:rPr>
                        <a:t> A7 board and its peripherals. It adds a DDR2 interface, CDC (clock domain crossing) unit, BSCAN logic (for the JTAG interface), and clock generator.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RVfpgaNexys</a:t>
                      </a:r>
                      <a:r>
                        <a:rPr lang="en-GB" sz="1600" dirty="0">
                          <a:effectLst/>
                        </a:rPr>
                        <a:t> is the same as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Nexys</a:t>
                      </a:r>
                      <a:r>
                        <a:rPr lang="en-GB" sz="1600" dirty="0">
                          <a:effectLst/>
                        </a:rPr>
                        <a:t>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), except that the latter is based on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06357147"/>
                  </a:ext>
                </a:extLst>
              </a:tr>
              <a:tr h="97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RVfpgaSim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</a:t>
                      </a:r>
                      <a:r>
                        <a:rPr lang="en-GB" sz="1600" dirty="0" err="1">
                          <a:effectLst/>
                        </a:rPr>
                        <a:t>SweRVolfX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SoC</a:t>
                      </a:r>
                      <a:r>
                        <a:rPr lang="en-GB" sz="1600" dirty="0">
                          <a:effectLst/>
                        </a:rPr>
                        <a:t> with a </a:t>
                      </a:r>
                      <a:r>
                        <a:rPr lang="en-GB" sz="1600" dirty="0" err="1">
                          <a:effectLst/>
                        </a:rPr>
                        <a:t>testbench</a:t>
                      </a:r>
                      <a:r>
                        <a:rPr lang="en-GB" sz="1600" dirty="0">
                          <a:effectLst/>
                        </a:rPr>
                        <a:t> wrapper and AXI memory intended for simulation.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RVfpgaSim</a:t>
                      </a:r>
                      <a:r>
                        <a:rPr lang="en-GB" sz="1600" dirty="0">
                          <a:effectLst/>
                        </a:rPr>
                        <a:t> is the same as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 sim, (</a:t>
                      </a:r>
                      <a:r>
                        <a:rPr lang="en-GB" sz="1600" u="sng" dirty="0">
                          <a:effectLst/>
                          <a:hlinkClick r:id="rId3"/>
                        </a:rPr>
                        <a:t>https://github.com/chipsalliance/Cores-SweRVolf</a:t>
                      </a:r>
                      <a:r>
                        <a:rPr lang="en-GB" sz="1600" dirty="0">
                          <a:effectLst/>
                        </a:rPr>
                        <a:t>), except that the latter is based on </a:t>
                      </a:r>
                      <a:r>
                        <a:rPr lang="en-GB" sz="1600" dirty="0" err="1">
                          <a:effectLst/>
                        </a:rPr>
                        <a:t>SweRVolf</a:t>
                      </a:r>
                      <a:r>
                        <a:rPr lang="en-GB" sz="1600" dirty="0">
                          <a:effectLst/>
                        </a:rPr>
                        <a:t>.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357821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97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b="1" dirty="0" err="1"/>
              <a:t>SweRV</a:t>
            </a:r>
            <a:r>
              <a:rPr lang="en-US" altLang="ko-KR" b="1" dirty="0"/>
              <a:t> EH1 Core and </a:t>
            </a:r>
            <a:r>
              <a:rPr lang="en-US" altLang="ko-KR" b="1" dirty="0" err="1"/>
              <a:t>SweRV</a:t>
            </a:r>
            <a:r>
              <a:rPr lang="en-US" altLang="ko-KR" b="1" dirty="0"/>
              <a:t> EH1 Core Complex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597905" y="5677714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ko-KR" altLang="en-US" sz="1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그림 출처 </a:t>
            </a:r>
            <a:r>
              <a:rPr lang="en-GB" sz="1400" u="sng" dirty="0" smtClean="0">
                <a:solidFill>
                  <a:srgbClr val="0000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https</a:t>
            </a:r>
            <a:r>
              <a:rPr lang="en-GB" sz="1400" u="sng" dirty="0">
                <a:solidFill>
                  <a:srgbClr val="0000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803641" y="1057673"/>
            <a:ext cx="6175412" cy="343035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Western Digital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오픈 소스 코어</a:t>
            </a:r>
          </a:p>
          <a:p>
            <a:pPr lvl="0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32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비트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(RV32ICM)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슈퍼 스칼라 코어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altLang="ko-KR" sz="2000" dirty="0">
                <a:solidFill>
                  <a:sysClr val="windowText" lastClr="000000"/>
                </a:solidFill>
              </a:rPr>
              <a:t>dual-issue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9-stage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pipeline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0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코어에 밀접하게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결합된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별도의 명령 및 데이터 메모리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(ICCM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DCCM)</a:t>
            </a:r>
          </a:p>
          <a:p>
            <a:pPr lvl="0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패리티 또는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ECC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보호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기능이 있는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4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방향 세트 연관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I$  </a:t>
            </a:r>
          </a:p>
          <a:p>
            <a:pPr lvl="0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프로그래밍 가능한 인터럽트 컨트롤러</a:t>
            </a:r>
          </a:p>
          <a:p>
            <a:pPr lvl="0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디버그 사양을 준수하는 코어 디버그 장치</a:t>
            </a:r>
          </a:p>
          <a:p>
            <a:pPr lvl="0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시스템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버스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AXI4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또는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AHB-Lite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b="1" dirty="0" err="1"/>
              <a:t>SweRVolfX</a:t>
            </a:r>
            <a:r>
              <a:rPr lang="en-US" altLang="ko-KR" b="1" dirty="0"/>
              <a:t> </a:t>
            </a:r>
            <a:r>
              <a:rPr lang="en-US" altLang="ko-KR" b="1" dirty="0" err="1"/>
              <a:t>SoC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6848669" y="1180322"/>
            <a:ext cx="5159112" cy="48543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Chips Alliance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오픈 소스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SoC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(system-on-chip)</a:t>
            </a:r>
          </a:p>
          <a:p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SweRVolf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는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EH1 Core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사용합니다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SweRVolf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에는 부팅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ROM, UART,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시스템 컨트롤러 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SPI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컨트롤러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(SPI1)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가 포함됩니다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SweRVolfX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는 다른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SPI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컨트롤러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(SPI2), GPIO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범용 입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/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출력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), 7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세그먼트 디스플레이 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PTC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빨간색으로 표시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로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SweRVolf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확장합니다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 </a:t>
            </a:r>
            <a:endParaRPr lang="en-US" altLang="ko-KR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en-US" altLang="ko-KR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EH1 Core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AXI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버스를 사용하고 주변 장치는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Wishbone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버스를 사용하므로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SoC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AXI-Wishbone </a:t>
            </a:r>
            <a:r>
              <a:rPr lang="ko-KR" altLang="en-US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브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릿</a:t>
            </a:r>
            <a:r>
              <a:rPr lang="ko-KR" altLang="en-US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지도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lang="en-GB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35297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System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Address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Boot ROM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0x80000000 - 0x80000FFF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System Controller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0x80001000 - 0x8000103F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SPI1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0x80001040 - 0x8000107F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SPI2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0x80001100 - 0x8000113F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Timer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0x80001200 - 0x8000123F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GPIO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0x80001400 - 0x8000143F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UART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0x80002000 - 0x80002FFF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Rectángulo 25"/>
          <p:cNvSpPr/>
          <p:nvPr/>
        </p:nvSpPr>
        <p:spPr>
          <a:xfrm>
            <a:off x="184245" y="5264756"/>
            <a:ext cx="234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SweRVolfX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메모리 맵</a:t>
            </a:r>
            <a:endParaRPr lang="en-GB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pic>
        <p:nvPicPr>
          <p:cNvPr id="9" name="Imagen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" y="954593"/>
            <a:ext cx="6186590" cy="382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RvfpgaNexys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1129004"/>
            <a:ext cx="4178653" cy="501167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000" b="1" dirty="0" err="1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주변 장치가 추가된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FPGA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보드를 </a:t>
            </a:r>
            <a:r>
              <a:rPr lang="ko-KR" alt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대상으로하는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SweRVolfX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SoC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16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코어 및 시스템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2">
              <a:defRPr/>
            </a:pPr>
            <a:r>
              <a:rPr lang="en-US" altLang="ko-KR" sz="16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SweRVolf</a:t>
            </a:r>
            <a:r>
              <a:rPr lang="en-US" altLang="ko-KR" sz="16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6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SoC</a:t>
            </a:r>
            <a:endParaRPr lang="en-US" altLang="ko-KR" sz="16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2">
              <a:defRPr/>
            </a:pPr>
            <a:r>
              <a:rPr lang="en-US" altLang="ko-KR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Lite DRAM </a:t>
            </a:r>
            <a:r>
              <a:rPr lang="ko-KR" altLang="en-US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컨트롤러</a:t>
            </a:r>
          </a:p>
          <a:p>
            <a:pPr lvl="2">
              <a:defRPr/>
            </a:pPr>
            <a:r>
              <a:rPr lang="ko-KR" altLang="en-US" sz="16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클</a:t>
            </a:r>
            <a:r>
              <a:rPr lang="ko-KR" altLang="en-US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럭</a:t>
            </a:r>
            <a:r>
              <a:rPr lang="ko-KR" altLang="en-US" sz="16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6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생성기</a:t>
            </a:r>
            <a:r>
              <a:rPr lang="en-US" altLang="ko-KR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6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클럭 도메인 및 </a:t>
            </a:r>
            <a:r>
              <a:rPr lang="en-US" altLang="ko-KR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JTAG </a:t>
            </a:r>
            <a:r>
              <a:rPr lang="ko-KR" altLang="en-US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포트에 대한 </a:t>
            </a:r>
            <a:r>
              <a:rPr lang="en-US" altLang="ko-KR" sz="16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BSCAN </a:t>
            </a:r>
            <a:r>
              <a:rPr lang="ko-KR" altLang="en-US" sz="16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로직</a:t>
            </a:r>
            <a:r>
              <a:rPr lang="en-US" sz="16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16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FPGA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 사용되는 </a:t>
            </a:r>
            <a:r>
              <a:rPr lang="ko-KR" altLang="en-US" sz="1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6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주변 </a:t>
            </a:r>
            <a:r>
              <a:rPr lang="ko-KR" altLang="en-US" sz="16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장치</a:t>
            </a:r>
            <a:r>
              <a:rPr lang="ko-KR" altLang="en-US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1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sz="16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DDR2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</a:t>
            </a: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USB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연결을 통한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UART</a:t>
            </a: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플래시 메모리</a:t>
            </a: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16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개의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16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개의 스위치</a:t>
            </a: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</a:t>
            </a:r>
          </a:p>
          <a:p>
            <a:pPr lvl="2"/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자리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</a:t>
            </a:r>
            <a:endParaRPr lang="en-US" sz="16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/>
          </a:p>
        </p:txBody>
      </p:sp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5" y="994483"/>
            <a:ext cx="6939268" cy="50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 smtClean="0"/>
              <a:t>RVfpgaSim</a:t>
            </a:r>
            <a:endParaRPr 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8586" y="1428706"/>
            <a:ext cx="1126660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SweRVolfX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SoC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는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Verilog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래퍼를 포함하여 시뮬레이션을 활성화 할 수도 있습니다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en-GB" altLang="es-E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RVfpgaSim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은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HDL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시뮬레이터에서 사용하기 위해 테스트 벤치에 </a:t>
            </a:r>
            <a:r>
              <a:rPr lang="ko-KR" altLang="en-US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래핑된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SweRVolfX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SoC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입니다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. </a:t>
            </a:r>
            <a:endParaRPr lang="en-GB" altLang="es-E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6499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Acknowledgements</a:t>
            </a:r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39508"/>
            <a:ext cx="6695289" cy="205605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48837"/>
            <a:ext cx="1803481" cy="204673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76102" y="2426102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14407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-68" dirty="0">
                <a:solidFill>
                  <a:schemeClr val="tx2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Sponsors and Supporters</a:t>
            </a: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2" y="948837"/>
            <a:ext cx="2133914" cy="134564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962719"/>
            <a:ext cx="2074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저자</a:t>
            </a:r>
            <a:endParaRPr lang="en-US" altLang="ko-KR" sz="1600" b="1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es-ES" altLang="ko-KR" sz="1600" dirty="0"/>
              <a:t>Prof. Sarah Harris</a:t>
            </a:r>
          </a:p>
          <a:p>
            <a:r>
              <a:rPr lang="es-ES" altLang="ko-KR" sz="1600" dirty="0"/>
              <a:t>Prof. Daniel Chaver</a:t>
            </a:r>
          </a:p>
          <a:p>
            <a:r>
              <a:rPr lang="es-ES" altLang="ko-KR" sz="1600" dirty="0"/>
              <a:t>Zubair Kakakhel</a:t>
            </a:r>
          </a:p>
          <a:p>
            <a:r>
              <a:rPr lang="es-ES" altLang="ko-KR" sz="1600" dirty="0"/>
              <a:t>M. Hamza Liaqat</a:t>
            </a:r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35426" y="2493487"/>
            <a:ext cx="2074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latin typeface="Noto Sans Med" panose="020B0602040504020204" pitchFamily="34"/>
                <a:cs typeface="Noto Sans Med" panose="020B0602040504020204" pitchFamily="34"/>
              </a:rPr>
              <a:t>고문</a:t>
            </a:r>
            <a:endParaRPr lang="en-US" altLang="ko-KR" sz="1400" b="1" dirty="0" smtClean="0">
              <a:latin typeface="Noto Sans Med" panose="020B0602040504020204" pitchFamily="34"/>
              <a:ea typeface="Noto Sans Med" panose="020B0602040504020204" pitchFamily="34"/>
              <a:cs typeface="Noto Sans Med" panose="020B0602040504020204" pitchFamily="34"/>
            </a:endParaRPr>
          </a:p>
          <a:p>
            <a:r>
              <a:rPr lang="es-ES" sz="1400" dirty="0" smtClean="0">
                <a:latin typeface="Noto Sans Med" panose="020B0602040504020204" pitchFamily="34"/>
                <a:ea typeface="Noto Sans Med" panose="020B0602040504020204" pitchFamily="34"/>
                <a:cs typeface="Noto Sans Med" panose="020B0602040504020204" pitchFamily="34"/>
              </a:rPr>
              <a:t>Prof</a:t>
            </a:r>
            <a:r>
              <a:rPr lang="es-ES" sz="1400" dirty="0">
                <a:latin typeface="Noto Sans Med" panose="020B0602040504020204" pitchFamily="34"/>
                <a:ea typeface="Noto Sans Med" panose="020B0602040504020204" pitchFamily="34"/>
                <a:cs typeface="Noto Sans Med" panose="020B0602040504020204" pitchFamily="34"/>
              </a:rPr>
              <a:t>. David Patterson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05251" y="957778"/>
            <a:ext cx="17072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기여자</a:t>
            </a:r>
            <a:endParaRPr lang="en-US" altLang="ko-KR" sz="1600" b="1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es-ES" altLang="ko-KR" sz="1600" dirty="0"/>
              <a:t>Robert Owen</a:t>
            </a:r>
          </a:p>
          <a:p>
            <a:r>
              <a:rPr lang="es-ES" altLang="ko-KR" sz="1600" dirty="0"/>
              <a:t>Olof Kindgren</a:t>
            </a:r>
          </a:p>
          <a:p>
            <a:r>
              <a:rPr lang="es-ES" altLang="ko-KR" sz="1600" dirty="0"/>
              <a:t>Prof. Luis Piñuel</a:t>
            </a:r>
          </a:p>
          <a:p>
            <a:r>
              <a:rPr lang="es-ES" altLang="ko-KR" sz="1600" dirty="0"/>
              <a:t>Ivan Kravets</a:t>
            </a:r>
          </a:p>
          <a:p>
            <a:r>
              <a:rPr lang="es-ES" altLang="ko-KR" sz="1600" dirty="0"/>
              <a:t>Valerii Koval</a:t>
            </a:r>
          </a:p>
          <a:p>
            <a:r>
              <a:rPr lang="es-ES" altLang="ko-KR" sz="1600" dirty="0"/>
              <a:t>Ted Marena</a:t>
            </a:r>
          </a:p>
          <a:p>
            <a:r>
              <a:rPr lang="es-ES" altLang="ko-KR" sz="1600" dirty="0"/>
              <a:t>Prof. Roy Kravitz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976292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s-ES" sz="1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ASSOCIATES</a:t>
            </a:r>
          </a:p>
          <a:p>
            <a:r>
              <a:rPr lang="es-ES" altLang="ko-KR" sz="1600" dirty="0"/>
              <a:t>Prof. José Ignacio Gómez</a:t>
            </a:r>
          </a:p>
          <a:p>
            <a:r>
              <a:rPr lang="es-ES" altLang="ko-KR" sz="1600" dirty="0"/>
              <a:t>Prof. Christian Tenllado</a:t>
            </a:r>
          </a:p>
          <a:p>
            <a:r>
              <a:rPr lang="es-ES" altLang="ko-KR" sz="1600" dirty="0"/>
              <a:t>Prof. Daniel León</a:t>
            </a:r>
          </a:p>
          <a:p>
            <a:r>
              <a:rPr lang="es-ES" altLang="ko-KR" sz="1600" dirty="0"/>
              <a:t>Prof. Katzalin Olcoz</a:t>
            </a:r>
          </a:p>
          <a:p>
            <a:r>
              <a:rPr lang="es-ES" altLang="ko-KR" sz="1600" dirty="0"/>
              <a:t>Prof. Alberto del Barrio</a:t>
            </a:r>
          </a:p>
          <a:p>
            <a:r>
              <a:rPr lang="es-ES" altLang="ko-KR" sz="1600" dirty="0"/>
              <a:t>Prof. Fernando Castro</a:t>
            </a:r>
          </a:p>
          <a:p>
            <a:r>
              <a:rPr lang="es-ES" altLang="ko-KR" sz="1600" dirty="0"/>
              <a:t>Prof. Manuel Prieto</a:t>
            </a:r>
          </a:p>
          <a:p>
            <a:endParaRPr lang="es-ES" altLang="ko-KR" sz="1600" dirty="0"/>
          </a:p>
          <a:p>
            <a:endParaRPr lang="es-ES" altLang="ko-KR" sz="1600" dirty="0"/>
          </a:p>
          <a:p>
            <a:endParaRPr lang="es-ES" altLang="ko-KR" sz="1600" dirty="0"/>
          </a:p>
          <a:p>
            <a:r>
              <a:rPr lang="es-ES" altLang="ko-KR" sz="1600" dirty="0"/>
              <a:t>Prof. Francisco Tirado</a:t>
            </a:r>
          </a:p>
          <a:p>
            <a:r>
              <a:rPr lang="es-ES" altLang="ko-KR" sz="1600" dirty="0"/>
              <a:t>Prof. Román Hermida</a:t>
            </a:r>
          </a:p>
          <a:p>
            <a:r>
              <a:rPr lang="es-ES" altLang="ko-KR" sz="1600" dirty="0"/>
              <a:t>Prof Ataur Patwary</a:t>
            </a:r>
          </a:p>
          <a:p>
            <a:r>
              <a:rPr lang="es-ES" altLang="ko-KR" sz="1600" dirty="0"/>
              <a:t>Cathal McCabe</a:t>
            </a:r>
          </a:p>
          <a:p>
            <a:r>
              <a:rPr lang="es-ES" altLang="ko-KR" sz="1600" dirty="0"/>
              <a:t>Dan Hugo</a:t>
            </a:r>
          </a:p>
          <a:p>
            <a:r>
              <a:rPr lang="es-ES" altLang="ko-KR" sz="1600" dirty="0"/>
              <a:t>Braden Harwood</a:t>
            </a:r>
          </a:p>
          <a:p>
            <a:r>
              <a:rPr lang="es-ES" altLang="ko-KR" sz="1600" dirty="0"/>
              <a:t>Prof. David Burnett</a:t>
            </a:r>
          </a:p>
          <a:p>
            <a:endParaRPr lang="es-ES" altLang="ko-KR" sz="1600" dirty="0"/>
          </a:p>
          <a:p>
            <a:endParaRPr lang="es-ES" altLang="ko-KR" sz="1600" dirty="0"/>
          </a:p>
          <a:p>
            <a:endParaRPr lang="es-ES" altLang="ko-KR" sz="1600" dirty="0"/>
          </a:p>
          <a:p>
            <a:r>
              <a:rPr lang="es-ES" altLang="ko-KR" sz="1600" dirty="0"/>
              <a:t>Gage Elerding</a:t>
            </a:r>
          </a:p>
          <a:p>
            <a:r>
              <a:rPr lang="es-ES" altLang="ko-KR" sz="1600" dirty="0"/>
              <a:t>Prof. Brian Cruickshank</a:t>
            </a:r>
          </a:p>
          <a:p>
            <a:r>
              <a:rPr lang="es-ES" altLang="ko-KR" sz="1600" dirty="0"/>
              <a:t>Deepen Parmar</a:t>
            </a:r>
          </a:p>
          <a:p>
            <a:r>
              <a:rPr lang="es-ES" altLang="ko-KR" sz="1600" dirty="0"/>
              <a:t>Thong Doan</a:t>
            </a:r>
          </a:p>
          <a:p>
            <a:r>
              <a:rPr lang="es-ES" altLang="ko-KR" sz="1600" dirty="0"/>
              <a:t>Oliver Rew</a:t>
            </a:r>
          </a:p>
          <a:p>
            <a:r>
              <a:rPr lang="es-ES" altLang="ko-KR" sz="1600" dirty="0"/>
              <a:t>Niko Nikolay</a:t>
            </a:r>
          </a:p>
          <a:p>
            <a:r>
              <a:rPr lang="es-ES" altLang="ko-KR" sz="1600" dirty="0"/>
              <a:t>Guanyang He</a:t>
            </a:r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확장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29785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System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Labs 6-10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추가로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확장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되었습니다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푸시 버튼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과 인터페이스하는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컨트롤러</a:t>
            </a:r>
          </a:p>
          <a:p>
            <a:pPr lvl="1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 디스플레이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컨트롤러 수정</a:t>
            </a:r>
          </a:p>
          <a:p>
            <a:pPr lvl="1">
              <a:defRPr/>
            </a:pPr>
            <a:r>
              <a:rPr lang="ko-KR" alt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색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LED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사용을 위한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새로운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타이머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모듈</a:t>
            </a:r>
          </a:p>
          <a:p>
            <a:pPr lvl="1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새로운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외부 인터럽트 소스</a:t>
            </a:r>
            <a:endParaRPr lang="en-US" sz="2000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390147"/>
            <a:ext cx="11155680" cy="3198479"/>
          </a:xfrm>
        </p:spPr>
        <p:txBody>
          <a:bodyPr>
            <a:normAutofit/>
          </a:bodyPr>
          <a:lstStyle/>
          <a:p>
            <a:r>
              <a:rPr lang="en-US" sz="8800" dirty="0" err="1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</a:t>
            </a:r>
            <a:r>
              <a:rPr lang="en-US" sz="88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Labs </a:t>
            </a:r>
            <a:r>
              <a:rPr 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/>
            </a:r>
            <a:br>
              <a:rPr 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개요</a:t>
            </a:r>
            <a:endParaRPr lang="en-US" sz="88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337771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lvl="0" indent="0">
              <a:buNone/>
              <a:defRPr/>
            </a:pPr>
            <a:r>
              <a:rPr 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Labs 1-10 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릴리스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날짜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2020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11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0">
              <a:defRPr/>
            </a:pP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Vivado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 및 프로그래밍</a:t>
            </a:r>
          </a:p>
          <a:p>
            <a:pPr lvl="0">
              <a:defRPr/>
            </a:pP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lvl="0" indent="0">
              <a:buNone/>
              <a:defRPr/>
            </a:pPr>
            <a:endParaRPr lang="en-US" sz="32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marL="0" lvl="0" indent="0">
              <a:buNone/>
              <a:defRPr/>
            </a:pPr>
            <a:r>
              <a:rPr 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Labs 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11-20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2021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분기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출시 예정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0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코어</a:t>
            </a:r>
          </a:p>
          <a:p>
            <a:pPr lvl="0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시스템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650631" y="4447329"/>
            <a:ext cx="115413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모든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LABS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에는 이해도를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높이기 위해 </a:t>
            </a: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시스템를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사용하고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수정하는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실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습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포함되어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Labs 1-10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00391" y="1135447"/>
            <a:ext cx="11334979" cy="171661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 소스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코드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(Verilog / SV)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보고 이를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FPGA (Lab 1)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대상으로 지정하는 방법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어셈블리 프로그램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(Labs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2-5)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작성하고 </a:t>
            </a:r>
            <a:r>
              <a:rPr lang="en-GB" altLang="ko-KR" sz="2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RVfpgaNexys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/</a:t>
            </a:r>
            <a:r>
              <a:rPr lang="en-GB" altLang="ko-KR" sz="2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RVfpgaSim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수정하여 주변 장치를 추가하는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방법을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(Labs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6-10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보여줍니다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GB" sz="24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6907876" y="3078314"/>
            <a:ext cx="475058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6: 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소개</a:t>
            </a:r>
            <a:endParaRPr lang="en-US" altLang="ko-KR" sz="24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7: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 디스플레이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8: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타이머</a:t>
            </a:r>
            <a:endParaRPr lang="en-US" altLang="ko-KR" sz="24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9: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인터럽트 구동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10: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직렬 버스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4DB36C-9B7A-491F-A1A7-33045B30E195}"/>
              </a:ext>
            </a:extLst>
          </p:cNvPr>
          <p:cNvGrpSpPr/>
          <p:nvPr/>
        </p:nvGrpSpPr>
        <p:grpSpPr>
          <a:xfrm>
            <a:off x="714327" y="4078489"/>
            <a:ext cx="183906" cy="1581150"/>
            <a:chOff x="500391" y="4027170"/>
            <a:chExt cx="183906" cy="15811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133D020-BD3C-434E-B91F-5BF8E9C869C3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6329DA-A22E-4F81-A522-9927A90E7838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A8861B-22D7-4801-91DA-4D904A58DD32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2C9140-84AE-4214-A4B8-9AFFB19673DD}"/>
              </a:ext>
            </a:extLst>
          </p:cNvPr>
          <p:cNvGrpSpPr/>
          <p:nvPr/>
        </p:nvGrpSpPr>
        <p:grpSpPr>
          <a:xfrm flipH="1">
            <a:off x="11169894" y="3115044"/>
            <a:ext cx="183905" cy="2096429"/>
            <a:chOff x="500391" y="4027170"/>
            <a:chExt cx="183906" cy="158115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AC35F-F6A9-445B-A7B7-4EF9E9A57982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33B8E4-8C1D-41EA-9E97-BE8F11AF7760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D3F890-DCF6-4270-899B-4D026B98262F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8EA7B88-7256-4496-BE6D-A2F43D612263}"/>
              </a:ext>
            </a:extLst>
          </p:cNvPr>
          <p:cNvSpPr txBox="1"/>
          <p:nvPr/>
        </p:nvSpPr>
        <p:spPr>
          <a:xfrm>
            <a:off x="293030" y="3846783"/>
            <a:ext cx="461665" cy="160592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프로그래밍</a:t>
            </a:r>
            <a:endParaRPr lang="en-US" b="1" dirty="0">
              <a:solidFill>
                <a:srgbClr val="0070C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9C9AD2-6230-4D21-ADB3-CFC716E68D82}"/>
              </a:ext>
            </a:extLst>
          </p:cNvPr>
          <p:cNvSpPr txBox="1"/>
          <p:nvPr/>
        </p:nvSpPr>
        <p:spPr>
          <a:xfrm>
            <a:off x="11336235" y="3115045"/>
            <a:ext cx="461665" cy="2073854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I/O </a:t>
            </a:r>
            <a:r>
              <a:rPr lang="ko-KR" altLang="en-US" b="1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시스템</a:t>
            </a:r>
            <a:endParaRPr lang="en-US" b="1" dirty="0">
              <a:solidFill>
                <a:srgbClr val="0070C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780773" y="3108998"/>
            <a:ext cx="6127103" cy="29695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0: 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Labs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개요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1: 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 생성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2: C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프로그래밍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3: RISC-V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 언어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4: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 호출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5: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이미지 처리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C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및 어셈블리</a:t>
            </a:r>
            <a:endParaRPr lang="en-US" altLang="ko-KR" sz="2400" b="1" dirty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5961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Labs 1-5: </a:t>
            </a:r>
            <a:r>
              <a:rPr lang="en-US" altLang="ko-KR" sz="40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Vivado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 및 프로그래밍</a:t>
            </a:r>
            <a:endParaRPr lang="en-US" sz="40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1273629"/>
            <a:ext cx="11610451" cy="499654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1: 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생성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dirty="0" err="1" smtClean="0">
                <a:solidFill>
                  <a:sysClr val="windowText" lastClr="000000"/>
                </a:solidFill>
              </a:rPr>
              <a:t>RVfpgaNexys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를 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FPGA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보드로 </a:t>
            </a:r>
            <a:r>
              <a:rPr lang="ko-KR" altLang="en-US" sz="2400" dirty="0" err="1">
                <a:solidFill>
                  <a:sysClr val="windowText" lastClr="000000"/>
                </a:solidFill>
              </a:rPr>
              <a:t>타겟팅하고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Verilator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에서 </a:t>
            </a:r>
            <a:r>
              <a:rPr lang="en-US" altLang="ko-KR" sz="2400" dirty="0" err="1" smtClean="0">
                <a:solidFill>
                  <a:sysClr val="windowText" lastClr="000000"/>
                </a:solidFill>
              </a:rPr>
              <a:t>RVfpgaSim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을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시뮬레이션하는 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Vivado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프로젝트를 빌드합니다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.</a:t>
            </a: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2: C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프로그래밍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PlatformIO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에서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C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프로그램을 작성하고 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RVfpgaNexys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/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RVfpgaSim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/Whisper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에서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실행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/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디버그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합니다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.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또한 터미널 인쇄와 같은 작업을 지원하기 위해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Western Digital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의 보드 지원 및 플랫폼 지원 패키지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(BSP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및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PSP)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를 소개합니다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.</a:t>
            </a:r>
            <a:endParaRPr lang="en-US" altLang="ko-KR" sz="240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3: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언어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dirty="0" err="1">
                <a:solidFill>
                  <a:sysClr val="windowText" lastClr="000000"/>
                </a:solidFill>
              </a:rPr>
              <a:t>PlatformIO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에서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RISC-V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어셈블리 프로그램을 작성하고 </a:t>
            </a:r>
            <a:r>
              <a:rPr lang="en-US" altLang="ko-KR" sz="2400" dirty="0" err="1" smtClean="0">
                <a:solidFill>
                  <a:sysClr val="windowText" lastClr="000000"/>
                </a:solidFill>
              </a:rPr>
              <a:t>RVfpgaNexys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/</a:t>
            </a:r>
            <a:r>
              <a:rPr lang="en-US" altLang="ko-KR" sz="2400" dirty="0" err="1" smtClean="0">
                <a:solidFill>
                  <a:sysClr val="windowText" lastClr="000000"/>
                </a:solidFill>
              </a:rPr>
              <a:t>RVfpgaSim</a:t>
            </a:r>
            <a:r>
              <a:rPr lang="en-US" altLang="ko-KR" sz="2400" dirty="0" smtClean="0">
                <a:solidFill>
                  <a:sysClr val="windowText" lastClr="000000"/>
                </a:solidFill>
              </a:rPr>
              <a:t>/Whisper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에서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실행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/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디버그</a:t>
            </a:r>
            <a:endParaRPr lang="en-US" altLang="ko-KR" sz="2400" dirty="0" smtClean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4: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호출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함수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호출 소개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, C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라이브러리 및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RISC-V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호출 규칙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5: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이미지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처리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및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dirty="0">
                <a:solidFill>
                  <a:sysClr val="windowText" lastClr="000000"/>
                </a:solidFill>
              </a:rPr>
              <a:t>C </a:t>
            </a:r>
            <a:r>
              <a:rPr lang="ko-KR" altLang="en-US" sz="2400" dirty="0" smtClean="0">
                <a:solidFill>
                  <a:sysClr val="windowText" lastClr="000000"/>
                </a:solidFill>
              </a:rPr>
              <a:t>코드와 </a:t>
            </a:r>
            <a:r>
              <a:rPr lang="ko-KR" altLang="en-US" sz="2400" dirty="0">
                <a:solidFill>
                  <a:sysClr val="windowText" lastClr="000000"/>
                </a:solidFill>
              </a:rPr>
              <a:t>어셈블리 코드 포함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38222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Labs 6-10: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주변기기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1343608"/>
            <a:ext cx="11334979" cy="429379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6: I/O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소개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매핑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b="1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오픈 소스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소개</a:t>
            </a:r>
          </a:p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7: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디스플레이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</a:t>
            </a:r>
            <a:r>
              <a:rPr lang="ko-KR" altLang="en-US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디코더를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구축하고 이를 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시스템에 통합</a:t>
            </a:r>
          </a:p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8: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타이머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및 타이머 컨트롤러 이해 및 사용</a:t>
            </a:r>
          </a:p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9: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인터럽트 구동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I/O: 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 인터럽트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지원 소개 및 인터럽트 구동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</a:t>
            </a:r>
          </a:p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10: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직렬 버스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직렬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인터페이스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(SPI, I2C, UART)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소개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SPI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인터페이스를 사용하는 </a:t>
            </a:r>
            <a:r>
              <a:rPr lang="ko-KR" altLang="en-US" sz="2400" b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가속도계 사용</a:t>
            </a:r>
            <a:endParaRPr lang="en-GB" altLang="ko-KR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6710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Labs 11-15: The RISC-V Core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48496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2021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년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4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분기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출시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예정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핵심 구조 이해</a:t>
            </a: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파이프 라인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산술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논리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점프 및 분기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통한 명령 흐름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이해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위험요소 파악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대처 방법 이해</a:t>
            </a: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새로운 명령어 구현 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FPGA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보드에서 실행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Branch </a:t>
            </a:r>
            <a:r>
              <a:rPr lang="ko-KR" altLang="en-US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예측기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이해 및 수정</a:t>
            </a: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수퍼 스칼라 처리 이해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83315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ko-KR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Labs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16-20: RISC-V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시스템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347931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2021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년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4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분기 출시 예정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캐시 적중 및 실패를 포함한 메모리 계층의 작동 이해</a:t>
            </a: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캐시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다양한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캐시 크기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구성 및 관리 정책 구현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캐시 컨트롤러 이해</a:t>
            </a:r>
          </a:p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이해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ICCM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명령 밀접 결합 메모리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DCCM (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데이터 밀접 결합 메모리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6605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타임라인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6307015" y="988529"/>
            <a:ext cx="5755467" cy="49844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대상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lvl="1"/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전기 공학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컴퓨터 과학 또는 컴퓨터 공학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학부생</a:t>
            </a:r>
            <a:endParaRPr lang="ko-KR" alt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아키텍처 학습에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관심이 있는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학계 및 산업 전문가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r>
              <a:rPr 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IUP (Imagination University Program)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실적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MIPSfpga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</a:t>
            </a:r>
            <a:r>
              <a:rPr lang="ko-KR" altLang="en-US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</a:t>
            </a:r>
            <a:r>
              <a:rPr lang="en-US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2015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 출시</a:t>
            </a:r>
          </a:p>
          <a:p>
            <a:pPr lvl="1"/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800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대학 참여</a:t>
            </a:r>
          </a:p>
          <a:p>
            <a:pPr lvl="1"/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수상자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Elektra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Best Educational Support Award, Europe 2015</a:t>
            </a:r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1C2FA583-7EE6-4806-9D4A-6D1717F95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186456"/>
              </p:ext>
            </p:extLst>
          </p:nvPr>
        </p:nvGraphicFramePr>
        <p:xfrm>
          <a:off x="129518" y="971159"/>
          <a:ext cx="6177497" cy="506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797">
                  <a:extLst>
                    <a:ext uri="{9D8B030D-6E8A-4147-A177-3AD203B41FA5}">
                      <a16:colId xmlns:a16="http://schemas.microsoft.com/office/drawing/2014/main" val="774623780"/>
                    </a:ext>
                  </a:extLst>
                </a:gridCol>
                <a:gridCol w="3982700">
                  <a:extLst>
                    <a:ext uri="{9D8B030D-6E8A-4147-A177-3AD203B41FA5}">
                      <a16:colId xmlns:a16="http://schemas.microsoft.com/office/drawing/2014/main" val="2189888208"/>
                    </a:ext>
                  </a:extLst>
                </a:gridCol>
              </a:tblGrid>
              <a:tr h="271118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32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RVfpga Availability</a:t>
                      </a:r>
                      <a:endParaRPr lang="zh-CN" altLang="en-US" sz="3200" b="1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856681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November 2020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RVfpga Getting Started Guide</a:t>
                      </a:r>
                    </a:p>
                    <a:p>
                      <a:r>
                        <a:rPr lang="en-US" altLang="zh-CN" sz="2400" baseline="0" dirty="0"/>
                        <a:t>RVfpga Labs 1-10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133563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Q4 2021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RVfpga</a:t>
                      </a:r>
                      <a:r>
                        <a:rPr lang="en-US" altLang="zh-CN" sz="2400" baseline="0" dirty="0"/>
                        <a:t> Labs 11-20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baseline="0" dirty="0" smtClean="0"/>
                        <a:t>June </a:t>
                      </a:r>
                      <a:r>
                        <a:rPr lang="en-US" altLang="zh-CN" sz="2400" b="1" dirty="0"/>
                        <a:t>2021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Masters-level SoC Design Course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18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Languages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English &amp; Chinese (Spanish &amp; Japanese to follow)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25818"/>
                  </a:ext>
                </a:extLst>
              </a:tr>
              <a:tr h="502912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Textbook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0" i="1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Digital Design &amp; Computer Architecture: RISC-V Edition 2021 </a:t>
                      </a:r>
                      <a:r>
                        <a:rPr lang="en-U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by Sarah Harris and David Harris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09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1481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 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88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빠른 시작 가이드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5152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소개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FPGA (</a:t>
            </a:r>
            <a:r>
              <a:rPr lang="en-US" altLang="ko-KR" sz="24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는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아래 과정에 대한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tool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LAB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을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제공하는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교육 패키지입니다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상용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SoC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FPGA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 적용</a:t>
            </a:r>
            <a:endParaRPr lang="en-US" altLang="ko-KR" sz="2000" b="1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>
              <a:defRPr/>
            </a:pP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SoC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프로그래밍</a:t>
            </a:r>
            <a:endParaRPr lang="en-US" altLang="ko-KR" sz="20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1">
              <a:defRPr/>
            </a:pP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SoC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더 많은 기능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추가</a:t>
            </a:r>
            <a:endParaRPr lang="en-US" altLang="ko-KR" sz="20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1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코어 및 메모리 계층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분석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및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수정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0">
              <a:defRPr/>
            </a:pPr>
            <a:endParaRPr lang="en-US" altLang="ko-KR" sz="2400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0">
              <a:defRPr/>
            </a:pP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이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패키지는 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Imagination Technologies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와 학교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업계 파트너가 개발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중입니다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</a:p>
          <a:p>
            <a:pPr lvl="0">
              <a:defRPr/>
            </a:pPr>
            <a:endParaRPr lang="en-US" altLang="ko-KR" sz="2400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0">
              <a:defRPr/>
            </a:pPr>
            <a:r>
              <a:rPr lang="en-US" altLang="ko-KR" sz="24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시스템은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Western Digital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SweRV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EH1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코어를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기반으로 하는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Chips Alliance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SweRVolf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SoC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기반으로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구축되었습니다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빠른 시작 가이드 개요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VSCode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설치</a:t>
            </a:r>
          </a:p>
          <a:p>
            <a:pPr lvl="0">
              <a:defRPr/>
            </a:pPr>
            <a:r>
              <a:rPr lang="en-US" altLang="ko-KR" sz="2400" dirty="0" err="1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예제 프로그램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실행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38213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Install PlatformIO &amp; VSCode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121214"/>
            <a:ext cx="11334979" cy="4079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VSCode</a:t>
            </a:r>
            <a:r>
              <a:rPr 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설치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GB" sz="2000" u="sng" dirty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  <a:hlinkClick r:id="rId2"/>
              </a:rPr>
              <a:t>https://code.visualstudio.com/Download</a:t>
            </a:r>
            <a:endParaRPr lang="en-GB" sz="2000" u="sng" dirty="0">
              <a:solidFill>
                <a:srgbClr val="0000FF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Ubuntu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macOS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경우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Python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설치합니다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(Windows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에는 이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단계가 필요하지 않음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endParaRPr lang="en-GB" sz="2000" u="sng" dirty="0">
              <a:solidFill>
                <a:srgbClr val="0000FF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VSCode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내에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확장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설치</a:t>
            </a:r>
            <a:endParaRPr lang="en-US" altLang="ko-KR" sz="2400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endParaRPr lang="ko-KR" alt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드라이버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설치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시작 안내서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참조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53697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ko-KR" sz="3600" b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3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</a:t>
            </a:r>
            <a:r>
              <a:rPr lang="ko-KR" altLang="en-US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 다운로드하고 프로그램 실행</a:t>
            </a:r>
            <a:endParaRPr lang="en-US" sz="36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007667"/>
            <a:ext cx="11334979" cy="42973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2400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 값을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쓰는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예제 프로그램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엽니다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위치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000" i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RVfpgaPath</a:t>
            </a:r>
            <a:r>
              <a:rPr lang="en-US" altLang="ko-KR" sz="2000" i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]\</a:t>
            </a:r>
            <a:r>
              <a:rPr lang="en-US" altLang="ko-KR" sz="2000" i="1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000" i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\examples\</a:t>
            </a:r>
            <a:r>
              <a:rPr lang="en-US" altLang="ko-KR" sz="2000" i="1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LedsSwitches_C</a:t>
            </a:r>
            <a:r>
              <a:rPr lang="en-US" altLang="ko-KR" sz="2000" i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-Lang</a:t>
            </a:r>
            <a:r>
              <a:rPr lang="en-GB" sz="2000" i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endParaRPr lang="en-GB" sz="2000" i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PlatformIO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초기화 파일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(platformio.ini)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에서 </a:t>
            </a:r>
            <a:r>
              <a:rPr lang="en-GB" altLang="ko-KR" sz="2000" b="1" dirty="0" err="1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RVfpgaNexys</a:t>
            </a:r>
            <a:r>
              <a:rPr lang="en-GB" altLang="ko-KR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 </a:t>
            </a:r>
            <a:r>
              <a:rPr lang="en-GB" altLang="ko-KR" sz="2000" b="1" dirty="0" err="1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bitfile</a:t>
            </a:r>
            <a:r>
              <a:rPr lang="en-GB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의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디렉토리 위치 업데이트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–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즉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다음 행을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platformio.ini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에 추가합니다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. 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board_build.bitstream_file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= </a:t>
            </a:r>
            <a:r>
              <a:rPr lang="en-US" altLang="ko-KR" sz="2000" i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[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RVfpgaPath</a:t>
            </a:r>
            <a:r>
              <a:rPr lang="en-US" altLang="ko-KR" sz="2000" i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]/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RVfpga</a:t>
            </a:r>
            <a:r>
              <a:rPr lang="en-US" altLang="ko-KR" sz="2000" i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/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src</a:t>
            </a:r>
            <a:r>
              <a:rPr lang="en-US" altLang="ko-KR" sz="2000" i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/</a:t>
            </a:r>
            <a:r>
              <a:rPr lang="en-US" altLang="ko-KR" sz="2000" i="1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rvfpga.bit</a:t>
            </a:r>
            <a:r>
              <a:rPr lang="en-GB" sz="2000" i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endParaRPr lang="en-US" sz="2000" i="1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 </a:t>
            </a:r>
            <a:r>
              <a:rPr lang="en-US" altLang="ko-KR" sz="2000" b="1" dirty="0" err="1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다운로드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 작업 → </a:t>
            </a:r>
            <a:r>
              <a:rPr lang="en-US" altLang="ko-KR" sz="20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env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0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swervolf_nexys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→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플랫폼 → 비트 스트림 업로드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GB" sz="20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endParaRPr lang="en-GB" sz="20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실행 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디버그 버튼을 눌러 </a:t>
            </a:r>
            <a:r>
              <a:rPr lang="en-US" altLang="ko-KR" sz="2000" b="1" dirty="0" err="1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에서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프로그램 컴파일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,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다운로드 및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실행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GB" sz="2000" u="sng" dirty="0">
              <a:solidFill>
                <a:srgbClr val="0000FF"/>
              </a:solidFill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pic>
        <p:nvPicPr>
          <p:cNvPr id="6" name="Image12">
            <a:extLst>
              <a:ext uri="{FF2B5EF4-FFF2-40B4-BE49-F238E27FC236}">
                <a16:creationId xmlns:a16="http://schemas.microsoft.com/office/drawing/2014/main" id="{F185CCCE-8692-4364-B3BC-49B24926AC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9981193" y="3635608"/>
            <a:ext cx="607777" cy="5195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B8B22-9C90-45D4-8637-2C9518DB0F40}"/>
              </a:ext>
            </a:extLst>
          </p:cNvPr>
          <p:cNvSpPr txBox="1"/>
          <p:nvPr/>
        </p:nvSpPr>
        <p:spPr>
          <a:xfrm>
            <a:off x="123501" y="5043757"/>
            <a:ext cx="11935665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2400" i="1" dirty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[</a:t>
            </a:r>
            <a:r>
              <a:rPr lang="en-GB" sz="2400" b="1" i="1" dirty="0">
                <a:solidFill>
                  <a:srgbClr val="0070C0"/>
                </a:solidFill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RVfpgaPath</a:t>
            </a:r>
            <a:r>
              <a:rPr lang="en-GB" sz="2400" b="1" i="1" dirty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]</a:t>
            </a:r>
            <a:r>
              <a:rPr lang="en-GB" sz="2400" b="1" i="1" dirty="0">
                <a:solidFill>
                  <a:srgbClr val="0070C0"/>
                </a:solidFill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는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컴퓨터에서 </a:t>
            </a: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RVfpga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폴더의 위치입니다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.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이 폴더는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Imagination University Program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의 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RVfpga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패키지와 함께 제공되었습니다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94079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66199"/>
            <a:ext cx="9144000" cy="3572552"/>
          </a:xfrm>
        </p:spPr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</a:t>
            </a:r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Labs </a:t>
            </a: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설명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16069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1: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sz="9500" dirty="0" err="1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95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94477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1: RVfpga </a:t>
            </a:r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Vivado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639371" y="964089"/>
            <a:ext cx="11677320" cy="53779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6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ko-KR" altLang="en-US" sz="2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시스템용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소스 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(Verilog)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코드를 보고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수정하고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합성하기위한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Xilinx 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ool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입니다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GB" sz="26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GB" sz="26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0">
              <a:defRPr/>
            </a:pP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소스 코드는 다음 위치에 있습니다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.:</a:t>
            </a:r>
            <a:endParaRPr lang="en-US" altLang="ko-KR" sz="2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lvl="0" indent="0">
              <a:buNone/>
              <a:defRPr/>
            </a:pP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             </a:t>
            </a:r>
            <a:r>
              <a:rPr lang="en-US" altLang="ko-KR" sz="2600" i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lang="en-US" altLang="ko-KR" sz="2600" i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RVfpgaPath</a:t>
            </a:r>
            <a:r>
              <a:rPr lang="en-US" altLang="ko-KR" sz="2600" i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]/</a:t>
            </a:r>
            <a:r>
              <a:rPr lang="en-US" altLang="ko-KR" sz="2600" i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i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en-US" altLang="ko-KR" sz="2600" i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src</a:t>
            </a:r>
            <a:r>
              <a:rPr lang="en-GB" sz="2400" i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endParaRPr lang="en-US" sz="2400" i="1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소스 코드가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포함된 </a:t>
            </a:r>
            <a:r>
              <a:rPr lang="en-US" altLang="ko-KR" sz="26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Vivado</a:t>
            </a:r>
            <a:r>
              <a:rPr lang="en-US" altLang="ko-KR" sz="26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6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만듭니다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보드를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대상으로 하는 </a:t>
            </a: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합성하고 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FPGA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</a:t>
            </a: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구성하기 위한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정보가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포함된 </a:t>
            </a:r>
            <a:r>
              <a:rPr lang="en-GB" altLang="ko-KR" sz="26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bitfile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GB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bitstream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파일이라고도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함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생성합니다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GB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>
              <a:defRPr/>
            </a:pP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HDL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시뮬레이터인 </a:t>
            </a:r>
            <a:r>
              <a:rPr lang="en-US" altLang="ko-KR" sz="26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Verilator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사용하여 </a:t>
            </a: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소스 코드를 시뮬레이션하고 내부 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신호를 검사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할 수도 있습니다 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Verilator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 방법에 대한 지침은 </a:t>
            </a: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시작 안내서 참조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  <a:endParaRPr lang="en-GB" sz="2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Vivado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와 </a:t>
            </a: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Verilator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시스템를</a:t>
            </a:r>
            <a:r>
              <a:rPr lang="ko-KR" altLang="en-US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수정하고 시뮬레이션하기 위해 </a:t>
            </a:r>
            <a:r>
              <a:rPr lang="en-US" altLang="ko-KR" sz="2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6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Labs 6-10</a:t>
            </a:r>
            <a:r>
              <a:rPr lang="ko-KR" altLang="en-US" sz="2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광범위하게 사용될 것입니다</a:t>
            </a:r>
            <a:r>
              <a:rPr lang="en-US" altLang="ko-KR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GB" sz="26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51118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2: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95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프로그래밍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2: C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프로그래밍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465497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만들기</a:t>
            </a:r>
          </a:p>
          <a:p>
            <a:pPr lvl="0"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프로젝트에 예제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프로그램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추가</a:t>
            </a:r>
          </a:p>
          <a:p>
            <a:pPr lvl="0">
              <a:defRPr/>
            </a:pP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en-US" altLang="ko-KR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다운로드</a:t>
            </a:r>
          </a:p>
          <a:p>
            <a:pPr lvl="0">
              <a:defRPr/>
            </a:pP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프로그램 다운로드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및 프로그램 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실행</a:t>
            </a:r>
            <a:r>
              <a:rPr lang="en-US" altLang="ko-KR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/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디버그</a:t>
            </a:r>
            <a:endParaRPr lang="ko-KR" altLang="en-US" sz="2400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종료시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일부 또는 모든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연습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완료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GB" altLang="ko-KR" sz="24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 (using </a:t>
            </a:r>
            <a:r>
              <a:rPr lang="en-GB" altLang="ko-KR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RVfpgaSim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) or </a:t>
            </a:r>
            <a:r>
              <a:rPr lang="en-GB" altLang="ko-KR" sz="2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있는 프로그램을 시뮬레이션 할 수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GB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2: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예시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En_Value=0xFFFF, switches_value;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READ_GPIO(GPIO_SWs); 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read value on switches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switches_value &gt;&gt; 16;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shift into lower 16 bits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WRITE_GPIO(GPIO_LEDs, switches_value);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display switch value on 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lang="en-GB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en-GB" sz="1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프로그램은 스위치의 값을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기록합니다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2: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매핑 된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주소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70976"/>
              </p:ext>
            </p:extLst>
          </p:nvPr>
        </p:nvGraphicFramePr>
        <p:xfrm>
          <a:off x="342900" y="1283546"/>
          <a:ext cx="11506200" cy="197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Memory-Mapped I/O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ko-KR" altLang="en-US" sz="24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스위치</a:t>
                      </a:r>
                      <a:r>
                        <a:rPr lang="ko-KR" altLang="en-US" sz="2400" b="1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(</a:t>
                      </a:r>
                      <a:r>
                        <a:rPr lang="en-US" altLang="ko-KR" sz="2400" b="0" dirty="0" err="1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Nexys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A7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보드의 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16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개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)</a:t>
                      </a:r>
                      <a:endParaRPr lang="en-US" sz="2400" b="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 (upper 16 bits)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LEDs</a:t>
                      </a:r>
                      <a:r>
                        <a:rPr lang="en-US" sz="2400" b="1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</a:t>
                      </a:r>
                      <a:r>
                        <a:rPr 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(</a:t>
                      </a:r>
                      <a:r>
                        <a:rPr lang="en-US" sz="2400" b="0" dirty="0" err="1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Nexys</a:t>
                      </a:r>
                      <a:r>
                        <a:rPr 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A7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보드의 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16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개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)</a:t>
                      </a:r>
                      <a:endParaRPr lang="en-US" sz="2400" b="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 (lower 16 bits)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GPIO</a:t>
                      </a:r>
                      <a:r>
                        <a:rPr lang="ko-KR" altLang="en-US" sz="2400" b="1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의 </a:t>
                      </a:r>
                      <a:r>
                        <a:rPr lang="ko-KR" altLang="en-US" sz="24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입력</a:t>
                      </a:r>
                      <a:r>
                        <a:rPr lang="en-US" altLang="ko-KR" sz="24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/</a:t>
                      </a:r>
                      <a:r>
                        <a:rPr lang="ko-KR" altLang="en-US" sz="24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출력 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(1 =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출력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, 0 = </a:t>
                      </a:r>
                      <a:r>
                        <a:rPr lang="ko-KR" altLang="en-US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입력</a:t>
                      </a:r>
                      <a:r>
                        <a:rPr lang="en-US" altLang="ko-KR" sz="24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)</a:t>
                      </a:r>
                      <a:endParaRPr lang="en-US" sz="2400" b="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개요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패키지는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다음을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제공합니다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포괄적이고 </a:t>
            </a:r>
            <a:r>
              <a:rPr lang="ko-KR" altLang="en-US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자유롭게 배포되는 완전한 </a:t>
            </a:r>
            <a:r>
              <a:rPr lang="en-US" altLang="ko-KR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과정</a:t>
            </a:r>
            <a:endParaRPr lang="en-US" altLang="ko-KR" sz="2000" dirty="0" smtClean="0"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1"/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프로세서 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에코 시스템에 대해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쉽게 공부하고 접근할 수 있는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방법</a:t>
            </a:r>
            <a:r>
              <a:rPr 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</a:t>
            </a:r>
          </a:p>
          <a:p>
            <a:pPr lvl="1"/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저렴한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FPGA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대상으로 하는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시스템으로 많은 대학과 회사에서 쉽게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적용할 수 있습니다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과정을 마친 사용자는 </a:t>
            </a:r>
            <a:r>
              <a:rPr lang="en-US" altLang="ko-KR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프로세서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, </a:t>
            </a: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SoC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및 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에코 시스템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을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사용하는 방법을 이해하고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응용할 수 있습니다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2: Western Digital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BSP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PSP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31947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Western Digital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은 다음을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제공합니다</a:t>
            </a:r>
            <a:r>
              <a:rPr lang="en-GB" sz="24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:</a:t>
            </a:r>
          </a:p>
          <a:p>
            <a:pPr marL="457200" lvl="1" indent="0">
              <a:spcBef>
                <a:spcPts val="0"/>
              </a:spcBef>
            </a:pPr>
            <a:r>
              <a:rPr lang="en-GB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en-GB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PSP</a:t>
            </a:r>
            <a:r>
              <a:rPr lang="en-GB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: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프로세서 지원 패키지</a:t>
            </a:r>
            <a:endParaRPr lang="en-GB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en-GB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BSP</a:t>
            </a:r>
            <a:r>
              <a:rPr lang="en-GB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:</a:t>
            </a:r>
            <a:r>
              <a:rPr lang="en-GB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보드 지원 패키지</a:t>
            </a:r>
            <a:r>
              <a:rPr lang="en-GB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</a:p>
          <a:p>
            <a:pPr marL="0">
              <a:spcBef>
                <a:spcPts val="0"/>
              </a:spcBef>
            </a:pPr>
            <a:endParaRPr lang="en-GB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이들은 주어진 프로세서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(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SweRV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EH1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코어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및 보드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(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Nexys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A7 FPGA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보드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)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에 대한 공통 기능을 제공합니다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   </a:t>
            </a:r>
            <a:r>
              <a:rPr lang="ko-KR" altLang="en-US" sz="2400" b="1" dirty="0" smtClean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예제</a:t>
            </a:r>
            <a:r>
              <a:rPr lang="en-GB" sz="2400" b="1" dirty="0" smtClean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: </a:t>
            </a:r>
            <a:r>
              <a:rPr lang="en-GB" sz="2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printfNexys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(C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의 </a:t>
            </a:r>
            <a:r>
              <a:rPr lang="en-GB" altLang="ko-KR" sz="2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</a:t>
            </a: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함수처럼</a:t>
            </a:r>
            <a:r>
              <a:rPr lang="en-GB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)</a:t>
            </a:r>
            <a:endParaRPr lang="en-US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2: Using UART to Print to Terminal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#if defined(D_NEXYS_A7)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&lt;bsp_printf.h&gt;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&lt;bsp_mem_map.h&gt;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&lt;bsp_version.h&gt;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#else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PRE_COMPILED_MSG("no platform was defined")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#endif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#include &lt;psp_api.h&gt;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#define DELAY 10000000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int main(void)</a:t>
            </a:r>
            <a:r>
              <a:rPr lang="en-US" sz="17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{  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int i, j = 0;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// Initialize UART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uartInit();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while (1) {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printfNexys("Hello RVfpga users! Iteration: %d\n", j);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for (i=0; i &lt; DELAY; i++) ;  // delay between printf's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j++;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255454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다음 행을 </a:t>
            </a:r>
            <a:r>
              <a:rPr lang="en-US" altLang="ko-KR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platform.ini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파일에 추가하십시오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       </a:t>
            </a:r>
            <a:r>
              <a:rPr lang="en-US" altLang="ko-KR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monitor</a:t>
            </a:r>
            <a:r>
              <a:rPr lang="ko-KR" alt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_speed=115200</a:t>
            </a:r>
            <a:r>
              <a:rPr lang="en-GB" sz="20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</a:p>
          <a:p>
            <a:endParaRPr lang="en-GB" sz="2000" b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프로그램이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실행된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후 창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하단에 있는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버튼을 눌러 </a:t>
            </a:r>
            <a:r>
              <a:rPr lang="en-US" altLang="ko-KR" sz="20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altLang="ko-KR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터미널을 </a:t>
            </a:r>
            <a:r>
              <a:rPr lang="ko-KR" alt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엽니다</a:t>
            </a:r>
            <a:r>
              <a:rPr lang="en-US" altLang="ko-KR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615746" y="3016183"/>
            <a:ext cx="647568" cy="57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2700"/>
            <a:ext cx="9144000" cy="3467232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3:</a:t>
            </a:r>
            <a:br>
              <a:rPr 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88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</a:t>
            </a:r>
            <a:endParaRPr lang="en-US" sz="88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3: RISC-V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3"/>
            <a:ext cx="11677320" cy="52101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 언어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개요</a:t>
            </a:r>
          </a:p>
          <a:p>
            <a:pPr lvl="0">
              <a:defRPr/>
            </a:pP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PlatformIO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프로젝트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만들기</a:t>
            </a:r>
          </a:p>
          <a:p>
            <a:pPr lvl="0"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프로젝트에 예제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 프로그램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추가</a:t>
            </a:r>
          </a:p>
          <a:p>
            <a:pPr lvl="0">
              <a:defRPr/>
            </a:pP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보드에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RVfpgaNexys</a:t>
            </a:r>
            <a:r>
              <a:rPr lang="en-US" altLang="ko-KR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다운로드</a:t>
            </a:r>
          </a:p>
          <a:p>
            <a:pPr lvl="0">
              <a:defRPr/>
            </a:pP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 프로그램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다운로드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하고 프로그램 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실행</a:t>
            </a:r>
            <a:r>
              <a:rPr lang="en-US" altLang="ko-KR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/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디버그</a:t>
            </a:r>
            <a:endParaRPr lang="ko-KR" altLang="en-US" sz="2400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0">
              <a:defRPr/>
            </a:pP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종료시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일부 또는 모든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연습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완료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GB" altLang="ko-KR" sz="24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 (using </a:t>
            </a:r>
            <a:r>
              <a:rPr lang="en-GB" altLang="ko-KR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RVfpgaSim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) or </a:t>
            </a:r>
            <a:r>
              <a:rPr lang="en-GB" altLang="ko-KR" sz="2400" b="1" dirty="0">
                <a:latin typeface="Arial" panose="020B0604020202020204" pitchFamily="34" charset="0"/>
                <a:ea typeface="SimSun" panose="02010600030101010101" pitchFamily="2" charset="-122"/>
              </a:rPr>
              <a:t>Whisper</a:t>
            </a:r>
            <a:r>
              <a:rPr lang="en-GB" altLang="ko-KR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있는 프로그램을 시뮬레이션 할 수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3</a:t>
            </a:r>
            <a:r>
              <a:rPr lang="en-US" sz="4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조립 </a:t>
            </a:r>
            <a:r>
              <a:rPr lang="ko-KR" altLang="en-US" sz="4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지침</a:t>
            </a:r>
            <a:endParaRPr lang="en-US" sz="40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89605" y="12261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일반적인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조립 지침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/ </a:t>
            </a:r>
            <a:r>
              <a:rPr lang="en-US" altLang="ko-KR" sz="2000" b="1" dirty="0">
                <a:latin typeface="Arial" panose="020B0604020202020204" pitchFamily="34" charset="0"/>
                <a:ea typeface="SimSun" panose="02010600030101010101" pitchFamily="2" charset="-122"/>
              </a:rPr>
              <a:t>Pseudo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지침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660703"/>
              </p:ext>
            </p:extLst>
          </p:nvPr>
        </p:nvGraphicFramePr>
        <p:xfrm>
          <a:off x="1489605" y="1713475"/>
          <a:ext cx="9287434" cy="434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Assembly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Description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+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Subtract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s1 -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addi t3, t1, -10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t3 = t1 – 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mul t0, t2,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32-bit multiply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t2 *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 s9, t5,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Division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t9 = t5 /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 s4,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Remainder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s4 = s1 %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AND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&amp;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OR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XOR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andi t1, t2, 0xFFB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AND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&amp; 0xFFFFFFFB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ori t0, t1,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OR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xori s3, s4, 0xABC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Bit-wise XOR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0xFFFFFABC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left logical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&lt;&lt;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logical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arithmetic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slli t1, t2,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left logical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&lt;&lt;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srli t0, t1,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logical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srai s3, s4,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Shift right arithmetic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3: RISC-V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설명서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1142186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일반적인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RISC-V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조립 지침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/ </a:t>
            </a:r>
            <a:r>
              <a:rPr lang="en-US" altLang="ko-KR" sz="2000" b="1" dirty="0">
                <a:latin typeface="Arial" panose="020B0604020202020204" pitchFamily="34" charset="0"/>
                <a:ea typeface="SimSun" panose="02010600030101010101" pitchFamily="2" charset="-122"/>
              </a:rPr>
              <a:t>Pseudo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지침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(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계속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)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107607"/>
              </p:ext>
            </p:extLst>
          </p:nvPr>
        </p:nvGraphicFramePr>
        <p:xfrm>
          <a:off x="1452283" y="1629500"/>
          <a:ext cx="9287434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Assembly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Description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lw s7, 0x2C(t1)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s7 = memory[t1+0x2C]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lh s5, 0x5A(s3)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half-word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s5 = SignExt(memory[s3+0x5A]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lb s1, -3(t4)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SignExt(memory[t4-3]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sw t2, 0x7C(t1)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memory[t1+0x7C] =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 t3, 22(s3)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half-word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memory[s3+22]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 = t3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sb t4, 5(s4)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Store byte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memory[s4+5]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 = t4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beq s1, s2,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(s1==s2), PC =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bne t3, t4,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not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(s1!=s2), PC =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blt t4, t5,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less than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(t4 &lt; t5), PC =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bge s8, s9,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Branch if not equal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(s8&gt;=s9), PC =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li s1,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immediate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la s1, 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Load address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Memory address where variable A is stored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 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mv s3,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Move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(Invert)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~t2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 s1, 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Negate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-s3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smtClean="0">
                          <a:effectLst/>
                        </a:rPr>
                        <a:t>j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jal L7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 and link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L7; ra = PC + 4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jr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Jump register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3: RISC-V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33621" y="1011347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32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비트 레지스터 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32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140591"/>
              </p:ext>
            </p:extLst>
          </p:nvPr>
        </p:nvGraphicFramePr>
        <p:xfrm>
          <a:off x="2210246" y="1445109"/>
          <a:ext cx="7547032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708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170978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393346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Name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Register Number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Use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zero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Constant value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Return address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Stack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x3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Global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x4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Thread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t0-2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x5-7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s0/fp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x8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 / Frame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x9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a0-1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x10-11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 / Return values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a2-7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x12-17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s2-11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x18-27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t3-6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x28-31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3: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프로그램의 예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GPIO_SWs   = 0x80001400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GPIO_LEDs  = 0x80001404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GPIO_INOUT = 0x80001408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.globl main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t0, 0x80001400   # base address of GPIO memory-mapped registers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t1, 0xFFFF       # set direction of GPIOs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upper half = switches (inputs)  (=0)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lower half = outputs (LEDs)     (=1)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t1, 8(t0)        # GPIO_INOUT = 0xFFFF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repeat: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lw   t1, 0(t0)      # read switches: t1 = GPIO_SWs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srli t1, t1, 16     # shift val to the right by 16 bits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  t1, 4(t0)      # write value to LEDs: GPIO_LEDs = t1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j    repeat         # repeat loop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6789805" y="1613429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프로그램은 스위치의 값을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기록합니다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4: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 호출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함수 호출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6138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 호출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작성</a:t>
            </a:r>
            <a:r>
              <a:rPr lang="en-US" sz="2400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GB" sz="2400" b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함수는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프로시저라고도 합니다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marL="457200" lvl="1" indent="0">
              <a:spcBef>
                <a:spcPts val="0"/>
              </a:spcBef>
            </a:pPr>
            <a:r>
              <a:rPr lang="en-US" sz="2000" i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</a:t>
            </a:r>
            <a:endParaRPr lang="en-US" sz="2000" i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spcBef>
                <a:spcPts val="0"/>
              </a:spcBef>
            </a:pP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라이브러리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spcBef>
                <a:spcPts val="0"/>
              </a:spcBef>
            </a:pPr>
            <a:endParaRPr lang="en-US" altLang="ko-KR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spcBef>
                <a:spcPts val="0"/>
              </a:spcBef>
            </a:pP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RISC-V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절차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호출 규칙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2312" y="2219498"/>
            <a:ext cx="9144000" cy="1837467"/>
          </a:xfrm>
        </p:spPr>
        <p:txBody>
          <a:bodyPr>
            <a:normAutofit/>
          </a:bodyPr>
          <a:lstStyle/>
          <a:p>
            <a:r>
              <a:rPr lang="en-US" sz="8800" dirty="0" err="1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RVfpga</a:t>
            </a:r>
            <a:r>
              <a:rPr lang="en-US" sz="88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88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코스 내용</a:t>
            </a:r>
            <a:endParaRPr lang="en-US" sz="88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함수가 있는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 프로그램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memory-mapped I/O addresses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r>
              <a:rPr lang="en-US" sz="16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switches_val;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 =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writeValtoLEDs(switches_val);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함수가 있는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 프로그램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READ_GPIO(GPIO_SWs);   // read value on switches       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val &gt;&gt; 16;  // shift into lower 16 bits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WRITE_GPIO(GPIO_LEDs, val);  // display val on LEDs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C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라이브러리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86676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라이브러리</a:t>
            </a:r>
            <a:r>
              <a:rPr lang="en-US" sz="3200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GB" sz="3200" b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26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일반적으로 사용되는 기능 모음</a:t>
            </a:r>
          </a:p>
          <a:p>
            <a:pPr marL="457200" lvl="1" indent="0">
              <a:spcBef>
                <a:spcPts val="0"/>
              </a:spcBef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공통 기능을 쉽게 사용할 수 있도록 제공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프로그래밍 시간 절약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altLang="ko-KR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457200" lvl="1" indent="0">
              <a:spcBef>
                <a:spcPts val="0"/>
              </a:spcBef>
            </a:pPr>
            <a:endParaRPr lang="en-US" sz="2000" i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341313" indent="-341313">
              <a:spcBef>
                <a:spcPts val="0"/>
              </a:spcBef>
            </a:pPr>
            <a:r>
              <a:rPr lang="ko-KR" altLang="en-US" sz="32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라이브러리 예제</a:t>
            </a:r>
            <a:r>
              <a:rPr 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ko-KR" sz="20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math.h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(math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라이브러리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</a:t>
            </a:r>
            <a:r>
              <a:rPr lang="en-US" altLang="ko-KR" sz="2000" b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sqrt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제곱근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cos (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코사인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등과 같은 함수를 포함합니다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ko-KR" sz="20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stdio.h</a:t>
            </a:r>
            <a:r>
              <a:rPr lang="en-US" altLang="ko-KR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표준 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라이브러리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화면에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값 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출력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printf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사용자로부터 값 읽기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scanf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등의 기능을 포함합니다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ko-KR" sz="2000" b="1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stdlib.h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(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표준 라이브러리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</a:t>
            </a:r>
            <a:r>
              <a:rPr lang="ko-KR" altLang="en-US" sz="2000" b="1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난수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(rand)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생성하는 함수를 포함합니다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marL="741363" lvl="1" indent="-341313">
              <a:spcBef>
                <a:spcPts val="0"/>
              </a:spcBef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기타 등등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… (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구글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라이브러리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라이브러리를 사용한 예제 프로그램</a:t>
            </a:r>
            <a:endParaRPr lang="en-US" sz="40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#include &lt;stdlib.h&gt;</a:t>
            </a:r>
            <a:endParaRPr lang="en-US" sz="1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US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...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main(void)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volatile unsigned int i;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val = </a:t>
            </a: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rand()</a:t>
            </a:r>
            <a:r>
              <a:rPr lang="en-GB" sz="1800" b="0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% 65536;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writeValtoLEDs(val);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for (i = 0; i &lt; DELAY; i++)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5" y="1613429"/>
            <a:ext cx="4404124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프로그램은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65535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사이의 임의의 숫자를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씁니다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RISC-V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호출 규칙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380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 호출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GB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</a:t>
            </a:r>
            <a:r>
              <a:rPr lang="en-US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function_label</a:t>
            </a:r>
            <a:endParaRPr lang="en-US" dirty="0" smtClean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US" i="1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함수에서 반환</a:t>
            </a: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2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jr</a:t>
            </a:r>
            <a:r>
              <a:rPr lang="en-US" sz="2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2400" dirty="0" err="1" smtClean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ra</a:t>
            </a:r>
            <a:endParaRPr lang="en-US" sz="2400" dirty="0" smtClean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인수</a:t>
            </a:r>
            <a:r>
              <a:rPr lang="en-US" sz="2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ko-KR" altLang="en-US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레지스터에 배치</a:t>
            </a:r>
            <a:r>
              <a:rPr lang="en-US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dirty="0" smtClean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a0-a7</a:t>
            </a: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반환 값</a:t>
            </a: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r>
              <a:rPr lang="ko-KR" altLang="en-US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레지스터에 배치</a:t>
            </a:r>
            <a:r>
              <a:rPr lang="en-US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RISC-V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호출 규칙 예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C </a:t>
            </a:r>
            <a:r>
              <a:rPr lang="ko-KR" altLang="en-US" sz="3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코드</a:t>
            </a:r>
            <a:endParaRPr lang="en-GB" sz="3200" b="1" dirty="0" smtClean="0">
              <a:latin typeface="Noto Sans CJK KR Black" panose="020B0A00000000000000" pitchFamily="34" charset="-127"/>
              <a:ea typeface="Noto Sans CJK KR Black" panose="020B0A00000000000000" pitchFamily="34" charset="-127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 err="1" smtClean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</a:t>
            </a:r>
            <a:r>
              <a:rPr lang="en-GB" sz="1600" dirty="0" smtClean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main() {</a:t>
            </a:r>
            <a:endParaRPr lang="en-GB" sz="1600" dirty="0" smtClean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651310" y="1080313"/>
            <a:ext cx="727174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RISC-V </a:t>
            </a:r>
            <a:r>
              <a:rPr lang="ko-KR" altLang="en-US" sz="3200" b="1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Arial" panose="020B0604020202020204" pitchFamily="34" charset="0"/>
              </a:rPr>
              <a:t>어셈블리</a:t>
            </a:r>
            <a:r>
              <a:rPr lang="en-US" sz="3200" b="1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스택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28621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 값을 저장하는 데 사용되는 메모리의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스크래치 공간</a:t>
            </a:r>
          </a:p>
          <a:p>
            <a:pPr>
              <a:defRPr/>
            </a:pP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스택 포인터 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스택 맨 위의 주소를 보유합니다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스택은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메모리에서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아래쪽으로 커집니다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예를 들어 스택에 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단어 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(16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바이트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위한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공간을 만들기 위해 다음 코드가 사용됩니다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buNone/>
              <a:defRPr/>
            </a:pPr>
            <a:r>
              <a:rPr 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		</a:t>
            </a:r>
            <a:r>
              <a:rPr lang="en-US" altLang="ko-KR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</a:t>
            </a:r>
            <a:r>
              <a:rPr lang="en-US" altLang="ko-KR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altLang="ko-KR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altLang="ko-KR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</a:t>
            </a:r>
            <a:r>
              <a:rPr lang="en-US" altLang="ko-KR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altLang="ko-KR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-16</a:t>
            </a:r>
          </a:p>
          <a:p>
            <a:pPr>
              <a:defRPr/>
            </a:pP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두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가지 범주의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</a:t>
            </a:r>
            <a:r>
              <a:rPr 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보존된 레지스터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내용은 함수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호출간에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되어야 합니다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즉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함수 호출 전후에 동일한 값을 포함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</a:p>
          <a:p>
            <a:pPr lvl="1"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보존되지 않은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내용은 함수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호출간에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되지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않아야 합니다 </a:t>
            </a:r>
            <a:r>
              <a:rPr lang="en-US" altLang="ko-KR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즉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레지스터가 함수 호출 전후에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동일할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필요는 없음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저장된 레지스터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s0-s11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반환 주소 레지스터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ra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스택 포인터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레지스터입니다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다른 모든 레지스터는 </a:t>
            </a: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보존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되지 않습니다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보존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 보존 레지스터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382750"/>
              </p:ext>
            </p:extLst>
          </p:nvPr>
        </p:nvGraphicFramePr>
        <p:xfrm>
          <a:off x="1130400" y="1503546"/>
          <a:ext cx="10001623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953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35575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613691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361222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Name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Register Number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Use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ko-KR" sz="2300" dirty="0" smtClean="0">
                          <a:effectLst/>
                        </a:rPr>
                        <a:t>Preserved</a:t>
                      </a:r>
                      <a:endParaRPr lang="en-US" altLang="ko-KR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zero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x0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Constant value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ra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Return address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Stack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x3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Global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x4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Thread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t0-2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x5-7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s0/fp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x8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 / Frame pointer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x9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a0-1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x10-11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 / Return values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a2-7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x12-17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Function arguments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s2-11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x18-27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Saved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>
                          <a:effectLst/>
                        </a:rPr>
                        <a:t>Yes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t3-6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x28-31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Temporary variables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No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4: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스택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–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수정 된 어셈블리 코드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C </a:t>
            </a:r>
            <a:r>
              <a:rPr lang="ko-KR" altLang="en-US" sz="32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코드</a:t>
            </a:r>
            <a:endParaRPr lang="en-GB" sz="3200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494493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RISC-V </a:t>
            </a:r>
            <a:r>
              <a:rPr lang="ko-KR" altLang="en-US" sz="32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</a:t>
            </a:r>
            <a:endParaRPr lang="en-GB" sz="3200" b="1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 smtClean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 smtClean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</a:t>
            </a: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: 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-4 # make room on stack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sw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</a:t>
            </a: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0(sp)  # save s0 on stack</a:t>
            </a:r>
            <a:endParaRPr lang="en-US" sz="1600" b="1" dirty="0">
              <a:solidFill>
                <a:srgbClr val="FF0000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lw   s0, 0(sp)  # restore s0 from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sp, sp, 4  # restore stack pointer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5: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C </a:t>
            </a: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및 </a:t>
            </a:r>
            <a:r>
              <a:rPr lang="ko-KR" altLang="en-US" sz="95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내용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1A502E7-C4C5-4D9F-9984-AC536A25A55E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시작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가이드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lang="en-US" sz="2400" b="1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빠른 시작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가이드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</a:p>
          <a:p>
            <a:pPr lvl="1"/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아키텍처 및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개요</a:t>
            </a:r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Tool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설치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</a:t>
            </a:r>
            <a:r>
              <a:rPr 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VSCode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PlatformIO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Vivado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Verilator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Whisper)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하드웨어 및 시뮬레이션에서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시스템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실행</a:t>
            </a:r>
            <a:endParaRPr lang="en-US" altLang="ko-KR" sz="2000" dirty="0" smtClean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Labs</a:t>
            </a:r>
          </a:p>
          <a:p>
            <a:pPr lvl="1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1-10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Vivado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에서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빌드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프로그래밍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주변 장치를 추가하여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확장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(2020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년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11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월 출시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</a:p>
          <a:p>
            <a:pPr lvl="1"/>
            <a:r>
              <a:rPr 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11-20</a:t>
            </a:r>
            <a:r>
              <a:rPr 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의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RISC-V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코어 및 메모리 시스템 분석 및 수정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(2021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년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4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분기 출시 예정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423274757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와 어셈블리 결합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이미지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처리 </a:t>
            </a:r>
            <a:r>
              <a:rPr lang="ko-KR" alt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</a:t>
            </a:r>
            <a:endParaRPr lang="en-US" altLang="ko-KR" sz="2400" b="1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ko-KR" altLang="en-US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작성된 일부 함수와 어셈블리로 작성된 일부 함수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이미지 처리 프로그램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67779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컬러 이미지를 그레이 스케일로 변환</a:t>
            </a:r>
            <a:endParaRPr lang="en-US" sz="2400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7C92C424-62F5-408B-8EB0-FABAD78BAD0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8" y="2100316"/>
            <a:ext cx="9436605" cy="3298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3051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이미지 처리 프로그램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개의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색상으로 저장된 각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픽셀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400" dirty="0" smtClean="0">
                <a:solidFill>
                  <a:srgbClr val="FF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빨간색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en-US" altLang="ko-KR" sz="2400" dirty="0">
                <a:solidFill>
                  <a:srgbClr val="00B05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=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녹색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en-US" altLang="ko-KR" sz="2400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B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=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파란색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R, G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B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값을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변경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하여 모든 색상을 만들 수 있습니다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이미지를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8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비트 </a:t>
            </a:r>
            <a:r>
              <a:rPr lang="ko-KR" altLang="en-US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회색조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en-US" altLang="ko-KR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GB" altLang="ko-KR" sz="24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US" altLang="ko-KR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로 변환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하기 위해 각 픽셀은 다음과 같이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변환됩니다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r>
              <a:rPr lang="en-US" altLang="ko-KR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1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GB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			</a:t>
            </a:r>
            <a:r>
              <a:rPr lang="en-GB" sz="26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6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6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  <a:p>
            <a:pPr marL="0" indent="0">
              <a:buNone/>
              <a:defRPr/>
            </a:pPr>
            <a:endParaRPr lang="en-US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RGB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가중치의 합은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1024 (306 + 601 + 117 = 1024)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 되므로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범위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(0-255)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돌아가려면 결과를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1024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나눕니다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(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즉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10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오른쪽으로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이동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r>
              <a:rPr lang="en-US" altLang="ko-KR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  </a:t>
            </a:r>
            <a:r>
              <a:rPr lang="en-US" altLang="ko-KR" sz="24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&gt;&gt; 10</a:t>
            </a:r>
            <a:r>
              <a:rPr lang="en-US" altLang="ko-KR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r>
              <a:rPr lang="en-US" sz="2400" dirty="0" smtClean="0">
                <a:latin typeface="Arial" panose="020B0604020202020204" pitchFamily="34" charset="0"/>
                <a:ea typeface="SimSun" panose="02010600030101010101" pitchFamily="2" charset="-122"/>
              </a:rPr>
              <a:t>  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알고리즘에 대한 자세한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내용은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buNone/>
              <a:defRPr/>
            </a:pPr>
            <a:r>
              <a:rPr lang="en-US" sz="2600" dirty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		</a:t>
            </a:r>
            <a:r>
              <a:rPr lang="en-GB" sz="2600" u="sng" dirty="0" smtClean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  <a:hlinkClick r:id="rId2"/>
              </a:rPr>
              <a:t>https</a:t>
            </a:r>
            <a:r>
              <a:rPr lang="en-GB" sz="2600" u="sng" dirty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  <a:hlinkClick r:id="rId2"/>
              </a:rPr>
              <a:t>://www.mathworks.com/help/matlab/ref/rgb2gray.html</a:t>
            </a:r>
            <a:endParaRPr lang="en-US" sz="2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2608555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어셈블리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기능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.end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0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0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6" y="1075240"/>
            <a:ext cx="6565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.</a:t>
            </a:r>
            <a:r>
              <a:rPr lang="en-GB" sz="2000" b="1" dirty="0" err="1" smtClean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globl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</a:t>
            </a:r>
            <a:r>
              <a:rPr lang="ko-KR" altLang="en-US" sz="2000" dirty="0" smtClean="0">
                <a:ea typeface="SimSun" panose="02010600030101010101" pitchFamily="2" charset="-122"/>
              </a:rPr>
              <a:t> </a:t>
            </a:r>
            <a:r>
              <a:rPr lang="en-GB" altLang="ko-KR" sz="2000" dirty="0" err="1">
                <a:latin typeface="Courier New" panose="02070309020205020404" pitchFamily="49" charset="0"/>
                <a:ea typeface="SimSun" panose="02010600030101010101" pitchFamily="2" charset="-122"/>
              </a:rPr>
              <a:t>CoulourToGrey_Pixel</a:t>
            </a:r>
            <a:r>
              <a:rPr lang="en-US" altLang="ko-KR" sz="2000" dirty="0" smtClean="0">
                <a:ea typeface="SimSun" panose="02010600030101010101" pitchFamily="2" charset="-122"/>
              </a:rPr>
              <a:t>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기능을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프로젝트의 모든 파일에 표시합니다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GB" sz="20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구조체와 배열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extern 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VanGogh_128x128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[]; // 1D array of </a:t>
            </a: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individual RGB values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RGB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        // 2D array of RGB struct (colour image)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// 2D array of greyscale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...   }</a:t>
            </a:r>
          </a:p>
        </p:txBody>
      </p:sp>
    </p:spTree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5: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주요 기능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Create an N x M matrix using the input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// Transform Colour Image to Grey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Grey[i][j] =  </a:t>
            </a: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                                 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6: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sz="95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 </a:t>
            </a:r>
            <a:r>
              <a:rPr lang="ko-KR" alt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소개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입출력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(I/O)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–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주변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장치라고도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함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altLang="ko-KR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범용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(GPIO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>
              <a:defRPr/>
            </a:pPr>
            <a:endParaRPr lang="en-US" altLang="ko-KR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컨트롤러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가있는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일반 프로세서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5"/>
            <a:ext cx="5432311" cy="5035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가있는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프로세서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7668663" y="1157227"/>
            <a:ext cx="4469997" cy="515968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SweRVolfX</a:t>
            </a: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주변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장치</a:t>
            </a:r>
            <a:r>
              <a:rPr lang="en-US" sz="2400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sz="2400" b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부팅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ROM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 컨트롤러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SPI1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플래시 메모리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UART</a:t>
            </a:r>
            <a:r>
              <a:rPr lang="en-US" sz="20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lvl="1">
              <a:defRPr/>
            </a:pP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스위치</a:t>
            </a:r>
          </a:p>
          <a:p>
            <a:pPr lvl="1">
              <a:defRPr/>
            </a:pP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</a:t>
            </a:r>
            <a:endParaRPr lang="ko-KR" alt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SPI2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가속도계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디스플레이</a:t>
            </a:r>
            <a:endParaRPr lang="en-US" altLang="ko-KR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457200" lvl="1" indent="0">
              <a:buNone/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컨트롤러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Sys-Con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2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코스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89237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2-4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학기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과정</a:t>
            </a:r>
            <a:endParaRPr lang="en-US" sz="2400" b="1" dirty="0" smtClean="0">
              <a:solidFill>
                <a:sysClr val="windowText" lastClr="00000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학부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(LABS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1-10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</a:p>
          <a:p>
            <a:pPr lvl="1"/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석사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/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상위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(Labs 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11-20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</a:p>
          <a:p>
            <a:pPr lvl="1"/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요구되는 사전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  <a:cs typeface="Noto Sans Med" panose="020B0602040504020204" pitchFamily="34"/>
              </a:rPr>
              <a:t>지식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디지털 설계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고급 프로그래밍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(C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권장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),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명령어 세트 아키텍처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어셈블리 프로그래밍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프로세서 마이크로 아키텍처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메모리 시스템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 대한 기본 이해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이 자료는 </a:t>
            </a:r>
            <a:r>
              <a:rPr lang="en-US" altLang="ko-KR" sz="2000" i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Digital Design and Computer Architecture: RISC-V Edition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Harris &amp; Harris, © Elsevier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에서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다룹니다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 2021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년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여름 출판 예정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)</a:t>
            </a:r>
          </a:p>
          <a:p>
            <a:pPr lvl="1"/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이 주제는 </a:t>
            </a:r>
            <a:r>
              <a:rPr lang="en-US" altLang="ko-KR" sz="20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과정 전체에서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LAB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학습을 통해 확장되고 강화됩니다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범용 </a:t>
            </a:r>
            <a:r>
              <a:rPr 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(GPIO)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800" b="1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주변기기</a:t>
            </a:r>
            <a:endParaRPr lang="en-US" sz="2800" b="1" dirty="0">
              <a:solidFill>
                <a:srgbClr val="0070C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범용 </a:t>
            </a: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</a:t>
            </a:r>
            <a:r>
              <a:rPr 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endParaRPr lang="en-US" sz="2400" b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프로세서가 주변 장치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연결된 핀을 읽고 쓸 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각 핀은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상태를 사용하여 입력 또는 출력으로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구성할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 smtClean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altLang="ko-KR" sz="22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메모리 매핑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r>
              <a:rPr lang="en-US" altLang="ko-KR" sz="2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6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읽기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핀에서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읽은 값</a:t>
            </a:r>
          </a:p>
          <a:p>
            <a:pPr lvl="1"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쓰기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핀에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쓸 값</a:t>
            </a:r>
          </a:p>
          <a:p>
            <a:pPr lvl="1">
              <a:defRPr/>
            </a:pPr>
            <a:r>
              <a:rPr lang="ko-KR" altLang="en-US" sz="20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 </a:t>
            </a:r>
            <a:r>
              <a:rPr lang="ko-KR" altLang="en-US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활성화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출력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0 =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입력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66" y="3225340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매핑 레지스터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730F37A-2449-4646-BB6D-4FD76FD74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315741"/>
              </p:ext>
            </p:extLst>
          </p:nvPr>
        </p:nvGraphicFramePr>
        <p:xfrm>
          <a:off x="2381135" y="923801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레지스터</a:t>
                      </a:r>
                      <a:endParaRPr lang="en-US" sz="2400" dirty="0"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메모리 매핑 주소</a:t>
                      </a:r>
                      <a:endParaRPr lang="en-US" sz="2400" dirty="0"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 읽기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 쓰기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등록 활성화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909780" y="2885862"/>
            <a:ext cx="10687860" cy="35820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GPIO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의 비트 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15:0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을 출력으로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, 31:16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을 입력으로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구성</a:t>
            </a:r>
            <a:r>
              <a:rPr lang="en-US" altLang="ko-KR" sz="2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  # t0 = 0x80001400</a:t>
            </a: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      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1 = output, 0 = input</a:t>
            </a: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      # [15:0] = outputs, [31:16] = inputs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읽기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marL="0" indent="0">
              <a:buNone/>
              <a:defRPr/>
            </a:pPr>
            <a:r>
              <a:rPr lang="en-US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t2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0(t0)       # t2 = value of GPIO pins</a:t>
            </a:r>
          </a:p>
          <a:p>
            <a:pPr>
              <a:defRPr/>
            </a:pP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쓰기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marL="0" indent="0">
              <a:buNone/>
              <a:defRPr/>
            </a:pPr>
            <a:r>
              <a:rPr lang="en-US" sz="22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w t3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4(t0)       # GPIO pins = t3</a:t>
            </a:r>
          </a:p>
          <a:p>
            <a:pPr marL="0" indent="0">
              <a:buNone/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4013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GPIO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26409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OpenCores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의 </a:t>
            </a:r>
            <a:r>
              <a:rPr 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GPIO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모듈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	   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hlinkClick r:id="rId2"/>
              </a:rPr>
              <a:t>https://opencores.org/projects/gpio</a:t>
            </a:r>
            <a:endParaRPr lang="en-US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altLang="ko-KR" sz="2400" b="1" dirty="0" smtClean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>
              <a:defRPr/>
            </a:pP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최대 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32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GPIO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핀 허용</a:t>
            </a:r>
            <a:r>
              <a:rPr 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모든 핀은 개별적으로 입력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활성화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0)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또는 출력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활성화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1)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으로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구성할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전체에 걸쳐 구성 변경 가능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sz="22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132146"/>
              </p:ext>
            </p:extLst>
          </p:nvPr>
        </p:nvGraphicFramePr>
        <p:xfrm>
          <a:off x="2491481" y="3814806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레지스터</a:t>
                      </a:r>
                      <a:endParaRPr lang="en-US" sz="2400" dirty="0"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메모리 매핑 주소</a:t>
                      </a:r>
                      <a:endParaRPr lang="en-US" sz="2400" dirty="0"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 읽기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 쓰기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등록 활성화</a:t>
                      </a:r>
                      <a:endParaRPr lang="en-US" sz="24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메모리 매핑 레지스터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45926"/>
              </p:ext>
            </p:extLst>
          </p:nvPr>
        </p:nvGraphicFramePr>
        <p:xfrm>
          <a:off x="0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7" name="Visio" r:id="rId3" imgW="3634634" imgH="2724252" progId="Visio.Drawing.15">
                  <p:embed/>
                </p:oleObj>
              </mc:Choice>
              <mc:Fallback>
                <p:oleObj name="Visio" r:id="rId3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286894" y="994394"/>
            <a:ext cx="6791287" cy="55993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ko-KR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LED </a:t>
            </a:r>
            <a:r>
              <a:rPr lang="ko-KR" alt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및 스위치를 </a:t>
            </a:r>
            <a:r>
              <a:rPr lang="en-US" altLang="ko-KR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GPIO </a:t>
            </a:r>
            <a:r>
              <a:rPr lang="ko-KR" alt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핀에 </a:t>
            </a:r>
            <a:r>
              <a:rPr lang="ko-KR" altLang="en-US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매핑</a:t>
            </a:r>
            <a:r>
              <a:rPr lang="en-US" altLang="ko-KR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endParaRPr lang="en-US" sz="22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altLang="ko-KR" sz="18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LED:</a:t>
            </a:r>
            <a:r>
              <a:rPr lang="en-US" altLang="ko-KR" sz="18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ko-KR" altLang="en-US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핀 </a:t>
            </a:r>
            <a:r>
              <a:rPr lang="en-US" altLang="ko-KR" sz="1800" b="1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[15:0] </a:t>
            </a:r>
            <a:r>
              <a:rPr lang="en-US" altLang="ko-KR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8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프로세서 출력</a:t>
            </a:r>
            <a:r>
              <a:rPr lang="en-US" altLang="ko-KR" sz="18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spcBef>
                <a:spcPts val="300"/>
              </a:spcBef>
              <a:defRPr/>
            </a:pPr>
            <a:r>
              <a:rPr lang="ko-KR" altLang="en-US" sz="18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스위치</a:t>
            </a:r>
            <a:r>
              <a:rPr lang="en-US" altLang="ko-KR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핀 </a:t>
            </a:r>
            <a:r>
              <a:rPr lang="en-US" altLang="ko-KR" sz="1800" b="1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[31:16] </a:t>
            </a:r>
            <a:r>
              <a:rPr lang="en-US" altLang="ko-KR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8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프로세서에 대한 입력</a:t>
            </a:r>
            <a:r>
              <a:rPr lang="en-US" altLang="ko-KR" sz="18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GPIO </a:t>
            </a:r>
            <a:r>
              <a:rPr lang="ko-KR" altLang="en-US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구성</a:t>
            </a:r>
            <a:r>
              <a:rPr lang="en-US" altLang="ko-KR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endParaRPr lang="en-US" sz="22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ko-KR" altLang="en-US" sz="18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레지스터 활성화 </a:t>
            </a:r>
            <a:r>
              <a:rPr lang="en-US" altLang="ko-KR" sz="18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= 0x0000FFFF</a:t>
            </a:r>
            <a:r>
              <a:rPr lang="en-US" altLang="ko-KR" sz="18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(1 = </a:t>
            </a:r>
            <a:r>
              <a:rPr lang="ko-KR" altLang="en-US" sz="18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출력</a:t>
            </a:r>
            <a:r>
              <a:rPr lang="en-US" altLang="ko-KR" sz="18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0 = </a:t>
            </a:r>
            <a:r>
              <a:rPr lang="ko-KR" altLang="en-US" sz="18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입력</a:t>
            </a:r>
            <a:r>
              <a:rPr lang="en-US" altLang="ko-KR" sz="18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18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18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</a:t>
            </a: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</a:t>
            </a:r>
            <a:endParaRPr lang="en-US" sz="18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# Enable Register = 0xFFFF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LED </a:t>
            </a:r>
            <a:r>
              <a:rPr lang="ko-KR" alt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쓰기 </a:t>
            </a:r>
            <a:r>
              <a:rPr lang="en-US" altLang="ko-KR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</a:t>
            </a:r>
            <a:endParaRPr lang="en-US" sz="2200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altLang="ko-KR" sz="1800" dirty="0">
                <a:latin typeface="Arial" panose="020B0604020202020204" pitchFamily="34" charset="0"/>
                <a:ea typeface="SimSun" panose="02010600030101010101" pitchFamily="2" charset="-122"/>
              </a:rPr>
              <a:t>[</a:t>
            </a:r>
            <a:r>
              <a:rPr lang="en-US" altLang="ko-KR" sz="1800" dirty="0" smtClean="0">
                <a:latin typeface="Arial" panose="020B0604020202020204" pitchFamily="34" charset="0"/>
                <a:ea typeface="SimSun" panose="02010600030101010101" pitchFamily="2" charset="-122"/>
              </a:rPr>
              <a:t>15: 0</a:t>
            </a:r>
            <a:r>
              <a:rPr lang="en-US" altLang="ko-KR" sz="1800" dirty="0">
                <a:latin typeface="Arial" panose="020B0604020202020204" pitchFamily="34" charset="0"/>
                <a:ea typeface="SimSun" panose="02010600030101010101" pitchFamily="2" charset="-122"/>
              </a:rPr>
              <a:t>]</a:t>
            </a:r>
            <a:r>
              <a:rPr lang="ko-KR" alt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의 값을 </a:t>
            </a:r>
            <a:r>
              <a:rPr lang="en-US" altLang="ko-KR" sz="1800" dirty="0">
                <a:latin typeface="Arial" panose="020B0604020202020204" pitchFamily="34" charset="0"/>
                <a:ea typeface="SimSun" panose="02010600030101010101" pitchFamily="2" charset="-122"/>
              </a:rPr>
              <a:t>0x80001404 </a:t>
            </a:r>
            <a:r>
              <a:rPr lang="ko-KR" alt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주소에 씁니다</a:t>
            </a:r>
            <a:r>
              <a:rPr lang="en-US" altLang="ko-KR" sz="18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  <a:r>
              <a:rPr lang="en-US" sz="18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sw t3, 4(t0) # LEDs = [t3]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15:0</a:t>
            </a: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ko-KR" altLang="en-US" sz="22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읽기 </a:t>
            </a:r>
            <a:r>
              <a:rPr lang="ko-KR" altLang="en-US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스위치</a:t>
            </a:r>
            <a:r>
              <a:rPr lang="en-US" altLang="ko-KR" sz="22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</a:t>
            </a:r>
            <a:endParaRPr lang="en-US" sz="2200" dirty="0"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ko-KR" altLang="en-US" sz="1600" dirty="0">
                <a:latin typeface="Arial" panose="020B0604020202020204" pitchFamily="34" charset="0"/>
                <a:ea typeface="SimSun" panose="02010600030101010101" pitchFamily="2" charset="-122"/>
              </a:rPr>
              <a:t>주소 </a:t>
            </a:r>
            <a:r>
              <a:rPr lang="en-US" altLang="ko-KR" sz="1600" dirty="0">
                <a:latin typeface="Arial" panose="020B0604020202020204" pitchFamily="34" charset="0"/>
                <a:ea typeface="SimSun" panose="02010600030101010101" pitchFamily="2" charset="-122"/>
              </a:rPr>
              <a:t>0x80001400</a:t>
            </a:r>
            <a:r>
              <a:rPr lang="ko-KR" altLang="en-US" sz="1600" dirty="0">
                <a:latin typeface="Arial" panose="020B0604020202020204" pitchFamily="34" charset="0"/>
                <a:ea typeface="SimSun" panose="02010600030101010101" pitchFamily="2" charset="-122"/>
              </a:rPr>
              <a:t>에서 비트 </a:t>
            </a:r>
            <a:r>
              <a:rPr lang="en-US" altLang="ko-KR" sz="1600" dirty="0">
                <a:latin typeface="Arial" panose="020B0604020202020204" pitchFamily="34" charset="0"/>
                <a:ea typeface="SimSun" panose="02010600030101010101" pitchFamily="2" charset="-122"/>
              </a:rPr>
              <a:t>[31:16]</a:t>
            </a:r>
            <a:r>
              <a:rPr lang="ko-KR" altLang="en-US" sz="1600" dirty="0">
                <a:latin typeface="Arial" panose="020B0604020202020204" pitchFamily="34" charset="0"/>
                <a:ea typeface="SimSun" panose="02010600030101010101" pitchFamily="2" charset="-122"/>
              </a:rPr>
              <a:t>의 읽기 스위치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ko-KR" sz="1600" dirty="0">
                <a:latin typeface="Arial" panose="020B0604020202020204" pitchFamily="34" charset="0"/>
                <a:ea typeface="SimSun" panose="02010600030101010101" pitchFamily="2" charset="-122"/>
              </a:rPr>
              <a:t>16 </a:t>
            </a:r>
            <a:r>
              <a:rPr lang="ko-KR" altLang="en-US" sz="1600" dirty="0">
                <a:latin typeface="Arial" panose="020B0604020202020204" pitchFamily="34" charset="0"/>
                <a:ea typeface="SimSun" panose="02010600030101010101" pitchFamily="2" charset="-122"/>
              </a:rPr>
              <a:t>비트만큼 오른쪽으로 이동하여 하위 </a:t>
            </a:r>
            <a:r>
              <a:rPr lang="en-US" altLang="ko-KR" sz="1600" dirty="0">
                <a:latin typeface="Arial" panose="020B0604020202020204" pitchFamily="34" charset="0"/>
                <a:ea typeface="SimSun" panose="02010600030101010101" pitchFamily="2" charset="-122"/>
              </a:rPr>
              <a:t>16 </a:t>
            </a:r>
            <a:r>
              <a:rPr lang="ko-KR" altLang="en-US" sz="1600" dirty="0">
                <a:latin typeface="Arial" panose="020B0604020202020204" pitchFamily="34" charset="0"/>
                <a:ea typeface="SimSun" panose="02010600030101010101" pitchFamily="2" charset="-122"/>
              </a:rPr>
              <a:t>비트에 값을 넣습니다</a:t>
            </a:r>
            <a:r>
              <a:rPr lang="en-US" altLang="ko-KR" sz="16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  <a:r>
              <a:rPr lang="en-US" sz="1600" dirty="0" smtClean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endParaRPr lang="en-US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  t5, 0(t0)  # [t5]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31:16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switch values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srli t5, t5, 16 # 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[t5]</a:t>
            </a:r>
            <a:r>
              <a:rPr lang="en-US" sz="1800" baseline="-25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:0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switch values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945259" y="5555829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GPIO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초급 수준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구현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주요 부분으로 나뉩니다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.</a:t>
            </a:r>
            <a:r>
              <a:rPr lang="en-US" sz="2400" b="1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b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LED/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대한 </a:t>
            </a:r>
            <a:r>
              <a:rPr lang="en-US" altLang="ko-KR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왼쪽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모듈을 </a:t>
            </a:r>
            <a:r>
              <a:rPr lang="en-US" altLang="ko-KR" sz="20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중간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GPIO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와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EH1 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오른쪽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간의 연결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427" y="2705878"/>
            <a:ext cx="5732987" cy="329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735247" y="1045372"/>
            <a:ext cx="10791930" cy="89278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rvfpganexys.xdc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온보드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스위치가 있는 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i_sw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[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15: 0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]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및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온보드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LED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가 있는 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o_led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[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15: 0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]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의 연결을 정의합니다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통합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91472"/>
            <a:ext cx="10791930" cy="54190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swervolf_core.v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Tri-state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버퍼 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GPIO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모듈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인스턴스화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13" y="1533377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864" y="2229312"/>
            <a:ext cx="4974410" cy="33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6: </a:t>
            </a:r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EH1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과 연결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78624" y="1020973"/>
            <a:ext cx="10791930" cy="5698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GB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wb_intercon.v</a:t>
            </a:r>
            <a:r>
              <a:rPr lang="en-GB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7-1 </a:t>
            </a:r>
            <a:r>
              <a:rPr lang="en-GB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Multiplexer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구현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92" y="1668918"/>
            <a:ext cx="10744440" cy="44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7: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en-US" altLang="ko-KR" sz="66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 </a:t>
            </a:r>
            <a:r>
              <a:rPr lang="ko-KR" altLang="en-US" sz="66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 디스플레이</a:t>
            </a:r>
            <a:endParaRPr lang="en-US" sz="66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개요</a:t>
            </a:r>
            <a:endParaRPr lang="en-US" altLang="ko-KR" sz="24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ko-KR" alt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하드웨어</a:t>
            </a:r>
            <a:endParaRPr lang="en-US" sz="2400" i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를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구하는 방법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743941" y="926003"/>
            <a:ext cx="7307385" cy="458973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IUP (Imagination University Program)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등록 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–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전 세계의 교사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연구원 및 </a:t>
            </a:r>
            <a:r>
              <a:rPr lang="ko-KR" alt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학생용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endParaRPr lang="en-US" altLang="zh-CN" sz="2400" i="0" u="none" strike="noStrike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CN" sz="2200" b="1" i="1" u="none" strike="noStrike" baseline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https://university.imgtec.com</a:t>
            </a:r>
            <a:endParaRPr lang="en-US" sz="22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업데이트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및 릴리스 </a:t>
            </a:r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알림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받기</a:t>
            </a:r>
          </a:p>
          <a:p>
            <a:pPr lvl="1"/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자료 요청 및 다운로드</a:t>
            </a:r>
          </a:p>
          <a:p>
            <a:pPr lvl="1"/>
            <a:r>
              <a:rPr lang="ko-KR" alt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지원 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포럼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PowerVR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,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AI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포럼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;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커리큘럼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/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교수 토론을 위한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IUP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포럼</a:t>
            </a:r>
            <a:endParaRPr lang="en-US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endParaRPr lang="en-US" altLang="ko-KR" sz="2000" b="1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소셜 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미디어</a:t>
            </a:r>
            <a:r>
              <a:rPr 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</a:t>
            </a:r>
            <a:endParaRPr lang="en-US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  <a:p>
            <a:pPr lvl="1"/>
            <a:r>
              <a:rPr 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Robert </a:t>
            </a:r>
            <a:r>
              <a:rPr 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Owen, IUP Director: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@UniPgm</a:t>
            </a:r>
          </a:p>
          <a:p>
            <a:pPr lvl="1"/>
            <a:r>
              <a:rPr 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Imagination Technologies: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@ImaginationTech</a:t>
            </a:r>
          </a:p>
          <a:p>
            <a:pPr lvl="1"/>
            <a:r>
              <a:rPr lang="en-US" sz="2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WeChat &amp; Weibo: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ImaginationTech</a:t>
            </a:r>
          </a:p>
          <a:p>
            <a:pPr lvl="1"/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3FC1718-C931-4DBB-834B-03618CEEB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1" y="1266658"/>
            <a:ext cx="4215842" cy="424907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EA1CCE-F0D8-4F2F-8A4F-CA36B7BD9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940" y="1805408"/>
            <a:ext cx="1255294" cy="1255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368A61-4709-4CB5-A488-61F0416160E0}"/>
              </a:ext>
            </a:extLst>
          </p:cNvPr>
          <p:cNvSpPr txBox="1"/>
          <p:nvPr/>
        </p:nvSpPr>
        <p:spPr>
          <a:xfrm>
            <a:off x="2568733" y="1342266"/>
            <a:ext cx="19380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Scan QR Code for IUP website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48F248-3123-435F-9653-042465415698}"/>
              </a:ext>
            </a:extLst>
          </p:cNvPr>
          <p:cNvSpPr/>
          <p:nvPr/>
        </p:nvSpPr>
        <p:spPr>
          <a:xfrm>
            <a:off x="184245" y="5640753"/>
            <a:ext cx="5102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B3B3B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Imagination University Programme Website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0812824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개요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366935"/>
            <a:ext cx="5508541" cy="350432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7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LED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A-G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특정 숫자를 만들기 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위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한</a:t>
            </a: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 조명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en-US" altLang="ko-KR" sz="2000" dirty="0" smtClean="0">
                <a:solidFill>
                  <a:srgbClr val="FF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</a:t>
            </a:r>
          </a:p>
          <a:p>
            <a:pPr lvl="1">
              <a:defRPr/>
            </a:pPr>
            <a:r>
              <a:rPr lang="en-US" altLang="ko-KR" sz="2000" dirty="0" smtClean="0">
                <a:solidFill>
                  <a:srgbClr val="FF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A, B, D, E, G</a:t>
            </a:r>
          </a:p>
          <a:p>
            <a:pPr lvl="1">
              <a:defRPr/>
            </a:pPr>
            <a:r>
              <a:rPr lang="en-US" altLang="ko-KR" sz="2000" dirty="0" smtClean="0">
                <a:solidFill>
                  <a:srgbClr val="FF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A, B, C, D, G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기타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sz="40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Nexys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A7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</a:t>
            </a:r>
            <a:endParaRPr lang="en-US" sz="40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sz="14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0" y="862300"/>
            <a:ext cx="6025789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8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자리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spcBef>
                <a:spcPts val="300"/>
              </a:spcBef>
              <a:defRPr/>
            </a:pP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메모리 매핑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액세스</a:t>
            </a:r>
            <a:r>
              <a:rPr lang="en-US" sz="24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dirty="0">
                <a:solidFill>
                  <a:srgbClr val="0070C0"/>
                </a:solidFill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Enables_Reg:</a:t>
            </a:r>
            <a:r>
              <a:rPr lang="en-US" sz="2000" dirty="0">
                <a:solidFill>
                  <a:srgbClr val="0070C0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2000" dirty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	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Digits_Reg: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		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0x8000103C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spcBef>
                <a:spcPts val="300"/>
              </a:spcBef>
              <a:defRPr/>
            </a:pP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Enables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400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low-asserted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입니다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spcBef>
                <a:spcPts val="300"/>
              </a:spcBef>
              <a:defRPr/>
            </a:pP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맨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오른쪽 두 자리에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71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표시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Enables_Reg</a:t>
            </a:r>
            <a:r>
              <a:rPr lang="en-US" sz="20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0xFC  (0b11111100: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맨 오른쪽 두 자리 활성화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dirty="0">
                <a:solidFill>
                  <a:srgbClr val="0070C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Digits_Reg</a:t>
            </a:r>
            <a:r>
              <a:rPr lang="en-US" sz="20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= 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0x71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spcBef>
                <a:spcPts val="300"/>
              </a:spcBef>
              <a:defRPr/>
            </a:pPr>
            <a:r>
              <a:rPr lang="ko-KR" alt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어셈블리</a:t>
            </a:r>
            <a:r>
              <a:rPr lang="en-US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</a:t>
            </a:r>
            <a:r>
              <a:rPr 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	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 smtClean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t2, 4(t0)</a:t>
            </a:r>
          </a:p>
          <a:p>
            <a:pPr lvl="1">
              <a:spcBef>
                <a:spcPts val="300"/>
              </a:spcBef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하드웨어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9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7048083" y="984963"/>
            <a:ext cx="4265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8 </a:t>
            </a:r>
            <a:r>
              <a:rPr lang="ko-KR" altLang="en-US" sz="2400" b="1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자리 </a:t>
            </a:r>
            <a:r>
              <a:rPr lang="en-US" altLang="ko-KR" sz="2400" b="1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7 </a:t>
            </a:r>
            <a:r>
              <a:rPr lang="ko-KR" altLang="en-US" sz="2400" b="1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세그먼트 디스플레이</a:t>
            </a:r>
            <a:endParaRPr lang="en-US" sz="2400" b="1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0" y="1081027"/>
            <a:ext cx="6100973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각 숫자는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공통 양극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해당 숫자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양극이 서로 연결됨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2400" dirty="0" smtClean="0"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양극 신호가 </a:t>
            </a:r>
            <a:r>
              <a:rPr lang="ko-KR" altLang="en-US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활성화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(AN0-AN7)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역할을 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숫자를 활성화하려면 </a:t>
            </a:r>
            <a:r>
              <a:rPr lang="en-US" altLang="ko-KR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low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드라이브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(AN0-AN7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LED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공급되기 전에 인버터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표시되지 않음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통과 함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모든 숫자에 대한 각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세그먼트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ko-KR" altLang="en-US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함께 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묶여 </a:t>
            </a:r>
            <a:r>
              <a:rPr lang="ko-KR" altLang="en-US" sz="24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있음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세그먼트를 </a:t>
            </a:r>
            <a:r>
              <a:rPr lang="en-US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켜기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위해 </a:t>
            </a:r>
            <a:r>
              <a:rPr lang="en-US" altLang="ko-KR" sz="2000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low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구동됩니다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AN0-AN7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신호의 </a:t>
            </a:r>
            <a:r>
              <a:rPr lang="en-US" altLang="ko-KR" sz="20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Time-multiplexing</a:t>
            </a:r>
            <a:r>
              <a:rPr lang="ko-KR" altLang="en-US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</a:t>
            </a:r>
            <a:r>
              <a:rPr lang="en-US" altLang="ko-KR" sz="2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통해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각 숫자에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고유한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값을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표시할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숫자의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AN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(AN0-AN7)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1-16ms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마다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작아야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밝아집니다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endParaRPr lang="en-US" sz="2000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sz="2400" i="1" dirty="0">
              <a:effectLst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4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</a:t>
            </a:r>
            <a:r>
              <a:rPr lang="en-US" altLang="ko-KR" sz="4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Disp</a:t>
            </a:r>
            <a:r>
              <a:rPr lang="en-US" altLang="ko-KR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40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초급 </a:t>
            </a:r>
            <a:r>
              <a:rPr lang="ko-KR" altLang="en-US" sz="40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수준의 구현</a:t>
            </a:r>
            <a:endParaRPr lang="en-US" sz="40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3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주요 부분으로 나뉩니다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.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온보드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대한 </a:t>
            </a:r>
            <a:r>
              <a:rPr lang="en-US" altLang="ko-KR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RVfpgaNexys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디스플레이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왼쪽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 디스플레이 통합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모듈을 </a:t>
            </a:r>
            <a:r>
              <a:rPr lang="en-US" altLang="ko-KR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중간 음영 영역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안으로 구현</a:t>
            </a:r>
            <a:endParaRPr lang="en-US" altLang="ko-KR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세그먼트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디스플레이와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EH1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연결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오른쪽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430" y="2656960"/>
            <a:ext cx="5858189" cy="33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711281" y="1216554"/>
            <a:ext cx="10791930" cy="83151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rvfpganexys.xdc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ko-KR" altLang="en-US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온보드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세그먼트 디스플레이와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CA-CG (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SoC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에서 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Digits_Bits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[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i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]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라고 함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AN [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i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]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의 연결을 정의합니다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885" y="2741357"/>
            <a:ext cx="9702654" cy="27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b="1" dirty="0" err="1"/>
              <a:t>SweRVolfX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39147" y="979949"/>
            <a:ext cx="11280710" cy="19853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swervolf_syscon.v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7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세그먼트는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컨트롤러 인스턴스화를 표시합니다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모듈은 클럭 신호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i_clk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및 리셋 신호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(</a:t>
            </a:r>
            <a:r>
              <a:rPr lang="en-US" altLang="ko-KR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i_rst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)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외에도 앞에서 설명한 두 개의 메모리 매핑 제어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레지스터인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두 개의 입력 신호 </a:t>
            </a: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Enables_Reg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및 </a:t>
            </a: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Digits_Reg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를 수신합니다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이 모듈은 보드의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7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세그먼트 디스플레이에 연결된 두 개의 신호 </a:t>
            </a:r>
            <a:r>
              <a:rPr lang="en-US" altLang="ko-KR" sz="2400" dirty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AN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및 </a:t>
            </a:r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Digits_Bits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를 출력합니다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.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294" y="3067911"/>
            <a:ext cx="4826731" cy="2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7: </a:t>
            </a:r>
            <a:r>
              <a:rPr lang="en-US" altLang="ko-KR" b="1" dirty="0" err="1" smtClean="0"/>
              <a:t>SweRVolfX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1" y="1074218"/>
            <a:ext cx="11395574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SevSegDisplays_Controller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도 이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파일에서 구현됩니다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여기에는 다음과 같은 하위 단위가 포함됩니다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/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2ms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마다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AN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Digits_Bits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신호로 보낼 값을 선택하는 두 개의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멀티플렉서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</a:t>
            </a:r>
            <a:r>
              <a:rPr lang="en-US" altLang="ko-KR" sz="20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SevSegMux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</a:p>
          <a:p>
            <a:pPr lvl="1"/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2ms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주기를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생성하는 카운터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</a:t>
            </a:r>
            <a:r>
              <a:rPr lang="ko-KR" altLang="en-US" sz="2000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카운터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</a:p>
          <a:p>
            <a:pPr lvl="1"/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지정된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16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진수 값에 대한 세그먼트 값을 출력하는 </a:t>
            </a:r>
            <a:r>
              <a:rPr lang="ko-KR" altLang="en-US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디코더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</a:t>
            </a:r>
            <a:r>
              <a:rPr lang="en-US" altLang="ko-KR" sz="2000" dirty="0" err="1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SevenSegDecoder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</a:t>
            </a:r>
            <a:endParaRPr lang="en-GB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8: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95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타이머</a:t>
            </a:r>
            <a:endParaRPr lang="en-US" sz="95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개요</a:t>
            </a:r>
          </a:p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레지스터</a:t>
            </a:r>
          </a:p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47092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타이머는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고정된 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주파수로 카운터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증가 또는 감소시킵니다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>
              <a:defRPr/>
            </a:pP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마이크로 컨트롤러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SoC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일반적으로 발견</a:t>
            </a:r>
          </a:p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정확한 타이밍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생성에 사용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RVfpga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필수 소프트웨어 및 하드웨어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61969"/>
              </p:ext>
            </p:extLst>
          </p:nvPr>
        </p:nvGraphicFramePr>
        <p:xfrm>
          <a:off x="567260" y="1276781"/>
          <a:ext cx="4267068" cy="3307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5994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32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소프트웨어</a:t>
                      </a:r>
                      <a:endParaRPr lang="es-ES" sz="32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52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Xilinx </a:t>
                      </a:r>
                      <a:r>
                        <a:rPr lang="es-ES" sz="20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Vivado</a:t>
                      </a:r>
                      <a:r>
                        <a:rPr lang="es-ES" sz="20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2019.2 WebPACK</a:t>
                      </a:r>
                      <a:endParaRPr lang="es-ES" sz="20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11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PlatformIO</a:t>
                      </a:r>
                      <a:r>
                        <a:rPr lang="es-ES" sz="2000" b="1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– </a:t>
                      </a:r>
                      <a:r>
                        <a:rPr lang="es-E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Microsoft</a:t>
                      </a:r>
                      <a:r>
                        <a:rPr lang="es-ES" sz="2000" b="1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</a:t>
                      </a:r>
                      <a:r>
                        <a:rPr lang="es-ES" sz="2000" b="1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Visual Studio Code</a:t>
                      </a:r>
                      <a:r>
                        <a:rPr lang="ko-KR" altLang="en-U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의 확장 </a:t>
                      </a:r>
                      <a:r>
                        <a:rPr lang="en-US" altLang="ko-KR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– </a:t>
                      </a:r>
                      <a:r>
                        <a:rPr lang="es-E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Chips Alliance </a:t>
                      </a:r>
                      <a:r>
                        <a:rPr lang="ko-KR" altLang="en-U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플랫폼 포함</a:t>
                      </a:r>
                      <a:r>
                        <a:rPr lang="en-US" altLang="ko-KR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: </a:t>
                      </a:r>
                      <a:r>
                        <a:rPr lang="es-E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RISC-V Toolchain, OpenOCD, Verilator HDL Simulator, WD Whisper ISS (</a:t>
                      </a:r>
                      <a:r>
                        <a:rPr lang="ko-KR" altLang="en-US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명령어 집합 시뮬레이터</a:t>
                      </a:r>
                      <a:r>
                        <a:rPr lang="en-US" altLang="ko-KR" sz="2000" b="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)</a:t>
                      </a:r>
                      <a:endParaRPr lang="es-ES" sz="2000" b="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666688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36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하드웨어</a:t>
                      </a:r>
                      <a:r>
                        <a:rPr lang="es-ES" sz="36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*</a:t>
                      </a:r>
                      <a:endParaRPr lang="es-ES" sz="36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 err="1" smtClean="0">
                          <a:solidFill>
                            <a:schemeClr val="dk1"/>
                          </a:solidFill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Digilent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</a:t>
                      </a:r>
                      <a:r>
                        <a:rPr lang="en-GB" sz="2000" kern="1200" dirty="0" err="1" smtClean="0">
                          <a:solidFill>
                            <a:schemeClr val="dk1"/>
                          </a:solidFill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Nexys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 A7 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/ </a:t>
                      </a:r>
                      <a:r>
                        <a:rPr lang="en-GB" sz="2000" kern="1200" dirty="0" err="1" smtClean="0">
                          <a:solidFill>
                            <a:schemeClr val="dk1"/>
                          </a:solidFill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Nexys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4 DDR FPGA Board</a:t>
                      </a:r>
                      <a:endParaRPr lang="es-ES" sz="20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866364"/>
              </p:ext>
            </p:extLst>
          </p:nvPr>
        </p:nvGraphicFramePr>
        <p:xfrm>
          <a:off x="5531952" y="3384398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RISC-V </a:t>
                      </a:r>
                      <a:r>
                        <a:rPr lang="ko-KR" altLang="en-US" sz="36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코어 및 </a:t>
                      </a:r>
                      <a:r>
                        <a:rPr lang="es-ES" sz="36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SOC</a:t>
                      </a:r>
                      <a:endParaRPr lang="es-ES" sz="36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Noto Sans Med" panose="020B0602040504020204" pitchFamily="34"/>
                      </a:endParaRP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Core</a:t>
                      </a:r>
                      <a:r>
                        <a:rPr lang="es-ES" sz="2400" b="1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: </a:t>
                      </a:r>
                      <a:r>
                        <a:rPr lang="es-E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Western Digital</a:t>
                      </a:r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의 </a:t>
                      </a:r>
                      <a:r>
                        <a:rPr lang="es-ES" sz="2400" dirty="0" smtClean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SweRV EH1</a:t>
                      </a:r>
                      <a:endParaRPr lang="es-ES" sz="2400" b="1" dirty="0"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Noto Sans Med" panose="020B0602040504020204" pitchFamily="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SoC</a:t>
                      </a:r>
                      <a:r>
                        <a:rPr lang="es-ES" sz="2400" b="1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:</a:t>
                      </a:r>
                      <a:r>
                        <a:rPr lang="es-ES" sz="2400" b="1" baseline="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</a:t>
                      </a:r>
                      <a:r>
                        <a:rPr lang="es-ES" sz="24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Chips </a:t>
                      </a:r>
                      <a:r>
                        <a:rPr lang="es-E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Alliance</a:t>
                      </a:r>
                      <a:r>
                        <a:rPr lang="ko-KR" altLang="en-U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의</a:t>
                      </a:r>
                      <a:r>
                        <a:rPr lang="es-ES" sz="2400" dirty="0" smtClean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  <a:cs typeface="Noto Sans Med" panose="020B0602040504020204" pitchFamily="34"/>
                        </a:rPr>
                        <a:t> </a:t>
                      </a:r>
                      <a:r>
                        <a:rPr lang="es-ES" sz="2400" b="1" dirty="0"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  <a:cs typeface="Noto Sans Med" panose="020B0602040504020204" pitchFamily="34"/>
                        </a:rPr>
                        <a:t>SweRVolf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478435"/>
            <a:ext cx="11002850" cy="413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$ 265 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(</a:t>
            </a:r>
            <a:r>
              <a:rPr lang="ko-KR" altLang="en-US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교육 할인</a:t>
            </a:r>
            <a:r>
              <a:rPr lang="en-US" altLang="ko-KR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: $ </a:t>
            </a:r>
            <a:r>
              <a:rPr lang="en-US" altLang="ko-KR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199)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인 </a:t>
            </a:r>
            <a:r>
              <a:rPr lang="en-US" altLang="ko-KR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FPGA </a:t>
            </a:r>
            <a:r>
              <a:rPr lang="ko-KR" altLang="en-US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보드를 제외하고 모두 무료입니다</a:t>
            </a:r>
            <a:r>
              <a:rPr lang="en-US" altLang="ko-KR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473327"/>
            <a:ext cx="6411784" cy="710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*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 모든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LAB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은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시뮬레이션에서만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완료할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따라서 이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하드웨어는 권장되지만 필수는 아닙니다</a:t>
            </a:r>
            <a:r>
              <a:rPr lang="en-US" altLang="ko-KR" sz="18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Noto Sans Med" panose="020B0602040504020204" pitchFamily="34"/>
              </a:rPr>
              <a:t>.</a:t>
            </a:r>
            <a:endParaRPr lang="en-US" sz="1800" dirty="0">
              <a:latin typeface="Noto Sans CJK KR Regular" panose="020B0500000000000000" pitchFamily="34" charset="-127"/>
              <a:ea typeface="Noto Sans CJK KR Regular" panose="020B0500000000000000" pitchFamily="34" charset="-127"/>
              <a:cs typeface="Noto Sans Med" panose="020B06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536642" y="4850708"/>
            <a:ext cx="6221926" cy="146620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Timer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모듈은 </a:t>
            </a:r>
            <a:r>
              <a:rPr lang="en-US" altLang="ko-KR" sz="2400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OpenCores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제공합니다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en-GB" sz="2400" u="sng" dirty="0" smtClean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  <a:hlinkClick r:id="rId2"/>
              </a:rPr>
              <a:t>https</a:t>
            </a:r>
            <a:r>
              <a:rPr lang="en-GB" sz="2400" u="sng" dirty="0">
                <a:solidFill>
                  <a:srgbClr val="0000FF"/>
                </a:solidFill>
                <a:effectLst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  <a:hlinkClick r:id="rId2"/>
              </a:rPr>
              <a:t>://opencores.org/projects/ptc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buNone/>
              <a:defRPr/>
            </a:pP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9C928-564B-407F-A82F-5BDFCA79BF3A}"/>
              </a:ext>
            </a:extLst>
          </p:cNvPr>
          <p:cNvSpPr txBox="1"/>
          <p:nvPr/>
        </p:nvSpPr>
        <p:spPr>
          <a:xfrm>
            <a:off x="1173616" y="5412970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주변기기</a:t>
            </a:r>
            <a:endParaRPr lang="en-US" sz="2800" b="1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7591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PTC)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9218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모듈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PTC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모듈이라고도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함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다음에 사용됩니다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(T)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(C):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클럭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에지 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또는 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이벤트라고도 하는 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다른 신호의 에지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계산합니다</a:t>
            </a:r>
            <a:r>
              <a:rPr lang="en-US" altLang="ko-KR" sz="20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lvl="1">
              <a:defRPr/>
            </a:pP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펄스</a:t>
            </a:r>
            <a:r>
              <a:rPr lang="en-US" altLang="ko-KR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(P)</a:t>
            </a:r>
            <a:r>
              <a:rPr lang="ko-KR" alt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폭 변조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PWM</a:t>
            </a:r>
            <a:r>
              <a:rPr lang="en-US" sz="20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lvl="2">
              <a:defRPr/>
            </a:pPr>
            <a:r>
              <a:rPr lang="ko-KR" altLang="en-US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출력의 높은 지속 시간 </a:t>
            </a:r>
            <a:r>
              <a:rPr lang="en-US" altLang="ko-KR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듀티</a:t>
            </a:r>
            <a:r>
              <a:rPr lang="ko-KR" altLang="en-US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사이클이라고 함</a:t>
            </a:r>
            <a:r>
              <a:rPr lang="en-US" altLang="ko-KR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변경</a:t>
            </a:r>
          </a:p>
          <a:p>
            <a:pPr lvl="2">
              <a:defRPr/>
            </a:pPr>
            <a:r>
              <a:rPr lang="ko-KR" altLang="en-US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아날로그 전압을 디지털 방식으로 </a:t>
            </a:r>
            <a:r>
              <a:rPr lang="ko-KR" altLang="en-US" dirty="0" err="1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근사화하는데</a:t>
            </a:r>
            <a:r>
              <a:rPr lang="ko-KR" altLang="en-US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사용</a:t>
            </a:r>
            <a:r>
              <a:rPr lang="en-US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PWM </a:t>
            </a:r>
            <a:r>
              <a:rPr lang="ko-KR" altLang="en-US" sz="24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예</a:t>
            </a:r>
            <a:r>
              <a:rPr lang="en-US" altLang="ko-KR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33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% </a:t>
            </a:r>
            <a:r>
              <a:rPr lang="ko-KR" altLang="en-US" sz="240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듀티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사이클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신호는 시간의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1/3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높음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).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하이 레벨이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3V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이면 아날로그 전압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신호의 평균 전압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3V * 0.33 = 1V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004158"/>
              </p:ext>
            </p:extLst>
          </p:nvPr>
        </p:nvGraphicFramePr>
        <p:xfrm>
          <a:off x="2449902" y="3917817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0" name="Visio" r:id="rId3" imgW="4735741" imgH="1432544" progId="Visio.Drawing.15">
                  <p:embed/>
                </p:oleObj>
              </mc:Choice>
              <mc:Fallback>
                <p:oleObj name="Visio" r:id="rId3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9902" y="3917817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en-US" altLang="ko-KR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(PTC)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520890"/>
              </p:ext>
            </p:extLst>
          </p:nvPr>
        </p:nvGraphicFramePr>
        <p:xfrm>
          <a:off x="603487" y="1148942"/>
          <a:ext cx="10826513" cy="1767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937143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380553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Name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Address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Width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Access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Description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RPTC_CNTR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Main PTC counter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RPTC_HRC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0x80001204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HI Reference/Capture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RPTC_LRC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0x80001208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LO Reference/Capture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Noto Sans CJK KR Black" panose="020B0A00000000000000" pitchFamily="34" charset="-127"/>
                          <a:ea typeface="Noto Sans CJK KR Black" panose="020B0A00000000000000" pitchFamily="34" charset="-127"/>
                        </a:rPr>
                        <a:t>RPTC_CTRL</a:t>
                      </a:r>
                      <a:endParaRPr lang="en-US" sz="2000" dirty="0">
                        <a:effectLst/>
                        <a:latin typeface="Noto Sans CJK KR Black" panose="020B0A00000000000000" pitchFamily="34" charset="-127"/>
                        <a:ea typeface="Noto Sans CJK KR Black" panose="020B0A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9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Control register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71999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RPTC_CNTR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 값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>
              <a:defRPr/>
            </a:pPr>
            <a:r>
              <a:rPr lang="en-US" sz="2000" b="1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RPTC_HRC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하이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레퍼런스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캡처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High reference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capture)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– PWM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모드에서 출력이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high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전환되어야 하는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사이클 수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리셋 후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나타냅니다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RPTC_LRC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낮은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레퍼런스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캡처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Low reference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capture)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–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모드에서 카운트가 완료되었을 때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리셋 후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사이클 수를 나타냅니다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PWM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모드에서 출력이 낮아야 할 때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리셋 후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클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럭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사이클 수를 나타냅니다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RPTC_CTRL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제어 레지스터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kumimoji="0" lang="en-GB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en-US" altLang="ko-KR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(PTC) </a:t>
            </a:r>
            <a:r>
              <a:rPr lang="ko-KR" altLang="en-US" sz="3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제어 </a:t>
            </a:r>
            <a:r>
              <a:rPr lang="ko-KR" altLang="en-US" sz="36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레지스터</a:t>
            </a:r>
            <a:endParaRPr lang="en-US" sz="36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10CD64-70BC-43F4-B264-CEECFA9C2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834749"/>
              </p:ext>
            </p:extLst>
          </p:nvPr>
        </p:nvGraphicFramePr>
        <p:xfrm>
          <a:off x="444372" y="1009953"/>
          <a:ext cx="11373679" cy="47180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687">
                  <a:extLst>
                    <a:ext uri="{9D8B030D-6E8A-4147-A177-3AD203B41FA5}">
                      <a16:colId xmlns:a16="http://schemas.microsoft.com/office/drawing/2014/main" val="975899823"/>
                    </a:ext>
                  </a:extLst>
                </a:gridCol>
                <a:gridCol w="1351126">
                  <a:extLst>
                    <a:ext uri="{9D8B030D-6E8A-4147-A177-3AD203B41FA5}">
                      <a16:colId xmlns:a16="http://schemas.microsoft.com/office/drawing/2014/main" val="2574718824"/>
                    </a:ext>
                  </a:extLst>
                </a:gridCol>
                <a:gridCol w="930438">
                  <a:extLst>
                    <a:ext uri="{9D8B030D-6E8A-4147-A177-3AD203B41FA5}">
                      <a16:colId xmlns:a16="http://schemas.microsoft.com/office/drawing/2014/main" val="1902636000"/>
                    </a:ext>
                  </a:extLst>
                </a:gridCol>
                <a:gridCol w="8327428">
                  <a:extLst>
                    <a:ext uri="{9D8B030D-6E8A-4147-A177-3AD203B41FA5}">
                      <a16:colId xmlns:a16="http://schemas.microsoft.com/office/drawing/2014/main" val="1303008691"/>
                    </a:ext>
                  </a:extLst>
                </a:gridCol>
              </a:tblGrid>
              <a:tr h="1539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Bit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Access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Reset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Name &amp; Description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496101079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EN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설정시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이 증가합니다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r>
                        <a:rPr lang="en-GB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025497002"/>
                  </a:ext>
                </a:extLst>
              </a:tr>
              <a:tr h="2848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ECLK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클럭 신호를 선택합니다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외부 클럭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, </a:t>
                      </a:r>
                      <a:r>
                        <a:rPr lang="en-US" altLang="ko-KR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ptc_ecgt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(1)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또는 시스템 클럭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(0)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을 통해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altLang="ko-KR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468277347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2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NEC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외부 클럭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(</a:t>
                      </a:r>
                      <a:r>
                        <a:rPr lang="en-US" altLang="ko-KR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ptc_ecgt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)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의 네거티브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/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포지티브 에지 및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low/high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기간을 선택하는 데 사용됩니다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487114273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3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OE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PWM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출력 드라이버를 활성화합니다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72831017"/>
                  </a:ext>
                </a:extLst>
              </a:tr>
              <a:tr h="699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4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SINGLE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설정된 경우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은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RPTC_LRC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값과 동일한 값에 도달한 후 증가하지 않습니다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해제되면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RPTC_LCR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레지스터의 값에 도달한 후 다시 시작됩니다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911080178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5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INTE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설정되면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PTC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는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값이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RPTC_LRC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또는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RPTC_HRC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의 값과 같을 때 인터럽트를 실행합니다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신호가 지워지면 인터럽트가 </a:t>
                      </a:r>
                      <a:r>
                        <a:rPr lang="ko-KR" altLang="en-US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마스킹됩니다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548311893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6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INT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읽을때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 이 비트는 보류중인 인터럽트를 나타냅니다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설정되면 인터럽트가 보류됩니다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이 비트를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'1'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로 쓰면 인터럽트 요청이 해제됩니다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148230091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7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CNTRRST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설정되면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이 재설정됩니다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지워지면 카운터가 정상적으로 작동합니다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785966066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8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R/W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0</a:t>
                      </a:r>
                      <a:endParaRPr lang="en-US" sz="180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b="1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CAPTE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: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설정되면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RPTC_CNTR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이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RPTC_LRC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또는 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RPTC_HRC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레지스터로 </a:t>
                      </a:r>
                      <a:r>
                        <a:rPr lang="ko-KR" altLang="en-US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캡처됩니다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 </a:t>
                      </a:r>
                      <a:r>
                        <a:rPr lang="ko-KR" altLang="en-US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해제되면 캡처 기능이 </a:t>
                      </a:r>
                      <a:r>
                        <a:rPr lang="ko-KR" altLang="en-US" sz="1800" b="0" dirty="0" err="1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마스킹됩니다</a:t>
                      </a:r>
                      <a:r>
                        <a:rPr lang="en-US" altLang="ko-KR" sz="1800" b="0" dirty="0" smtClean="0">
                          <a:effectLst/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.</a:t>
                      </a:r>
                      <a:endParaRPr lang="en-US" sz="1800" b="0" dirty="0">
                        <a:effectLst/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787842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15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2203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RPTC_LRC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카운트할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이클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수로 설정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타이머를 구성하려면 제어 비트 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(RPTC_CTRL)</a:t>
            </a:r>
            <a:r>
              <a:rPr lang="ko-KR" altLang="en-US" sz="2400" b="1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를 설정하십시오</a:t>
            </a:r>
            <a:r>
              <a:rPr lang="en-US" altLang="ko-KR" sz="2400" b="1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b="1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b="1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카운터 재설정 및 인터럽트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지우기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RPTC_CTRL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= 0xC0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(0b011000000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CNTRRST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7) =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1: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카운터가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재설정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됨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;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(RPTC_CNTR = 0); INT 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6) =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1: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요청이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해제 되었습니다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카운터 및 인터럽트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활성화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: RPTC_CTRL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= 0x21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(0b000100001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): EN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0) =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1: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카운터가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활성화되어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RPTC_CNTR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증가합니다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INTE (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비트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5) = </a:t>
            </a:r>
            <a:r>
              <a:rPr lang="en-US" altLang="ko-KR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1: PTC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RPTC_CNTR == RPTC_LRC </a:t>
            </a:r>
            <a:r>
              <a:rPr lang="ko-KR" altLang="en-US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 때 인터럽트를 </a:t>
            </a:r>
            <a:r>
              <a:rPr lang="ko-KR" alt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실행합니다</a:t>
            </a:r>
            <a:r>
              <a:rPr lang="en-US" altLang="ko-KR" sz="20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0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프로그램은 제어 레지스터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INT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RPTC_CTRL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비트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6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인터럽트 비트를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 (RPTC_CNTR == RPTC_LRC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나타냄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될 때까지 읽습니다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알고리즘은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인터럽트를 사용하지 않지만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비트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(INT, RPTC_CTRL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비트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6)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읽어 정확한 클럭 사이클 수에 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도달한 시기를 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결정합니다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en-US" altLang="ko-KR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</a:t>
            </a:r>
            <a:r>
              <a:rPr lang="ko-KR" altLang="en-US" sz="2400" dirty="0" smtClean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9</a:t>
            </a:r>
            <a:r>
              <a:rPr lang="ko-KR" altLang="en-US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인터럽트를 사용하는 방법을 보여줍니다</a:t>
            </a:r>
            <a:r>
              <a:rPr lang="en-US" altLang="ko-KR" sz="240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4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lang="en-US" sz="320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초급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수준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구현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2 </a:t>
            </a: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개의 주요 부분으로 나뉩니다</a:t>
            </a:r>
            <a:r>
              <a:rPr lang="en-US" altLang="ko-KR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.</a:t>
            </a:r>
            <a:r>
              <a:rPr lang="en-US" sz="2400" b="1" dirty="0" smtClean="0">
                <a:effectLst/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 </a:t>
            </a:r>
            <a:endParaRPr lang="en-US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외부 연결 없음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 모듈을 </a:t>
            </a:r>
            <a:r>
              <a:rPr lang="en-US" altLang="ko-KR" sz="2000" dirty="0" err="1" smtClean="0">
                <a:latin typeface="Arial" panose="020B0604020202020204" pitchFamily="34" charset="0"/>
                <a:ea typeface="SimSun" panose="02010600030101010101" pitchFamily="2" charset="-122"/>
              </a:rPr>
              <a:t>SweRVolfX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왼쪽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타이머와 </a:t>
            </a:r>
            <a:r>
              <a:rPr lang="en-US" altLang="ko-KR" sz="20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SweRV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EH1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간의 연결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오른쪽 음영 영역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8: </a:t>
            </a:r>
            <a:r>
              <a:rPr lang="en-US" altLang="ko-KR" b="1" dirty="0" err="1"/>
              <a:t>SweRVolfX</a:t>
            </a:r>
            <a:r>
              <a:rPr lang="ko-KR" altLang="en-US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통합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748603" y="1170263"/>
            <a:ext cx="10791930" cy="5232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파일 </a:t>
            </a:r>
            <a:r>
              <a:rPr lang="en-US" altLang="ko-KR" sz="2400" dirty="0" err="1" smtClean="0">
                <a:latin typeface="Noto Sans CJK KR Black" panose="020B0A00000000000000" pitchFamily="34" charset="-127"/>
                <a:ea typeface="Noto Sans CJK KR Black" panose="020B0A00000000000000" pitchFamily="34" charset="-127"/>
                <a:cs typeface="Times New Roman" panose="02020603050405020304" pitchFamily="18" charset="0"/>
              </a:rPr>
              <a:t>swervolf_core.v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: PTC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모듈 </a:t>
            </a:r>
            <a:r>
              <a:rPr lang="ko-KR" altLang="en-US" sz="2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Times New Roman" panose="02020603050405020304" pitchFamily="18" charset="0"/>
              </a:rPr>
              <a:t>인스턴스화</a:t>
            </a:r>
            <a:endParaRPr lang="es-E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798" y="2092763"/>
            <a:ext cx="52006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Lab 9:</a:t>
            </a:r>
            <a:br>
              <a:rPr lang="en-US" sz="95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</a:br>
            <a:r>
              <a:rPr lang="ko-KR" altLang="en-US" sz="8300" dirty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인터럽트 구동 </a:t>
            </a:r>
            <a:r>
              <a:rPr lang="en-US" altLang="ko-KR" sz="8300" dirty="0" smtClean="0">
                <a:solidFill>
                  <a:srgbClr val="002060"/>
                </a:solidFill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</a:t>
            </a:r>
            <a:endParaRPr lang="en-US" sz="8300" dirty="0">
              <a:solidFill>
                <a:srgbClr val="002060"/>
              </a:solidFill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구동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323930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구동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vs.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프로그래밍 된 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</a:t>
            </a:r>
            <a:endParaRPr lang="en-US" altLang="ko-KR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en-US" altLang="ko-KR" sz="24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</a:t>
            </a:r>
            <a:r>
              <a:rPr lang="en-US" altLang="ko-KR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시스템의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컨트롤러</a:t>
            </a:r>
          </a:p>
          <a:p>
            <a:pPr>
              <a:defRPr/>
            </a:pP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Western Digital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주변기기 지원 및 보드 지원 패키지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(PSP 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lang="en-US" altLang="ko-KR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BSP)</a:t>
            </a: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사용하여 인터럽트를 구성하는 방법</a:t>
            </a:r>
          </a:p>
          <a:p>
            <a:pPr>
              <a:defRPr/>
            </a:pPr>
            <a:r>
              <a:rPr lang="ko-KR" altLang="en-US" sz="2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</a:t>
            </a:r>
            <a:r>
              <a:rPr lang="ko-KR" altLang="en-US" sz="24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예제</a:t>
            </a:r>
            <a:endParaRPr lang="en-US" sz="2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RVfpga Lab 9: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기반 </a:t>
            </a:r>
            <a:r>
              <a:rPr lang="en-US" altLang="ko-KR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I/O </a:t>
            </a:r>
            <a:r>
              <a:rPr lang="ko-KR" altLang="en-US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소개</a:t>
            </a:r>
            <a:endParaRPr lang="en-US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2442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프로그래밍된 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I/O:</a:t>
            </a:r>
            <a:r>
              <a:rPr lang="en-US" altLang="ko-KR" sz="2400" b="1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프로그램은 원하는 값이 표시 될 때까지 값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지속적으로 </a:t>
            </a:r>
            <a:r>
              <a:rPr lang="ko-KR" altLang="en-US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폴링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예를 들어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방법은 이전 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LAB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스위치를 읽는 데 사용되었습니다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이것은 다른 유용한 작업을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수행할 수 있는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대신 지속적으로 값을 </a:t>
            </a:r>
            <a:r>
              <a:rPr lang="ko-KR" altLang="en-US" sz="2000" dirty="0" err="1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폴링하여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프로세서를 묶습니다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r>
              <a:rPr 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endParaRPr lang="en-US" sz="2000" dirty="0" smtClean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lvl="1">
              <a:defRPr/>
            </a:pP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>
              <a:defRPr/>
            </a:pPr>
            <a:r>
              <a:rPr lang="ko-KR" altLang="en-US" sz="2400" b="1" dirty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인터럽트 구동 </a:t>
            </a:r>
            <a:r>
              <a:rPr lang="en-US" altLang="ko-KR" sz="2400" b="1" dirty="0" smtClean="0">
                <a:latin typeface="Noto Sans CJK KR Black" panose="020B0A00000000000000" pitchFamily="34" charset="-127"/>
                <a:ea typeface="Noto Sans CJK KR Black" panose="020B0A00000000000000" pitchFamily="34" charset="-127"/>
              </a:rPr>
              <a:t>I/O: </a:t>
            </a:r>
            <a:endParaRPr lang="en-US" sz="2400" b="1" dirty="0">
              <a:effectLst/>
              <a:latin typeface="Noto Sans CJK KR Black" panose="020B0A00000000000000" pitchFamily="34" charset="-127"/>
              <a:ea typeface="Noto Sans CJK KR Black" panose="020B0A00000000000000" pitchFamily="34" charset="-127"/>
            </a:endParaRP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이벤트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핀 설정</a:t>
            </a:r>
            <a:r>
              <a:rPr lang="en-US" altLang="ko-KR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프로세서가 예약되지 않은 함수 호출과 유사한 인터럽트 서비스 루틴 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(ISR,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인터럽트 핸들러라고도 함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으로 </a:t>
            </a:r>
            <a:r>
              <a:rPr lang="ko-KR" altLang="en-US" sz="2000" dirty="0" smtClean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점프하게 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ISR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인터럽트를 처리합니다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 </a:t>
            </a: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예를 들어 스위치 값을 읽은 다음 일반 프로그램으로 돌아갑니다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</a:p>
          <a:p>
            <a:pPr lvl="1">
              <a:defRPr/>
            </a:pPr>
            <a:r>
              <a:rPr lang="ko-KR" altLang="en-US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해당 이벤트가 발생할 때까지 프로세서는 유용한 작업을 계속할 수 있습니다</a:t>
            </a:r>
            <a:r>
              <a:rPr lang="en-US" altLang="ko-KR" sz="20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en-US" sz="20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4133</TotalTime>
  <Words>7825</Words>
  <Application>Microsoft Office PowerPoint</Application>
  <PresentationFormat>와이드스크린</PresentationFormat>
  <Paragraphs>1321</Paragraphs>
  <Slides>116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116</vt:i4>
      </vt:variant>
    </vt:vector>
  </HeadingPairs>
  <TitlesOfParts>
    <vt:vector size="131" baseType="lpstr">
      <vt:lpstr>等线</vt:lpstr>
      <vt:lpstr>Lohit Devanagari</vt:lpstr>
      <vt:lpstr>Noto Sans CJK KR Black</vt:lpstr>
      <vt:lpstr>Noto Sans CJK KR Regular</vt:lpstr>
      <vt:lpstr>Noto Sans Med</vt:lpstr>
      <vt:lpstr>SimSun</vt:lpstr>
      <vt:lpstr>맑은 고딕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Visio</vt:lpstr>
      <vt:lpstr>PowerPoint 프레젠테이션</vt:lpstr>
      <vt:lpstr>Acknowledgements</vt:lpstr>
      <vt:lpstr>소개</vt:lpstr>
      <vt:lpstr>RVfpga 개요</vt:lpstr>
      <vt:lpstr>RVfpga 코스 내용</vt:lpstr>
      <vt:lpstr>RVfpga 내용</vt:lpstr>
      <vt:lpstr>RVfpga 코스</vt:lpstr>
      <vt:lpstr>RVfpga를 구하는 방법</vt:lpstr>
      <vt:lpstr>RVfpga 필수 소프트웨어 및 하드웨어</vt:lpstr>
      <vt:lpstr>지원 플랫폼</vt:lpstr>
      <vt:lpstr>RVfpga 소프트웨어 Tool</vt:lpstr>
      <vt:lpstr>Nexys A7-100T FPGA 보드</vt:lpstr>
      <vt:lpstr>RISC-V 코어 및 SoCs</vt:lpstr>
      <vt:lpstr>RVfpga Hierarchy</vt:lpstr>
      <vt:lpstr>RVfpga Hierarchy</vt:lpstr>
      <vt:lpstr>SweRV EH1 Core and SweRV EH1 Core Complex</vt:lpstr>
      <vt:lpstr>SweRVolfX SoC</vt:lpstr>
      <vt:lpstr>RvfpgaNexys</vt:lpstr>
      <vt:lpstr>RVfpgaSim</vt:lpstr>
      <vt:lpstr>RVfpga 시스템 확장</vt:lpstr>
      <vt:lpstr>RVfpga Labs  개요</vt:lpstr>
      <vt:lpstr>RVfpga Labs</vt:lpstr>
      <vt:lpstr>RVfpga Labs 1-10</vt:lpstr>
      <vt:lpstr>RVfpga Labs 1-5: Vivado 프로젝트 및 프로그래밍</vt:lpstr>
      <vt:lpstr>RVfpga Labs 6-10: I/O 및 주변기기</vt:lpstr>
      <vt:lpstr>RVfpga Labs 11-15: The RISC-V Core</vt:lpstr>
      <vt:lpstr>RVfpga Labs 16-20: RISC-V 메모리 시스템</vt:lpstr>
      <vt:lpstr>RVfpga 타임라인</vt:lpstr>
      <vt:lpstr>RVfpga  빠른 시작 가이드</vt:lpstr>
      <vt:lpstr>빠른 시작 가이드 개요</vt:lpstr>
      <vt:lpstr>Install PlatformIO &amp; VSCode</vt:lpstr>
      <vt:lpstr>RVfpgaNexys를 보드에 다운로드하고 프로그램 실행</vt:lpstr>
      <vt:lpstr>RVfpga Labs 설명</vt:lpstr>
      <vt:lpstr>Lab 1: Vivado 프로젝트</vt:lpstr>
      <vt:lpstr>RVfpga Lab 1: RVfpga Vivado 프로젝트</vt:lpstr>
      <vt:lpstr>Lab 2: C 프로그래밍</vt:lpstr>
      <vt:lpstr>RVfpga Lab 2: C 프로그래밍</vt:lpstr>
      <vt:lpstr>RVfpga Lab 2: C 프로그램 예시</vt:lpstr>
      <vt:lpstr>RVfpga Lab 2: 메모리 매핑 된 I/O 주소</vt:lpstr>
      <vt:lpstr>RVfpga Lab 2: Western Digital의 BSP 및 PSP</vt:lpstr>
      <vt:lpstr>RVfpga Lab 2: Using UART to Print to Terminal</vt:lpstr>
      <vt:lpstr>Lab 3: RISC-V 어셈블리</vt:lpstr>
      <vt:lpstr>RVfpga Lab 3: RISC-V 어셈블리</vt:lpstr>
      <vt:lpstr>RVfpga Lab 3: RISC-V 조립 지침</vt:lpstr>
      <vt:lpstr>RVfpga Lab 3: RISC-V 어셈블리 설명서</vt:lpstr>
      <vt:lpstr>RVfpga Lab 3: RISC-V 레지스터</vt:lpstr>
      <vt:lpstr>RVfpga Lab 3: RISC-V 어셈블리 프로그램의 예</vt:lpstr>
      <vt:lpstr>Lab 4: 함수 호출</vt:lpstr>
      <vt:lpstr>RVfpga Lab 4: 함수 호출</vt:lpstr>
      <vt:lpstr>RVfpga Lab 4: 함수가 있는 예제 프로그램</vt:lpstr>
      <vt:lpstr>RVfpga Lab 4: 함수가 있는 예제 프로그램</vt:lpstr>
      <vt:lpstr>RVfpga Lab 4: C 라이브러리</vt:lpstr>
      <vt:lpstr>RVfpga Lab 4: C 라이브러리를 사용한 예제 프로그램</vt:lpstr>
      <vt:lpstr>RVfpga Lab 4: RISC-V 호출 규칙</vt:lpstr>
      <vt:lpstr>RVfpga Lab 4: RISC-V 호출 규칙 예</vt:lpstr>
      <vt:lpstr>RVfpga Lab 4: 스택</vt:lpstr>
      <vt:lpstr>RVfpga Lab 4: 보존 / 비 보존 레지스터</vt:lpstr>
      <vt:lpstr>RVfpga Lab 4: 스택 – 수정 된 어셈블리 코드</vt:lpstr>
      <vt:lpstr>Lab 5: C 및 어셈블리</vt:lpstr>
      <vt:lpstr>RVfpga Lab 5: C와 어셈블리 결합</vt:lpstr>
      <vt:lpstr>RVfpga Lab 5: 이미지 처리 프로그램</vt:lpstr>
      <vt:lpstr>RVfpga Lab 5: 이미지 처리 프로그램</vt:lpstr>
      <vt:lpstr>RVfpga Lab 5: 어셈블리 기능</vt:lpstr>
      <vt:lpstr>RVfpga Lab 5: 구조체와 배열</vt:lpstr>
      <vt:lpstr>RVfpga Lab 5: 주요 기능</vt:lpstr>
      <vt:lpstr>Lab 6: I/O 소개</vt:lpstr>
      <vt:lpstr>RVfpga Lab 6: I/O 소개</vt:lpstr>
      <vt:lpstr>RVfpga Lab 6: I/O가있는 일반 프로세서</vt:lpstr>
      <vt:lpstr>RVfpga Lab 6: I/O가있는 프로세서</vt:lpstr>
      <vt:lpstr>RVfpga Lab 6: 범용 I/O (GPIO)</vt:lpstr>
      <vt:lpstr>RVfpga Lab 6: 메모리 매핑 레지스터</vt:lpstr>
      <vt:lpstr>RVfpga Lab 6: RVfpga GPIO 모듈</vt:lpstr>
      <vt:lpstr>RVfpga Lab 6: 메모리 매핑 레지스터</vt:lpstr>
      <vt:lpstr>RVfpga Lab 6: GPIO 초급 수준 구현</vt:lpstr>
      <vt:lpstr>RVfpga Lab 6: 외부 연결</vt:lpstr>
      <vt:lpstr>RVfpga Lab 6: RVfpga에 통합</vt:lpstr>
      <vt:lpstr>RVfpga Lab 6: SweRV EH1과 연결</vt:lpstr>
      <vt:lpstr>Lab 7: 7 세그먼트 디스플레이</vt:lpstr>
      <vt:lpstr>RVfpga Lab 7: 7 세그먼트 디스플레이</vt:lpstr>
      <vt:lpstr>RVfpga Lab 7: 7 세그먼트 디스플레이 개요</vt:lpstr>
      <vt:lpstr>RVfpga Lab 7: Nexys A7의 7 세그먼트 디스플레이</vt:lpstr>
      <vt:lpstr>RVfpga Lab 7: 7 세그먼트 디스플레이 하드웨어</vt:lpstr>
      <vt:lpstr>RVfpga Lab 7: 7 세그먼트Disp. 초급 수준의 구현</vt:lpstr>
      <vt:lpstr>RVfpga Lab 7: 외부 연결</vt:lpstr>
      <vt:lpstr>RVfpga Lab 7: SweRVolfX에 통합</vt:lpstr>
      <vt:lpstr>RVfpga Lab 7: SweRVolfX에 통합</vt:lpstr>
      <vt:lpstr>Lab 8: 타이머</vt:lpstr>
      <vt:lpstr>RVfpga Lab 8: 타이머</vt:lpstr>
      <vt:lpstr>RVfpga Lab 8: 타이머</vt:lpstr>
      <vt:lpstr>RVfpga Lab 8: 타이머</vt:lpstr>
      <vt:lpstr>RVfpga Lab 8: 타이머 (PTC) 모듈</vt:lpstr>
      <vt:lpstr>RVfpga Lab 8: 타이머 (PTC) 레지스터</vt:lpstr>
      <vt:lpstr>RVfpga Lab 8: 타이머 (PTC) 제어 레지스터</vt:lpstr>
      <vt:lpstr>RVfpga Lab 8: 타이머 예제</vt:lpstr>
      <vt:lpstr>RVfpga Lab 8: 타이머 초급 수준 구현</vt:lpstr>
      <vt:lpstr>RVfpga Lab 8: SweRVolfX에 통합</vt:lpstr>
      <vt:lpstr>Lab 9: 인터럽트 구동 I/O</vt:lpstr>
      <vt:lpstr>RVfpga Lab 9: 인터럽트 구동 I/O</vt:lpstr>
      <vt:lpstr>RVfpga Lab 9: 인터럽트 기반 I/O 소개</vt:lpstr>
      <vt:lpstr>RVfpga Lab 9: 인터럽트 처리</vt:lpstr>
      <vt:lpstr>RVfpga Lab 9: 인터럽트 하드웨어</vt:lpstr>
      <vt:lpstr>RVfpga Lab 9: 단일 벡터 vs.다중 벡터 모드</vt:lpstr>
      <vt:lpstr>RVfpga Lab 9: 인터럽트 처리</vt:lpstr>
      <vt:lpstr>RVfpga Lab 9: 인터럽트 예제</vt:lpstr>
      <vt:lpstr>RVfpga Lab 9: 인터럽트 예제</vt:lpstr>
      <vt:lpstr>RVfpga Lab 9: 인터럽트 예제</vt:lpstr>
      <vt:lpstr>RVfpga Lab 9: 인터럽트 예제</vt:lpstr>
      <vt:lpstr>Lab 10: 직렬 버스</vt:lpstr>
      <vt:lpstr>RVfpga Lab 10: 직렬 버스</vt:lpstr>
      <vt:lpstr>RVfpga Lab 10: 직렬 버스</vt:lpstr>
      <vt:lpstr>RVfpga Lab 10: 직렬 버스</vt:lpstr>
      <vt:lpstr>RVfpga Lab 10: Rvfpga 시스템의 SPI 모듈</vt:lpstr>
      <vt:lpstr>RVfpga Lab 10: ADXL362 가속도계</vt:lpstr>
      <vt:lpstr>RVfpga Lab 10: 가속도계. 초급 수준의 구현</vt:lpstr>
      <vt:lpstr>RVfpga Lab 10: 외부 연결</vt:lpstr>
      <vt:lpstr>RVfpga Lab 10: SweRVolfX에 통합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Kwanghee Lee</cp:lastModifiedBy>
  <cp:revision>436</cp:revision>
  <dcterms:created xsi:type="dcterms:W3CDTF">2020-11-26T12:05:56Z</dcterms:created>
  <dcterms:modified xsi:type="dcterms:W3CDTF">2021-07-08T09:46:13Z</dcterms:modified>
</cp:coreProperties>
</file>