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4"/>
  </p:notesMasterIdLst>
  <p:handoutMasterIdLst>
    <p:handoutMasterId r:id="rId245"/>
  </p:handoutMasterIdLst>
  <p:sldIdLst>
    <p:sldId id="256" r:id="rId2"/>
    <p:sldId id="257" r:id="rId3"/>
    <p:sldId id="258" r:id="rId4"/>
    <p:sldId id="280" r:id="rId5"/>
    <p:sldId id="522" r:id="rId6"/>
    <p:sldId id="281" r:id="rId7"/>
    <p:sldId id="262" r:id="rId8"/>
    <p:sldId id="264" r:id="rId9"/>
    <p:sldId id="523" r:id="rId10"/>
    <p:sldId id="279" r:id="rId11"/>
    <p:sldId id="265" r:id="rId12"/>
    <p:sldId id="292" r:id="rId13"/>
    <p:sldId id="286" r:id="rId14"/>
    <p:sldId id="273" r:id="rId15"/>
    <p:sldId id="284" r:id="rId16"/>
    <p:sldId id="390" r:id="rId17"/>
    <p:sldId id="391" r:id="rId18"/>
    <p:sldId id="261" r:id="rId19"/>
    <p:sldId id="266" r:id="rId20"/>
    <p:sldId id="267" r:id="rId21"/>
    <p:sldId id="392" r:id="rId22"/>
    <p:sldId id="269" r:id="rId23"/>
    <p:sldId id="283" r:id="rId24"/>
    <p:sldId id="271" r:id="rId25"/>
    <p:sldId id="524" r:id="rId26"/>
    <p:sldId id="272" r:id="rId27"/>
    <p:sldId id="274" r:id="rId28"/>
    <p:sldId id="276" r:id="rId29"/>
    <p:sldId id="275" r:id="rId30"/>
    <p:sldId id="278" r:id="rId31"/>
    <p:sldId id="289" r:id="rId32"/>
    <p:sldId id="290" r:id="rId33"/>
    <p:sldId id="291" r:id="rId34"/>
    <p:sldId id="293" r:id="rId35"/>
    <p:sldId id="287" r:id="rId36"/>
    <p:sldId id="322" r:id="rId37"/>
    <p:sldId id="288" r:id="rId38"/>
    <p:sldId id="323" r:id="rId39"/>
    <p:sldId id="295" r:id="rId40"/>
    <p:sldId id="294" r:id="rId41"/>
    <p:sldId id="298" r:id="rId42"/>
    <p:sldId id="296" r:id="rId43"/>
    <p:sldId id="297" r:id="rId44"/>
    <p:sldId id="324" r:id="rId45"/>
    <p:sldId id="299" r:id="rId46"/>
    <p:sldId id="301" r:id="rId47"/>
    <p:sldId id="300" r:id="rId48"/>
    <p:sldId id="302" r:id="rId49"/>
    <p:sldId id="304" r:id="rId50"/>
    <p:sldId id="325" r:id="rId51"/>
    <p:sldId id="306" r:id="rId52"/>
    <p:sldId id="308" r:id="rId53"/>
    <p:sldId id="307" r:id="rId54"/>
    <p:sldId id="305" r:id="rId55"/>
    <p:sldId id="309" r:id="rId56"/>
    <p:sldId id="310" r:id="rId57"/>
    <p:sldId id="311" r:id="rId58"/>
    <p:sldId id="313" r:id="rId59"/>
    <p:sldId id="314" r:id="rId60"/>
    <p:sldId id="312" r:id="rId61"/>
    <p:sldId id="326" r:id="rId62"/>
    <p:sldId id="315" r:id="rId63"/>
    <p:sldId id="316" r:id="rId64"/>
    <p:sldId id="317" r:id="rId65"/>
    <p:sldId id="318" r:id="rId66"/>
    <p:sldId id="320" r:id="rId67"/>
    <p:sldId id="319" r:id="rId68"/>
    <p:sldId id="327" r:id="rId69"/>
    <p:sldId id="338" r:id="rId70"/>
    <p:sldId id="321" r:id="rId71"/>
    <p:sldId id="341" r:id="rId72"/>
    <p:sldId id="340" r:id="rId73"/>
    <p:sldId id="342" r:id="rId74"/>
    <p:sldId id="344" r:id="rId75"/>
    <p:sldId id="343" r:id="rId76"/>
    <p:sldId id="372" r:id="rId77"/>
    <p:sldId id="373" r:id="rId78"/>
    <p:sldId id="374" r:id="rId79"/>
    <p:sldId id="375" r:id="rId80"/>
    <p:sldId id="328" r:id="rId81"/>
    <p:sldId id="329" r:id="rId82"/>
    <p:sldId id="345" r:id="rId83"/>
    <p:sldId id="346" r:id="rId84"/>
    <p:sldId id="347" r:id="rId85"/>
    <p:sldId id="377" r:id="rId86"/>
    <p:sldId id="378" r:id="rId87"/>
    <p:sldId id="379" r:id="rId88"/>
    <p:sldId id="380" r:id="rId89"/>
    <p:sldId id="332" r:id="rId90"/>
    <p:sldId id="333" r:id="rId91"/>
    <p:sldId id="356" r:id="rId92"/>
    <p:sldId id="349" r:id="rId93"/>
    <p:sldId id="352" r:id="rId94"/>
    <p:sldId id="353" r:id="rId95"/>
    <p:sldId id="354" r:id="rId96"/>
    <p:sldId id="355" r:id="rId97"/>
    <p:sldId id="381" r:id="rId98"/>
    <p:sldId id="383" r:id="rId99"/>
    <p:sldId id="330" r:id="rId100"/>
    <p:sldId id="331" r:id="rId101"/>
    <p:sldId id="357" r:id="rId102"/>
    <p:sldId id="358" r:id="rId103"/>
    <p:sldId id="359" r:id="rId104"/>
    <p:sldId id="384" r:id="rId105"/>
    <p:sldId id="360" r:id="rId106"/>
    <p:sldId id="361" r:id="rId107"/>
    <p:sldId id="362" r:id="rId108"/>
    <p:sldId id="365" r:id="rId109"/>
    <p:sldId id="364" r:id="rId110"/>
    <p:sldId id="334" r:id="rId111"/>
    <p:sldId id="335" r:id="rId112"/>
    <p:sldId id="369" r:id="rId113"/>
    <p:sldId id="370" r:id="rId114"/>
    <p:sldId id="367" r:id="rId115"/>
    <p:sldId id="389" r:id="rId116"/>
    <p:sldId id="385" r:id="rId117"/>
    <p:sldId id="386" r:id="rId118"/>
    <p:sldId id="387" r:id="rId119"/>
    <p:sldId id="525" r:id="rId120"/>
    <p:sldId id="395" r:id="rId121"/>
    <p:sldId id="393" r:id="rId122"/>
    <p:sldId id="394" r:id="rId123"/>
    <p:sldId id="397" r:id="rId124"/>
    <p:sldId id="396" r:id="rId125"/>
    <p:sldId id="400" r:id="rId126"/>
    <p:sldId id="401" r:id="rId127"/>
    <p:sldId id="399" r:id="rId128"/>
    <p:sldId id="398" r:id="rId129"/>
    <p:sldId id="402" r:id="rId130"/>
    <p:sldId id="403" r:id="rId131"/>
    <p:sldId id="404" r:id="rId132"/>
    <p:sldId id="405" r:id="rId133"/>
    <p:sldId id="406" r:id="rId134"/>
    <p:sldId id="407" r:id="rId135"/>
    <p:sldId id="408" r:id="rId136"/>
    <p:sldId id="409" r:id="rId137"/>
    <p:sldId id="410" r:id="rId138"/>
    <p:sldId id="411" r:id="rId139"/>
    <p:sldId id="412" r:id="rId140"/>
    <p:sldId id="413" r:id="rId141"/>
    <p:sldId id="414" r:id="rId142"/>
    <p:sldId id="415" r:id="rId143"/>
    <p:sldId id="417" r:id="rId144"/>
    <p:sldId id="416" r:id="rId145"/>
    <p:sldId id="418" r:id="rId146"/>
    <p:sldId id="419" r:id="rId147"/>
    <p:sldId id="420" r:id="rId148"/>
    <p:sldId id="421" r:id="rId149"/>
    <p:sldId id="423" r:id="rId150"/>
    <p:sldId id="424" r:id="rId151"/>
    <p:sldId id="425" r:id="rId152"/>
    <p:sldId id="426" r:id="rId153"/>
    <p:sldId id="427" r:id="rId154"/>
    <p:sldId id="428" r:id="rId155"/>
    <p:sldId id="429" r:id="rId156"/>
    <p:sldId id="430" r:id="rId157"/>
    <p:sldId id="431" r:id="rId158"/>
    <p:sldId id="432" r:id="rId159"/>
    <p:sldId id="435" r:id="rId160"/>
    <p:sldId id="434" r:id="rId161"/>
    <p:sldId id="433" r:id="rId162"/>
    <p:sldId id="436" r:id="rId163"/>
    <p:sldId id="437" r:id="rId164"/>
    <p:sldId id="438" r:id="rId165"/>
    <p:sldId id="439" r:id="rId166"/>
    <p:sldId id="440" r:id="rId167"/>
    <p:sldId id="441" r:id="rId168"/>
    <p:sldId id="443" r:id="rId169"/>
    <p:sldId id="442" r:id="rId170"/>
    <p:sldId id="448" r:id="rId171"/>
    <p:sldId id="445" r:id="rId172"/>
    <p:sldId id="446" r:id="rId173"/>
    <p:sldId id="447" r:id="rId174"/>
    <p:sldId id="449" r:id="rId175"/>
    <p:sldId id="450" r:id="rId176"/>
    <p:sldId id="452" r:id="rId177"/>
    <p:sldId id="451" r:id="rId178"/>
    <p:sldId id="454" r:id="rId179"/>
    <p:sldId id="453" r:id="rId180"/>
    <p:sldId id="455" r:id="rId181"/>
    <p:sldId id="456" r:id="rId182"/>
    <p:sldId id="457" r:id="rId183"/>
    <p:sldId id="459" r:id="rId184"/>
    <p:sldId id="460" r:id="rId185"/>
    <p:sldId id="461" r:id="rId186"/>
    <p:sldId id="462" r:id="rId187"/>
    <p:sldId id="464" r:id="rId188"/>
    <p:sldId id="465" r:id="rId189"/>
    <p:sldId id="466" r:id="rId190"/>
    <p:sldId id="467" r:id="rId191"/>
    <p:sldId id="468" r:id="rId192"/>
    <p:sldId id="469" r:id="rId193"/>
    <p:sldId id="470" r:id="rId194"/>
    <p:sldId id="471" r:id="rId195"/>
    <p:sldId id="472" r:id="rId196"/>
    <p:sldId id="473" r:id="rId197"/>
    <p:sldId id="474" r:id="rId198"/>
    <p:sldId id="475" r:id="rId199"/>
    <p:sldId id="477" r:id="rId200"/>
    <p:sldId id="478" r:id="rId201"/>
    <p:sldId id="479" r:id="rId202"/>
    <p:sldId id="481" r:id="rId203"/>
    <p:sldId id="480" r:id="rId204"/>
    <p:sldId id="486" r:id="rId205"/>
    <p:sldId id="487" r:id="rId206"/>
    <p:sldId id="488" r:id="rId207"/>
    <p:sldId id="489" r:id="rId208"/>
    <p:sldId id="482" r:id="rId209"/>
    <p:sldId id="483" r:id="rId210"/>
    <p:sldId id="484" r:id="rId211"/>
    <p:sldId id="485" r:id="rId212"/>
    <p:sldId id="490" r:id="rId213"/>
    <p:sldId id="491" r:id="rId214"/>
    <p:sldId id="492" r:id="rId215"/>
    <p:sldId id="529" r:id="rId216"/>
    <p:sldId id="530" r:id="rId217"/>
    <p:sldId id="495" r:id="rId218"/>
    <p:sldId id="496" r:id="rId219"/>
    <p:sldId id="497" r:id="rId220"/>
    <p:sldId id="499" r:id="rId221"/>
    <p:sldId id="500" r:id="rId222"/>
    <p:sldId id="501" r:id="rId223"/>
    <p:sldId id="526" r:id="rId224"/>
    <p:sldId id="502" r:id="rId225"/>
    <p:sldId id="503" r:id="rId226"/>
    <p:sldId id="504" r:id="rId227"/>
    <p:sldId id="505" r:id="rId228"/>
    <p:sldId id="506" r:id="rId229"/>
    <p:sldId id="508" r:id="rId230"/>
    <p:sldId id="509" r:id="rId231"/>
    <p:sldId id="510" r:id="rId232"/>
    <p:sldId id="493" r:id="rId233"/>
    <p:sldId id="494" r:id="rId234"/>
    <p:sldId id="512" r:id="rId235"/>
    <p:sldId id="511" r:id="rId236"/>
    <p:sldId id="513" r:id="rId237"/>
    <p:sldId id="514" r:id="rId238"/>
    <p:sldId id="515" r:id="rId239"/>
    <p:sldId id="516" r:id="rId240"/>
    <p:sldId id="517" r:id="rId241"/>
    <p:sldId id="519" r:id="rId242"/>
    <p:sldId id="528" r:id="rId243"/>
  </p:sldIdLst>
  <p:sldSz cx="12192000" cy="6858000"/>
  <p:notesSz cx="6858000" cy="9144000"/>
  <p:custDataLst>
    <p:tags r:id="rId2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52" autoAdjust="0"/>
    <p:restoredTop sz="95694" autoAdjust="0"/>
  </p:normalViewPr>
  <p:slideViewPr>
    <p:cSldViewPr snapToGrid="0">
      <p:cViewPr varScale="1">
        <p:scale>
          <a:sx n="98" d="100"/>
          <a:sy n="98" d="100"/>
        </p:scale>
        <p:origin x="1092" y="-6"/>
      </p:cViewPr>
      <p:guideLst/>
    </p:cSldViewPr>
  </p:slideViewPr>
  <p:outlineViewPr>
    <p:cViewPr>
      <p:scale>
        <a:sx n="33" d="100"/>
        <a:sy n="33" d="100"/>
      </p:scale>
      <p:origin x="0" y="-16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936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commentAuthors" Target="commentAuthor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notesMaster" Target="notesMasters/notesMaster1.xml"/><Relationship Id="rId249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theme" Target="theme/theme1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handoutMaster" Target="handoutMasters/handoutMaster1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tableStyles" Target="tableStyle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tags" Target="tags/tag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image" Target="../media/image7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29A16-3F65-4FED-B8F0-5E77923492F4}" type="datetimeFigureOut">
              <a:rPr lang="en-US" altLang="zh-TW" smtClean="0"/>
              <a:t>4/25/2022</a:t>
            </a:fld>
            <a:endParaRPr lang="zh-TW" alt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55C3E-705D-468D-BE65-605678AAE28F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34722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6577-3358-4447-B097-793FB8933ADE}" type="datetimeFigureOut">
              <a:rPr lang="en-US" altLang="zh-TW" smtClean="0"/>
              <a:t>4/25/2022</a:t>
            </a:fld>
            <a:endParaRPr lang="zh-TW" alt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Editar el estilo de texto del patrón</a:t>
            </a:r>
          </a:p>
          <a:p>
            <a:pPr lvl="1"/>
            <a:r>
              <a:rPr lang="en-US" altLang="zh-TW"/>
              <a:t>Segundo nivel</a:t>
            </a:r>
            <a:endParaRPr lang="zh-TW" altLang="en-US"/>
          </a:p>
          <a:p>
            <a:pPr lvl="2"/>
            <a:r>
              <a:rPr lang="en-US" altLang="zh-TW"/>
              <a:t>Tercer nivel</a:t>
            </a:r>
            <a:endParaRPr lang="zh-TW" altLang="en-US"/>
          </a:p>
          <a:p>
            <a:pPr lvl="3"/>
            <a:r>
              <a:rPr lang="en-US" altLang="zh-TW"/>
              <a:t>Cuarto nivel</a:t>
            </a:r>
            <a:endParaRPr lang="zh-TW" altLang="en-US"/>
          </a:p>
          <a:p>
            <a:pPr lvl="4"/>
            <a:r>
              <a:rPr lang="en-US" altLang="zh-TW"/>
              <a:t>Quinto nivel</a:t>
            </a:r>
            <a:endParaRPr lang="zh-TW" alt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F4480-2D2F-409F-8246-3E554EA5C51D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8078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TW"/>
              <a:t>Click to edit Master subtitle style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3470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245" y="95535"/>
            <a:ext cx="11169555" cy="680114"/>
          </a:xfr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altLang="zh-TW"/>
              <a:t>Click to edit Master title style</a:t>
            </a:r>
            <a:endParaRPr lang="en-US" altLang="zh-TW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064525"/>
            <a:ext cx="10515600" cy="511243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  <a:endParaRPr lang="zh-TW" altLang="en-US"/>
          </a:p>
          <a:p>
            <a:pPr lvl="2"/>
            <a:r>
              <a:rPr lang="en-US" altLang="zh-TW"/>
              <a:t>Third level</a:t>
            </a:r>
            <a:endParaRPr lang="zh-TW" altLang="en-US"/>
          </a:p>
          <a:p>
            <a:pPr lvl="3"/>
            <a:r>
              <a:rPr lang="en-US" altLang="zh-TW"/>
              <a:t>Fourth level</a:t>
            </a:r>
            <a:endParaRPr lang="zh-TW" altLang="en-US"/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F5C9B624-AD28-43EB-9A45-D21AEE942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57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lang="en-US" altLang="zh-TW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  <a:endParaRPr lang="zh-TW" altLang="en-US"/>
          </a:p>
          <a:p>
            <a:pPr lvl="2"/>
            <a:r>
              <a:rPr lang="en-US" altLang="zh-TW"/>
              <a:t>Third level</a:t>
            </a:r>
            <a:endParaRPr lang="zh-TW" altLang="en-US"/>
          </a:p>
          <a:p>
            <a:pPr lvl="3"/>
            <a:r>
              <a:rPr lang="en-US" altLang="zh-TW"/>
              <a:t>Fourth level</a:t>
            </a:r>
            <a:endParaRPr lang="zh-TW" altLang="en-US"/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b="0" baseline="0"/>
              <a:t>RVfpga</a:t>
            </a:r>
            <a:r>
              <a:rPr lang="zh-TW" altLang="en-US" sz="1600" b="0" baseline="0"/>
              <a:t> </a:t>
            </a:r>
            <a:r>
              <a:rPr lang="en-US" altLang="zh-TW" sz="1600" b="0" baseline="0"/>
              <a:t>v2.0 © 2021     </a:t>
            </a:r>
            <a:r>
              <a:rPr lang="en-US" altLang="zh-TW" sz="1600" baseline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altLang="zh-TW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TW" sz="1600">
                <a:solidFill>
                  <a:schemeClr val="tx1"/>
                </a:solidFill>
              </a:rPr>
              <a:t>&gt;</a:t>
            </a:r>
            <a:endParaRPr lang="zh-TW" altLang="en-US" sz="16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>
                <a:solidFill>
                  <a:schemeClr val="tx1"/>
                </a:solidFill>
              </a:rPr>
              <a:t>Imagination Technologies 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Relationship Id="rId4" Type="http://schemas.openxmlformats.org/officeDocument/2006/relationships/image" Target="../media/image45.emf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7.emf"/><Relationship Id="rId5" Type="http://schemas.openxmlformats.org/officeDocument/2006/relationships/package" Target="../embeddings/Microsoft_Visio___3.vsdx"/><Relationship Id="rId4" Type="http://schemas.openxmlformats.org/officeDocument/2006/relationships/image" Target="../media/image46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simple_spi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log.com/media/en/technical-documentation/data-sheets/ADXL362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Relationship Id="rId4" Type="http://schemas.openxmlformats.org/officeDocument/2006/relationships/image" Target="../media/image48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.bin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3.bin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5.emf"/><Relationship Id="rId4" Type="http://schemas.openxmlformats.org/officeDocument/2006/relationships/oleObject" Target="../embeddings/oleObject4.bin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Visio___.vsdx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4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5.bin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1.emf"/><Relationship Id="rId4" Type="http://schemas.openxmlformats.org/officeDocument/2006/relationships/oleObject" Target="../embeddings/oleObject6.bin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3.emf"/><Relationship Id="rId4" Type="http://schemas.openxmlformats.org/officeDocument/2006/relationships/oleObject" Target="../embeddings/oleObject7.bin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4.emf"/><Relationship Id="rId4" Type="http://schemas.openxmlformats.org/officeDocument/2006/relationships/oleObject" Target="../embeddings/oleObject8.bin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6.emf"/><Relationship Id="rId4" Type="http://schemas.openxmlformats.org/officeDocument/2006/relationships/oleObject" Target="../embeddings/oleObject9.bin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10.bin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3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4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5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8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9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0.emf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hyperlink" Target="https://github.com/chipsalliance/Cores-SweRVolf" TargetMode="Externa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72.emf"/><Relationship Id="rId4" Type="http://schemas.openxmlformats.org/officeDocument/2006/relationships/oleObject" Target="../embeddings/oleObject12.bin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5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13.bin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9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4.emf"/><Relationship Id="rId4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75.emf"/><Relationship Id="rId4" Type="http://schemas.openxmlformats.org/officeDocument/2006/relationships/oleObject" Target="../embeddings/oleObject15.bin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3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77.emf"/><Relationship Id="rId4" Type="http://schemas.openxmlformats.org/officeDocument/2006/relationships/oleObject" Target="../embeddings/oleObject16.bin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5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78.emf"/><Relationship Id="rId4" Type="http://schemas.openxmlformats.org/officeDocument/2006/relationships/oleObject" Target="../embeddings/oleObject17.bin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emf"/><Relationship Id="rId2" Type="http://schemas.openxmlformats.org/officeDocument/2006/relationships/tags" Target="../tags/tag188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79.emf"/><Relationship Id="rId4" Type="http://schemas.openxmlformats.org/officeDocument/2006/relationships/oleObject" Target="../embeddings/oleObject18.bin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9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1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82.emf"/><Relationship Id="rId4" Type="http://schemas.openxmlformats.org/officeDocument/2006/relationships/oleObject" Target="../embeddings/oleObject20.bin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4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5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6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8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9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85.emf"/><Relationship Id="rId4" Type="http://schemas.openxmlformats.org/officeDocument/2006/relationships/oleObject" Target="../embeddings/oleObject21.bin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1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3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4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5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6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7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9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3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4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5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8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9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0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2.emf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1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3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4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5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8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9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5.emf"/><Relationship Id="rId4" Type="http://schemas.openxmlformats.org/officeDocument/2006/relationships/oleObject" Target="../embeddings/oleObject23.bin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1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3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4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5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99.emf"/><Relationship Id="rId4" Type="http://schemas.openxmlformats.org/officeDocument/2006/relationships/oleObject" Target="../embeddings/oleObject24.bin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6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00.emf"/><Relationship Id="rId4" Type="http://schemas.openxmlformats.org/officeDocument/2006/relationships/oleObject" Target="../embeddings/oleObject25.bin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01.emf"/><Relationship Id="rId4" Type="http://schemas.openxmlformats.org/officeDocument/2006/relationships/oleObject" Target="../embeddings/oleObject26.bin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8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9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2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Download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iversity.imgtec.com/rvfpga/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hworks.com/help/matlab/ref/rgb2gray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gpio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Visio___1.vsdx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3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ptc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4" Type="http://schemas.openxmlformats.org/officeDocument/2006/relationships/image" Target="../media/image26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0.emf"/><Relationship Id="rId4" Type="http://schemas.openxmlformats.org/officeDocument/2006/relationships/package" Target="../embeddings/Microsoft_Visio___2.vsdx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0" b="1" dirty="0">
                <a:ea typeface="新細明體" panose="02020300000000000000" pitchFamily="18" charset="-120"/>
              </a:rPr>
              <a:t>RVfpga</a:t>
            </a:r>
          </a:p>
          <a:p>
            <a:r>
              <a:rPr lang="zh-TW" altLang="en-US" sz="3400" b="1" i="1" dirty="0">
                <a:ea typeface="新細明體" panose="02020300000000000000" pitchFamily="18" charset="-120"/>
              </a:rPr>
              <a:t>瞭解電腦架構的完整課程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如何取得</a:t>
            </a:r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743942" y="926003"/>
            <a:ext cx="6590998" cy="48501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i="0" u="none" strike="noStrike" dirty="0">
                <a:latin typeface="Arial-BoldMT"/>
                <a:ea typeface="新細明體" panose="02020300000000000000" pitchFamily="18" charset="-120"/>
              </a:rPr>
              <a:t>通過以下網址</a:t>
            </a:r>
            <a:r>
              <a:rPr lang="zh-TW" altLang="en-US" b="1" i="0" u="none" strike="noStrike" baseline="0" dirty="0">
                <a:latin typeface="Arial-BoldMT"/>
                <a:ea typeface="新細明體" panose="02020300000000000000" pitchFamily="18" charset="-120"/>
              </a:rPr>
              <a:t>註冊</a:t>
            </a:r>
            <a:r>
              <a:rPr lang="en-US" altLang="zh-TW" b="1" i="0" u="none" strike="noStrike" dirty="0">
                <a:latin typeface="Arial-BoldMT"/>
                <a:ea typeface="新細明體" panose="02020300000000000000" pitchFamily="18" charset="-120"/>
              </a:rPr>
              <a:t>Imagination</a:t>
            </a:r>
            <a:r>
              <a:rPr lang="zh-TW" altLang="en-US" b="1" i="0" u="none" strike="noStrike" dirty="0">
                <a:latin typeface="Arial-BoldMT"/>
                <a:ea typeface="新細明體" panose="02020300000000000000" pitchFamily="18" charset="-120"/>
              </a:rPr>
              <a:t>大學計劃（</a:t>
            </a:r>
            <a:r>
              <a:rPr lang="en-US" altLang="zh-TW" b="1" i="0" u="none" strike="noStrike" dirty="0">
                <a:latin typeface="Arial-BoldMT"/>
                <a:ea typeface="新細明體" panose="02020300000000000000" pitchFamily="18" charset="-120"/>
              </a:rPr>
              <a:t>IUP</a:t>
            </a:r>
            <a:r>
              <a:rPr lang="zh-TW" altLang="en-US" b="1" i="0" u="none" strike="noStrike" dirty="0">
                <a:latin typeface="Arial-BoldMT"/>
                <a:ea typeface="新細明體" panose="02020300000000000000" pitchFamily="18" charset="-120"/>
              </a:rPr>
              <a:t>）</a:t>
            </a:r>
            <a:r>
              <a:rPr lang="en-US" altLang="zh-TW" i="0" u="none" strike="noStrike" dirty="0">
                <a:latin typeface="Arial-BoldMT"/>
                <a:ea typeface="新細明體" panose="02020300000000000000" pitchFamily="18" charset="-120"/>
              </a:rPr>
              <a:t>– </a:t>
            </a:r>
            <a:r>
              <a:rPr lang="zh-TW" altLang="en-US" i="0" u="none" strike="noStrike" dirty="0">
                <a:latin typeface="Arial-BoldMT"/>
                <a:ea typeface="新細明體" panose="02020300000000000000" pitchFamily="18" charset="-120"/>
              </a:rPr>
              <a:t>面向全球教師、研究人員和學生：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TW" sz="2200" b="1" i="1" u="none" strike="noStrike" baseline="0" dirty="0">
                <a:solidFill>
                  <a:srgbClr val="0070C0"/>
                </a:solidFill>
                <a:latin typeface="Arial-BoldMT"/>
                <a:ea typeface="新細明體" panose="02020300000000000000" pitchFamily="18" charset="-120"/>
              </a:rPr>
              <a:t>https://university.imgtec.com</a:t>
            </a:r>
          </a:p>
          <a:p>
            <a:pPr lvl="1"/>
            <a:r>
              <a:rPr lang="zh-TW" altLang="en-US" sz="2200" dirty="0">
                <a:ea typeface="新細明體" panose="02020300000000000000" pitchFamily="18" charset="-120"/>
              </a:rPr>
              <a:t>接收發佈</a:t>
            </a:r>
            <a:r>
              <a:rPr lang="zh-TW" altLang="en-US" sz="2200" b="1" dirty="0">
                <a:ea typeface="新細明體" panose="02020300000000000000" pitchFamily="18" charset="-120"/>
              </a:rPr>
              <a:t>更新</a:t>
            </a:r>
            <a:r>
              <a:rPr lang="zh-TW" altLang="en-US" sz="2200" dirty="0">
                <a:ea typeface="新細明體" panose="02020300000000000000" pitchFamily="18" charset="-120"/>
              </a:rPr>
              <a:t>和</a:t>
            </a:r>
            <a:r>
              <a:rPr lang="zh-TW" altLang="en-US" sz="2200" b="1" dirty="0">
                <a:ea typeface="新細明體" panose="02020300000000000000" pitchFamily="18" charset="-120"/>
              </a:rPr>
              <a:t>通知</a:t>
            </a:r>
          </a:p>
          <a:p>
            <a:pPr lvl="1"/>
            <a:r>
              <a:rPr lang="zh-TW" altLang="en-US" sz="2200" b="1" dirty="0">
                <a:ea typeface="新細明體" panose="02020300000000000000" pitchFamily="18" charset="-120"/>
              </a:rPr>
              <a:t>申請並下載</a:t>
            </a:r>
            <a:r>
              <a:rPr lang="zh-TW" altLang="en-US" sz="2200" dirty="0">
                <a:ea typeface="新細明體" panose="02020300000000000000" pitchFamily="18" charset="-120"/>
              </a:rPr>
              <a:t>資料</a:t>
            </a:r>
          </a:p>
          <a:p>
            <a:pPr lvl="1"/>
            <a:r>
              <a:rPr lang="zh-TW" altLang="en-US" sz="2200" b="1" dirty="0">
                <a:ea typeface="新細明體" panose="02020300000000000000" pitchFamily="18" charset="-120"/>
              </a:rPr>
              <a:t>支援論壇：</a:t>
            </a:r>
            <a:r>
              <a:rPr lang="en-US" altLang="zh-TW" sz="2200" dirty="0">
                <a:ea typeface="新細明體" panose="02020300000000000000" pitchFamily="18" charset="-120"/>
              </a:rPr>
              <a:t>PowerVR</a:t>
            </a:r>
            <a:r>
              <a:rPr lang="zh-TW" altLang="en-US" sz="2200" dirty="0">
                <a:ea typeface="新細明體" panose="02020300000000000000" pitchFamily="18" charset="-120"/>
              </a:rPr>
              <a:t>、</a:t>
            </a:r>
            <a:r>
              <a:rPr lang="en-US" altLang="zh-TW" sz="2200" dirty="0">
                <a:ea typeface="新細明體" panose="02020300000000000000" pitchFamily="18" charset="-120"/>
              </a:rPr>
              <a:t>RVfpga</a:t>
            </a:r>
            <a:r>
              <a:rPr lang="zh-TW" altLang="en-US" sz="2200" dirty="0">
                <a:ea typeface="新細明體" panose="02020300000000000000" pitchFamily="18" charset="-120"/>
              </a:rPr>
              <a:t>和</a:t>
            </a:r>
            <a:r>
              <a:rPr lang="en-US" altLang="zh-TW" sz="2200" dirty="0">
                <a:ea typeface="新細明體" panose="02020300000000000000" pitchFamily="18" charset="-120"/>
              </a:rPr>
              <a:t>AI</a:t>
            </a:r>
            <a:r>
              <a:rPr lang="zh-TW" altLang="en-US" sz="2200" dirty="0">
                <a:ea typeface="新細明體" panose="02020300000000000000" pitchFamily="18" charset="-120"/>
              </a:rPr>
              <a:t>論壇；</a:t>
            </a:r>
            <a:br>
              <a:rPr lang="en-US" altLang="zh-TW" sz="2200" dirty="0">
                <a:ea typeface="新細明體" panose="02020300000000000000" pitchFamily="18" charset="-120"/>
              </a:rPr>
            </a:br>
            <a:r>
              <a:rPr lang="en-US" altLang="zh-TW" sz="2200" dirty="0">
                <a:ea typeface="新細明體" panose="02020300000000000000" pitchFamily="18" charset="-120"/>
              </a:rPr>
              <a:t>IUP</a:t>
            </a:r>
            <a:r>
              <a:rPr lang="zh-TW" altLang="en-US" sz="2200" dirty="0">
                <a:ea typeface="新細明體" panose="02020300000000000000" pitchFamily="18" charset="-120"/>
              </a:rPr>
              <a:t>論壇（面向課程</a:t>
            </a:r>
            <a:r>
              <a:rPr lang="en-US" altLang="zh-TW" sz="2200" dirty="0">
                <a:ea typeface="新細明體" panose="02020300000000000000" pitchFamily="18" charset="-120"/>
              </a:rPr>
              <a:t>/</a:t>
            </a:r>
            <a:r>
              <a:rPr lang="zh-TW" altLang="en-US" sz="2200" dirty="0">
                <a:ea typeface="新細明體" panose="02020300000000000000" pitchFamily="18" charset="-120"/>
              </a:rPr>
              <a:t>教學討論）</a:t>
            </a:r>
          </a:p>
          <a:p>
            <a:r>
              <a:rPr lang="zh-TW" altLang="en-US" sz="2200" b="1" dirty="0">
                <a:ea typeface="新細明體" panose="02020300000000000000" pitchFamily="18" charset="-120"/>
              </a:rPr>
              <a:t>社交媒體：</a:t>
            </a:r>
          </a:p>
          <a:p>
            <a:pPr lvl="1"/>
            <a:r>
              <a:rPr lang="en-US" altLang="zh-TW" sz="2000" b="1" dirty="0">
                <a:ea typeface="新細明體" panose="02020300000000000000" pitchFamily="18" charset="-120"/>
              </a:rPr>
              <a:t>IUP</a:t>
            </a:r>
            <a:r>
              <a:rPr lang="zh-TW" altLang="en-US" sz="2000" b="1" dirty="0">
                <a:ea typeface="新細明體" panose="02020300000000000000" pitchFamily="18" charset="-120"/>
              </a:rPr>
              <a:t>主管</a:t>
            </a:r>
            <a:r>
              <a:rPr lang="en-US" altLang="zh-TW" sz="2000" b="1" dirty="0">
                <a:ea typeface="新細明體" panose="02020300000000000000" pitchFamily="18" charset="-120"/>
              </a:rPr>
              <a:t>Robert Owen</a:t>
            </a:r>
            <a:r>
              <a:rPr lang="zh-TW" altLang="en-US" sz="2000" b="1" dirty="0">
                <a:ea typeface="新細明體" panose="02020300000000000000" pitchFamily="18" charset="-120"/>
              </a:rPr>
              <a:t>：</a:t>
            </a:r>
            <a:r>
              <a:rPr lang="en-US" altLang="zh-TW" sz="2000" dirty="0">
                <a:ea typeface="新細明體" panose="02020300000000000000" pitchFamily="18" charset="-120"/>
              </a:rPr>
              <a:t>@UniPgm</a:t>
            </a:r>
          </a:p>
          <a:p>
            <a:pPr lvl="1"/>
            <a:r>
              <a:rPr lang="en-US" altLang="zh-TW" sz="2000" b="1" dirty="0">
                <a:ea typeface="新細明體" panose="02020300000000000000" pitchFamily="18" charset="-120"/>
              </a:rPr>
              <a:t>Imagination Technologies</a:t>
            </a:r>
            <a:r>
              <a:rPr lang="zh-TW" altLang="en-US" sz="2000" b="1" dirty="0">
                <a:ea typeface="新細明體" panose="02020300000000000000" pitchFamily="18" charset="-120"/>
              </a:rPr>
              <a:t>：</a:t>
            </a:r>
            <a:r>
              <a:rPr lang="en-US" altLang="zh-TW" sz="2000" dirty="0">
                <a:ea typeface="新細明體" panose="02020300000000000000" pitchFamily="18" charset="-120"/>
              </a:rPr>
              <a:t>@ImaginationTech</a:t>
            </a:r>
          </a:p>
          <a:p>
            <a:pPr lvl="1"/>
            <a:r>
              <a:rPr lang="zh-TW" altLang="en-US" sz="2000" b="1" dirty="0">
                <a:ea typeface="新細明體" panose="02020300000000000000" pitchFamily="18" charset="-120"/>
              </a:rPr>
              <a:t>微信和微博：</a:t>
            </a:r>
            <a:r>
              <a:rPr lang="en-US" altLang="zh-TW" sz="2000" dirty="0">
                <a:ea typeface="新細明體" panose="02020300000000000000" pitchFamily="18" charset="-120"/>
              </a:rPr>
              <a:t>ImaginationTech</a:t>
            </a:r>
          </a:p>
          <a:p>
            <a:pPr lvl="1"/>
            <a:endParaRPr lang="en-US" dirty="0">
              <a:ea typeface="新細明體" panose="02020300000000000000" pitchFamily="18" charset="-120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3FC1718-C931-4DBB-834B-03618CEEB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1" y="1266658"/>
            <a:ext cx="4215842" cy="424907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EA1CCE-F0D8-4F2F-8A4F-CA36B7BD9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940" y="1805408"/>
            <a:ext cx="1255294" cy="1255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368A61-4709-4CB5-A488-61F0416160E0}"/>
              </a:ext>
            </a:extLst>
          </p:cNvPr>
          <p:cNvSpPr txBox="1"/>
          <p:nvPr/>
        </p:nvSpPr>
        <p:spPr>
          <a:xfrm>
            <a:off x="2568733" y="1342266"/>
            <a:ext cx="19380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sz="1100" b="1" dirty="0">
                <a:solidFill>
                  <a:schemeClr val="bg1"/>
                </a:solidFill>
                <a:ea typeface="新細明體" panose="02020300000000000000" pitchFamily="18" charset="-120"/>
              </a:rPr>
              <a:t>掃描</a:t>
            </a:r>
            <a:r>
              <a:rPr lang="en-US" altLang="zh-TW" sz="1100" b="1" dirty="0">
                <a:solidFill>
                  <a:schemeClr val="bg1"/>
                </a:solidFill>
                <a:ea typeface="新細明體" panose="02020300000000000000" pitchFamily="18" charset="-120"/>
              </a:rPr>
              <a:t>IUP</a:t>
            </a:r>
            <a:r>
              <a:rPr lang="zh-TW" altLang="en-US" sz="1100" b="1" dirty="0">
                <a:solidFill>
                  <a:schemeClr val="bg1"/>
                </a:solidFill>
                <a:ea typeface="新細明體" panose="02020300000000000000" pitchFamily="18" charset="-120"/>
              </a:rPr>
              <a:t>網站的</a:t>
            </a:r>
            <a:r>
              <a:rPr lang="en-US" altLang="zh-TW" sz="1100" b="1" dirty="0">
                <a:solidFill>
                  <a:schemeClr val="bg1"/>
                </a:solidFill>
                <a:ea typeface="新細明體" panose="02020300000000000000" pitchFamily="18" charset="-120"/>
              </a:rPr>
              <a:t>QR</a:t>
            </a:r>
            <a:r>
              <a:rPr lang="zh-TW" altLang="en-US" sz="1100" b="1" dirty="0">
                <a:solidFill>
                  <a:schemeClr val="bg1"/>
                </a:solidFill>
                <a:ea typeface="新細明體" panose="02020300000000000000" pitchFamily="18" charset="-120"/>
              </a:rPr>
              <a:t>代碼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48F248-3123-435F-9653-042465415698}"/>
              </a:ext>
            </a:extLst>
          </p:cNvPr>
          <p:cNvSpPr/>
          <p:nvPr/>
        </p:nvSpPr>
        <p:spPr>
          <a:xfrm>
            <a:off x="184245" y="5640753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3B3B3B"/>
                </a:solidFill>
                <a:latin typeface="Arial-BoldMT"/>
                <a:ea typeface="新細明體" panose="02020300000000000000" pitchFamily="18" charset="-120"/>
              </a:rPr>
              <a:t>Imagination</a:t>
            </a:r>
            <a:r>
              <a:rPr lang="zh-TW" altLang="en-US" b="1" dirty="0">
                <a:solidFill>
                  <a:srgbClr val="3B3B3B"/>
                </a:solidFill>
                <a:latin typeface="Arial-BoldMT"/>
                <a:ea typeface="新細明體" panose="02020300000000000000" pitchFamily="18" charset="-120"/>
              </a:rPr>
              <a:t>大學計劃網站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28249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：中斷驅動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262236" cy="31559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中斷驅動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與程式設計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</a:p>
          <a:p>
            <a:pPr>
              <a:defRPr/>
            </a:pP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系統的中斷控制器</a:t>
            </a:r>
          </a:p>
          <a:p>
            <a:pPr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如何使用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Western Digita</a:t>
            </a:r>
            <a:r>
              <a:rPr lang="en-US" altLang="zh-TW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l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的週邊設備支援套件和開發板支援套件（</a:t>
            </a:r>
            <a:r>
              <a:rPr lang="en-US" altLang="zh-TW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PSP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lang="en-US" altLang="zh-TW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BSP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）來配置中斷</a:t>
            </a:r>
          </a:p>
          <a:p>
            <a:pPr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中斷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範例</a:t>
            </a: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：中斷驅動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簡介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316557" cy="44687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程式設計</a:t>
            </a:r>
            <a:r>
              <a:rPr lang="en-US" altLang="zh-TW" b="1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程式會連續輪詢一個值（例如開關），直到獲得所需值為止。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舉例來說，該方法曾在之前的實驗中用於讀取開關。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該方法會佔用處理器，不斷存取一個值（而無法執行其他有用的工作）。</a:t>
            </a:r>
          </a:p>
          <a:p>
            <a:pPr>
              <a:defRPr/>
            </a:pP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中斷驅動</a:t>
            </a:r>
            <a:r>
              <a:rPr lang="en-US" altLang="zh-TW" b="1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事件（例如，引腳視為有效）使處理器跳轉到中斷服務常式（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ISR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，也稱為中斷</a:t>
            </a:r>
            <a:r>
              <a:rPr lang="zh-TW" altLang="en-US" i="1" dirty="0">
                <a:latin typeface="Arial" panose="020B0604020202020204" pitchFamily="34" charset="0"/>
                <a:ea typeface="新細明體" panose="02020300000000000000" pitchFamily="18" charset="-120"/>
              </a:rPr>
              <a:t>處理常式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），這類似於未調度的函數呼叫。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ISR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處理中斷（例如，讀取開關的值），然後返回到常規程式。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在該事件發生之前，處理器可以繼續執行有用的工作。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：處理中斷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25199" cy="44053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中斷可能是由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硬體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或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軟體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引起的</a:t>
            </a:r>
          </a:p>
          <a:p>
            <a:pPr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在本實驗中，我們重點關注的是</a:t>
            </a: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硬體中斷</a:t>
            </a:r>
          </a:p>
          <a:p>
            <a:pPr>
              <a:defRPr/>
            </a:pP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SweRV EH1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核心按照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PLIC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（平台級中斷控制器）規格處理中斷。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該核心被稱為可程式化中斷控制器（</a:t>
            </a:r>
            <a:r>
              <a:rPr lang="en-US" altLang="zh-TW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PIC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）。它具有：</a:t>
            </a:r>
          </a:p>
          <a:p>
            <a:pPr lvl="1">
              <a:defRPr/>
            </a:pPr>
            <a:r>
              <a:rPr kumimoji="0" lang="en-US" altLang="zh-TW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255</a:t>
            </a:r>
            <a:r>
              <a:rPr kumimoji="0" lang="zh-TW" altLang="en-US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個</a:t>
            </a:r>
            <a:r>
              <a:rPr lang="zh-TW" alt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中斷源</a:t>
            </a:r>
          </a:p>
          <a:p>
            <a:pPr lvl="1">
              <a:defRPr/>
            </a:pPr>
            <a:r>
              <a:rPr kumimoji="0" lang="en-US" altLang="zh-TW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15</a:t>
            </a:r>
            <a:r>
              <a:rPr kumimoji="0" lang="zh-TW" altLang="en-US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個優先級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：中斷硬體</a:t>
            </a:r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659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：單向量模式與多向量模式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60931"/>
            <a:ext cx="5736837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單向量模式範例：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29" y="2160397"/>
            <a:ext cx="5597528" cy="245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20" y="1866880"/>
            <a:ext cx="5420004" cy="38183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542265" y="1060931"/>
            <a:ext cx="5395178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多向量模式範例：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99770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：處理中斷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使用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WD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PSP/BSP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defRPr/>
            </a:pP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使用</a:t>
            </a:r>
            <a:r>
              <a:rPr lang="en-US" altLang="zh-TW" sz="2800" dirty="0">
                <a:latin typeface="Arial" panose="020B0604020202020204" pitchFamily="34" charset="0"/>
                <a:ea typeface="新細明體" panose="02020300000000000000" pitchFamily="18" charset="-120"/>
              </a:rPr>
              <a:t>WD</a:t>
            </a: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2800" dirty="0">
                <a:latin typeface="Arial" panose="020B0604020202020204" pitchFamily="34" charset="0"/>
                <a:ea typeface="新細明體" panose="02020300000000000000" pitchFamily="18" charset="-120"/>
              </a:rPr>
              <a:t>PSP/BSP</a:t>
            </a: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初始化中斷</a:t>
            </a:r>
          </a:p>
          <a:p>
            <a:pPr lvl="1">
              <a:defRPr/>
            </a:pP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初始化</a:t>
            </a:r>
            <a:r>
              <a:rPr lang="en-US" altLang="zh-TW" sz="2800" dirty="0">
                <a:latin typeface="Arial" panose="020B0604020202020204" pitchFamily="34" charset="0"/>
                <a:ea typeface="新細明體" panose="02020300000000000000" pitchFamily="18" charset="-120"/>
              </a:rPr>
              <a:t>255</a:t>
            </a: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個中斷中的一或多個中斷，並提供</a:t>
            </a:r>
            <a:r>
              <a:rPr lang="en-US" altLang="zh-TW" sz="2800" dirty="0">
                <a:latin typeface="Arial" panose="020B0604020202020204" pitchFamily="34" charset="0"/>
                <a:ea typeface="新細明體" panose="02020300000000000000" pitchFamily="18" charset="-120"/>
              </a:rPr>
              <a:t>ISR</a:t>
            </a: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的名稱</a:t>
            </a:r>
          </a:p>
          <a:p>
            <a:pPr lvl="1">
              <a:defRPr/>
            </a:pP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將應觸發中斷的週邊設備訊號與中斷引腳相連。</a:t>
            </a:r>
          </a:p>
          <a:p>
            <a:pPr lvl="1">
              <a:defRPr/>
            </a:pP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允許所有中斷</a:t>
            </a:r>
          </a:p>
          <a:p>
            <a:pPr lvl="1">
              <a:defRPr/>
            </a:pP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允許外部中斷	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30249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：中斷範例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使用中斷讀取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Switch[0]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的值 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- 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僅在上升邊緣（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0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跳變為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1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sym typeface="Wingdings" panose="05000000000000000000" pitchFamily="2" charset="2"/>
              </a:rPr>
              <a:t>）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A93872-62B3-41CF-9B62-DC325D971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04440"/>
              </p:ext>
            </p:extLst>
          </p:nvPr>
        </p:nvGraphicFramePr>
        <p:xfrm>
          <a:off x="243039" y="1834389"/>
          <a:ext cx="11063392" cy="301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158">
                  <a:extLst>
                    <a:ext uri="{9D8B030D-6E8A-4147-A177-3AD203B41FA5}">
                      <a16:colId xmlns:a16="http://schemas.microsoft.com/office/drawing/2014/main" val="489485288"/>
                    </a:ext>
                  </a:extLst>
                </a:gridCol>
                <a:gridCol w="1623717">
                  <a:extLst>
                    <a:ext uri="{9D8B030D-6E8A-4147-A177-3AD203B41FA5}">
                      <a16:colId xmlns:a16="http://schemas.microsoft.com/office/drawing/2014/main" val="3657902820"/>
                    </a:ext>
                  </a:extLst>
                </a:gridCol>
                <a:gridCol w="1667339">
                  <a:extLst>
                    <a:ext uri="{9D8B030D-6E8A-4147-A177-3AD203B41FA5}">
                      <a16:colId xmlns:a16="http://schemas.microsoft.com/office/drawing/2014/main" val="3376335297"/>
                    </a:ext>
                  </a:extLst>
                </a:gridCol>
                <a:gridCol w="1057325">
                  <a:extLst>
                    <a:ext uri="{9D8B030D-6E8A-4147-A177-3AD203B41FA5}">
                      <a16:colId xmlns:a16="http://schemas.microsoft.com/office/drawing/2014/main" val="2031405792"/>
                    </a:ext>
                  </a:extLst>
                </a:gridCol>
                <a:gridCol w="4670853">
                  <a:extLst>
                    <a:ext uri="{9D8B030D-6E8A-4147-A177-3AD203B41FA5}">
                      <a16:colId xmlns:a16="http://schemas.microsoft.com/office/drawing/2014/main" val="590715533"/>
                    </a:ext>
                  </a:extLst>
                </a:gridCol>
              </a:tblGrid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位址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寬度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存取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252478456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RGPIO_IN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0x80001400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輸入資料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884725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RGPIO_OUT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0x80001404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輸出資料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97555748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RGPIO_OE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0x80001408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輸出驅動器啟用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728267783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RGPIO_INTE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0x8000140C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中斷啟用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333048150"/>
                  </a:ext>
                </a:extLst>
              </a:tr>
              <a:tr h="276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RGPIO_PTRIG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0x80001410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觸發中斷的事件類型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361489123"/>
                  </a:ext>
                </a:extLst>
              </a:tr>
              <a:tr h="265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RGPIO_AUX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0x80001414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多工處理輔助輸入與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輸出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96181225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RGPIO_CTRL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0x80001418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控制暫存器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8786300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RGPIO_INTS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0x8000141C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中斷狀態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28953042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RGPIO_ECLK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0x80001420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啟用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gpio_eclk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以鎖存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RGPIO_IN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06058816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RGPIO_NEC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0x80001424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選擇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gpio_eclk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的有效邊緣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9002915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0CB6FE2-3BAD-48D9-8416-F5966024C774}"/>
              </a:ext>
            </a:extLst>
          </p:cNvPr>
          <p:cNvSpPr txBox="1"/>
          <p:nvPr/>
        </p:nvSpPr>
        <p:spPr>
          <a:xfrm>
            <a:off x="0" y="5143711"/>
            <a:ext cx="115612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100" dirty="0">
                <a:latin typeface="Arial" panose="020B0604020202020204" pitchFamily="34" charset="0"/>
                <a:ea typeface="新細明體" panose="02020300000000000000" pitchFamily="18" charset="-120"/>
              </a:rPr>
              <a:t>有關完整代碼，請參見：</a:t>
            </a:r>
            <a:r>
              <a:rPr lang="en-US" altLang="zh-TW" sz="2100" dirty="0">
                <a:latin typeface="Arial" panose="020B0604020202020204" pitchFamily="34" charset="0"/>
                <a:ea typeface="新細明體" panose="02020300000000000000" pitchFamily="18" charset="-120"/>
              </a:rPr>
              <a:t>[RVfpgaPath]/RVfpga/Labs/Lab9/LED-Switch_7SegDispl_Interrupts_C-Lang.c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980781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：中斷範例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設定用於中斷的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暫存器：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RGPIO_INTE = 0x10000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（允許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Switch[0]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的中斷）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RGPIO_PTRIG = 0x10000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（在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Switch[0]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的上升邊緣觸發中斷）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RGPIO_INTS = 0x0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（清除所有中斷）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RGPIO_CTRL = 0x1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（允許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中斷）</a:t>
            </a:r>
          </a:p>
          <a:p>
            <a:pPr marL="0" indent="0">
              <a:buNone/>
              <a:defRPr/>
            </a:pPr>
            <a:endParaRPr lang="en-US" sz="22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829693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：中斷範例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990595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GPIO ISR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void GPIO_ISR(void)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20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 = M_PSP_READ_REGISTER_32(GPIO_LEDs);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 = !i;                                   /* Invert the LEDs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 = i &amp; 0x1;                              /* Only keep right-most LED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M_PSP_WRITE_REGISTER_32(GPIO_LEDs, i) 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20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/* Clear GPIO interrupt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M_PSP_WRITE_REGISTER_32(RGPIO_INTS, 0x0); /* RGPIO_INTS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20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/* Stop the generation of this interrupt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65346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9</a:t>
            </a:r>
            <a:r>
              <a:rPr lang="zh-TW" altLang="en-US" sz="3600" b="1" dirty="0">
                <a:ea typeface="新細明體" panose="02020300000000000000" pitchFamily="18" charset="-120"/>
              </a:rPr>
              <a:t>：中斷範例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將中斷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4</a:t>
            </a: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IRQ4</a:t>
            </a: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）與開關的中斷相連，並將中斷服務常式設定為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GPIO_ISR</a:t>
            </a:r>
          </a:p>
          <a:p>
            <a:pPr>
              <a:defRPr/>
            </a:pP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記憶體對映暫存器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0x80001018 = 0x1</a:t>
            </a: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：將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中斷與</a:t>
            </a:r>
            <a:r>
              <a:rPr lang="en-US" altLang="zh-TW" sz="3000" dirty="0">
                <a:latin typeface="Arial" panose="020B0604020202020204" pitchFamily="34" charset="0"/>
                <a:ea typeface="新細明體" panose="02020300000000000000" pitchFamily="18" charset="-120"/>
              </a:rPr>
              <a:t>IRQ4</a:t>
            </a: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相連</a:t>
            </a:r>
          </a:p>
          <a:p>
            <a:pPr>
              <a:defRPr/>
            </a:pPr>
            <a:r>
              <a:rPr lang="zh-TW" altLang="en-US" sz="3000" dirty="0">
                <a:latin typeface="Arial" panose="020B0604020202020204" pitchFamily="34" charset="0"/>
                <a:ea typeface="新細明體" panose="02020300000000000000" pitchFamily="18" charset="-120"/>
              </a:rPr>
              <a:t>啟用全域中斷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560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所需的軟體和硬體</a:t>
            </a:r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689829"/>
              </p:ext>
            </p:extLst>
          </p:nvPr>
        </p:nvGraphicFramePr>
        <p:xfrm>
          <a:off x="567260" y="1255009"/>
          <a:ext cx="4267068" cy="3689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9951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>
                          <a:ea typeface="新細明體" panose="02020300000000000000" pitchFamily="18" charset="-120"/>
                        </a:rPr>
                        <a:t>軟體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Xilinx 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Vivado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2019.2 WebPACK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4230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PlatformIO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– Microsoft</a:t>
                      </a:r>
                      <a:r>
                        <a:rPr lang="zh-TW" altLang="en-US" sz="2400" baseline="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Visual Studio Code –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的延伸模組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–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支援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Chips Alliance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平台，其中</a:t>
                      </a:r>
                      <a:r>
                        <a:rPr lang="zh-TW" altLang="en-US" sz="2400" baseline="0" dirty="0">
                          <a:ea typeface="新細明體" panose="02020300000000000000" pitchFamily="18" charset="-120"/>
                        </a:rPr>
                        <a:t>包括：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工具鏈、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OpenOCD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、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Verilator HDL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模擬器、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WD Whisper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指令集模擬器（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ISS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829838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>
                          <a:ea typeface="新細明體" panose="02020300000000000000" pitchFamily="18" charset="-120"/>
                        </a:rPr>
                        <a:t>硬體*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solidFill>
                            <a:schemeClr val="dk1"/>
                          </a:solidFill>
                          <a:latin typeface="+mn-lt"/>
                          <a:ea typeface="新細明體" panose="02020300000000000000" pitchFamily="18" charset="-120"/>
                          <a:cs typeface="+mn-cs"/>
                        </a:rPr>
                        <a:t>Digilent</a:t>
                      </a:r>
                      <a:r>
                        <a:rPr lang="zh-TW" altLang="en-US" sz="2400" dirty="0">
                          <a:solidFill>
                            <a:schemeClr val="dk1"/>
                          </a:solidFill>
                          <a:latin typeface="+mn-lt"/>
                          <a:ea typeface="新細明體" panose="02020300000000000000" pitchFamily="18" charset="-120"/>
                          <a:cs typeface="+mn-cs"/>
                        </a:rPr>
                        <a:t>的</a:t>
                      </a:r>
                      <a:r>
                        <a:rPr lang="en-US" altLang="zh-TW" sz="2400" b="1" dirty="0">
                          <a:solidFill>
                            <a:schemeClr val="dk1"/>
                          </a:solidFill>
                          <a:latin typeface="+mn-lt"/>
                          <a:ea typeface="新細明體" panose="02020300000000000000" pitchFamily="18" charset="-120"/>
                          <a:cs typeface="+mn-cs"/>
                        </a:rPr>
                        <a:t>Nexys A7</a:t>
                      </a:r>
                      <a:r>
                        <a:rPr lang="en-US" altLang="zh-TW" sz="2400" dirty="0">
                          <a:solidFill>
                            <a:schemeClr val="dk1"/>
                          </a:solidFill>
                          <a:latin typeface="+mn-lt"/>
                          <a:ea typeface="新細明體" panose="02020300000000000000" pitchFamily="18" charset="-120"/>
                          <a:cs typeface="+mn-cs"/>
                        </a:rPr>
                        <a:t>/Nexys 4 DDR FPGA</a:t>
                      </a:r>
                      <a:r>
                        <a:rPr lang="zh-TW" altLang="en-US" sz="2400" dirty="0">
                          <a:solidFill>
                            <a:schemeClr val="dk1"/>
                          </a:solidFill>
                          <a:latin typeface="+mn-lt"/>
                          <a:ea typeface="新細明體" panose="02020300000000000000" pitchFamily="18" charset="-120"/>
                          <a:cs typeface="+mn-cs"/>
                        </a:rPr>
                        <a:t>開發板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183567"/>
              </p:ext>
            </p:extLst>
          </p:nvPr>
        </p:nvGraphicFramePr>
        <p:xfrm>
          <a:off x="5531952" y="3210222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6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3600" dirty="0">
                          <a:ea typeface="新細明體" panose="02020300000000000000" pitchFamily="18" charset="-120"/>
                        </a:rPr>
                        <a:t>核心和</a:t>
                      </a:r>
                      <a:r>
                        <a:rPr lang="zh-TW" altLang="en-US" sz="3600" baseline="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3600" baseline="0" dirty="0">
                          <a:ea typeface="新細明體" panose="02020300000000000000" pitchFamily="18" charset="-120"/>
                        </a:rPr>
                        <a:t>SOC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核心：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Western Digital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的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SweRV EH1**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SoC</a:t>
                      </a: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Chips Alliance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的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SweRVolf**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387905"/>
            <a:ext cx="11169554" cy="8408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2600" dirty="0">
                <a:ea typeface="新細明體" panose="02020300000000000000" pitchFamily="18" charset="-120"/>
              </a:rPr>
              <a:t>除</a:t>
            </a:r>
            <a:r>
              <a:rPr lang="en-US" altLang="zh-TW" sz="2600" dirty="0">
                <a:ea typeface="新細明體" panose="02020300000000000000" pitchFamily="18" charset="-120"/>
              </a:rPr>
              <a:t>FPGA</a:t>
            </a:r>
            <a:r>
              <a:rPr lang="zh-TW" altLang="en-US" sz="2600" dirty="0">
                <a:ea typeface="新細明體" panose="02020300000000000000" pitchFamily="18" charset="-120"/>
              </a:rPr>
              <a:t>開發板外，所有軟硬體均可免費使用（</a:t>
            </a:r>
            <a:r>
              <a:rPr lang="en-US" altLang="zh-TW" sz="2600" dirty="0">
                <a:ea typeface="新細明體" panose="02020300000000000000" pitchFamily="18" charset="-120"/>
              </a:rPr>
              <a:t>FPGA</a:t>
            </a:r>
            <a:r>
              <a:rPr lang="zh-TW" altLang="en-US" sz="2600" dirty="0">
                <a:ea typeface="新細明體" panose="02020300000000000000" pitchFamily="18" charset="-120"/>
              </a:rPr>
              <a:t>開發板的官方價為</a:t>
            </a:r>
            <a:r>
              <a:rPr lang="en-US" altLang="zh-TW" sz="2600" dirty="0">
                <a:ea typeface="新細明體" panose="02020300000000000000" pitchFamily="18" charset="-120"/>
              </a:rPr>
              <a:t>265</a:t>
            </a:r>
            <a:r>
              <a:rPr lang="zh-TW" altLang="en-US" sz="2600" dirty="0">
                <a:ea typeface="新細明體" panose="02020300000000000000" pitchFamily="18" charset="-120"/>
              </a:rPr>
              <a:t>美元，學術優惠價為</a:t>
            </a:r>
            <a:r>
              <a:rPr lang="en-US" altLang="zh-TW" sz="2600" dirty="0">
                <a:ea typeface="新細明體" panose="02020300000000000000" pitchFamily="18" charset="-120"/>
              </a:rPr>
              <a:t>199</a:t>
            </a:r>
            <a:r>
              <a:rPr lang="zh-TW" altLang="en-US" sz="2600" dirty="0">
                <a:ea typeface="新細明體" panose="02020300000000000000" pitchFamily="18" charset="-120"/>
              </a:rPr>
              <a:t>美元）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473327"/>
            <a:ext cx="6165125" cy="6320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TW" altLang="en-US" sz="2000" dirty="0">
                <a:ea typeface="新細明體" panose="02020300000000000000" pitchFamily="18" charset="-120"/>
              </a:rPr>
              <a:t>*選用：所有實驗只需通過模擬即可完成，因此該硬體只是推薦使用，並非必須使用。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02B46974-6442-49FB-9FEB-79D20C4F0564}"/>
              </a:ext>
            </a:extLst>
          </p:cNvPr>
          <p:cNvSpPr txBox="1">
            <a:spLocks/>
          </p:cNvSpPr>
          <p:nvPr/>
        </p:nvSpPr>
        <p:spPr>
          <a:xfrm>
            <a:off x="5423095" y="4895273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TW" altLang="en-US" sz="2000" dirty="0">
                <a:ea typeface="新細明體" panose="02020300000000000000" pitchFamily="18" charset="-120"/>
              </a:rPr>
              <a:t>**開放原始碼 </a:t>
            </a:r>
            <a:r>
              <a:rPr lang="en-US" altLang="zh-TW" sz="2000" dirty="0">
                <a:ea typeface="新細明體" panose="02020300000000000000" pitchFamily="18" charset="-120"/>
              </a:rPr>
              <a:t>- </a:t>
            </a:r>
            <a:r>
              <a:rPr lang="zh-TW" altLang="en-US" sz="2000" dirty="0">
                <a:ea typeface="新細明體" panose="02020300000000000000" pitchFamily="18" charset="-120"/>
              </a:rPr>
              <a:t>在</a:t>
            </a:r>
            <a:r>
              <a:rPr lang="en-US" altLang="zh-TW" sz="2000" dirty="0">
                <a:ea typeface="新細明體" panose="02020300000000000000" pitchFamily="18" charset="-120"/>
              </a:rPr>
              <a:t>RVfpga</a:t>
            </a:r>
            <a:r>
              <a:rPr lang="zh-TW" altLang="en-US" sz="2000" dirty="0">
                <a:ea typeface="新細明體" panose="02020300000000000000" pitchFamily="18" charset="-120"/>
              </a:rPr>
              <a:t>軟體套件中提供。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5755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10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序列匯流排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：序列匯流排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序列匯流排</a:t>
            </a:r>
            <a:r>
              <a:rPr lang="zh-TW" altLang="en-US" sz="3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一次傳送一位元</a:t>
            </a:r>
          </a:p>
          <a:p>
            <a:pPr lvl="1">
              <a:defRPr/>
            </a:pP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相比之下，並行匯流排則</a:t>
            </a: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一次傳送多個位元</a:t>
            </a:r>
          </a:p>
          <a:p>
            <a:pPr>
              <a:defRPr/>
            </a:pPr>
            <a:r>
              <a:rPr lang="zh-TW" altLang="en-US" sz="3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通用序列匯流排</a:t>
            </a:r>
          </a:p>
          <a:p>
            <a:pPr lvl="1">
              <a:defRPr/>
            </a:pPr>
            <a:r>
              <a:rPr lang="en-US" altLang="zh-TW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UART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（通用異步收發器）</a:t>
            </a:r>
          </a:p>
          <a:p>
            <a:pPr lvl="1">
              <a:defRPr/>
            </a:pPr>
            <a:r>
              <a:rPr lang="en-US" altLang="zh-TW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（序列週邊設備介面）</a:t>
            </a:r>
          </a:p>
          <a:p>
            <a:pPr lvl="1">
              <a:defRPr/>
            </a:pPr>
            <a:r>
              <a:rPr lang="en-US" altLang="zh-TW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I2C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（積體電路間通訊協定）</a:t>
            </a:r>
          </a:p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在本實驗中，我們重點關注的是</a:t>
            </a:r>
            <a:r>
              <a:rPr lang="en-US" altLang="zh-TW" sz="3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：序列匯流排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550774" y="3314438"/>
            <a:ext cx="8692978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TW" altLang="en-US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控制器：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傳送時脈，傳送和接收資料</a:t>
            </a:r>
          </a:p>
          <a:p>
            <a:pPr>
              <a:spcBef>
                <a:spcPts val="0"/>
              </a:spcBef>
              <a:defRPr/>
            </a:pPr>
            <a:r>
              <a:rPr lang="zh-TW" altLang="en-US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周邊設備：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接收時脈，傳送和接收資料</a:t>
            </a:r>
          </a:p>
          <a:p>
            <a:pPr>
              <a:spcBef>
                <a:spcPts val="0"/>
              </a:spcBef>
              <a:defRPr/>
            </a:pPr>
            <a:r>
              <a:rPr lang="zh-TW" altLang="en-US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訊號：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SDO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序列資料輸出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SDI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序列資料輸入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SCK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TW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時鐘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CSbar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低電平有效晶片選擇</a:t>
            </a:r>
          </a:p>
          <a:p>
            <a:pPr lvl="1">
              <a:defRPr/>
            </a:pPr>
            <a:endParaRPr lang="zh-TW" altLang="en-US" sz="2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新細明體" panose="02020300000000000000" pitchFamily="18" charset="-12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：序列匯流排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339150"/>
              </p:ext>
            </p:extLst>
          </p:nvPr>
        </p:nvGraphicFramePr>
        <p:xfrm>
          <a:off x="952500" y="4463642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19" name="Visio" r:id="rId5" imgW="5029200" imgH="815324" progId="Visio.Drawing.15">
                  <p:embed/>
                </p:oleObj>
              </mc:Choice>
              <mc:Fallback>
                <p:oleObj name="Visio" r:id="rId5" imgW="5029200" imgH="8153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2500" y="4463642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1234294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SCK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閒置</a:t>
            </a:r>
          </a:p>
          <a:p>
            <a:pPr>
              <a:spcBef>
                <a:spcPts val="0"/>
              </a:spcBef>
              <a:defRPr/>
            </a:pP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當控制器傳送</a:t>
            </a:r>
            <a:r>
              <a:rPr lang="en-US" altLang="zh-TW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SCK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邊緣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時，控制器和周邊設備</a:t>
            </a:r>
            <a:r>
              <a:rPr lang="zh-TW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將採樣並傳送資料</a:t>
            </a:r>
            <a:r>
              <a:rPr lang="zh-TW" altLang="en-US" sz="2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。資料在下降邊緣變更（傳送），在上升邊緣採樣（但這是可配置的）</a:t>
            </a: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系統的</a:t>
            </a:r>
            <a:r>
              <a:rPr lang="en-US" altLang="zh-TW" sz="3600" b="1" dirty="0">
                <a:ea typeface="新細明體" panose="02020300000000000000" pitchFamily="18" charset="-120"/>
              </a:rPr>
              <a:t>SPI</a:t>
            </a:r>
            <a:r>
              <a:rPr lang="zh-TW" altLang="en-US" sz="3600" b="1" dirty="0">
                <a:ea typeface="新細明體" panose="02020300000000000000" pitchFamily="18" charset="-120"/>
              </a:rPr>
              <a:t>模組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RVfpga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系統的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模組來自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OpenCores 		</a:t>
            </a:r>
          </a:p>
          <a:p>
            <a:pPr marL="0" indent="0">
              <a:buNone/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			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  <a:hlinkClick r:id="rId3"/>
              </a:rPr>
              <a:t>https://opencores.org/projects/simple_spi</a:t>
            </a:r>
          </a:p>
          <a:p>
            <a:pPr>
              <a:defRPr/>
            </a:pP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4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項目讀寫緩衝區</a:t>
            </a:r>
          </a:p>
          <a:p>
            <a:pPr>
              <a:defRPr/>
            </a:pP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暫存器：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738188"/>
              </p:ext>
            </p:extLst>
          </p:nvPr>
        </p:nvGraphicFramePr>
        <p:xfrm>
          <a:off x="1568713" y="3493851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994194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位址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寬度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存取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SPCR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控制暫存器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SPSR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0x80001108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狀態暫存器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SPDR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0x80001110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資料暫存器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SPER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0x80001118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擴展暫存器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SPCS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0x80001120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CS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ADXL362</a:t>
            </a:r>
            <a:r>
              <a:rPr lang="zh-TW" altLang="en-US" sz="3600" b="1" dirty="0">
                <a:ea typeface="新細明體" panose="02020300000000000000" pitchFamily="18" charset="-120"/>
              </a:rPr>
              <a:t>加速計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err="1">
                <a:ea typeface="新細明體" panose="02020300000000000000" pitchFamily="18" charset="-120"/>
              </a:rPr>
              <a:t>Nexys</a:t>
            </a:r>
            <a:r>
              <a:rPr lang="en-US" altLang="zh-TW" dirty="0">
                <a:ea typeface="新細明體" panose="02020300000000000000" pitchFamily="18" charset="-120"/>
              </a:rPr>
              <a:t> A7</a:t>
            </a:r>
            <a:r>
              <a:rPr lang="zh-TW" altLang="en-US" dirty="0">
                <a:ea typeface="新細明體" panose="02020300000000000000" pitchFamily="18" charset="-120"/>
              </a:rPr>
              <a:t>開發板包括一個類比裝置</a:t>
            </a:r>
            <a:r>
              <a:rPr lang="en-US" altLang="zh-TW" dirty="0">
                <a:ea typeface="新細明體" panose="02020300000000000000" pitchFamily="18" charset="-120"/>
              </a:rPr>
              <a:t>ADXL362</a:t>
            </a:r>
            <a:r>
              <a:rPr lang="zh-TW" altLang="en-US" dirty="0">
                <a:ea typeface="新細明體" panose="02020300000000000000" pitchFamily="18" charset="-120"/>
              </a:rPr>
              <a:t>加速計。有關完整資訊，請造訪：</a:t>
            </a:r>
          </a:p>
          <a:p>
            <a:pPr marL="400050" lvl="1" indent="0">
              <a:buNone/>
            </a:pPr>
            <a:r>
              <a:rPr lang="en-US" altLang="zh-TW" u="sng" dirty="0">
                <a:ea typeface="新細明體" panose="02020300000000000000" pitchFamily="18" charset="-120"/>
                <a:hlinkClick r:id="rId3"/>
              </a:rPr>
              <a:t>https://www.analog.com/media/en/technical-documentation/data-sheets/ADXL362.pdf</a:t>
            </a:r>
          </a:p>
          <a:p>
            <a:endParaRPr lang="en-US" sz="32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  <p:pic>
        <p:nvPicPr>
          <p:cNvPr id="5" name="Imagen 4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：加速計低階實作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43147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主要分為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3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個部分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與板上加速計的外部連接（左側陰影區域）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SweRVolfX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中整合的全新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SPI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模組（中間陰影區域）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加速計和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之間的連接（右側陰影區域）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956" y="3038952"/>
            <a:ext cx="4686271" cy="2692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：外部連接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62681"/>
            <a:ext cx="10791930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檔案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rvfpganexys.xdc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：定義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SoC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中使用的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SPI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訊號與相應開發板上加速計引腳的連接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89" y="2425735"/>
            <a:ext cx="10821078" cy="8488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SweRVolfX</a:t>
            </a:r>
            <a:r>
              <a:rPr lang="zh-TW" altLang="en-US" sz="3600" b="1" dirty="0">
                <a:ea typeface="新細明體" panose="02020300000000000000" pitchFamily="18" charset="-120"/>
              </a:rPr>
              <a:t>整合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swervolf_core.v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檔：</a:t>
            </a:r>
            <a:r>
              <a:rPr lang="zh-TW" altLang="en-US" sz="2400" dirty="0">
                <a:ea typeface="新細明體" panose="02020300000000000000" pitchFamily="18" charset="-120"/>
              </a:rPr>
              <a:t>三態緩衝區和</a:t>
            </a:r>
            <a:r>
              <a:rPr lang="en-US" altLang="zh-TW" sz="2400" dirty="0">
                <a:ea typeface="新細明體" panose="02020300000000000000" pitchFamily="18" charset="-120"/>
              </a:rPr>
              <a:t>GPIO</a:t>
            </a:r>
            <a:r>
              <a:rPr lang="zh-TW" altLang="en-US" sz="2400" dirty="0">
                <a:ea typeface="新細明體" panose="02020300000000000000" pitchFamily="18" charset="-120"/>
              </a:rPr>
              <a:t>模組實例化</a:t>
            </a:r>
          </a:p>
          <a:p>
            <a:pPr marL="0" indent="0">
              <a:buNone/>
            </a:pPr>
            <a:endParaRPr lang="es-ES" sz="2400" dirty="0">
              <a:ea typeface="新細明體" panose="02020300000000000000" pitchFamily="18" charset="-12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712" y="1733446"/>
            <a:ext cx="7763059" cy="35853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510076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11-20</a:t>
            </a:r>
            <a:b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瞭解核心和</a:t>
            </a:r>
            <a:b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記憶體系統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918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支援的平台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作業系統</a:t>
            </a:r>
          </a:p>
          <a:p>
            <a:pPr lvl="1"/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Ubuntu 18.04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（更高版本也可能適用）</a:t>
            </a:r>
          </a:p>
          <a:p>
            <a:pPr lvl="1"/>
            <a:r>
              <a:rPr lang="en-US" altLang="zh-TW" b="1" dirty="0">
                <a:ea typeface="新細明體" panose="02020300000000000000" pitchFamily="18" charset="-120"/>
              </a:rPr>
              <a:t>Windows 10</a:t>
            </a:r>
          </a:p>
          <a:p>
            <a:pPr lvl="1"/>
            <a:r>
              <a:rPr lang="en-US" altLang="zh-TW" b="1" dirty="0">
                <a:ea typeface="新細明體" panose="02020300000000000000" pitchFamily="18" charset="-120"/>
              </a:rPr>
              <a:t>macOS</a:t>
            </a:r>
          </a:p>
          <a:p>
            <a:pPr lvl="1"/>
            <a:endParaRPr lang="zh-TW" altLang="en-US" sz="2000">
              <a:ea typeface="新細明體" panose="02020300000000000000" pitchFamily="18" charset="-120"/>
            </a:endParaRPr>
          </a:p>
          <a:p>
            <a:pPr marL="457200" lvl="1" indent="0">
              <a:buNone/>
            </a:pPr>
            <a:endParaRPr lang="en-US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11-20</a:t>
            </a:r>
            <a:r>
              <a:rPr lang="zh-TW" altLang="en-US" sz="3600" b="1" dirty="0">
                <a:ea typeface="新細明體" panose="02020300000000000000" pitchFamily="18" charset="-120"/>
              </a:rPr>
              <a:t>概述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015711"/>
            <a:ext cx="11677320" cy="50367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實驗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11-20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將深入到微架構等級並分析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 EH1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處理器以及快取</a:t>
            </a:r>
            <a:r>
              <a:rPr lang="en-US" altLang="zh-TW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/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記憶體階層的工作方式。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每個實驗分為兩部分：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概念的理論說明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概念的圖示說明（使用圖和範例程式的</a:t>
            </a:r>
            <a:r>
              <a:rPr lang="en-US" altLang="zh-TW" dirty="0">
                <a:ea typeface="新細明體" panose="02020300000000000000" pitchFamily="18" charset="-120"/>
              </a:rPr>
              <a:t>Verilator</a:t>
            </a:r>
            <a:r>
              <a:rPr lang="zh-TW" altLang="en-US" dirty="0">
                <a:ea typeface="新細明體" panose="02020300000000000000" pitchFamily="18" charset="-120"/>
              </a:rPr>
              <a:t>模擬來說明概念）。</a:t>
            </a:r>
          </a:p>
          <a:p>
            <a:pPr marL="358775" indent="0">
              <a:buNone/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我們還提供相關練習以加深對所描述概念的理解和體驗。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62845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11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SweRV EH1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組態、結構和效能監視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6662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 EH1 Verilog</a:t>
            </a:r>
            <a:r>
              <a:rPr lang="zh-TW" altLang="en-US" sz="3600" b="1" dirty="0">
                <a:ea typeface="新細明體" panose="02020300000000000000" pitchFamily="18" charset="-120"/>
              </a:rPr>
              <a:t>模組的階層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52146"/>
              </p:ext>
            </p:extLst>
          </p:nvPr>
        </p:nvGraphicFramePr>
        <p:xfrm>
          <a:off x="2034389" y="2902458"/>
          <a:ext cx="7693811" cy="2909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2" name="Visio" r:id="rId4" imgW="25755458" imgH="9753773" progId="Visio.Drawing.15">
                  <p:embed/>
                </p:oleObj>
              </mc:Choice>
              <mc:Fallback>
                <p:oleObj name="Visio" r:id="rId4" imgW="25755458" imgH="975377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4389" y="2902458"/>
                        <a:ext cx="7693811" cy="29091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64911"/>
            <a:ext cx="11677320" cy="21338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下圖顯示了主要</a:t>
            </a:r>
            <a:r>
              <a:rPr lang="en-US" altLang="zh-TW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Verilog</a:t>
            </a:r>
            <a:r>
              <a:rPr lang="zh-TW" altLang="en-US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模組的階層。</a:t>
            </a:r>
          </a:p>
          <a:p>
            <a:pPr>
              <a:defRPr/>
            </a:pPr>
            <a:r>
              <a:rPr lang="en-US" altLang="zh-TW" sz="2400" b="1" dirty="0">
                <a:ea typeface="新細明體" panose="02020300000000000000" pitchFamily="18" charset="-120"/>
              </a:rPr>
              <a:t>mem</a:t>
            </a:r>
            <a:r>
              <a:rPr lang="zh-TW" altLang="en-US" sz="2400" dirty="0">
                <a:ea typeface="新細明體" panose="02020300000000000000" pitchFamily="18" charset="-120"/>
              </a:rPr>
              <a:t>模組對構成</a:t>
            </a:r>
            <a:r>
              <a:rPr lang="en-US" altLang="zh-TW" sz="2400" dirty="0">
                <a:ea typeface="新細明體" panose="02020300000000000000" pitchFamily="18" charset="-120"/>
              </a:rPr>
              <a:t>SweRV EH1</a:t>
            </a:r>
            <a:r>
              <a:rPr lang="zh-TW" altLang="en-US" sz="2400" dirty="0">
                <a:ea typeface="新細明體" panose="02020300000000000000" pitchFamily="18" charset="-120"/>
              </a:rPr>
              <a:t>處理器記憶體階層的結構進行實例化：</a:t>
            </a:r>
            <a:r>
              <a:rPr lang="en-US" altLang="zh-TW" sz="2400" dirty="0">
                <a:ea typeface="新細明體" panose="02020300000000000000" pitchFamily="18" charset="-120"/>
              </a:rPr>
              <a:t>ICCM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ea typeface="新細明體" panose="02020300000000000000" pitchFamily="18" charset="-120"/>
              </a:rPr>
              <a:t>DCCM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r>
              <a:rPr lang="en-US" altLang="zh-TW" sz="2400" b="1" dirty="0">
                <a:ea typeface="新細明體" panose="02020300000000000000" pitchFamily="18" charset="-120"/>
              </a:rPr>
              <a:t>swerv</a:t>
            </a:r>
            <a:r>
              <a:rPr lang="zh-TW" altLang="en-US" sz="2400" dirty="0">
                <a:ea typeface="新細明體" panose="02020300000000000000" pitchFamily="18" charset="-120"/>
              </a:rPr>
              <a:t>模組為整體</a:t>
            </a:r>
            <a:r>
              <a:rPr lang="en-US" altLang="zh-TW" sz="2400" dirty="0">
                <a:ea typeface="新細明體" panose="02020300000000000000" pitchFamily="18" charset="-120"/>
              </a:rPr>
              <a:t>CPU</a:t>
            </a:r>
            <a:r>
              <a:rPr lang="zh-TW" altLang="en-US" sz="2400" dirty="0">
                <a:ea typeface="新細明體" panose="02020300000000000000" pitchFamily="18" charset="-120"/>
              </a:rPr>
              <a:t>；其對構成</a:t>
            </a:r>
            <a:r>
              <a:rPr lang="en-US" altLang="zh-TW" sz="2400" dirty="0">
                <a:ea typeface="新細明體" panose="02020300000000000000" pitchFamily="18" charset="-120"/>
              </a:rPr>
              <a:t>SweRV EH1</a:t>
            </a:r>
            <a:r>
              <a:rPr lang="zh-TW" altLang="en-US" sz="2400" dirty="0">
                <a:ea typeface="新細明體" panose="02020300000000000000" pitchFamily="18" charset="-120"/>
              </a:rPr>
              <a:t>處理器的模組進行實例化。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0330782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14111"/>
            <a:ext cx="4129394" cy="336817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正如</a:t>
            </a:r>
            <a:r>
              <a:rPr lang="en-US" altLang="zh-TW" sz="2400" dirty="0"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ea typeface="新細明體" panose="02020300000000000000" pitchFamily="18" charset="-120"/>
              </a:rPr>
              <a:t>入門指南（</a:t>
            </a:r>
            <a:r>
              <a:rPr lang="en-US" altLang="zh-TW" sz="2400" dirty="0">
                <a:ea typeface="新細明體" panose="02020300000000000000" pitchFamily="18" charset="-120"/>
              </a:rPr>
              <a:t>Getting Started Guide</a:t>
            </a:r>
            <a:r>
              <a:rPr lang="zh-TW" altLang="en-US" sz="2400" dirty="0">
                <a:ea typeface="新細明體" panose="02020300000000000000" pitchFamily="18" charset="-120"/>
              </a:rPr>
              <a:t>，</a:t>
            </a:r>
            <a:r>
              <a:rPr lang="en-US" altLang="zh-TW" sz="2400" dirty="0">
                <a:ea typeface="新細明體" panose="02020300000000000000" pitchFamily="18" charset="-120"/>
              </a:rPr>
              <a:t>GSG</a:t>
            </a:r>
            <a:r>
              <a:rPr lang="zh-TW" altLang="en-US" sz="2400" dirty="0">
                <a:ea typeface="新細明體" panose="02020300000000000000" pitchFamily="18" charset="-120"/>
              </a:rPr>
              <a:t>）中所述，</a:t>
            </a:r>
            <a:r>
              <a:rPr lang="en-US" altLang="zh-TW" sz="2400" dirty="0">
                <a:ea typeface="新細明體" panose="02020300000000000000" pitchFamily="18" charset="-120"/>
              </a:rPr>
              <a:t>SweRV EH1</a:t>
            </a:r>
            <a:r>
              <a:rPr lang="zh-TW" altLang="en-US" sz="2400" dirty="0">
                <a:ea typeface="新細明體" panose="02020300000000000000" pitchFamily="18" charset="-120"/>
              </a:rPr>
              <a:t>是</a:t>
            </a:r>
            <a:r>
              <a:rPr lang="en-US" altLang="zh-TW" sz="2400" dirty="0">
                <a:ea typeface="新細明體" panose="02020300000000000000" pitchFamily="18" charset="-120"/>
              </a:rPr>
              <a:t>32</a:t>
            </a:r>
            <a:r>
              <a:rPr lang="zh-TW" altLang="en-US" sz="2400" dirty="0">
                <a:ea typeface="新細明體" panose="02020300000000000000" pitchFamily="18" charset="-120"/>
              </a:rPr>
              <a:t>位元</a:t>
            </a:r>
            <a:r>
              <a:rPr lang="en-US" altLang="zh-TW" sz="2400" dirty="0">
                <a:ea typeface="新細明體" panose="02020300000000000000" pitchFamily="18" charset="-120"/>
              </a:rPr>
              <a:t>2</a:t>
            </a:r>
            <a:r>
              <a:rPr lang="zh-TW" altLang="en-US" sz="2400" dirty="0">
                <a:ea typeface="新細明體" panose="02020300000000000000" pitchFamily="18" charset="-120"/>
              </a:rPr>
              <a:t>路超標量</a:t>
            </a:r>
            <a:br>
              <a:rPr lang="en-US" altLang="zh-TW" sz="2400" dirty="0">
                <a:ea typeface="新細明體" panose="02020300000000000000" pitchFamily="18" charset="-120"/>
              </a:rPr>
            </a:br>
            <a:r>
              <a:rPr lang="en-US" altLang="zh-TW" sz="2400" dirty="0">
                <a:ea typeface="新細明體" panose="02020300000000000000" pitchFamily="18" charset="-120"/>
              </a:rPr>
              <a:t>9</a:t>
            </a:r>
            <a:r>
              <a:rPr lang="zh-TW" altLang="en-US" sz="2400" dirty="0">
                <a:ea typeface="新細明體" panose="02020300000000000000" pitchFamily="18" charset="-120"/>
              </a:rPr>
              <a:t>級管線有序處理器。</a:t>
            </a:r>
          </a:p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右圖顯示了處理器微架構的高階檢視，實驗</a:t>
            </a:r>
            <a:r>
              <a:rPr lang="en-US" altLang="zh-TW" sz="2400" dirty="0">
                <a:ea typeface="新細明體" panose="02020300000000000000" pitchFamily="18" charset="-120"/>
              </a:rPr>
              <a:t>11-20</a:t>
            </a:r>
            <a:br>
              <a:rPr lang="en-US" altLang="zh-TW" sz="2400" dirty="0">
                <a:ea typeface="新細明體" panose="02020300000000000000" pitchFamily="18" charset="-120"/>
              </a:rPr>
            </a:br>
            <a:r>
              <a:rPr lang="zh-TW" altLang="en-US" sz="2400" dirty="0">
                <a:ea typeface="新細明體" panose="02020300000000000000" pitchFamily="18" charset="-120"/>
              </a:rPr>
              <a:t>將對此進行詳細分析。 </a:t>
            </a:r>
          </a:p>
        </p:txBody>
      </p:sp>
      <p:pic>
        <p:nvPicPr>
          <p:cNvPr id="8" name="Imagen 7"/>
          <p:cNvPicPr/>
          <p:nvPr/>
        </p:nvPicPr>
        <p:blipFill>
          <a:blip r:embed="rId3"/>
          <a:stretch>
            <a:fillRect/>
          </a:stretch>
        </p:blipFill>
        <p:spPr>
          <a:xfrm>
            <a:off x="4870613" y="914111"/>
            <a:ext cx="7057609" cy="5263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568932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：擷取（</a:t>
            </a:r>
            <a:r>
              <a:rPr lang="en-US" altLang="zh-TW" sz="3600" b="1" dirty="0">
                <a:ea typeface="新細明體" panose="02020300000000000000" pitchFamily="18" charset="-120"/>
              </a:rPr>
              <a:t>FC1</a:t>
            </a:r>
            <a:r>
              <a:rPr lang="zh-TW" altLang="en-US" sz="3600" b="1" dirty="0">
                <a:ea typeface="新細明體" panose="02020300000000000000" pitchFamily="18" charset="-120"/>
              </a:rPr>
              <a:t>和</a:t>
            </a:r>
            <a:r>
              <a:rPr lang="en-US" altLang="zh-TW" sz="3600" b="1" dirty="0">
                <a:ea typeface="新細明體" panose="02020300000000000000" pitchFamily="18" charset="-120"/>
              </a:rPr>
              <a:t>FC2</a:t>
            </a:r>
            <a:r>
              <a:rPr lang="zh-TW" altLang="en-US" sz="3600" b="1" dirty="0">
                <a:ea typeface="新細明體" panose="02020300000000000000" pitchFamily="18" charset="-120"/>
              </a:rPr>
              <a:t>）和對齊階段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87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 EH1</a:t>
            </a:r>
            <a:r>
              <a:rPr lang="zh-TW" altLang="en-US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管線的前三個階段是：兩個擷取階段（</a:t>
            </a:r>
            <a:r>
              <a:rPr lang="en-US" altLang="zh-TW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FC1</a:t>
            </a:r>
            <a:r>
              <a:rPr lang="zh-TW" altLang="en-US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和</a:t>
            </a:r>
            <a:r>
              <a:rPr lang="en-US" altLang="zh-TW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FC2</a:t>
            </a:r>
            <a:r>
              <a:rPr lang="zh-TW" altLang="en-US" sz="24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）和一個對齊階段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07421"/>
              </p:ext>
            </p:extLst>
          </p:nvPr>
        </p:nvGraphicFramePr>
        <p:xfrm>
          <a:off x="1562100" y="1868558"/>
          <a:ext cx="8905875" cy="4376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28" name="Visio" r:id="rId4" imgW="119281595" imgH="58435735" progId="Visio.Drawing.15">
                  <p:embed/>
                </p:oleObj>
              </mc:Choice>
              <mc:Fallback>
                <p:oleObj name="Visio" r:id="rId4" imgW="119281595" imgH="5843573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1868558"/>
                        <a:ext cx="8905875" cy="43766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31915461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870857"/>
            <a:ext cx="11202527" cy="53448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擷取階段：</a:t>
            </a:r>
            <a:r>
              <a:rPr lang="zh-TW" altLang="en-US" dirty="0">
                <a:ea typeface="新細明體" panose="02020300000000000000" pitchFamily="18" charset="-120"/>
              </a:rPr>
              <a:t>從指令記憶體讀取指令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在</a:t>
            </a:r>
            <a:r>
              <a:rPr lang="en-US" altLang="zh-TW" dirty="0">
                <a:ea typeface="新細明體" panose="02020300000000000000" pitchFamily="18" charset="-120"/>
              </a:rPr>
              <a:t>RVfpga</a:t>
            </a:r>
            <a:r>
              <a:rPr lang="zh-TW" altLang="en-US" dirty="0">
                <a:ea typeface="新細明體" panose="02020300000000000000" pitchFamily="18" charset="-120"/>
              </a:rPr>
              <a:t>中，指令記憶體包括：</a:t>
            </a:r>
          </a:p>
          <a:p>
            <a:pPr lvl="1">
              <a:defRPr/>
            </a:pPr>
            <a:r>
              <a:rPr lang="en-US" altLang="zh-TW" dirty="0">
                <a:ea typeface="新細明體" panose="02020300000000000000" pitchFamily="18" charset="-120"/>
              </a:rPr>
              <a:t>512 KiB ICCM</a:t>
            </a:r>
            <a:r>
              <a:rPr lang="zh-TW" altLang="en-US" dirty="0">
                <a:ea typeface="新細明體" panose="02020300000000000000" pitchFamily="18" charset="-120"/>
              </a:rPr>
              <a:t>（在預設</a:t>
            </a:r>
            <a:r>
              <a:rPr lang="en-US" altLang="zh-TW" dirty="0">
                <a:ea typeface="新細明體" panose="02020300000000000000" pitchFamily="18" charset="-120"/>
              </a:rPr>
              <a:t>RVfpga</a:t>
            </a:r>
            <a:r>
              <a:rPr lang="zh-TW" altLang="en-US" dirty="0">
                <a:ea typeface="新細明體" panose="02020300000000000000" pitchFamily="18" charset="-120"/>
              </a:rPr>
              <a:t>組態中停用）</a:t>
            </a:r>
          </a:p>
          <a:p>
            <a:pPr lvl="1">
              <a:defRPr/>
            </a:pPr>
            <a:r>
              <a:rPr lang="en-US" altLang="zh-TW" dirty="0">
                <a:ea typeface="新細明體" panose="02020300000000000000" pitchFamily="18" charset="-120"/>
              </a:rPr>
              <a:t>16 KiB</a:t>
            </a:r>
            <a:r>
              <a:rPr lang="zh-TW" altLang="en-US" dirty="0">
                <a:ea typeface="新細明體" panose="02020300000000000000" pitchFamily="18" charset="-120"/>
              </a:rPr>
              <a:t>指令快取</a:t>
            </a:r>
          </a:p>
          <a:p>
            <a:pPr lvl="1">
              <a:defRPr/>
            </a:pPr>
            <a:r>
              <a:rPr lang="en-US" altLang="zh-TW" dirty="0">
                <a:ea typeface="新細明體" panose="02020300000000000000" pitchFamily="18" charset="-120"/>
              </a:rPr>
              <a:t>128 MiB DDR</a:t>
            </a:r>
            <a:r>
              <a:rPr lang="zh-TW" altLang="en-US" dirty="0">
                <a:ea typeface="新細明體" panose="02020300000000000000" pitchFamily="18" charset="-120"/>
              </a:rPr>
              <a:t>外部記憶體</a:t>
            </a:r>
          </a:p>
          <a:p>
            <a:pPr>
              <a:defRPr/>
            </a:pPr>
            <a:r>
              <a:rPr lang="en-US" altLang="zh-TW" b="1" dirty="0">
                <a:ea typeface="新細明體" panose="02020300000000000000" pitchFamily="18" charset="-120"/>
              </a:rPr>
              <a:t>FC1</a:t>
            </a:r>
            <a:r>
              <a:rPr lang="zh-TW" altLang="en-US" dirty="0">
                <a:ea typeface="新細明體" panose="02020300000000000000" pitchFamily="18" charset="-120"/>
              </a:rPr>
              <a:t>：計算指令位址（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</a:p>
          <a:p>
            <a:pPr>
              <a:defRPr/>
            </a:pPr>
            <a:r>
              <a:rPr lang="en-US" altLang="zh-TW" b="1" dirty="0">
                <a:ea typeface="新細明體" panose="02020300000000000000" pitchFamily="18" charset="-120"/>
              </a:rPr>
              <a:t>FC2</a:t>
            </a:r>
            <a:r>
              <a:rPr lang="zh-TW" altLang="en-US" dirty="0">
                <a:ea typeface="新細明體" panose="02020300000000000000" pitchFamily="18" charset="-120"/>
              </a:rPr>
              <a:t>：從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、</a:t>
            </a:r>
            <a:r>
              <a:rPr lang="en-US" altLang="zh-TW" dirty="0">
                <a:ea typeface="新細明體" panose="02020300000000000000" pitchFamily="18" charset="-120"/>
              </a:rPr>
              <a:t>DDR</a:t>
            </a:r>
            <a:r>
              <a:rPr lang="zh-TW" altLang="en-US" dirty="0">
                <a:ea typeface="新細明體" panose="02020300000000000000" pitchFamily="18" charset="-120"/>
              </a:rPr>
              <a:t>外部記憶體或</a:t>
            </a:r>
            <a:r>
              <a:rPr lang="en-US" altLang="zh-TW" dirty="0">
                <a:ea typeface="新細明體" panose="02020300000000000000" pitchFamily="18" charset="-120"/>
              </a:rPr>
              <a:t>ICCM</a:t>
            </a:r>
            <a:r>
              <a:rPr lang="zh-TW" altLang="en-US" dirty="0">
                <a:ea typeface="新細明體" panose="02020300000000000000" pitchFamily="18" charset="-120"/>
              </a:rPr>
              <a:t>讀取指令。（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僅快取主記憶體位址範圍內的記憶體。）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：擷取（</a:t>
            </a:r>
            <a:r>
              <a:rPr lang="en-US" altLang="zh-TW" sz="3600" b="1" dirty="0">
                <a:ea typeface="新細明體" panose="02020300000000000000" pitchFamily="18" charset="-120"/>
              </a:rPr>
              <a:t>FC1</a:t>
            </a:r>
            <a:r>
              <a:rPr lang="zh-TW" altLang="en-US" sz="3600" b="1" dirty="0">
                <a:ea typeface="新細明體" panose="02020300000000000000" pitchFamily="18" charset="-120"/>
              </a:rPr>
              <a:t>和</a:t>
            </a:r>
            <a:r>
              <a:rPr lang="en-US" altLang="zh-TW" sz="3600" b="1" dirty="0">
                <a:ea typeface="新細明體" panose="02020300000000000000" pitchFamily="18" charset="-120"/>
              </a:rPr>
              <a:t>FC2</a:t>
            </a:r>
            <a:r>
              <a:rPr lang="zh-TW" altLang="en-US" sz="3600" b="1" dirty="0">
                <a:ea typeface="新細明體" panose="02020300000000000000" pitchFamily="18" charset="-120"/>
              </a:rPr>
              <a:t>）階段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554367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153885"/>
            <a:ext cx="11677320" cy="50618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對齊階段執行兩個主要任務：</a:t>
            </a:r>
          </a:p>
          <a:p>
            <a:pPr lvl="1">
              <a:defRPr/>
            </a:pPr>
            <a:endParaRPr lang="zh-TW" altLang="en-US" dirty="0">
              <a:ea typeface="新細明體" panose="02020300000000000000" pitchFamily="18" charset="-120"/>
            </a:endParaRP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每個週期向解碼階段提供兩條</a:t>
            </a:r>
            <a:r>
              <a:rPr lang="en-US" altLang="zh-TW" b="1" dirty="0">
                <a:ea typeface="新細明體" panose="02020300000000000000" pitchFamily="18" charset="-120"/>
              </a:rPr>
              <a:t>32</a:t>
            </a:r>
            <a:r>
              <a:rPr lang="zh-TW" altLang="en-US" b="1" dirty="0">
                <a:ea typeface="新細明體" panose="02020300000000000000" pitchFamily="18" charset="-120"/>
              </a:rPr>
              <a:t>位元指令</a:t>
            </a:r>
            <a:r>
              <a:rPr lang="zh-TW" altLang="en-US" dirty="0">
                <a:ea typeface="新細明體" panose="02020300000000000000" pitchFamily="18" charset="-120"/>
              </a:rPr>
              <a:t>：每個週期從指令記憶體提供的</a:t>
            </a:r>
            <a:r>
              <a:rPr lang="en-US" altLang="zh-TW" dirty="0">
                <a:ea typeface="新細明體" panose="02020300000000000000" pitchFamily="18" charset="-120"/>
              </a:rPr>
              <a:t>128</a:t>
            </a:r>
            <a:r>
              <a:rPr lang="zh-TW" altLang="en-US" dirty="0">
                <a:ea typeface="新細明體" panose="02020300000000000000" pitchFamily="18" charset="-120"/>
              </a:rPr>
              <a:t>位元指令束中擷取兩條指令，並將它們指定給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中的每個通路（共兩個通路）。</a:t>
            </a:r>
          </a:p>
          <a:p>
            <a:pPr lvl="1">
              <a:defRPr/>
            </a:pPr>
            <a:endParaRPr lang="zh-TW" altLang="en-US" dirty="0">
              <a:solidFill>
                <a:srgbClr val="00000A"/>
              </a:solidFill>
              <a:latin typeface="Arial" panose="020B0604020202020204" pitchFamily="34" charset="0"/>
              <a:ea typeface="新細明體" panose="02020300000000000000" pitchFamily="18" charset="-12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zh-TW" altLang="en-US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解壓縮指令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zh-TW" altLang="en-US" dirty="0">
                <a:ea typeface="新細明體" panose="02020300000000000000" pitchFamily="18" charset="-120"/>
              </a:rPr>
              <a:t>對齊階段將</a:t>
            </a:r>
            <a:r>
              <a:rPr lang="en-US" altLang="zh-TW" dirty="0">
                <a:ea typeface="新細明體" panose="02020300000000000000" pitchFamily="18" charset="-120"/>
              </a:rPr>
              <a:t>16</a:t>
            </a:r>
            <a:r>
              <a:rPr lang="zh-TW" altLang="en-US" dirty="0">
                <a:ea typeface="新細明體" panose="02020300000000000000" pitchFamily="18" charset="-120"/>
              </a:rPr>
              <a:t>位元指令解壓縮為</a:t>
            </a:r>
            <a:r>
              <a:rPr lang="en-US" altLang="zh-TW" dirty="0">
                <a:ea typeface="新細明體" panose="02020300000000000000" pitchFamily="18" charset="-120"/>
              </a:rPr>
              <a:t>32</a:t>
            </a:r>
            <a:r>
              <a:rPr lang="zh-TW" altLang="en-US" dirty="0">
                <a:ea typeface="新細明體" panose="02020300000000000000" pitchFamily="18" charset="-120"/>
              </a:rPr>
              <a:t>位元指令。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：對齊階段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27512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：解碼、</a:t>
            </a:r>
            <a:r>
              <a:rPr lang="en-US" altLang="zh-TW" sz="3600" b="1" dirty="0">
                <a:ea typeface="新細明體" panose="02020300000000000000" pitchFamily="18" charset="-120"/>
              </a:rPr>
              <a:t>EX1/2/3</a:t>
            </a:r>
            <a:r>
              <a:rPr lang="zh-TW" altLang="en-US" sz="3600" b="1" dirty="0">
                <a:ea typeface="新細明體" panose="02020300000000000000" pitchFamily="18" charset="-120"/>
              </a:rPr>
              <a:t>、提交和</a:t>
            </a:r>
            <a:r>
              <a:rPr lang="en-US" altLang="zh-TW" sz="3600" b="1" dirty="0">
                <a:ea typeface="新細明體" panose="02020300000000000000" pitchFamily="18" charset="-120"/>
              </a:rPr>
              <a:t>WB</a:t>
            </a:r>
            <a:r>
              <a:rPr lang="zh-TW" altLang="en-US" sz="3600" b="1" dirty="0">
                <a:ea typeface="新細明體" panose="02020300000000000000" pitchFamily="18" charset="-120"/>
              </a:rPr>
              <a:t>階段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87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下一張幻燈片上的圖顯示了管線的最後六個階段：解碼階段、三個執行階段、提交階段和寫回（</a:t>
            </a:r>
            <a:r>
              <a:rPr lang="en-US" altLang="zh-TW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Writeback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，</a:t>
            </a:r>
            <a:r>
              <a:rPr lang="en-US" altLang="zh-TW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WB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）階段。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612104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graphicFrame>
          <p:nvGraphicFramePr>
            <p:cNvPr id="7" name="Objeto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7638710"/>
                </p:ext>
              </p:extLst>
            </p:nvPr>
          </p:nvGraphicFramePr>
          <p:xfrm>
            <a:off x="699040" y="0"/>
            <a:ext cx="10897200" cy="685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554" name="Visio" r:id="rId4" imgW="119176740" imgH="75076006" progId="Visio.Drawing.15">
                    <p:embed/>
                  </p:oleObj>
                </mc:Choice>
                <mc:Fallback>
                  <p:oleObj name="Visio" r:id="rId4" imgW="119176740" imgH="75076006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9040" y="0"/>
                          <a:ext cx="10897200" cy="685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115212847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：解碼階段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507484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解碼階段執行兩個主要任務：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對指令進行解碼並產生控制訊號</a:t>
            </a:r>
            <a:r>
              <a:rPr lang="zh-TW" altLang="en-US" dirty="0">
                <a:ea typeface="新細明體" panose="02020300000000000000" pitchFamily="18" charset="-120"/>
              </a:rPr>
              <a:t>（由控制單元執行）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將指令和運算元分發到適當的管道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</a:p>
          <a:p>
            <a:pPr lvl="2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管道：</a:t>
            </a:r>
          </a:p>
          <a:p>
            <a:pPr lvl="3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兩個整數管道：</a:t>
            </a:r>
            <a:r>
              <a:rPr lang="en-US" altLang="zh-TW" dirty="0">
                <a:ea typeface="新細明體" panose="02020300000000000000" pitchFamily="18" charset="-120"/>
              </a:rPr>
              <a:t>I0</a:t>
            </a:r>
            <a:r>
              <a:rPr lang="zh-TW" altLang="en-US" dirty="0"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ea typeface="新細明體" panose="02020300000000000000" pitchFamily="18" charset="-120"/>
              </a:rPr>
              <a:t>I1</a:t>
            </a:r>
          </a:p>
          <a:p>
            <a:pPr lvl="3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乘法管道</a:t>
            </a:r>
          </a:p>
          <a:p>
            <a:pPr lvl="3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載入</a:t>
            </a:r>
            <a:r>
              <a:rPr lang="en-US" altLang="zh-TW" dirty="0">
                <a:ea typeface="新細明體" panose="02020300000000000000" pitchFamily="18" charset="-120"/>
              </a:rPr>
              <a:t>/</a:t>
            </a:r>
            <a:r>
              <a:rPr lang="zh-TW" altLang="en-US" dirty="0">
                <a:ea typeface="新細明體" panose="02020300000000000000" pitchFamily="18" charset="-120"/>
              </a:rPr>
              <a:t>儲存管道（</a:t>
            </a:r>
            <a:r>
              <a:rPr lang="en-US" altLang="zh-TW" dirty="0">
                <a:ea typeface="新細明體" panose="02020300000000000000" pitchFamily="18" charset="-120"/>
              </a:rPr>
              <a:t>L/S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</a:p>
          <a:p>
            <a:pPr lvl="2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管外</a:t>
            </a:r>
            <a:r>
              <a:rPr lang="en-US" altLang="zh-TW" dirty="0">
                <a:ea typeface="新細明體" panose="02020300000000000000" pitchFamily="18" charset="-120"/>
              </a:rPr>
              <a:t>34</a:t>
            </a:r>
            <a:r>
              <a:rPr lang="zh-TW" altLang="en-US" dirty="0">
                <a:ea typeface="新細明體" panose="02020300000000000000" pitchFamily="18" charset="-120"/>
              </a:rPr>
              <a:t>週期除法器</a:t>
            </a:r>
          </a:p>
          <a:p>
            <a:pPr lvl="2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幾個多路開關在可能的運算元中進行選擇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47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軟體工具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775834"/>
            <a:ext cx="22145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ea typeface="新細明體" panose="02020300000000000000" pitchFamily="18" charset="-12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96480" y="924008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Xilinx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的</a:t>
            </a:r>
            <a:r>
              <a:rPr lang="en-US" altLang="zh-TW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Vivado IDE</a:t>
            </a:r>
          </a:p>
          <a:p>
            <a:pPr lvl="1"/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檢視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原始程式檔（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Verilog/SystemVerilog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）和階層</a:t>
            </a:r>
          </a:p>
          <a:p>
            <a:pPr lvl="1"/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為以</a:t>
            </a:r>
            <a:r>
              <a:rPr lang="en-US" altLang="zh-TW" sz="2200" dirty="0" err="1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Nexys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 A7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開發板為目標的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建立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bit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檔（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FPGA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配置檔）</a:t>
            </a:r>
          </a:p>
          <a:p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PlatformIO 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–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 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Visual Studio Code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VSCode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）的延伸模組</a:t>
            </a:r>
          </a:p>
          <a:p>
            <a:pPr lvl="1"/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將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系統下載到</a:t>
            </a:r>
            <a:r>
              <a:rPr kumimoji="0" lang="en-US" altLang="zh-TW" sz="2200" b="0" i="0" u="none" strike="noStrike" cap="none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Nexys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 A7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開發板</a:t>
            </a:r>
          </a:p>
          <a:p>
            <a:pPr lvl="1"/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系統上編譯、下載、執行和除錯</a:t>
            </a:r>
            <a:r>
              <a:rPr lang="en-US" altLang="zh-TW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C</a:t>
            </a:r>
            <a:r>
              <a:rPr lang="zh-TW" altLang="en-US" sz="2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程式和組合語言程式</a:t>
            </a:r>
          </a:p>
          <a:p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Verilator 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–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 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一款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HDL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（硬體描述語言）模擬器</a:t>
            </a:r>
          </a:p>
          <a:p>
            <a:pPr lvl="1"/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HDL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（低）層級模擬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系統，以分析其內部訊號</a:t>
            </a:r>
          </a:p>
          <a:p>
            <a:pPr lvl="1"/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4351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：執行階段 </a:t>
            </a:r>
            <a:r>
              <a:rPr lang="en-US" altLang="zh-TW" sz="3600" b="1" dirty="0">
                <a:ea typeface="新細明體" panose="02020300000000000000" pitchFamily="18" charset="-120"/>
              </a:rPr>
              <a:t>– 3</a:t>
            </a:r>
            <a:r>
              <a:rPr lang="zh-TW" altLang="en-US" sz="3600" b="1" dirty="0">
                <a:ea typeface="新細明體" panose="02020300000000000000" pitchFamily="18" charset="-120"/>
              </a:rPr>
              <a:t>個管道和一個除法器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0"/>
            <a:ext cx="11677320" cy="52707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400" b="1" u="sng" dirty="0">
                <a:ea typeface="新細明體" panose="02020300000000000000" pitchFamily="18" charset="-120"/>
              </a:rPr>
              <a:t>I0/I1</a:t>
            </a:r>
            <a:r>
              <a:rPr lang="zh-TW" altLang="en-US" sz="2400" b="1" u="sng" dirty="0">
                <a:ea typeface="新細明體" panose="02020300000000000000" pitchFamily="18" charset="-120"/>
              </a:rPr>
              <a:t>管道</a:t>
            </a:r>
            <a:r>
              <a:rPr lang="zh-TW" altLang="en-US" sz="2400" dirty="0">
                <a:ea typeface="新細明體" panose="02020300000000000000" pitchFamily="18" charset="-120"/>
              </a:rPr>
              <a:t>：兩個整數管道具有三個階段（</a:t>
            </a:r>
            <a:r>
              <a:rPr lang="en-US" altLang="zh-TW" sz="2400" dirty="0">
                <a:ea typeface="新細明體" panose="02020300000000000000" pitchFamily="18" charset="-120"/>
              </a:rPr>
              <a:t>EX1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ea typeface="新細明體" panose="02020300000000000000" pitchFamily="18" charset="-120"/>
              </a:rPr>
              <a:t>EX2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ea typeface="新細明體" panose="02020300000000000000" pitchFamily="18" charset="-120"/>
              </a:rPr>
              <a:t>EX3</a:t>
            </a:r>
            <a:r>
              <a:rPr lang="zh-TW" altLang="en-US" sz="2400" dirty="0">
                <a:ea typeface="新細明體" panose="02020300000000000000" pitchFamily="18" charset="-120"/>
              </a:rPr>
              <a:t>）。</a:t>
            </a:r>
            <a:r>
              <a:rPr lang="en-US" altLang="zh-TW" sz="2400" dirty="0">
                <a:ea typeface="新細明體" panose="02020300000000000000" pitchFamily="18" charset="-120"/>
              </a:rPr>
              <a:t>EX1</a:t>
            </a:r>
            <a:r>
              <a:rPr lang="zh-TW" altLang="en-US" sz="2400" dirty="0">
                <a:ea typeface="新細明體" panose="02020300000000000000" pitchFamily="18" charset="-120"/>
              </a:rPr>
              <a:t>執行</a:t>
            </a:r>
            <a:r>
              <a:rPr lang="en-US" altLang="zh-TW" sz="2400" dirty="0">
                <a:ea typeface="新細明體" panose="02020300000000000000" pitchFamily="18" charset="-120"/>
              </a:rPr>
              <a:t>ALU</a:t>
            </a:r>
            <a:r>
              <a:rPr lang="zh-TW" altLang="en-US" sz="2400" dirty="0">
                <a:ea typeface="新細明體" panose="02020300000000000000" pitchFamily="18" charset="-120"/>
              </a:rPr>
              <a:t>運算。</a:t>
            </a:r>
          </a:p>
          <a:p>
            <a:pPr>
              <a:defRPr/>
            </a:pPr>
            <a:r>
              <a:rPr lang="zh-TW" altLang="en-US" sz="2400" b="1" u="sng" dirty="0">
                <a:ea typeface="新細明體" panose="02020300000000000000" pitchFamily="18" charset="-120"/>
              </a:rPr>
              <a:t>乘法管道</a:t>
            </a:r>
            <a:r>
              <a:rPr lang="zh-TW" altLang="en-US" sz="2400" dirty="0">
                <a:ea typeface="新細明體" panose="02020300000000000000" pitchFamily="18" charset="-120"/>
              </a:rPr>
              <a:t>：乘法管道包含一個使用三個階段（</a:t>
            </a:r>
            <a:r>
              <a:rPr lang="en-US" altLang="zh-TW" sz="2400" dirty="0">
                <a:ea typeface="新細明體" panose="02020300000000000000" pitchFamily="18" charset="-120"/>
              </a:rPr>
              <a:t>M1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ea typeface="新細明體" panose="02020300000000000000" pitchFamily="18" charset="-120"/>
              </a:rPr>
              <a:t>M2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ea typeface="新細明體" panose="02020300000000000000" pitchFamily="18" charset="-120"/>
              </a:rPr>
              <a:t>M3</a:t>
            </a:r>
            <a:r>
              <a:rPr lang="zh-TW" altLang="en-US" sz="2400" dirty="0">
                <a:ea typeface="新細明體" panose="02020300000000000000" pitchFamily="18" charset="-120"/>
              </a:rPr>
              <a:t>）的</a:t>
            </a:r>
            <a:r>
              <a:rPr lang="en-US" altLang="zh-TW" sz="2400" dirty="0">
                <a:ea typeface="新細明體" panose="02020300000000000000" pitchFamily="18" charset="-120"/>
              </a:rPr>
              <a:t>3</a:t>
            </a:r>
            <a:r>
              <a:rPr lang="zh-TW" altLang="en-US" sz="2400" dirty="0">
                <a:ea typeface="新細明體" panose="02020300000000000000" pitchFamily="18" charset="-120"/>
              </a:rPr>
              <a:t>週期整數乘法器。 </a:t>
            </a:r>
          </a:p>
          <a:p>
            <a:pPr>
              <a:defRPr/>
            </a:pPr>
            <a:r>
              <a:rPr lang="zh-TW" altLang="en-US" sz="2400" b="1" u="sng" dirty="0">
                <a:ea typeface="新細明體" panose="02020300000000000000" pitchFamily="18" charset="-120"/>
              </a:rPr>
              <a:t>載入</a:t>
            </a:r>
            <a:r>
              <a:rPr lang="en-US" altLang="zh-TW" sz="2400" b="1" u="sng" dirty="0">
                <a:ea typeface="新細明體" panose="02020300000000000000" pitchFamily="18" charset="-120"/>
              </a:rPr>
              <a:t>/</a:t>
            </a:r>
            <a:r>
              <a:rPr lang="zh-TW" altLang="en-US" sz="2400" b="1" u="sng" dirty="0">
                <a:ea typeface="新細明體" panose="02020300000000000000" pitchFamily="18" charset="-120"/>
              </a:rPr>
              <a:t>儲存（</a:t>
            </a:r>
            <a:r>
              <a:rPr lang="en-US" altLang="zh-TW" sz="2400" b="1" u="sng" dirty="0">
                <a:ea typeface="新細明體" panose="02020300000000000000" pitchFamily="18" charset="-120"/>
              </a:rPr>
              <a:t>L/S</a:t>
            </a:r>
            <a:r>
              <a:rPr lang="zh-TW" altLang="en-US" sz="2400" b="1" u="sng" dirty="0">
                <a:ea typeface="新細明體" panose="02020300000000000000" pitchFamily="18" charset="-120"/>
              </a:rPr>
              <a:t>）管道</a:t>
            </a:r>
            <a:r>
              <a:rPr lang="zh-TW" altLang="en-US" sz="2400" dirty="0">
                <a:ea typeface="新細明體" panose="02020300000000000000" pitchFamily="18" charset="-120"/>
              </a:rPr>
              <a:t>：</a:t>
            </a:r>
            <a:r>
              <a:rPr lang="en-US" altLang="zh-TW" sz="2400" dirty="0">
                <a:ea typeface="新細明體" panose="02020300000000000000" pitchFamily="18" charset="-120"/>
              </a:rPr>
              <a:t>L/S</a:t>
            </a:r>
            <a:r>
              <a:rPr lang="zh-TW" altLang="en-US" sz="2400" dirty="0">
                <a:ea typeface="新細明體" panose="02020300000000000000" pitchFamily="18" charset="-120"/>
              </a:rPr>
              <a:t>管道執行載入和儲存指令。</a:t>
            </a:r>
          </a:p>
          <a:p>
            <a:pPr>
              <a:defRPr/>
            </a:pPr>
            <a:r>
              <a:rPr lang="zh-TW" altLang="en-US" sz="2400" b="1" u="sng" dirty="0">
                <a:ea typeface="新細明體" panose="02020300000000000000" pitchFamily="18" charset="-120"/>
              </a:rPr>
              <a:t>除法器</a:t>
            </a:r>
            <a:r>
              <a:rPr lang="zh-TW" altLang="en-US" sz="2400" dirty="0">
                <a:ea typeface="新細明體" panose="02020300000000000000" pitchFamily="18" charset="-120"/>
              </a:rPr>
              <a:t>：除法器是一個非管線式</a:t>
            </a:r>
            <a:r>
              <a:rPr lang="en-US" altLang="zh-TW" sz="2400" dirty="0">
                <a:ea typeface="新細明體" panose="02020300000000000000" pitchFamily="18" charset="-120"/>
              </a:rPr>
              <a:t>34</a:t>
            </a:r>
            <a:r>
              <a:rPr lang="zh-TW" altLang="en-US" sz="2400" dirty="0">
                <a:ea typeface="新細明體" panose="02020300000000000000" pitchFamily="18" charset="-120"/>
              </a:rPr>
              <a:t>週期整數除法器。</a:t>
            </a:r>
          </a:p>
          <a:p>
            <a:pPr marL="0" indent="0">
              <a:buNone/>
              <a:defRPr/>
            </a:pPr>
            <a:endParaRPr lang="zh-TW" altLang="en-US" sz="2400" dirty="0">
              <a:ea typeface="新細明體" panose="02020300000000000000" pitchFamily="18" charset="-120"/>
            </a:endParaRPr>
          </a:p>
          <a:p>
            <a:pPr marL="0" indent="0">
              <a:buNone/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在第三個執行階段（</a:t>
            </a:r>
            <a:r>
              <a:rPr lang="en-US" altLang="zh-TW" sz="2400" dirty="0">
                <a:ea typeface="新細明體" panose="02020300000000000000" pitchFamily="18" charset="-120"/>
              </a:rPr>
              <a:t>EX3/DC3/M3</a:t>
            </a:r>
            <a:r>
              <a:rPr lang="zh-TW" altLang="en-US" sz="2400" dirty="0">
                <a:ea typeface="新細明體" panose="02020300000000000000" pitchFamily="18" charset="-120"/>
              </a:rPr>
              <a:t>）結束時，使用兩個</a:t>
            </a:r>
            <a:r>
              <a:rPr lang="en-US" altLang="zh-TW" sz="2400" dirty="0">
                <a:ea typeface="新細明體" panose="02020300000000000000" pitchFamily="18" charset="-120"/>
              </a:rPr>
              <a:t>3:1</a:t>
            </a:r>
            <a:r>
              <a:rPr lang="zh-TW" altLang="en-US" sz="2400" dirty="0">
                <a:ea typeface="新細明體" panose="02020300000000000000" pitchFamily="18" charset="-120"/>
              </a:rPr>
              <a:t>多路開關（每路一個）從正確的管道（</a:t>
            </a:r>
            <a:r>
              <a:rPr lang="en-US" altLang="zh-TW" sz="2400" dirty="0">
                <a:ea typeface="新細明體" panose="02020300000000000000" pitchFamily="18" charset="-120"/>
              </a:rPr>
              <a:t>I0/I1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ea typeface="新細明體" panose="02020300000000000000" pitchFamily="18" charset="-12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或</a:t>
            </a:r>
            <a:r>
              <a:rPr lang="en-US" altLang="zh-TW" sz="2400" dirty="0">
                <a:ea typeface="新細明體" panose="02020300000000000000" pitchFamily="18" charset="-120"/>
              </a:rPr>
              <a:t>L/S</a:t>
            </a:r>
            <a:r>
              <a:rPr lang="zh-TW" altLang="en-US" sz="2400" dirty="0">
                <a:ea typeface="新細明體" panose="02020300000000000000" pitchFamily="18" charset="-120"/>
              </a:rPr>
              <a:t>）中選擇指令的結果。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613832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：提交和寫回階段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240971"/>
            <a:ext cx="11677320" cy="47352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b="1" dirty="0">
                <a:ea typeface="新細明體" panose="02020300000000000000" pitchFamily="18" charset="-120"/>
              </a:rPr>
              <a:t>提交階段：</a:t>
            </a:r>
            <a:r>
              <a:rPr lang="zh-TW" altLang="en-US" dirty="0">
                <a:ea typeface="新細明體" panose="02020300000000000000" pitchFamily="18" charset="-120"/>
              </a:rPr>
              <a:t>選擇要寫回到暫存器檔案的結果。</a:t>
            </a:r>
          </a:p>
          <a:p>
            <a:pPr lvl="0"/>
            <a:endParaRPr lang="zh-TW" altLang="en-US">
              <a:ea typeface="新細明體" panose="02020300000000000000" pitchFamily="18" charset="-120"/>
            </a:endParaRPr>
          </a:p>
          <a:p>
            <a:pPr lvl="0"/>
            <a:r>
              <a:rPr lang="zh-TW" altLang="en-US" b="1">
                <a:ea typeface="新細明體" panose="02020300000000000000" pitchFamily="18" charset="-120"/>
              </a:rPr>
              <a:t>寫</a:t>
            </a:r>
            <a:r>
              <a:rPr lang="zh-TW" altLang="en-US" b="1" dirty="0">
                <a:ea typeface="新細明體" panose="02020300000000000000" pitchFamily="18" charset="-120"/>
              </a:rPr>
              <a:t>回階段：</a:t>
            </a:r>
            <a:r>
              <a:rPr lang="zh-TW" altLang="en-US" dirty="0">
                <a:ea typeface="新細明體" panose="02020300000000000000" pitchFamily="18" charset="-120"/>
              </a:rPr>
              <a:t>使用寫入連接埠</a:t>
            </a:r>
            <a:r>
              <a:rPr lang="en-US" altLang="zh-TW" dirty="0">
                <a:ea typeface="新細明體" panose="02020300000000000000" pitchFamily="18" charset="-120"/>
              </a:rPr>
              <a:t>0</a:t>
            </a:r>
            <a:r>
              <a:rPr lang="zh-TW" altLang="en-US" dirty="0"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將結果寫入暫存器檔案。控制管線暫存器提供暫存器識別碼和啟用訊號（在解碼階段產生）。 </a:t>
            </a:r>
          </a:p>
          <a:p>
            <a:pPr lvl="1"/>
            <a:endParaRPr lang="en-GB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058624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：範例程式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x28, 0x1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x29, 0x2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x30, 0x4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x31, 0x1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TW" altLang="en-US" sz="20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x28, x29, x29    # x28 = 2*2 = 4 (later iterations: 3*3=9, ...)</a:t>
            </a:r>
          </a:p>
          <a:p>
            <a:pPr marL="0" indent="0">
              <a:buNone/>
            </a:pPr>
            <a:r>
              <a:rPr lang="zh-TW" altLang="en-US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x30, x30, x31    # x30 = 4+1 = 5 (later iterations: 5+1=6, ...)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x29, x29, 1      # x29 = x29 + 1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 zero, zero, REPEAT # Repeat the loop</a:t>
            </a:r>
          </a:p>
          <a:p>
            <a:pPr marL="457200" lvl="1" indent="0">
              <a:buNone/>
            </a:pPr>
            <a:endParaRPr lang="en-GB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56770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FC1</a:t>
            </a:r>
            <a:r>
              <a:rPr lang="zh-TW" altLang="en-US" sz="3600" b="1" dirty="0">
                <a:ea typeface="新細明體" panose="02020300000000000000" pitchFamily="18" charset="-120"/>
              </a:rPr>
              <a:t>、</a:t>
            </a:r>
            <a:r>
              <a:rPr lang="en-US" altLang="zh-TW" sz="3600" b="1" dirty="0">
                <a:ea typeface="新細明體" panose="02020300000000000000" pitchFamily="18" charset="-120"/>
              </a:rPr>
              <a:t>FC2</a:t>
            </a:r>
            <a:r>
              <a:rPr lang="zh-TW" altLang="en-US" sz="3600" b="1" dirty="0">
                <a:ea typeface="新細明體" panose="02020300000000000000" pitchFamily="18" charset="-120"/>
              </a:rPr>
              <a:t>和對齊階段模擬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" y="1548225"/>
            <a:ext cx="12172094" cy="2957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78231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：模擬分析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677320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TW" b="1" dirty="0">
                <a:ea typeface="新細明體" panose="02020300000000000000" pitchFamily="18" charset="-120"/>
              </a:rPr>
              <a:t>FC1</a:t>
            </a:r>
            <a:r>
              <a:rPr lang="zh-TW" altLang="en-US" dirty="0">
                <a:ea typeface="新細明體" panose="02020300000000000000" pitchFamily="18" charset="-120"/>
              </a:rPr>
              <a:t>：計算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dirty="0">
                <a:ea typeface="新細明體" panose="02020300000000000000" pitchFamily="18" charset="-120"/>
              </a:rPr>
              <a:t>指令的位址： 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0x000000F0 </a:t>
            </a:r>
          </a:p>
          <a:p>
            <a:pPr lvl="0"/>
            <a:r>
              <a:rPr lang="en-US" altLang="zh-TW" b="1" dirty="0">
                <a:ea typeface="新細明體" panose="02020300000000000000" pitchFamily="18" charset="-120"/>
              </a:rPr>
              <a:t>FC2</a:t>
            </a:r>
            <a:r>
              <a:rPr lang="zh-TW" altLang="en-US" dirty="0">
                <a:ea typeface="新細明體" panose="02020300000000000000" pitchFamily="18" charset="-120"/>
              </a:rPr>
              <a:t>：從指令記憶體的</a:t>
            </a:r>
            <a:r>
              <a:rPr lang="en-US" altLang="zh-TW" dirty="0">
                <a:ea typeface="新細明體" panose="02020300000000000000" pitchFamily="18" charset="-120"/>
              </a:rPr>
              <a:t>128</a:t>
            </a:r>
            <a:r>
              <a:rPr lang="zh-TW" altLang="en-US" dirty="0">
                <a:ea typeface="新細明體" panose="02020300000000000000" pitchFamily="18" charset="-120"/>
              </a:rPr>
              <a:t>位元指令束中擷取兩條指令（以紅色顯示）：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ifu_fetch_data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0x0000001300000013</a:t>
            </a:r>
            <a:r>
              <a:rPr lang="en-US" altLang="zh-TW" dirty="0">
                <a:solidFill>
                  <a:srgbClr val="FF0000"/>
                </a:solidFill>
                <a:ea typeface="新細明體" panose="02020300000000000000" pitchFamily="18" charset="-120"/>
              </a:rPr>
              <a:t>01FF0F3303DE8E33</a:t>
            </a:r>
          </a:p>
          <a:p>
            <a:pPr lvl="0"/>
            <a:r>
              <a:rPr lang="zh-TW" altLang="en-US" b="1" dirty="0">
                <a:ea typeface="新細明體" panose="02020300000000000000" pitchFamily="18" charset="-120"/>
              </a:rPr>
              <a:t>對齊</a:t>
            </a:r>
            <a:r>
              <a:rPr lang="zh-TW" altLang="en-US" dirty="0">
                <a:ea typeface="新細明體" panose="02020300000000000000" pitchFamily="18" charset="-120"/>
              </a:rPr>
              <a:t>：擷取兩條指令並分發到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的兩個通路。 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通路</a:t>
            </a:r>
            <a:r>
              <a:rPr lang="en-US" altLang="zh-TW" dirty="0">
                <a:ea typeface="新細明體" panose="02020300000000000000" pitchFamily="18" charset="-120"/>
              </a:rPr>
              <a:t>0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ifu_i0_instr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0x03DE8E33</a:t>
            </a:r>
            <a:r>
              <a:rPr lang="zh-TW" altLang="en-US" dirty="0">
                <a:ea typeface="新細明體" panose="02020300000000000000" pitchFamily="18" charset="-120"/>
              </a:rPr>
              <a:t>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dirty="0">
                <a:ea typeface="新細明體" panose="02020300000000000000" pitchFamily="18" charset="-120"/>
              </a:rPr>
              <a:t>指令）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通路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ifu_i1_instr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0x01FF0F33</a:t>
            </a:r>
            <a:r>
              <a:rPr lang="zh-TW" altLang="en-US" dirty="0">
                <a:ea typeface="新細明體" panose="02020300000000000000" pitchFamily="18" charset="-120"/>
              </a:rPr>
              <a:t>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指令）</a:t>
            </a:r>
          </a:p>
          <a:p>
            <a:endParaRPr lang="en-GB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14779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21772" y="0"/>
            <a:ext cx="12192000" cy="6858000"/>
            <a:chOff x="0" y="0"/>
            <a:chExt cx="12192000" cy="6858000"/>
          </a:xfrm>
        </p:grpSpPr>
        <p:sp>
          <p:nvSpPr>
            <p:cNvPr id="6" name="Rectángulo 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7773" y="0"/>
              <a:ext cx="8176453" cy="6858000"/>
            </a:xfrm>
            <a:prstGeom prst="rect">
              <a:avLst/>
            </a:prstGeom>
          </p:spPr>
        </p:pic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620903" y="3067169"/>
            <a:ext cx="6705601" cy="680114"/>
          </a:xfrm>
        </p:spPr>
        <p:txBody>
          <a:bodyPr>
            <a:noAutofit/>
          </a:bodyPr>
          <a:lstStyle/>
          <a:p>
            <a:pPr algn="ctr"/>
            <a:r>
              <a:rPr lang="en-US" altLang="zh-TW" sz="1800" b="1" dirty="0">
                <a:ea typeface="新細明體" panose="02020300000000000000" pitchFamily="18" charset="-120"/>
              </a:rPr>
              <a:t>RVfpga</a:t>
            </a:r>
            <a:r>
              <a:rPr lang="zh-TW" altLang="en-US" sz="1800" b="1" dirty="0">
                <a:ea typeface="新細明體" panose="02020300000000000000" pitchFamily="18" charset="-120"/>
              </a:rPr>
              <a:t>實驗</a:t>
            </a:r>
            <a:r>
              <a:rPr lang="en-US" altLang="zh-TW" sz="1800" b="1" dirty="0">
                <a:ea typeface="新細明體" panose="02020300000000000000" pitchFamily="18" charset="-120"/>
              </a:rPr>
              <a:t>11</a:t>
            </a:r>
            <a:r>
              <a:rPr lang="zh-TW" altLang="en-US" sz="1800" b="1" dirty="0">
                <a:ea typeface="新細明體" panose="02020300000000000000" pitchFamily="18" charset="-120"/>
              </a:rPr>
              <a:t>：解碼、</a:t>
            </a:r>
            <a:r>
              <a:rPr lang="en-US" altLang="zh-TW" sz="1800" b="1" dirty="0">
                <a:ea typeface="新細明體" panose="02020300000000000000" pitchFamily="18" charset="-120"/>
              </a:rPr>
              <a:t>EX1/2/3</a:t>
            </a:r>
            <a:r>
              <a:rPr lang="zh-TW" altLang="en-US" sz="1800" b="1" dirty="0">
                <a:ea typeface="新細明體" panose="02020300000000000000" pitchFamily="18" charset="-120"/>
              </a:rPr>
              <a:t>、提交和</a:t>
            </a:r>
            <a:r>
              <a:rPr lang="en-US" altLang="zh-TW" sz="1800" b="1" dirty="0">
                <a:ea typeface="新細明體" panose="02020300000000000000" pitchFamily="18" charset="-120"/>
              </a:rPr>
              <a:t>WB</a:t>
            </a:r>
            <a:r>
              <a:rPr lang="zh-TW" altLang="en-US" sz="1800" b="1" dirty="0">
                <a:ea typeface="新細明體" panose="02020300000000000000" pitchFamily="18" charset="-120"/>
              </a:rPr>
              <a:t>階段模擬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196001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：模擬分析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231738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b="1" dirty="0">
                <a:ea typeface="新細明體" panose="02020300000000000000" pitchFamily="18" charset="-120"/>
              </a:rPr>
              <a:t>解碼</a:t>
            </a:r>
            <a:r>
              <a:rPr lang="zh-TW" altLang="en-US" dirty="0">
                <a:ea typeface="新細明體" panose="02020300000000000000" pitchFamily="18" charset="-120"/>
              </a:rPr>
              <a:t>：從暫存器檔案中讀取指令的運算元，然後提供給乘法管道和</a:t>
            </a:r>
            <a:r>
              <a:rPr lang="en-US" altLang="zh-TW" dirty="0">
                <a:ea typeface="新細明體" panose="02020300000000000000" pitchFamily="18" charset="-120"/>
              </a:rPr>
              <a:t>I1</a:t>
            </a:r>
            <a:r>
              <a:rPr lang="zh-TW" altLang="en-US" dirty="0">
                <a:ea typeface="新細明體" panose="02020300000000000000" pitchFamily="18" charset="-120"/>
              </a:rPr>
              <a:t>管道。</a:t>
            </a:r>
          </a:p>
          <a:p>
            <a:pPr lvl="0"/>
            <a:r>
              <a:rPr lang="en-US" altLang="zh-TW" b="1" dirty="0">
                <a:ea typeface="新細明體" panose="02020300000000000000" pitchFamily="18" charset="-120"/>
              </a:rPr>
              <a:t>EX1/2/3</a:t>
            </a:r>
            <a:r>
              <a:rPr lang="zh-TW" altLang="en-US" b="1" dirty="0">
                <a:ea typeface="新細明體" panose="02020300000000000000" pitchFamily="18" charset="-120"/>
              </a:rPr>
              <a:t>和提交</a:t>
            </a:r>
            <a:r>
              <a:rPr lang="zh-TW" altLang="en-US" dirty="0">
                <a:ea typeface="新細明體" panose="02020300000000000000" pitchFamily="18" charset="-120"/>
              </a:rPr>
              <a:t>：計算加法和乘法。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i0_result_e4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exu_mul_result_e3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0x6A * 0x6A = 0x2BE4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i1_result_e4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i1_result_e3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0x6C + 0x01 = 0x6D</a:t>
            </a:r>
          </a:p>
          <a:p>
            <a:pPr lvl="0"/>
            <a:r>
              <a:rPr lang="zh-TW" altLang="en-US" b="1" dirty="0">
                <a:ea typeface="新細明體" panose="02020300000000000000" pitchFamily="18" charset="-120"/>
              </a:rPr>
              <a:t>寫回</a:t>
            </a:r>
            <a:r>
              <a:rPr lang="zh-TW" altLang="en-US" dirty="0">
                <a:ea typeface="新細明體" panose="02020300000000000000" pitchFamily="18" charset="-120"/>
              </a:rPr>
              <a:t>：將結果寫回到暫存器檔案中。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waddr0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0x1C	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wd0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0x2BE4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waddr1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0x1E	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wd1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0x6D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873025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：硬體計數器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957944"/>
            <a:ext cx="11677320" cy="1240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ea typeface="新細明體" panose="02020300000000000000" pitchFamily="18" charset="-120"/>
              </a:rPr>
              <a:t>硬體計數器是目前大多數處理器中包含的一組特殊用途暫存器，用於記錄表中所示的指標。</a:t>
            </a:r>
          </a:p>
          <a:p>
            <a:pPr lvl="0"/>
            <a:endParaRPr lang="en-GB" dirty="0">
              <a:ea typeface="新細明體" panose="02020300000000000000" pitchFamily="18" charset="-12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97" y="2250578"/>
            <a:ext cx="10925175" cy="3657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408175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41512"/>
            <a:ext cx="11893937" cy="557935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</a:t>
            </a:r>
            <a:r>
              <a:rPr lang="en-US" altLang="zh-TW" sz="3600" b="1" dirty="0">
                <a:ea typeface="新細明體" panose="02020300000000000000" pitchFamily="18" charset="-120"/>
              </a:rPr>
              <a:t>Western Digital</a:t>
            </a:r>
            <a:r>
              <a:rPr lang="zh-TW" altLang="en-US" sz="3600" b="1" dirty="0">
                <a:ea typeface="新細明體" panose="02020300000000000000" pitchFamily="18" charset="-120"/>
              </a:rPr>
              <a:t>的</a:t>
            </a:r>
            <a:r>
              <a:rPr lang="en-US" altLang="zh-TW" sz="3600" b="1" dirty="0">
                <a:ea typeface="新細明體" panose="02020300000000000000" pitchFamily="18" charset="-120"/>
              </a:rPr>
              <a:t>PSP</a:t>
            </a:r>
            <a:r>
              <a:rPr lang="zh-TW" altLang="en-US" sz="3600" b="1" dirty="0">
                <a:ea typeface="新細明體" panose="02020300000000000000" pitchFamily="18" charset="-120"/>
              </a:rPr>
              <a:t>使用效能計數器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#if defined(D_NEXYS_A7)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#include &lt;bsp_printf.h&gt;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#include &lt;bsp_mem_map.h&gt;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#include &lt;bsp_version.h&gt;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#else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PRE_COMPILED_MSG("no platform was defined")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#endif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#include &lt;psp_api.h&gt;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extern void Test_Assembly(void);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main(void)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cyc_beg, cyc_end;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instr_beg, instr_end;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BrCom_beg, BrCom_end;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BrMis_beg, BrMis_end;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/* Initialize Uart */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uartInit();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endParaRPr lang="zh-TW" altLang="en-US" sz="105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932714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pspEnableAllPerformanceMonitor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(1);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pspPerformanceCounterSet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(D_PSP_COUNTER0, E_CYCLES_CLOCKS_ACTIVE);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pspPerformanceCounterSet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(D_PSP_COUNTER1, E_INSTR_COMMITTED_ALL);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pspPerformanceCounterSet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(D_PSP_COUNTER2, E_BRANCHES_COMMITTED);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pspPerformanceCounterSet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(D_PSP_COUNTER3, E_BRANCHES_MISPREDICTED);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cyc_beg  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(D_PSP_COUNTER0);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instr_beg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(D_PSP_COUNTER1);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BrCom_beg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(D_PSP_COUNTER2);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BrMis_beg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(D_PSP_COUNTER3);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050" b="1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05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Test_Assembly();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cyc_end  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(D_PSP_COUNTER0);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instr_end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(D_PSP_COUNTER1);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BrCom_end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(D_PSP_COUNTER2);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BrMis_end = </a:t>
            </a:r>
            <a:r>
              <a:rPr lang="en-US" altLang="zh-TW" sz="105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pspPerformanceCounterGet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(D_PSP_COUNTER3);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printfNexys("Cycles = %d", cyc_end-cyc_beg);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printfNexys("Instructions = %d", instr_end-instr_beg);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printfNexys("BrCom = %d", BrCom_end-BrCom_beg);</a:t>
            </a:r>
          </a:p>
          <a:p>
            <a:pPr marL="0" indent="0">
              <a:buNone/>
            </a:pPr>
            <a:r>
              <a:rPr lang="zh-TW" altLang="en-US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printfNexys("BrMis = %d", BrMis_end-BrMis_beg);</a:t>
            </a:r>
          </a:p>
          <a:p>
            <a:pPr marL="0" indent="0">
              <a:buNone/>
            </a:pPr>
            <a:endParaRPr lang="zh-TW" altLang="en-US" sz="105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05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while(1);</a:t>
            </a:r>
          </a:p>
          <a:p>
            <a:pPr marL="0" indent="0">
              <a:buNone/>
            </a:pPr>
            <a:r>
              <a:rPr lang="en-US" altLang="zh-TW" sz="105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00569" y="2395251"/>
            <a:ext cx="7943119" cy="1440933"/>
          </a:xfrm>
          <a:prstGeom prst="arc">
            <a:avLst>
              <a:gd name="adj1" fmla="val 13388316"/>
              <a:gd name="adj2" fmla="val 28514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83558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5755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12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算術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/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邏輯指令： 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</a:br>
            <a:r>
              <a:rPr lang="en-US" altLang="zh-TW" sz="8800" dirty="0">
                <a:solidFill>
                  <a:srgbClr val="00206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6937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Nexys A7-100T FPGA</a:t>
            </a:r>
            <a:r>
              <a:rPr lang="zh-TW" altLang="en-US" sz="3600" b="1" dirty="0">
                <a:ea typeface="新細明體" panose="02020300000000000000" pitchFamily="18" charset="-120"/>
              </a:rPr>
              <a:t>開發板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775834"/>
            <a:ext cx="22145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ea typeface="新細明體" panose="02020300000000000000" pitchFamily="18" charset="-12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60946"/>
              </p:ext>
            </p:extLst>
          </p:nvPr>
        </p:nvGraphicFramePr>
        <p:xfrm>
          <a:off x="38496" y="937640"/>
          <a:ext cx="8656320" cy="4982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0" name="Visio" r:id="rId4" imgW="4712775" imgH="2731888" progId="Visio.Drawing.15">
                  <p:embed/>
                </p:oleObj>
              </mc:Choice>
              <mc:Fallback>
                <p:oleObj name="Visio" r:id="rId4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0"/>
                        <a:ext cx="8656320" cy="4982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327395" y="5912543"/>
            <a:ext cx="6033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開發板圖片來源：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https://reference.digilentinc.com/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8542215" y="983647"/>
            <a:ext cx="3466283" cy="363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包括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Artix-7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可現場程式化閘道陣列（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FPGA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包括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週邊設備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（即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LED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、開關、按鈕、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7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段顯示器、加速計、溫度感應器和麥克風等）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可從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digilentinc.com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和其他供應商處購買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US" sz="2400" dirty="0">
              <a:solidFill>
                <a:sysClr val="windowText" lastClr="000000"/>
              </a:solidFill>
              <a:ea typeface="新細明體" panose="02020300000000000000" pitchFamily="18" charset="-12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2705812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1258" y="1099457"/>
            <a:ext cx="11444874" cy="495299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本實驗將分析</a:t>
            </a:r>
            <a:r>
              <a:rPr lang="en-US" altLang="zh-TW" sz="3200" dirty="0">
                <a:ea typeface="新細明體" panose="02020300000000000000" pitchFamily="18" charset="-120"/>
              </a:rPr>
              <a:t>SweRV EH1</a:t>
            </a:r>
            <a:r>
              <a:rPr lang="zh-TW" altLang="en-US" sz="3200" dirty="0">
                <a:ea typeface="新細明體" panose="02020300000000000000" pitchFamily="18" charset="-120"/>
              </a:rPr>
              <a:t>管線中的算術和邏輯指令流，重點關注</a:t>
            </a:r>
            <a:r>
              <a:rPr lang="en-US" altLang="zh-TW" sz="3200" dirty="0">
                <a:solidFill>
                  <a:srgbClr val="00000A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指令</a:t>
            </a:r>
            <a:r>
              <a:rPr lang="zh-TW" altLang="en-US" sz="3200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分為兩部分：</a:t>
            </a:r>
          </a:p>
          <a:p>
            <a:pPr lvl="1">
              <a:defRPr/>
            </a:pPr>
            <a:r>
              <a:rPr lang="en-US" altLang="zh-TW" sz="2800" dirty="0">
                <a:solidFill>
                  <a:srgbClr val="00000A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指令的</a:t>
            </a: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基本分析</a:t>
            </a:r>
          </a:p>
          <a:p>
            <a:pPr lvl="1">
              <a:defRPr/>
            </a:pPr>
            <a:r>
              <a:rPr lang="en-US" altLang="zh-TW" sz="2800" dirty="0">
                <a:solidFill>
                  <a:srgbClr val="00000A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指令的</a:t>
            </a: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進階分析</a:t>
            </a:r>
          </a:p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這兩種分析使用相同的範例程式，如下一張幻燈片所示。</a:t>
            </a:r>
          </a:p>
          <a:p>
            <a:pPr lvl="1">
              <a:defRPr/>
            </a:pPr>
            <a:endParaRPr lang="en-GB" sz="2800" dirty="0">
              <a:solidFill>
                <a:srgbClr val="00000A"/>
              </a:solidFill>
              <a:latin typeface="Arial" panose="020B0604020202020204" pitchFamily="34" charset="0"/>
              <a:ea typeface="新細明體" panose="02020300000000000000" pitchFamily="18" charset="-12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8767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：範例程式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zh-TW" altLang="en-US" sz="20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t3, 0x4                 # t3 = 4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0x1                 # t4 = 1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t4          # t3 = t3 + t4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 zero, zero, REPEAT # Repeat the loop</a:t>
            </a:r>
          </a:p>
          <a:p>
            <a:pPr marL="0" indent="0">
              <a:buNone/>
            </a:pPr>
            <a:endParaRPr lang="zh-TW" altLang="en-US" sz="20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66140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：基本分析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405" y="968830"/>
            <a:ext cx="9126599" cy="51516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2680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：基本分析 </a:t>
            </a:r>
            <a:r>
              <a:rPr lang="en-US" altLang="zh-TW" sz="3600" b="1" dirty="0">
                <a:ea typeface="新細明體" panose="02020300000000000000" pitchFamily="18" charset="-120"/>
              </a:rPr>
              <a:t>– 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64099"/>
              </p:ext>
            </p:extLst>
          </p:nvPr>
        </p:nvGraphicFramePr>
        <p:xfrm>
          <a:off x="1327526" y="957938"/>
          <a:ext cx="9392272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2" name="Visio" r:id="rId4" imgW="86401389" imgH="48320469" progId="Visio.Drawing.15">
                  <p:embed/>
                </p:oleObj>
              </mc:Choice>
              <mc:Fallback>
                <p:oleObj name="Visio" r:id="rId4" imgW="86401389" imgH="4832046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526" y="957938"/>
                        <a:ext cx="9392272" cy="5257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90297632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03515"/>
            <a:ext cx="11525114" cy="53013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solidFill>
                  <a:srgbClr val="FF000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dirty="0">
                <a:solidFill>
                  <a:srgbClr val="FF000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dirty="0">
                <a:ea typeface="新細明體" panose="02020300000000000000" pitchFamily="18" charset="-120"/>
              </a:rPr>
              <a:t>： 		</a:t>
            </a:r>
            <a:r>
              <a:rPr lang="zh-TW" altLang="en-US" b="1" dirty="0">
                <a:ea typeface="新細明體" panose="02020300000000000000" pitchFamily="18" charset="-120"/>
              </a:rPr>
              <a:t>解碼：</a:t>
            </a:r>
            <a:r>
              <a:rPr lang="zh-TW" altLang="en-US" dirty="0">
                <a:ea typeface="新細明體" panose="02020300000000000000" pitchFamily="18" charset="-120"/>
              </a:rPr>
              <a:t>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dec_i0_instr_d</a:t>
            </a:r>
            <a:r>
              <a:rPr lang="zh-TW" altLang="en-US" dirty="0">
                <a:ea typeface="新細明體" panose="02020300000000000000" pitchFamily="18" charset="-120"/>
              </a:rPr>
              <a:t>包含</a:t>
            </a:r>
            <a:r>
              <a:rPr lang="en-US" altLang="zh-TW" dirty="0">
                <a:ea typeface="新細明體" panose="02020300000000000000" pitchFamily="18" charset="-120"/>
              </a:rPr>
              <a:t>32</a:t>
            </a:r>
            <a:r>
              <a:rPr lang="zh-TW" altLang="en-US" dirty="0">
                <a:ea typeface="新細明體" panose="02020300000000000000" pitchFamily="18" charset="-120"/>
              </a:rPr>
              <a:t>位元機器指令</a:t>
            </a:r>
            <a:r>
              <a:rPr lang="en-US" altLang="zh-TW" dirty="0">
                <a:ea typeface="新細明體" panose="02020300000000000000" pitchFamily="18" charset="-120"/>
              </a:rPr>
              <a:t>0x01DE0E33</a:t>
            </a:r>
            <a:r>
              <a:rPr lang="zh-TW" altLang="en-US" dirty="0">
                <a:ea typeface="新細明體" panose="02020300000000000000" pitchFamily="18" charset="-120"/>
              </a:rPr>
              <a:t>。在</a:t>
            </a:r>
            <a:r>
              <a:rPr lang="en-US" altLang="zh-TW" dirty="0">
                <a:ea typeface="新細明體" panose="02020300000000000000" pitchFamily="18" charset="-120"/>
              </a:rPr>
              <a:t>RISC-V</a:t>
            </a:r>
            <a:r>
              <a:rPr lang="zh-TW" altLang="en-US" dirty="0">
                <a:ea typeface="新細明體" panose="02020300000000000000" pitchFamily="18" charset="-120"/>
              </a:rPr>
              <a:t>中，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指令的欄位為：	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00 | rs1 | 000 | rd | 0110011</a:t>
            </a:r>
          </a:p>
          <a:p>
            <a:pPr marL="358775" lvl="0" indent="0">
              <a:buNone/>
            </a:pPr>
            <a:r>
              <a:rPr lang="zh-TW" altLang="en-US" dirty="0">
                <a:ea typeface="新細明體" panose="02020300000000000000" pitchFamily="18" charset="-120"/>
              </a:rPr>
              <a:t>在這一階段，將產生</a:t>
            </a:r>
            <a:r>
              <a:rPr lang="zh-TW" altLang="en-US" b="1" dirty="0">
                <a:ea typeface="新細明體" panose="02020300000000000000" pitchFamily="18" charset="-120"/>
              </a:rPr>
              <a:t>控制訊號</a:t>
            </a:r>
            <a:r>
              <a:rPr lang="zh-TW" altLang="en-US" dirty="0">
                <a:ea typeface="新細明體" panose="02020300000000000000" pitchFamily="18" charset="-120"/>
              </a:rPr>
              <a:t>並</a:t>
            </a:r>
            <a:r>
              <a:rPr lang="zh-TW" altLang="en-US" b="1" dirty="0">
                <a:ea typeface="新細明體" panose="02020300000000000000" pitchFamily="18" charset="-120"/>
              </a:rPr>
              <a:t>讀取暫存器檔案</a:t>
            </a:r>
            <a:r>
              <a:rPr lang="zh-TW" altLang="en-US" dirty="0">
                <a:ea typeface="新細明體" panose="02020300000000000000" pitchFamily="18" charset="-120"/>
              </a:rPr>
              <a:t>。此外，運算元將傳播到</a:t>
            </a:r>
            <a:r>
              <a:rPr lang="en-US" altLang="zh-TW" b="1" dirty="0">
                <a:ea typeface="新細明體" panose="02020300000000000000" pitchFamily="18" charset="-120"/>
              </a:rPr>
              <a:t>I0</a:t>
            </a:r>
            <a:r>
              <a:rPr lang="zh-TW" altLang="en-US" b="1" dirty="0">
                <a:ea typeface="新細明體" panose="02020300000000000000" pitchFamily="18" charset="-120"/>
              </a:rPr>
              <a:t>管道</a:t>
            </a:r>
            <a:r>
              <a:rPr lang="zh-TW" altLang="en-US" dirty="0">
                <a:ea typeface="新細明體" panose="02020300000000000000" pitchFamily="18" charset="-120"/>
              </a:rPr>
              <a:t>。</a:t>
            </a:r>
          </a:p>
          <a:p>
            <a:pPr lvl="0"/>
            <a:endParaRPr lang="zh-TW" altLang="en-US" dirty="0">
              <a:ea typeface="新細明體" panose="02020300000000000000" pitchFamily="18" charset="-120"/>
            </a:endParaRPr>
          </a:p>
          <a:p>
            <a:pPr lvl="0"/>
            <a:r>
              <a:rPr lang="zh-TW" altLang="en-US" dirty="0">
                <a:solidFill>
                  <a:srgbClr val="FF000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dirty="0">
                <a:solidFill>
                  <a:srgbClr val="FF000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dirty="0">
                <a:ea typeface="新細明體" panose="02020300000000000000" pitchFamily="18" charset="-120"/>
              </a:rPr>
              <a:t>： 	</a:t>
            </a:r>
            <a:r>
              <a:rPr lang="en-US" altLang="zh-TW" b="1" dirty="0">
                <a:ea typeface="新細明體" panose="02020300000000000000" pitchFamily="18" charset="-120"/>
              </a:rPr>
              <a:t>EX1</a:t>
            </a:r>
            <a:r>
              <a:rPr lang="zh-TW" altLang="en-US" b="1" dirty="0">
                <a:ea typeface="新細明體" panose="02020300000000000000" pitchFamily="18" charset="-120"/>
              </a:rPr>
              <a:t>：執行</a:t>
            </a:r>
            <a:r>
              <a:rPr lang="en-US" altLang="zh-TW" dirty="0">
                <a:ea typeface="新細明體" panose="02020300000000000000" pitchFamily="18" charset="-12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指令。將加法的結果作為</a:t>
            </a:r>
            <a:r>
              <a:rPr lang="en-US" altLang="zh-TW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的輸出（訊號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8</a:t>
            </a:r>
            <a:r>
              <a:rPr lang="zh-TW" altLang="en-US" dirty="0">
                <a:ea typeface="新細明體" panose="02020300000000000000" pitchFamily="18" charset="-120"/>
              </a:rPr>
              <a:t>）。</a:t>
            </a:r>
          </a:p>
          <a:p>
            <a:pPr lvl="0"/>
            <a:endParaRPr lang="zh-TW" altLang="en-US" dirty="0">
              <a:ea typeface="新細明體" panose="02020300000000000000" pitchFamily="18" charset="-120"/>
            </a:endParaRPr>
          </a:p>
          <a:p>
            <a:pPr lvl="0"/>
            <a:r>
              <a:rPr lang="zh-TW" altLang="en-US" dirty="0">
                <a:solidFill>
                  <a:srgbClr val="FF000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dirty="0">
                <a:solidFill>
                  <a:srgbClr val="FF0000"/>
                </a:solidFill>
                <a:ea typeface="新細明體" panose="02020300000000000000" pitchFamily="18" charset="-120"/>
              </a:rPr>
              <a:t>i+5</a:t>
            </a:r>
            <a:r>
              <a:rPr lang="zh-TW" altLang="en-US" dirty="0">
                <a:ea typeface="新細明體" panose="02020300000000000000" pitchFamily="18" charset="-120"/>
              </a:rPr>
              <a:t>：	</a:t>
            </a:r>
            <a:r>
              <a:rPr lang="zh-TW" altLang="en-US" b="1" dirty="0">
                <a:ea typeface="新細明體" panose="02020300000000000000" pitchFamily="18" charset="-120"/>
              </a:rPr>
              <a:t>寫回</a:t>
            </a:r>
            <a:r>
              <a:rPr lang="zh-TW" altLang="en-US" dirty="0">
                <a:ea typeface="新細明體" panose="02020300000000000000" pitchFamily="18" charset="-120"/>
              </a:rPr>
              <a:t>：將加法的結果</a:t>
            </a:r>
            <a:r>
              <a:rPr lang="zh-TW" altLang="en-US" b="1" dirty="0">
                <a:ea typeface="新細明體" panose="02020300000000000000" pitchFamily="18" charset="-120"/>
              </a:rPr>
              <a:t>寫回</a:t>
            </a:r>
            <a:r>
              <a:rPr lang="zh-TW" altLang="en-US" dirty="0">
                <a:ea typeface="新細明體" panose="02020300000000000000" pitchFamily="18" charset="-120"/>
              </a:rPr>
              <a:t>到暫存器檔案中：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wd0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0x8</a:t>
            </a:r>
            <a:r>
              <a:rPr lang="zh-TW" altLang="en-US" dirty="0">
                <a:ea typeface="新細明體" panose="02020300000000000000" pitchFamily="18" charset="-120"/>
              </a:rPr>
              <a:t>、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wen0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1</a:t>
            </a:r>
            <a:r>
              <a:rPr lang="zh-TW" altLang="en-US" dirty="0">
                <a:ea typeface="新細明體" panose="02020300000000000000" pitchFamily="18" charset="-120"/>
              </a:rPr>
              <a:t>且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waddr0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0x28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：基本分析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24461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ea typeface="新細明體" panose="02020300000000000000" pitchFamily="18" charset="-120"/>
              </a:rPr>
              <a:t>下一頁的圖為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指令遍歷</a:t>
            </a:r>
            <a:r>
              <a:rPr lang="en-US" altLang="zh-TW" dirty="0">
                <a:ea typeface="新細明體" panose="02020300000000000000" pitchFamily="18" charset="-120"/>
              </a:rPr>
              <a:t>I0</a:t>
            </a:r>
            <a:r>
              <a:rPr lang="zh-TW" altLang="en-US" dirty="0">
                <a:ea typeface="新細明體" panose="02020300000000000000" pitchFamily="18" charset="-120"/>
              </a:rPr>
              <a:t>管道的詳細圖。</a:t>
            </a:r>
          </a:p>
          <a:p>
            <a:pPr lvl="0"/>
            <a:endParaRPr lang="en-GB" dirty="0">
              <a:ea typeface="新細明體" panose="02020300000000000000" pitchFamily="18" charset="-12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12</a:t>
            </a:r>
            <a:r>
              <a:rPr lang="zh-TW" altLang="en-US" sz="3600" b="1" dirty="0">
                <a:ea typeface="新細明體" panose="02020300000000000000" pitchFamily="18" charset="-120"/>
              </a:rPr>
              <a:t>：進階分析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704805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graphicFrame>
          <p:nvGraphicFramePr>
            <p:cNvPr id="3" name="Objeto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2549116"/>
                </p:ext>
              </p:extLst>
            </p:nvPr>
          </p:nvGraphicFramePr>
          <p:xfrm>
            <a:off x="54430" y="185062"/>
            <a:ext cx="12057091" cy="63899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560" name="Visio" r:id="rId4" imgW="75095046" imgH="39776436" progId="Visio.Drawing.15">
                    <p:embed/>
                  </p:oleObj>
                </mc:Choice>
                <mc:Fallback>
                  <p:oleObj name="Visio" r:id="rId4" imgW="75095046" imgH="39776436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0" y="185062"/>
                          <a:ext cx="12057091" cy="638991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4D050EF-7EBC-4F23-A616-60E47101F3B6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9575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TW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指令遍歷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I0</a:t>
            </a:r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管道的詳細圖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0039781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13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  <a:t>記憶體存取指令：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  <a:cs typeface="Courier New" panose="02070309020205020404" pitchFamily="49" charset="0"/>
              </a:rPr>
            </a:br>
            <a:r>
              <a:rPr lang="en-US" altLang="zh-TW" sz="8800" dirty="0">
                <a:solidFill>
                  <a:srgbClr val="00206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和</a:t>
            </a:r>
            <a:r>
              <a:rPr lang="en-US" altLang="zh-TW" sz="8800" dirty="0">
                <a:solidFill>
                  <a:srgbClr val="00206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132207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57943"/>
            <a:ext cx="11739169" cy="51162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實驗</a:t>
            </a:r>
            <a:r>
              <a:rPr lang="en-US" altLang="zh-TW" sz="3200" dirty="0">
                <a:ea typeface="新細明體" panose="02020300000000000000" pitchFamily="18" charset="-120"/>
              </a:rPr>
              <a:t>13</a:t>
            </a:r>
            <a:r>
              <a:rPr lang="zh-TW" altLang="en-US" sz="3200" dirty="0">
                <a:ea typeface="新細明體" panose="02020300000000000000" pitchFamily="18" charset="-120"/>
              </a:rPr>
              <a:t>將分析記憶體讀寫。</a:t>
            </a:r>
          </a:p>
          <a:p>
            <a:pPr>
              <a:defRPr/>
            </a:pPr>
            <a:r>
              <a:rPr lang="zh-TW" altLang="en-US" sz="32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分為三部分：</a:t>
            </a:r>
          </a:p>
          <a:p>
            <a:pPr lvl="1">
              <a:defRPr/>
            </a:pP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低延遲載入：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檢查讀取低延遲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DCCM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（不暫停處理器）時的載入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/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儲存管道。</a:t>
            </a:r>
          </a:p>
          <a:p>
            <a:pPr lvl="1">
              <a:defRPr/>
            </a:pP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低延遲儲存：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檢查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DCCM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的儲存。</a:t>
            </a:r>
          </a:p>
          <a:p>
            <a:pPr lvl="1">
              <a:defRPr/>
            </a:pPr>
            <a:r>
              <a:rPr lang="zh-TW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高延遲載入和儲存：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在讀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/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寫</a:t>
            </a:r>
            <a:r>
              <a:rPr lang="en-US" altLang="zh-TW" sz="2800" dirty="0" err="1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Nexys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 A7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開發板上的</a:t>
            </a:r>
            <a:r>
              <a:rPr lang="en-US" altLang="zh-TW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DDR</a:t>
            </a:r>
            <a:r>
              <a:rPr lang="zh-TW" altLang="en-US" sz="2800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主記憶體時重複之前的分析。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47337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section .midccm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A: .space 8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Register t3 = x28 (register 28)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 t0, A		# t0 = addr(A)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 t1, 0x2		# t1 = 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 t1, (t0)		# A[0] = 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 t1, 6	# t1 = 8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 t1, 4(t0)	# A[1] = 8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_NOPS_9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endParaRPr lang="zh-TW" altLang="en-US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t1, (t0)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t1, 4(t0)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 zero, zero, REPEAT	# Repeat the loop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25524" y="2712683"/>
            <a:ext cx="8028290" cy="1689662"/>
          </a:xfrm>
          <a:prstGeom prst="arc">
            <a:avLst>
              <a:gd name="adj1" fmla="val 12491176"/>
              <a:gd name="adj2" fmla="val 22052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：載入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範例程式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752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rmAutofit/>
          </a:bodyPr>
          <a:lstStyle/>
          <a:p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RISC-V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核心和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SoC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：低延遲載入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21" y="1099460"/>
            <a:ext cx="10498540" cy="47366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681081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：低延遲載入 </a:t>
            </a:r>
            <a:r>
              <a:rPr lang="en-US" altLang="zh-TW" sz="3600" b="1" dirty="0">
                <a:ea typeface="新細明體" panose="02020300000000000000" pitchFamily="18" charset="-120"/>
              </a:rPr>
              <a:t>– 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93928"/>
              </p:ext>
            </p:extLst>
          </p:nvPr>
        </p:nvGraphicFramePr>
        <p:xfrm>
          <a:off x="20954" y="1099458"/>
          <a:ext cx="12146323" cy="4833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7" name="Visio" r:id="rId4" imgW="115338176" imgH="45796145" progId="Visio.Drawing.15">
                  <p:embed/>
                </p:oleObj>
              </mc:Choice>
              <mc:Fallback>
                <p:oleObj name="Visio" r:id="rId4" imgW="115338176" imgH="4579614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4" y="1099458"/>
                        <a:ext cx="12146323" cy="4833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70607975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45028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		</a:t>
            </a:r>
            <a:r>
              <a:rPr lang="zh-TW" altLang="en-US" sz="2000" b="1" dirty="0">
                <a:ea typeface="新細明體" panose="02020300000000000000" pitchFamily="18" charset="-120"/>
              </a:rPr>
              <a:t>解碼：</a:t>
            </a:r>
            <a:r>
              <a:rPr lang="zh-TW" altLang="en-US" sz="2000" dirty="0">
                <a:ea typeface="新細明體" panose="02020300000000000000" pitchFamily="18" charset="-120"/>
              </a:rPr>
              <a:t>產生</a:t>
            </a:r>
            <a:r>
              <a:rPr lang="zh-TW" altLang="en-US" sz="2000" b="1" dirty="0">
                <a:ea typeface="新細明體" panose="02020300000000000000" pitchFamily="18" charset="-120"/>
              </a:rPr>
              <a:t>控制訊號</a:t>
            </a:r>
            <a:r>
              <a:rPr lang="zh-TW" altLang="en-US" sz="2000" dirty="0">
                <a:ea typeface="新細明體" panose="02020300000000000000" pitchFamily="18" charset="-120"/>
              </a:rPr>
              <a:t>並讀取</a:t>
            </a:r>
            <a:r>
              <a:rPr lang="zh-TW" altLang="en-US" sz="2000" b="1" dirty="0">
                <a:ea typeface="新細明體" panose="02020300000000000000" pitchFamily="18" charset="-120"/>
              </a:rPr>
              <a:t>運算元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en-US" altLang="zh-TW" sz="1800" dirty="0">
                <a:ea typeface="新細明體" panose="02020300000000000000" pitchFamily="18" charset="-120"/>
              </a:rPr>
              <a:t>t0 = 0xF0040000</a:t>
            </a:r>
          </a:p>
          <a:p>
            <a:pPr lvl="1"/>
            <a:r>
              <a:rPr lang="en-US" altLang="zh-TW" sz="1800" dirty="0">
                <a:ea typeface="新細明體" panose="02020300000000000000" pitchFamily="18" charset="-120"/>
              </a:rPr>
              <a:t>Offset = 0x004</a:t>
            </a:r>
          </a:p>
          <a:p>
            <a:pPr lvl="0"/>
            <a:endParaRPr lang="zh-TW" altLang="en-US" sz="2000" b="1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 	</a:t>
            </a:r>
            <a:r>
              <a:rPr lang="en-US" altLang="zh-TW" sz="2000" b="1" dirty="0">
                <a:ea typeface="新細明體" panose="02020300000000000000" pitchFamily="18" charset="-120"/>
              </a:rPr>
              <a:t>DC1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zh-TW" altLang="en-US" sz="1800" dirty="0">
                <a:ea typeface="新細明體" panose="02020300000000000000" pitchFamily="18" charset="-120"/>
              </a:rPr>
              <a:t>計算位址：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full_addr_dc1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0xF0040004</a:t>
            </a:r>
          </a:p>
          <a:p>
            <a:pPr lvl="1"/>
            <a:r>
              <a:rPr lang="zh-TW" altLang="en-US" sz="1800" dirty="0">
                <a:ea typeface="新細明體" panose="02020300000000000000" pitchFamily="18" charset="-120"/>
              </a:rPr>
              <a:t>尋找存取的記憶體區域 </a:t>
            </a:r>
            <a:r>
              <a:rPr lang="zh-TW" altLang="en-US" sz="18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dccm_rden</a:t>
            </a:r>
            <a:r>
              <a:rPr lang="zh-TW" altLang="en-US" sz="1800" dirty="0">
                <a:ea typeface="新細明體" panose="02020300000000000000" pitchFamily="18" charset="-120"/>
              </a:rPr>
              <a:t>置為有效</a:t>
            </a:r>
          </a:p>
          <a:p>
            <a:endParaRPr lang="zh-TW" altLang="en-US" sz="2000" b="1" dirty="0">
              <a:ea typeface="新細明體" panose="02020300000000000000" pitchFamily="18" charset="-120"/>
            </a:endParaRP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	</a:t>
            </a:r>
            <a:r>
              <a:rPr lang="en-US" altLang="zh-TW" sz="2000" b="1" dirty="0">
                <a:ea typeface="新細明體" panose="02020300000000000000" pitchFamily="18" charset="-120"/>
              </a:rPr>
              <a:t>DC2</a:t>
            </a:r>
            <a:r>
              <a:rPr lang="zh-TW" altLang="en-US" sz="2000" dirty="0">
                <a:ea typeface="新細明體" panose="02020300000000000000" pitchFamily="18" charset="-120"/>
              </a:rPr>
              <a:t>：讀取</a:t>
            </a:r>
            <a:r>
              <a:rPr lang="en-US" altLang="zh-TW" sz="2000" dirty="0">
                <a:ea typeface="新細明體" panose="02020300000000000000" pitchFamily="18" charset="-120"/>
              </a:rPr>
              <a:t>DCCM </a:t>
            </a:r>
            <a:r>
              <a:rPr lang="zh-TW" altLang="en-US" sz="20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dccm_data_lo_dc2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0x8</a:t>
            </a:r>
          </a:p>
          <a:p>
            <a:endParaRPr lang="zh-TW" altLang="en-US" sz="2000" b="1" dirty="0">
              <a:ea typeface="新細明體" panose="02020300000000000000" pitchFamily="18" charset="-120"/>
            </a:endParaRP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i+5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	</a:t>
            </a:r>
            <a:r>
              <a:rPr lang="zh-TW" altLang="en-US" sz="2000" b="1" dirty="0">
                <a:ea typeface="新細明體" panose="02020300000000000000" pitchFamily="18" charset="-120"/>
              </a:rPr>
              <a:t>寫回</a:t>
            </a:r>
            <a:r>
              <a:rPr lang="zh-TW" altLang="en-US" sz="2000" dirty="0">
                <a:ea typeface="新細明體" panose="02020300000000000000" pitchFamily="18" charset="-120"/>
              </a:rPr>
              <a:t>：將從記憶體讀取的值</a:t>
            </a:r>
            <a:r>
              <a:rPr lang="zh-TW" altLang="en-US" sz="2000" b="1" dirty="0">
                <a:ea typeface="新細明體" panose="02020300000000000000" pitchFamily="18" charset="-120"/>
              </a:rPr>
              <a:t>寫回</a:t>
            </a:r>
            <a:r>
              <a:rPr lang="zh-TW" altLang="en-US" sz="2000" dirty="0">
                <a:ea typeface="新細明體" panose="02020300000000000000" pitchFamily="18" charset="-120"/>
              </a:rPr>
              <a:t>到暫存器檔案：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wd0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0x8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wen0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1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waddr0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0x6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：低延遲載入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257071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ea typeface="新細明體" panose="02020300000000000000" pitchFamily="18" charset="-120"/>
              </a:rPr>
              <a:t>下一張幻燈片上的圖為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指令透過</a:t>
            </a:r>
            <a:r>
              <a:rPr lang="en-US" altLang="zh-TW" dirty="0">
                <a:ea typeface="新細明體" panose="02020300000000000000" pitchFamily="18" charset="-120"/>
              </a:rPr>
              <a:t>I0</a:t>
            </a:r>
            <a:r>
              <a:rPr lang="zh-TW" altLang="en-US" dirty="0">
                <a:ea typeface="新細明體" panose="02020300000000000000" pitchFamily="18" charset="-120"/>
              </a:rPr>
              <a:t>管道執行期間遍歷的主要元素的詳細圖。</a:t>
            </a:r>
          </a:p>
          <a:p>
            <a:pPr lvl="0"/>
            <a:endParaRPr lang="zh-TW" altLang="en-US" dirty="0">
              <a:ea typeface="新細明體" panose="02020300000000000000" pitchFamily="18" charset="-120"/>
            </a:endParaRPr>
          </a:p>
          <a:p>
            <a:pPr lvl="0"/>
            <a:r>
              <a:rPr lang="zh-TW" altLang="en-US" dirty="0">
                <a:ea typeface="新細明體" panose="02020300000000000000" pitchFamily="18" charset="-120"/>
              </a:rPr>
              <a:t>實驗</a:t>
            </a:r>
            <a:r>
              <a:rPr lang="en-US" altLang="zh-TW" dirty="0">
                <a:ea typeface="新細明體" panose="02020300000000000000" pitchFamily="18" charset="-120"/>
              </a:rPr>
              <a:t>11</a:t>
            </a:r>
            <a:r>
              <a:rPr lang="zh-TW" altLang="en-US" dirty="0">
                <a:ea typeface="新細明體" panose="02020300000000000000" pitchFamily="18" charset="-120"/>
              </a:rPr>
              <a:t>已提供相關說明，但下面的新圖只關注</a:t>
            </a:r>
            <a:r>
              <a:rPr lang="en-US" altLang="zh-TW" dirty="0">
                <a:ea typeface="新細明體" panose="02020300000000000000" pitchFamily="18" charset="-120"/>
              </a:rPr>
              <a:t>LSU</a:t>
            </a:r>
            <a:r>
              <a:rPr lang="zh-TW" altLang="en-US" dirty="0">
                <a:ea typeface="新細明體" panose="02020300000000000000" pitchFamily="18" charset="-120"/>
              </a:rPr>
              <a:t>管道，提供與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指令相關的詳細資訊。</a:t>
            </a:r>
          </a:p>
          <a:p>
            <a:pPr lvl="0"/>
            <a:endParaRPr lang="zh-TW" altLang="en-US" dirty="0">
              <a:ea typeface="新細明體" panose="02020300000000000000" pitchFamily="18" charset="-120"/>
            </a:endParaRPr>
          </a:p>
          <a:p>
            <a:pPr lvl="0"/>
            <a:r>
              <a:rPr lang="zh-TW" altLang="en-US" dirty="0">
                <a:ea typeface="新細明體" panose="02020300000000000000" pitchFamily="18" charset="-120"/>
              </a:rPr>
              <a:t>實驗</a:t>
            </a:r>
            <a:r>
              <a:rPr lang="en-US" altLang="zh-TW" dirty="0">
                <a:ea typeface="新細明體" panose="02020300000000000000" pitchFamily="18" charset="-120"/>
              </a:rPr>
              <a:t>13</a:t>
            </a:r>
            <a:r>
              <a:rPr lang="zh-TW" altLang="en-US" dirty="0">
                <a:ea typeface="新細明體" panose="02020300000000000000" pitchFamily="18" charset="-120"/>
              </a:rPr>
              <a:t>的文件提供下圖中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指令執行期間每個階段的深入說明（此處不包含）。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：高延遲載入分析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28807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graphicFrame>
          <p:nvGraphicFramePr>
            <p:cNvPr id="6" name="Objeto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2593128"/>
                </p:ext>
              </p:extLst>
            </p:nvPr>
          </p:nvGraphicFramePr>
          <p:xfrm>
            <a:off x="-1" y="1130976"/>
            <a:ext cx="12184669" cy="4367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20" name="Visio" r:id="rId4" imgW="88744596" imgH="31880016" progId="Visio.Drawing.15">
                    <p:embed/>
                  </p:oleObj>
                </mc:Choice>
                <mc:Fallback>
                  <p:oleObj name="Visio" r:id="rId4" imgW="88744596" imgH="31880016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" y="1130976"/>
                          <a:ext cx="12184669" cy="43674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F32A96A-4469-4F24-AAEA-F7DEE6E36D10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0431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TW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遍歷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I0</a:t>
            </a:r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管道的詳細圖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4693977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section .midccm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A: .space 4000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t0, A                    # t0 = addr(A)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0x2                  # t1 = 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1000                 # t2 = 1000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INSERT_NOPS_2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t1, (t0)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t1, (t0)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t1,t1,t1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t0,t0,0x04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t2,t2,-1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 t2, zero, REPEAT   # Repeat the loop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905872" y="1999642"/>
            <a:ext cx="7149387" cy="1857585"/>
          </a:xfrm>
          <a:prstGeom prst="arc">
            <a:avLst>
              <a:gd name="adj1" fmla="val 14049287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：儲存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範例程式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0943686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：低延遲儲存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2" y="1058677"/>
            <a:ext cx="11992420" cy="503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7998517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：低延遲儲存 </a:t>
            </a:r>
            <a:r>
              <a:rPr lang="en-US" altLang="zh-TW" sz="3600" b="1" dirty="0">
                <a:ea typeface="新細明體" panose="02020300000000000000" pitchFamily="18" charset="-120"/>
              </a:rPr>
              <a:t>– 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01776"/>
              </p:ext>
            </p:extLst>
          </p:nvPr>
        </p:nvGraphicFramePr>
        <p:xfrm>
          <a:off x="195130" y="881738"/>
          <a:ext cx="11790042" cy="539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9" name="Visio" r:id="rId4" imgW="98879155" imgH="45148532" progId="Visio.Drawing.15">
                  <p:embed/>
                </p:oleObj>
              </mc:Choice>
              <mc:Fallback>
                <p:oleObj name="Visio" r:id="rId4" imgW="98879155" imgH="4514853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30" y="881738"/>
                        <a:ext cx="11790042" cy="5398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56129005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1237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b="1" dirty="0">
                <a:ea typeface="新細明體" panose="02020300000000000000" pitchFamily="18" charset="-120"/>
              </a:rPr>
              <a:t>解碼：</a:t>
            </a:r>
            <a:r>
              <a:rPr lang="zh-TW" altLang="en-US" sz="2400" dirty="0">
                <a:ea typeface="新細明體" panose="02020300000000000000" pitchFamily="18" charset="-120"/>
              </a:rPr>
              <a:t>產生</a:t>
            </a:r>
            <a:r>
              <a:rPr lang="zh-TW" altLang="en-US" sz="2400" b="1" dirty="0">
                <a:ea typeface="新細明體" panose="02020300000000000000" pitchFamily="18" charset="-120"/>
              </a:rPr>
              <a:t>控制訊號</a:t>
            </a:r>
            <a:r>
              <a:rPr lang="zh-TW" altLang="en-US" sz="2400" dirty="0">
                <a:ea typeface="新細明體" panose="02020300000000000000" pitchFamily="18" charset="-120"/>
              </a:rPr>
              <a:t>並讀取</a:t>
            </a:r>
            <a:r>
              <a:rPr lang="zh-TW" altLang="en-US" sz="2400" b="1" dirty="0">
                <a:ea typeface="新細明體" panose="02020300000000000000" pitchFamily="18" charset="-120"/>
              </a:rPr>
              <a:t>運算元</a:t>
            </a:r>
            <a:r>
              <a:rPr lang="zh-TW" altLang="en-US" sz="24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t0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0xF004000C</a:t>
            </a:r>
          </a:p>
          <a:p>
            <a:pPr lvl="1"/>
            <a:r>
              <a:rPr lang="en-US" altLang="zh-TW" sz="1800" dirty="0">
                <a:ea typeface="新細明體" panose="02020300000000000000" pitchFamily="18" charset="-120"/>
              </a:rPr>
              <a:t>Offset = 0x000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t1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0x10</a:t>
            </a:r>
          </a:p>
          <a:p>
            <a:pPr lvl="0"/>
            <a:endParaRPr lang="zh-TW" altLang="en-US" sz="2400" b="1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2400" b="1" dirty="0">
                <a:ea typeface="新細明體" panose="02020300000000000000" pitchFamily="18" charset="-120"/>
              </a:rPr>
              <a:t>DC1</a:t>
            </a:r>
            <a:r>
              <a:rPr lang="zh-TW" altLang="en-US" sz="24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zh-TW" altLang="en-US" sz="1800" dirty="0">
                <a:ea typeface="新細明體" panose="02020300000000000000" pitchFamily="18" charset="-120"/>
              </a:rPr>
              <a:t>計算位址：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full_addr_dc1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0xF004000C</a:t>
            </a:r>
          </a:p>
          <a:p>
            <a:endParaRPr lang="zh-TW" altLang="en-US" sz="2400" b="1" dirty="0">
              <a:ea typeface="新細明體" panose="02020300000000000000" pitchFamily="18" charset="-120"/>
            </a:endParaRPr>
          </a:p>
          <a:p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i+6</a:t>
            </a:r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2400" b="1" dirty="0">
                <a:ea typeface="新細明體" panose="02020300000000000000" pitchFamily="18" charset="-120"/>
              </a:rPr>
              <a:t>DCCM</a:t>
            </a:r>
            <a:r>
              <a:rPr lang="zh-TW" altLang="en-US" sz="2400" b="1" dirty="0">
                <a:ea typeface="新細明體" panose="02020300000000000000" pitchFamily="18" charset="-120"/>
              </a:rPr>
              <a:t>寫入</a:t>
            </a:r>
            <a:r>
              <a:rPr lang="zh-TW" altLang="en-US" sz="24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dccm_wr_addr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0x000C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dccm_wr_data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0x10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：儲存基本分析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677539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90598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ea typeface="新細明體" panose="02020300000000000000" pitchFamily="18" charset="-120"/>
              </a:rPr>
              <a:t>下一張幻燈片上的圖顯示了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指令為讀取主記憶體而遍歷的主要路徑。</a:t>
            </a:r>
          </a:p>
          <a:p>
            <a:pPr lvl="0"/>
            <a:r>
              <a:rPr lang="zh-TW" altLang="en-US" dirty="0">
                <a:ea typeface="新細明體" panose="02020300000000000000" pitchFamily="18" charset="-120"/>
              </a:rPr>
              <a:t>處理器必須暫停來等待來自外部記憶體的資料。</a:t>
            </a:r>
          </a:p>
          <a:p>
            <a:pPr lvl="0"/>
            <a:r>
              <a:rPr lang="zh-TW" altLang="en-US" dirty="0">
                <a:ea typeface="新細明體" panose="02020300000000000000" pitchFamily="18" charset="-120"/>
              </a:rPr>
              <a:t>外部記憶體透過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匯流排存取，該匯流排為</a:t>
            </a:r>
            <a:r>
              <a:rPr lang="en-US" altLang="zh-TW" dirty="0">
                <a:ea typeface="新細明體" panose="02020300000000000000" pitchFamily="18" charset="-120"/>
              </a:rPr>
              <a:t>Lite DRAM</a:t>
            </a:r>
            <a:r>
              <a:rPr lang="zh-TW" altLang="en-US" dirty="0">
                <a:ea typeface="新細明體" panose="02020300000000000000" pitchFamily="18" charset="-120"/>
              </a:rPr>
              <a:t>控制器提供位址，然後在幾個週期後將要求的資料對齊並傳送到</a:t>
            </a:r>
            <a:r>
              <a:rPr lang="en-US" altLang="zh-TW" dirty="0">
                <a:ea typeface="新細明體" panose="02020300000000000000" pitchFamily="18" charset="-120"/>
              </a:rPr>
              <a:t>DC3</a:t>
            </a:r>
            <a:r>
              <a:rPr lang="zh-TW" altLang="en-US" dirty="0">
                <a:ea typeface="新細明體" panose="02020300000000000000" pitchFamily="18" charset="-120"/>
              </a:rPr>
              <a:t>階段。</a:t>
            </a:r>
          </a:p>
          <a:p>
            <a:pPr lvl="0"/>
            <a:r>
              <a:rPr lang="en-US" altLang="zh-TW" dirty="0">
                <a:ea typeface="新細明體" panose="02020300000000000000" pitchFamily="18" charset="-120"/>
              </a:rPr>
              <a:t>DC3</a:t>
            </a:r>
            <a:r>
              <a:rPr lang="zh-TW" altLang="en-US" dirty="0">
                <a:ea typeface="新細明體" panose="02020300000000000000" pitchFamily="18" charset="-120"/>
              </a:rPr>
              <a:t>階段的</a:t>
            </a:r>
            <a:r>
              <a:rPr lang="en-US" altLang="zh-TW" dirty="0">
                <a:ea typeface="新細明體" panose="02020300000000000000" pitchFamily="18" charset="-120"/>
              </a:rPr>
              <a:t>2</a:t>
            </a:r>
            <a:r>
              <a:rPr lang="zh-TW" altLang="en-US" dirty="0">
                <a:ea typeface="新細明體" panose="02020300000000000000" pitchFamily="18" charset="-120"/>
              </a:rPr>
              <a:t>選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多路開關選擇來自外部記憶體的資料，而不是來自</a:t>
            </a:r>
            <a:r>
              <a:rPr lang="en-US" altLang="zh-TW" dirty="0">
                <a:ea typeface="新細明體" panose="02020300000000000000" pitchFamily="18" charset="-120"/>
              </a:rPr>
              <a:t>DCCM</a:t>
            </a:r>
            <a:r>
              <a:rPr lang="zh-TW" altLang="en-US" dirty="0">
                <a:ea typeface="新細明體" panose="02020300000000000000" pitchFamily="18" charset="-120"/>
              </a:rPr>
              <a:t>的資料。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：外部記憶體載入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4480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層級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284999"/>
              </p:ext>
            </p:extLst>
          </p:nvPr>
        </p:nvGraphicFramePr>
        <p:xfrm>
          <a:off x="3166987" y="941469"/>
          <a:ext cx="5947195" cy="529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0" name="Visio" r:id="rId4" imgW="4152770" imgH="3695562" progId="Visio.Drawing.15">
                  <p:embed/>
                </p:oleObj>
              </mc:Choice>
              <mc:Fallback>
                <p:oleObj name="Visio" r:id="rId4" imgW="4152770" imgH="3695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987" y="941469"/>
                        <a:ext cx="5947195" cy="52924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34469540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graphicFrame>
          <p:nvGraphicFramePr>
            <p:cNvPr id="11" name="Objeto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59529"/>
                </p:ext>
              </p:extLst>
            </p:nvPr>
          </p:nvGraphicFramePr>
          <p:xfrm>
            <a:off x="43543" y="32658"/>
            <a:ext cx="12100247" cy="6749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661" name="Visio" r:id="rId4" imgW="64274784" imgH="35870993" progId="Visio.Drawing.15">
                    <p:embed/>
                  </p:oleObj>
                </mc:Choice>
                <mc:Fallback>
                  <p:oleObj name="Visio" r:id="rId4" imgW="64274784" imgH="35870993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43" y="32658"/>
                          <a:ext cx="12100247" cy="674914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1794652512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data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D: .word 3,5,6,8,7,10,12,2,1,4,11,9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t2, 0x020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t4, D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12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t3, (t4)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t5, t5, -1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t3, t6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4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 t5, zero, REPEAT    # Repeat the loop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_NOPS_4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318042" y="2631014"/>
            <a:ext cx="7149387" cy="1857585"/>
          </a:xfrm>
          <a:prstGeom prst="arc">
            <a:avLst>
              <a:gd name="adj1" fmla="val 12326206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：外部記憶體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範例程式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3209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：外部記憶體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6" y="1439812"/>
            <a:ext cx="12119848" cy="34056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5799727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0351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dirty="0">
                <a:ea typeface="新細明體" panose="02020300000000000000" pitchFamily="18" charset="-120"/>
              </a:rPr>
              <a:t>在解碼階段，範例的第四次迭代中的位址為</a:t>
            </a:r>
            <a:r>
              <a:rPr lang="en-US" altLang="zh-TW" dirty="0">
                <a:ea typeface="新細明體" panose="02020300000000000000" pitchFamily="18" charset="-120"/>
              </a:rPr>
              <a:t>0x00002204</a:t>
            </a:r>
            <a:r>
              <a:rPr lang="zh-TW" altLang="en-US" dirty="0">
                <a:ea typeface="新細明體" panose="02020300000000000000" pitchFamily="18" charset="-120"/>
              </a:rPr>
              <a:t>。</a:t>
            </a:r>
          </a:p>
          <a:p>
            <a:pPr lvl="0"/>
            <a:r>
              <a:rPr lang="zh-TW" altLang="en-US" dirty="0">
                <a:ea typeface="新細明體" panose="02020300000000000000" pitchFamily="18" charset="-120"/>
              </a:rPr>
              <a:t>然後，位址透過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匯流排傳送到外部記憶體：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lsu_axi_arvalid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1 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lsu_axi_araddr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0x00002200</a:t>
            </a:r>
          </a:p>
          <a:p>
            <a:r>
              <a:rPr lang="zh-TW" altLang="en-US" dirty="0">
                <a:ea typeface="新細明體" panose="02020300000000000000" pitchFamily="18" charset="-120"/>
              </a:rPr>
              <a:t>幾個週期後，外部記憶體傳回透過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匯流排讀取的</a:t>
            </a:r>
            <a:r>
              <a:rPr lang="en-US" altLang="zh-TW" dirty="0">
                <a:ea typeface="新細明體" panose="02020300000000000000" pitchFamily="18" charset="-120"/>
              </a:rPr>
              <a:t>64</a:t>
            </a:r>
            <a:r>
              <a:rPr lang="zh-TW" altLang="en-US" dirty="0">
                <a:ea typeface="新細明體" panose="02020300000000000000" pitchFamily="18" charset="-120"/>
              </a:rPr>
              <a:t>位元資料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lsu_axi_rdata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0x0000000800000006 </a:t>
            </a:r>
          </a:p>
          <a:p>
            <a:pPr lvl="1"/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lsu_axi_rvalid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1</a:t>
            </a:r>
          </a:p>
          <a:p>
            <a:r>
              <a:rPr lang="zh-TW" altLang="en-US" dirty="0">
                <a:ea typeface="新細明體" panose="02020300000000000000" pitchFamily="18" charset="-120"/>
              </a:rPr>
              <a:t>最後，從</a:t>
            </a:r>
            <a:r>
              <a:rPr lang="en-US" altLang="zh-TW" dirty="0">
                <a:ea typeface="新細明體" panose="02020300000000000000" pitchFamily="18" charset="-120"/>
              </a:rPr>
              <a:t>64</a:t>
            </a:r>
            <a:r>
              <a:rPr lang="zh-TW" altLang="en-US" dirty="0">
                <a:ea typeface="新細明體" panose="02020300000000000000" pitchFamily="18" charset="-120"/>
              </a:rPr>
              <a:t>位元資料中擷取所要求的</a:t>
            </a:r>
            <a:r>
              <a:rPr lang="en-US" altLang="zh-TW" dirty="0">
                <a:ea typeface="新細明體" panose="02020300000000000000" pitchFamily="18" charset="-120"/>
              </a:rPr>
              <a:t>32</a:t>
            </a:r>
            <a:r>
              <a:rPr lang="zh-TW" altLang="en-US" dirty="0">
                <a:ea typeface="新細明體" panose="02020300000000000000" pitchFamily="18" charset="-120"/>
              </a:rPr>
              <a:t>位元資料，插入到主管線路徑中，並寫入暫存器檔案。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13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：外部記憶體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206963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14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結構冒險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4423192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81741"/>
            <a:ext cx="11802543" cy="53884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實驗</a:t>
            </a:r>
            <a:r>
              <a:rPr lang="en-US" altLang="zh-TW" sz="3200" dirty="0">
                <a:ea typeface="新細明體" panose="02020300000000000000" pitchFamily="18" charset="-120"/>
              </a:rPr>
              <a:t>14</a:t>
            </a:r>
            <a:r>
              <a:rPr lang="zh-TW" altLang="en-US" sz="3200" dirty="0">
                <a:ea typeface="新細明體" panose="02020300000000000000" pitchFamily="18" charset="-120"/>
              </a:rPr>
              <a:t>將說明</a:t>
            </a:r>
            <a:r>
              <a:rPr lang="zh-TW" altLang="en-US" sz="3200" b="1" dirty="0">
                <a:ea typeface="新細明體" panose="02020300000000000000" pitchFamily="18" charset="-120"/>
              </a:rPr>
              <a:t>兩種結構冒險</a:t>
            </a:r>
            <a:r>
              <a:rPr lang="zh-TW" altLang="en-US" sz="3200" dirty="0">
                <a:ea typeface="新細明體" panose="02020300000000000000" pitchFamily="18" charset="-120"/>
              </a:rPr>
              <a:t>（它們具有不同的效能</a:t>
            </a:r>
            <a:r>
              <a:rPr lang="en-US" altLang="zh-TW" sz="3200" dirty="0">
                <a:ea typeface="新細明體" panose="02020300000000000000" pitchFamily="18" charset="-120"/>
              </a:rPr>
              <a:t>-</a:t>
            </a:r>
            <a:r>
              <a:rPr lang="zh-TW" altLang="en-US" sz="3200" dirty="0">
                <a:ea typeface="新細明體" panose="02020300000000000000" pitchFamily="18" charset="-120"/>
              </a:rPr>
              <a:t>成本權衡）。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單元衝突：</a:t>
            </a:r>
            <a:r>
              <a:rPr lang="zh-TW" altLang="en-US" dirty="0">
                <a:ea typeface="新細明體" panose="02020300000000000000" pitchFamily="18" charset="-120"/>
              </a:rPr>
              <a:t>二條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dirty="0">
                <a:ea typeface="新細明體" panose="02020300000000000000" pitchFamily="18" charset="-120"/>
              </a:rPr>
              <a:t>指令在同一週期到達解碼階段。乘法器是管線的，因此第二條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dirty="0">
                <a:ea typeface="新細明體" panose="02020300000000000000" pitchFamily="18" charset="-120"/>
              </a:rPr>
              <a:t>指令僅延遲一個週期。硬體成本和效能下降（僅一個週期）較低。</a:t>
            </a:r>
          </a:p>
          <a:p>
            <a:pPr lvl="1">
              <a:defRPr/>
            </a:pPr>
            <a:r>
              <a:rPr lang="zh-TW" altLang="en-US" b="1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暫存器檔案寫入連接埠衝突：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三條指令在同一週期內到達寫回階段，其中之一是在幾個週期之前執行的非阻塞載入。</a:t>
            </a:r>
            <a:r>
              <a:rPr lang="en-US" altLang="zh-TW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 EH1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具有三個（而不是兩個）寫入連接埠。可避免結構冒險（不會導致效能損失），但由於額外的暫存器檔案連接埠，其硬體成本較高。</a:t>
            </a:r>
          </a:p>
          <a:p>
            <a:pPr lvl="1">
              <a:defRPr/>
            </a:pP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請注意，</a:t>
            </a:r>
            <a:r>
              <a:rPr lang="en-US" altLang="zh-TW" dirty="0">
                <a:solidFill>
                  <a:srgbClr val="00000A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div</a:t>
            </a:r>
            <a:r>
              <a:rPr lang="zh-TW" altLang="en-US" dirty="0">
                <a:solidFill>
                  <a:srgbClr val="00000A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指令也可能導致冒險（在實驗的附錄中進行討論）。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682120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範例程式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0xFFFF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t2, zero, OUT     # Stay in the loop?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TW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t0, t3, t4</a:t>
            </a:r>
            <a:r>
              <a:rPr lang="zh-TW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</a:t>
            </a:r>
            <a:r>
              <a:rPr lang="en-US" altLang="zh-TW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t0 = t3 * t4</a:t>
            </a:r>
          </a:p>
          <a:p>
            <a:pPr marL="0" indent="0">
              <a:buNone/>
            </a:pPr>
            <a:r>
              <a:rPr lang="zh-TW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t1, t5, t6</a:t>
            </a:r>
            <a:r>
              <a:rPr lang="zh-TW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</a:t>
            </a:r>
            <a:r>
              <a:rPr lang="en-US" altLang="zh-TW" sz="14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t1 = t5 * t6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 t2, -1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zero, zero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 zero, zero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REPEAT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OUT: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23800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72" y="1110339"/>
            <a:ext cx="11975058" cy="47829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49054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293389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兩條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指令在同一週期到達解碼階段。結構冒險將阻止第二條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指令進行。</a:t>
            </a:r>
          </a:p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第一條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指令在管線乘法器的第一階段（</a:t>
            </a:r>
            <a:r>
              <a:rPr lang="en-US" altLang="zh-TW" sz="2400" dirty="0">
                <a:ea typeface="新細明體" panose="02020300000000000000" pitchFamily="18" charset="-120"/>
              </a:rPr>
              <a:t>M1</a:t>
            </a:r>
            <a:r>
              <a:rPr lang="zh-TW" altLang="en-US" sz="2400" dirty="0">
                <a:ea typeface="新細明體" panose="02020300000000000000" pitchFamily="18" charset="-120"/>
              </a:rPr>
              <a:t>）執行，而第二條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指令在解碼階段等待。</a:t>
            </a:r>
          </a:p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第一條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指令在管線乘法器的第二階段（</a:t>
            </a:r>
            <a:r>
              <a:rPr lang="en-US" altLang="zh-TW" sz="2400" dirty="0">
                <a:ea typeface="新細明體" panose="02020300000000000000" pitchFamily="18" charset="-120"/>
              </a:rPr>
              <a:t>M2</a:t>
            </a:r>
            <a:r>
              <a:rPr lang="zh-TW" altLang="en-US" sz="2400" dirty="0">
                <a:ea typeface="新細明體" panose="02020300000000000000" pitchFamily="18" charset="-120"/>
              </a:rPr>
              <a:t>）執行，而第二條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指令在第一階段（</a:t>
            </a:r>
            <a:r>
              <a:rPr lang="en-US" altLang="zh-TW" sz="2400" dirty="0">
                <a:ea typeface="新細明體" panose="02020300000000000000" pitchFamily="18" charset="-120"/>
              </a:rPr>
              <a:t>M1</a:t>
            </a:r>
            <a:r>
              <a:rPr lang="zh-TW" altLang="en-US" sz="2400" dirty="0">
                <a:ea typeface="新細明體" panose="02020300000000000000" pitchFamily="18" charset="-120"/>
              </a:rPr>
              <a:t>）執行。</a:t>
            </a:r>
          </a:p>
          <a:p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i+3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第一條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指令取得結果：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400" dirty="0">
                <a:ea typeface="新細明體" panose="02020300000000000000" pitchFamily="18" charset="-120"/>
              </a:rPr>
              <a:t> </a:t>
            </a:r>
            <a:r>
              <a:rPr lang="en-US" altLang="zh-TW" sz="2400" dirty="0">
                <a:ea typeface="新細明體" panose="02020300000000000000" pitchFamily="18" charset="-120"/>
              </a:rPr>
              <a:t>= 0x6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i+4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第二條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指令取得結果：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400" dirty="0">
                <a:ea typeface="新細明體" panose="02020300000000000000" pitchFamily="18" charset="-120"/>
              </a:rPr>
              <a:t> </a:t>
            </a:r>
            <a:r>
              <a:rPr lang="en-US" altLang="zh-TW" sz="2400" dirty="0">
                <a:ea typeface="新細明體" panose="02020300000000000000" pitchFamily="18" charset="-120"/>
              </a:rPr>
              <a:t>= 0x4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pPr lvl="0"/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i+6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暫存器檔案使用第一條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指令的結果（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t0</a:t>
            </a:r>
            <a:r>
              <a:rPr lang="zh-TW" altLang="en-US" sz="2400" dirty="0">
                <a:ea typeface="新細明體" panose="02020300000000000000" pitchFamily="18" charset="-120"/>
              </a:rPr>
              <a:t> </a:t>
            </a:r>
            <a:r>
              <a:rPr lang="en-US" altLang="zh-TW" sz="2400" dirty="0">
                <a:ea typeface="新細明體" panose="02020300000000000000" pitchFamily="18" charset="-120"/>
              </a:rPr>
              <a:t>= 0x6</a:t>
            </a:r>
            <a:r>
              <a:rPr lang="zh-TW" altLang="en-US" sz="2400" dirty="0">
                <a:ea typeface="新細明體" panose="02020300000000000000" pitchFamily="18" charset="-120"/>
              </a:rPr>
              <a:t>）更新。</a:t>
            </a:r>
          </a:p>
          <a:p>
            <a:r>
              <a:rPr lang="zh-TW" altLang="en-US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4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i+7</a:t>
            </a:r>
            <a:r>
              <a:rPr lang="zh-TW" altLang="en-US" sz="24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400" dirty="0">
                <a:ea typeface="新細明體" panose="02020300000000000000" pitchFamily="18" charset="-120"/>
              </a:rPr>
              <a:t>暫存器檔案使用第二條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400" dirty="0">
                <a:ea typeface="新細明體" panose="02020300000000000000" pitchFamily="18" charset="-120"/>
              </a:rPr>
              <a:t>指令的結果（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t1</a:t>
            </a:r>
            <a:r>
              <a:rPr lang="zh-TW" altLang="en-US" sz="2400" dirty="0">
                <a:ea typeface="新細明體" panose="02020300000000000000" pitchFamily="18" charset="-120"/>
              </a:rPr>
              <a:t> </a:t>
            </a:r>
            <a:r>
              <a:rPr lang="en-US" altLang="zh-TW" sz="2400" dirty="0">
                <a:ea typeface="新細明體" panose="02020300000000000000" pitchFamily="18" charset="-120"/>
              </a:rPr>
              <a:t>= 0x4</a:t>
            </a:r>
            <a:r>
              <a:rPr lang="zh-TW" altLang="en-US" sz="2400" dirty="0">
                <a:ea typeface="新細明體" panose="02020300000000000000" pitchFamily="18" charset="-120"/>
              </a:rPr>
              <a:t>）更新。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10449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圖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623759"/>
              </p:ext>
            </p:extLst>
          </p:nvPr>
        </p:nvGraphicFramePr>
        <p:xfrm>
          <a:off x="129814" y="1251857"/>
          <a:ext cx="11983662" cy="348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8" name="Visio" r:id="rId4" imgW="100679350" imgH="29260814" progId="Visio.Drawing.15">
                  <p:embed/>
                </p:oleObj>
              </mc:Choice>
              <mc:Fallback>
                <p:oleObj name="Visio" r:id="rId4" imgW="100679350" imgH="2926081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14" y="1251857"/>
                        <a:ext cx="11983662" cy="3483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4132393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層級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764668"/>
              </p:ext>
            </p:extLst>
          </p:nvPr>
        </p:nvGraphicFramePr>
        <p:xfrm>
          <a:off x="478463" y="950104"/>
          <a:ext cx="11355572" cy="5291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058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9036514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2991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469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SweRV EH1</a:t>
                      </a:r>
                      <a:r>
                        <a:rPr lang="zh-TW" altLang="en-US" sz="2000" dirty="0">
                          <a:ea typeface="新細明體" panose="02020300000000000000" pitchFamily="18" charset="-120"/>
                        </a:rPr>
                        <a:t>核心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由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Western Digital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開發的開放原始碼商用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核心（</a:t>
                      </a:r>
                      <a:r>
                        <a:rPr lang="en-US" altLang="zh-TW" sz="1600" u="sng" dirty="0">
                          <a:ea typeface="新細明體" panose="02020300000000000000" pitchFamily="18" charset="-120"/>
                          <a:hlinkClick r:id="rId3"/>
                        </a:rPr>
                        <a:t>https://github.com/chipsalliance/Cores-SweRV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68256840"/>
                  </a:ext>
                </a:extLst>
              </a:tr>
              <a:tr h="9158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SweRV EH1</a:t>
                      </a:r>
                      <a:r>
                        <a:rPr lang="zh-TW" altLang="en-US" sz="2000" dirty="0">
                          <a:ea typeface="新細明體" panose="02020300000000000000" pitchFamily="18" charset="-120"/>
                        </a:rPr>
                        <a:t>核心</a:t>
                      </a:r>
                      <a:br>
                        <a:rPr lang="en-US" altLang="zh-TW" sz="2000" dirty="0">
                          <a:ea typeface="新細明體" panose="02020300000000000000" pitchFamily="18" charset="-120"/>
                        </a:rPr>
                      </a:br>
                      <a:r>
                        <a:rPr lang="zh-TW" altLang="en-US" sz="2000" dirty="0">
                          <a:ea typeface="新細明體" panose="02020300000000000000" pitchFamily="18" charset="-120"/>
                        </a:rPr>
                        <a:t>組合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一種新增了記憶體（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ICCM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DCCM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和指令快取）、可程式設定中斷控制器（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Programmable Interrupt Controller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，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PIC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）、匯流排介面和除錯單元的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 EH1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核心（</a:t>
                      </a:r>
                      <a:r>
                        <a:rPr lang="en-US" altLang="zh-TW" sz="1600" u="sng" dirty="0">
                          <a:ea typeface="新細明體" panose="02020300000000000000" pitchFamily="18" charset="-120"/>
                          <a:hlinkClick r:id="rId3"/>
                        </a:rPr>
                        <a:t>https://github.com/chipsalliance/Cores-SweRV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95222721"/>
                  </a:ext>
                </a:extLst>
              </a:tr>
              <a:tr h="16329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SweRVolfX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000" dirty="0">
                          <a:ea typeface="新細明體" panose="02020300000000000000" pitchFamily="18" charset="-120"/>
                        </a:rPr>
                        <a:t>（延伸</a:t>
                      </a: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20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我們在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RVfpga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課程中使用的晶片上系統。它是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的延伸。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u="sng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（</a:t>
                      </a:r>
                      <a:r>
                        <a:rPr lang="en-US" altLang="zh-TW" sz="1600" u="sng" dirty="0">
                          <a:ea typeface="新細明體" panose="02020300000000000000" pitchFamily="18" charset="-120"/>
                          <a:hlinkClick r:id="rId4"/>
                        </a:rPr>
                        <a:t>https://github.com/chipsalliance/Cores-SweRVolf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）：一種圍繞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 EH1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核心組合建構的開放原始碼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SoC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。它新增了啟動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ROM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UART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介面、系統控制器、互連（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AXI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互連、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Wishbone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互連和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AXI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轉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Wishbone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橋接）以及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SPI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控制器。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u="sng" dirty="0">
                          <a:ea typeface="新細明體" panose="02020300000000000000" pitchFamily="18" charset="-120"/>
                        </a:rPr>
                        <a:t>SweRVolfX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：與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相比新增了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4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個新周邊設備：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PTC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、另一個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SPI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以及用於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8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位元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7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段顯示器的控制器。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085648039"/>
                  </a:ext>
                </a:extLst>
              </a:tr>
              <a:tr h="1095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RVfpgaNexys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以</a:t>
                      </a:r>
                      <a:r>
                        <a:rPr lang="en-US" altLang="zh-TW" sz="1600" dirty="0" err="1">
                          <a:ea typeface="新細明體" panose="02020300000000000000" pitchFamily="18" charset="-120"/>
                        </a:rPr>
                        <a:t>Nexys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 A7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開發板及其周邊設備為目標的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SweRVolfX SoC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。它新增了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DDR2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介面、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CDC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（跨時脈變換）單元、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BSCAN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邏輯（用於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JTAG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介面）和時鐘產生器。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RVfpgaNexys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與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 Nexys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基本相同（</a:t>
                      </a:r>
                      <a:r>
                        <a:rPr lang="en-US" altLang="zh-TW" sz="1600" u="sng" dirty="0">
                          <a:ea typeface="新細明體" panose="02020300000000000000" pitchFamily="18" charset="-120"/>
                          <a:hlinkClick r:id="rId4"/>
                        </a:rPr>
                        <a:t>https://github.com/chipsalliance/Cores-SweRVolf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），只是後者基於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06357147"/>
                  </a:ext>
                </a:extLst>
              </a:tr>
              <a:tr h="8781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2000" dirty="0">
                          <a:ea typeface="新細明體" panose="02020300000000000000" pitchFamily="18" charset="-120"/>
                        </a:rPr>
                        <a:t>RVfpgaSim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一種具有測試平台包裝函式和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AXI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記憶體的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SweRVolfX SoC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，用於模擬。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RVfpgaSim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與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 Sim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基本相同（</a:t>
                      </a:r>
                      <a:r>
                        <a:rPr lang="en-US" altLang="zh-TW" sz="1600" u="sng" dirty="0">
                          <a:ea typeface="新細明體" panose="02020300000000000000" pitchFamily="18" charset="-120"/>
                          <a:hlinkClick r:id="rId4"/>
                        </a:rPr>
                        <a:t>https://github.com/chipsalliance/Cores-SweRVolf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），只是後者基於</a:t>
                      </a:r>
                      <a:r>
                        <a:rPr lang="en-US" altLang="zh-TW" sz="1600" dirty="0">
                          <a:ea typeface="新細明體" panose="02020300000000000000" pitchFamily="18" charset="-120"/>
                        </a:rPr>
                        <a:t>SweRVolf</a:t>
                      </a:r>
                      <a:r>
                        <a:rPr lang="zh-TW" altLang="en-US" sz="1600" dirty="0">
                          <a:ea typeface="新細明體" panose="02020300000000000000" pitchFamily="18" charset="-120"/>
                        </a:rPr>
                        <a:t>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35782122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00390326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REPEAT: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x28, (x29)</a:t>
            </a:r>
            <a:r>
              <a:rPr lang="zh-TW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x30, x30, -1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x1, x1,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x31, x31,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x3, x3,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x4, x4,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x5, x5,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x6, x6,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x7, x7,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x8, x8,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x9, x9,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x10, x10,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x11, x11,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endParaRPr lang="en-GB" sz="10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個</a:t>
            </a:r>
            <a:r>
              <a:rPr lang="zh-TW" altLang="en-US" sz="36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同步寫入操作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範例程式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x12, x12,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x13, x13,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x14, x14,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x15, x15,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x16, x16,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x17, x17,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x18, x18,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x19, x19,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x20, x20,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x21, x21,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x22, x22,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x23, x23, 1</a:t>
            </a:r>
            <a:r>
              <a:rPr lang="zh-TW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x24, x24, 1</a:t>
            </a:r>
            <a:r>
              <a:rPr lang="zh-TW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x25, x25,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x26, x26,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x27, x27,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x31, x31,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x3, x3,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x4, x4,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x5, x5,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x6, x6,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x25, x25,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x26, x26,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x27, x27, 1</a:t>
            </a:r>
            <a:r>
              <a:rPr lang="zh-TW" altLang="en-US" sz="1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x30, zero, REPEAT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437785" y="2772528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2" name="Arco 11"/>
          <p:cNvSpPr/>
          <p:nvPr/>
        </p:nvSpPr>
        <p:spPr>
          <a:xfrm rot="8661836">
            <a:off x="3851544" y="254374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84820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00" y="22052"/>
            <a:ext cx="12204538" cy="68359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370543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447298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i-17</a:t>
            </a:r>
            <a:r>
              <a:rPr lang="zh-TW" altLang="en-US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指令處於解碼階段。</a:t>
            </a:r>
          </a:p>
          <a:p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i-16</a:t>
            </a:r>
            <a:r>
              <a:rPr lang="zh-TW" altLang="en-US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dirty="0">
                <a:ea typeface="新細明體" panose="02020300000000000000" pitchFamily="18" charset="-120"/>
              </a:rPr>
              <a:t>計算有效記憶體位址並透過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匯流排傳送到外部記憶體。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load</a:t>
            </a:r>
            <a:r>
              <a:rPr lang="zh-TW" altLang="en-US" dirty="0">
                <a:ea typeface="新細明體" panose="02020300000000000000" pitchFamily="18" charset="-120"/>
              </a:rPr>
              <a:t>指令等待幾個週期，以便外部記憶體提供資料。</a:t>
            </a:r>
          </a:p>
          <a:p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i-5</a:t>
            </a:r>
            <a:r>
              <a:rPr lang="zh-TW" altLang="en-US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dirty="0">
                <a:ea typeface="新細明體" panose="02020300000000000000" pitchFamily="18" charset="-120"/>
              </a:rPr>
              <a:t>對兩條衝突的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指令進行解碼。</a:t>
            </a:r>
          </a:p>
          <a:p>
            <a:pPr lvl="0"/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指令和兩條衝突的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dirty="0">
                <a:ea typeface="新細明體" panose="02020300000000000000" pitchFamily="18" charset="-120"/>
              </a:rPr>
              <a:t>指令進入寫回階段（寫入暫存器檔案），由於暫存器檔案具有三個寫入連接埠，因此可以實現。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個</a:t>
            </a:r>
            <a:r>
              <a:rPr lang="zh-TW" altLang="en-US" sz="36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同步寫入操作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571910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個</a:t>
            </a:r>
            <a:r>
              <a:rPr lang="zh-TW" altLang="en-US" sz="36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同步寫入操作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圖</a:t>
            </a: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925437"/>
              </p:ext>
            </p:extLst>
          </p:nvPr>
        </p:nvGraphicFramePr>
        <p:xfrm>
          <a:off x="935357" y="870856"/>
          <a:ext cx="10276927" cy="538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7" name="Visio" r:id="rId4" imgW="101336586" imgH="53101735" progId="Visio.Drawing.15">
                  <p:embed/>
                </p:oleObj>
              </mc:Choice>
              <mc:Fallback>
                <p:oleObj name="Visio" r:id="rId4" imgW="101336586" imgH="53101735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357" y="870856"/>
                        <a:ext cx="10276927" cy="53880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50477220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3"/>
            <a:ext cx="9144000" cy="5446700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15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資料冒險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2726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92629"/>
            <a:ext cx="10851929" cy="53775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實驗</a:t>
            </a:r>
            <a:r>
              <a:rPr lang="en-US" altLang="zh-TW" sz="3200" dirty="0">
                <a:ea typeface="新細明體" panose="02020300000000000000" pitchFamily="18" charset="-120"/>
              </a:rPr>
              <a:t>15</a:t>
            </a:r>
            <a:r>
              <a:rPr lang="zh-TW" altLang="en-US" sz="3200" dirty="0">
                <a:ea typeface="新細明體" panose="02020300000000000000" pitchFamily="18" charset="-120"/>
              </a:rPr>
              <a:t>將分析如何解除</a:t>
            </a:r>
            <a:r>
              <a:rPr lang="en-US" altLang="zh-TW" sz="3200" b="1" dirty="0">
                <a:ea typeface="新細明體" panose="02020300000000000000" pitchFamily="18" charset="-120"/>
              </a:rPr>
              <a:t>RAW</a:t>
            </a:r>
            <a:r>
              <a:rPr lang="zh-TW" altLang="en-US" sz="3200" b="1" dirty="0">
                <a:ea typeface="新細明體" panose="02020300000000000000" pitchFamily="18" charset="-120"/>
              </a:rPr>
              <a:t>資料冒險</a:t>
            </a:r>
            <a:r>
              <a:rPr lang="zh-TW" altLang="en-US" sz="3200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endParaRPr lang="zh-TW" altLang="en-US" sz="3200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可透過以下方式解除</a:t>
            </a:r>
            <a:r>
              <a:rPr lang="en-US" altLang="zh-TW" sz="3200" dirty="0">
                <a:ea typeface="新細明體" panose="02020300000000000000" pitchFamily="18" charset="-120"/>
              </a:rPr>
              <a:t>RAW</a:t>
            </a:r>
            <a:r>
              <a:rPr lang="zh-TW" altLang="en-US" sz="3200" dirty="0">
                <a:ea typeface="新細明體" panose="02020300000000000000" pitchFamily="18" charset="-120"/>
              </a:rPr>
              <a:t>資料冒險：</a:t>
            </a:r>
            <a:r>
              <a:rPr lang="zh-TW" altLang="en-US" sz="3200" b="1" dirty="0">
                <a:ea typeface="新細明體" panose="02020300000000000000" pitchFamily="18" charset="-120"/>
              </a:rPr>
              <a:t>暫停</a:t>
            </a:r>
            <a:r>
              <a:rPr lang="zh-TW" altLang="en-US" sz="3200" dirty="0">
                <a:ea typeface="新細明體" panose="02020300000000000000" pitchFamily="18" charset="-120"/>
              </a:rPr>
              <a:t>處理器或</a:t>
            </a:r>
            <a:r>
              <a:rPr lang="zh-TW" altLang="en-US" sz="3200" b="1" dirty="0">
                <a:ea typeface="新細明體" panose="02020300000000000000" pitchFamily="18" charset="-120"/>
              </a:rPr>
              <a:t>轉送</a:t>
            </a:r>
            <a:r>
              <a:rPr lang="zh-TW" altLang="en-US" sz="3200" dirty="0">
                <a:ea typeface="新細明體" panose="02020300000000000000" pitchFamily="18" charset="-120"/>
              </a:rPr>
              <a:t>（也稱為旁路）來自後面階段執行的指令的值。</a:t>
            </a:r>
          </a:p>
          <a:p>
            <a:pPr>
              <a:defRPr/>
            </a:pPr>
            <a:endParaRPr lang="zh-TW" altLang="en-US" sz="2400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sz="3200" b="1" dirty="0">
                <a:ea typeface="新細明體" panose="02020300000000000000" pitchFamily="18" charset="-120"/>
              </a:rPr>
              <a:t>兩種情況</a:t>
            </a:r>
            <a:r>
              <a:rPr lang="zh-TW" altLang="en-US" sz="3200" dirty="0">
                <a:ea typeface="新細明體" panose="02020300000000000000" pitchFamily="18" charset="-120"/>
              </a:rPr>
              <a:t>分析：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透過</a:t>
            </a:r>
            <a:r>
              <a:rPr lang="zh-TW" altLang="en-US" b="1" dirty="0">
                <a:ea typeface="新細明體" panose="02020300000000000000" pitchFamily="18" charset="-120"/>
              </a:rPr>
              <a:t>轉送</a:t>
            </a:r>
            <a:r>
              <a:rPr lang="zh-TW" altLang="en-US" dirty="0">
                <a:ea typeface="新細明體" panose="02020300000000000000" pitchFamily="18" charset="-120"/>
              </a:rPr>
              <a:t>到解碼階段（使用幾個新的多路開關）解除</a:t>
            </a:r>
            <a:r>
              <a:rPr lang="en-US" altLang="zh-TW" dirty="0">
                <a:ea typeface="新細明體" panose="02020300000000000000" pitchFamily="18" charset="-120"/>
              </a:rPr>
              <a:t>RAW</a:t>
            </a:r>
            <a:r>
              <a:rPr lang="zh-TW" altLang="en-US" dirty="0">
                <a:ea typeface="新細明體" panose="02020300000000000000" pitchFamily="18" charset="-120"/>
              </a:rPr>
              <a:t>資料冒險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使用</a:t>
            </a:r>
            <a:r>
              <a:rPr lang="zh-TW" altLang="en-US" b="1" dirty="0">
                <a:ea typeface="新細明體" panose="02020300000000000000" pitchFamily="18" charset="-120"/>
              </a:rPr>
              <a:t>兩個額外的</a:t>
            </a:r>
            <a:r>
              <a:rPr lang="en-US" altLang="zh-TW" b="1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在提交階段解除</a:t>
            </a:r>
            <a:r>
              <a:rPr lang="en-US" altLang="zh-TW" dirty="0">
                <a:ea typeface="新細明體" panose="02020300000000000000" pitchFamily="18" charset="-120"/>
              </a:rPr>
              <a:t>RAW</a:t>
            </a:r>
            <a:r>
              <a:rPr lang="zh-TW" altLang="en-US" dirty="0">
                <a:ea typeface="新細明體" panose="02020300000000000000" pitchFamily="18" charset="-120"/>
              </a:rPr>
              <a:t>資料冒險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021671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70811"/>
            <a:ext cx="11739169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轉送到解碼階段需要在功能單元（</a:t>
            </a:r>
            <a:r>
              <a:rPr lang="en-US" altLang="zh-TW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、乘法器、計算</a:t>
            </a:r>
            <a:r>
              <a:rPr lang="en-US" altLang="zh-TW" dirty="0">
                <a:ea typeface="新細明體" panose="02020300000000000000" pitchFamily="18" charset="-120"/>
              </a:rPr>
              <a:t>DC1</a:t>
            </a:r>
            <a:r>
              <a:rPr lang="zh-TW" altLang="en-US" dirty="0">
                <a:ea typeface="新細明體" panose="02020300000000000000" pitchFamily="18" charset="-120"/>
              </a:rPr>
              <a:t>中的有效位址的加法器等）前面新增多路開關，以從暫存器檔案或後續階段選擇運算元。</a:t>
            </a:r>
          </a:p>
          <a:p>
            <a:pPr>
              <a:defRPr/>
            </a:pPr>
            <a:endParaRPr lang="zh-TW" altLang="en-US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下一張幻燈片上的圖顯示了解碼階段的轉送值。轉送邏輯為每個通路中的兩個來源運算元中的每一個產生旁路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02655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0" y="-3"/>
            <a:ext cx="12192000" cy="6858003"/>
            <a:chOff x="0" y="-3"/>
            <a:chExt cx="12192000" cy="6858003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新細明體" panose="02020300000000000000" pitchFamily="18" charset="-120"/>
              </a:endParaRPr>
            </a:p>
          </p:txBody>
        </p:sp>
        <p:graphicFrame>
          <p:nvGraphicFramePr>
            <p:cNvPr id="5" name="Objeto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124721"/>
                </p:ext>
              </p:extLst>
            </p:nvPr>
          </p:nvGraphicFramePr>
          <p:xfrm>
            <a:off x="1186548" y="-3"/>
            <a:ext cx="9590314" cy="6835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715" name="Visio" r:id="rId4" imgW="91363814" imgH="64903238" progId="Visio.Drawing.15">
                    <p:embed/>
                  </p:oleObj>
                </mc:Choice>
                <mc:Fallback>
                  <p:oleObj name="Visio" r:id="rId4" imgW="91363814" imgH="64903238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6548" y="-3"/>
                          <a:ext cx="9590314" cy="683564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249149163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_Assembly: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0x1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0xFFFF 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t5        # t4 = t4 + t5 (t4 = 2 + 1)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-1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t4        # t3 = t3 + t4 (t3 = 3 + 3)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0x2    li t5, 0x1    bne t6, zero, REPEAT    # Repeat the loop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1654709" y="409496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cxnSp>
        <p:nvCxnSpPr>
          <p:cNvPr id="15" name="Conector recto de flecha 14"/>
          <p:cNvCxnSpPr>
            <a:endCxn id="16" idx="1"/>
          </p:cNvCxnSpPr>
          <p:nvPr/>
        </p:nvCxnSpPr>
        <p:spPr>
          <a:xfrm>
            <a:off x="1961147" y="4319337"/>
            <a:ext cx="531763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2492910" y="4608313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69215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圖</a:t>
            </a:r>
          </a:p>
        </p:txBody>
      </p:sp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980995"/>
              </p:ext>
            </p:extLst>
          </p:nvPr>
        </p:nvGraphicFramePr>
        <p:xfrm>
          <a:off x="1291159" y="986588"/>
          <a:ext cx="9477114" cy="509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37" name="Visio" r:id="rId4" imgW="100583863" imgH="54168750" progId="Visio.Drawing.15">
                  <p:embed/>
                </p:oleObj>
              </mc:Choice>
              <mc:Fallback>
                <p:oleObj name="Visio" r:id="rId4" imgW="100583863" imgH="54168750" progId="Visio.Drawing.15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1159" y="986588"/>
                        <a:ext cx="9477114" cy="5093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814269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核心和</a:t>
            </a:r>
            <a:r>
              <a:rPr lang="en-US" altLang="zh-TW" sz="3600" b="1" dirty="0">
                <a:ea typeface="新細明體" panose="02020300000000000000" pitchFamily="18" charset="-120"/>
              </a:rPr>
              <a:t>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核心組合</a:t>
            </a:r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342290" y="5657649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TW" altLang="en-US" sz="1400" dirty="0">
                <a:solidFill>
                  <a:prstClr val="black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圖片來源：</a:t>
            </a:r>
            <a:r>
              <a:rPr lang="en-US" altLang="zh-TW" sz="1400" u="sng" dirty="0">
                <a:solidFill>
                  <a:srgbClr val="0000FF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https://github.com/chipsalliance/Cores-SweRV/blob/master/docs/RISC-V_SweRV_EH1_PRM.pdf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966898" y="1057674"/>
            <a:ext cx="5992730" cy="3938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Western Digital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的開放原始碼核心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32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位元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RV32ICM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超標量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核心，具有雙發射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9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階段管線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獨立的指令和資料記憶體（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ICCM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和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DCCM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），與核心緊密耦合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4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向集關聯指令緩存，具有同位檢查或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ECC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保護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可程式化中斷控制器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符合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偵錯規格的核心偵錯單元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系統匯流排：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AXI4</a:t>
            </a:r>
            <a:r>
              <a:rPr kumimoji="0" lang="zh-TW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或</a:t>
            </a:r>
            <a:r>
              <a:rPr kumimoji="0" lang="en-US" altLang="zh-TW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AHB-Lite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1311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3621"/>
              </p:ext>
            </p:extLst>
          </p:nvPr>
        </p:nvGraphicFramePr>
        <p:xfrm>
          <a:off x="1961145" y="694825"/>
          <a:ext cx="8073194" cy="6138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8" name="Visio" r:id="rId4" imgW="42309966" imgH="32175431" progId="Visio.Drawing.15">
                  <p:embed/>
                </p:oleObj>
              </mc:Choice>
              <mc:Fallback>
                <p:oleObj name="Visio" r:id="rId4" imgW="42309966" imgH="3217543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145" y="694825"/>
                        <a:ext cx="8073194" cy="6138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4163814851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013" y="974565"/>
            <a:ext cx="9456185" cy="51512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2388490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50498"/>
            <a:ext cx="11429191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400" dirty="0">
                <a:ea typeface="新細明體" panose="02020300000000000000" pitchFamily="18" charset="-120"/>
              </a:rPr>
              <a:t>指令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</a:t>
            </a:r>
            <a:r>
              <a:rPr lang="en-US" altLang="zh-TW" sz="24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t4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,t4,t5</a:t>
            </a:r>
            <a:r>
              <a:rPr lang="zh-TW" altLang="en-US" sz="2400" dirty="0">
                <a:ea typeface="新細明體" panose="02020300000000000000" pitchFamily="18" charset="-120"/>
              </a:rPr>
              <a:t>（</a:t>
            </a:r>
            <a:r>
              <a:rPr lang="en-US" altLang="zh-TW" sz="2400" dirty="0">
                <a:ea typeface="新細明體" panose="02020300000000000000" pitchFamily="18" charset="-120"/>
              </a:rPr>
              <a:t>0x01ee8eb3</a:t>
            </a:r>
            <a:r>
              <a:rPr lang="zh-TW" altLang="en-US" sz="2400" dirty="0">
                <a:ea typeface="新細明體" panose="02020300000000000000" pitchFamily="18" charset="-120"/>
              </a:rPr>
              <a:t>）：</a:t>
            </a:r>
          </a:p>
          <a:p>
            <a:pPr lvl="1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此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000" dirty="0">
                <a:ea typeface="新細明體" panose="02020300000000000000" pitchFamily="18" charset="-120"/>
              </a:rPr>
              <a:t>指令處於</a:t>
            </a:r>
            <a:r>
              <a:rPr lang="en-US" altLang="zh-TW" sz="2000" dirty="0">
                <a:ea typeface="新細明體" panose="02020300000000000000" pitchFamily="18" charset="-120"/>
              </a:rPr>
              <a:t>I0</a:t>
            </a:r>
            <a:r>
              <a:rPr lang="zh-TW" altLang="en-US" sz="2000" dirty="0">
                <a:ea typeface="新細明體" panose="02020300000000000000" pitchFamily="18" charset="-120"/>
              </a:rPr>
              <a:t>管道的</a:t>
            </a:r>
            <a:r>
              <a:rPr lang="en-US" altLang="zh-TW" sz="2000" dirty="0">
                <a:ea typeface="新細明體" panose="02020300000000000000" pitchFamily="18" charset="-120"/>
              </a:rPr>
              <a:t>EX1</a:t>
            </a:r>
            <a:r>
              <a:rPr lang="zh-TW" altLang="en-US" sz="2000" dirty="0">
                <a:ea typeface="新細明體" panose="02020300000000000000" pitchFamily="18" charset="-120"/>
              </a:rPr>
              <a:t>階段（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i0_inst_e1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0x01ee8eb3</a:t>
            </a:r>
            <a:r>
              <a:rPr lang="zh-TW" altLang="en-US" sz="2000" dirty="0">
                <a:ea typeface="新細明體" panose="02020300000000000000" pitchFamily="18" charset="-120"/>
              </a:rPr>
              <a:t>）。它在</a:t>
            </a:r>
            <a:r>
              <a:rPr lang="en-US" altLang="zh-TW" sz="2000" dirty="0">
                <a:ea typeface="新細明體" panose="02020300000000000000" pitchFamily="18" charset="-120"/>
              </a:rPr>
              <a:t>ALU</a:t>
            </a:r>
            <a:r>
              <a:rPr lang="zh-TW" altLang="en-US" sz="2000" dirty="0">
                <a:ea typeface="新細明體" panose="02020300000000000000" pitchFamily="18" charset="-120"/>
              </a:rPr>
              <a:t>中計算以下加法：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a_ff (2) + b_ff (1) = out (3)</a:t>
            </a:r>
          </a:p>
          <a:p>
            <a:pPr lvl="1"/>
            <a:r>
              <a:rPr lang="zh-TW" altLang="en-US" sz="2000" dirty="0">
                <a:ea typeface="新細明體" panose="02020300000000000000" pitchFamily="18" charset="-120"/>
              </a:rPr>
              <a:t>結果在解碼階段傳送到轉送邏輯。</a:t>
            </a:r>
          </a:p>
          <a:p>
            <a:pPr lvl="0"/>
            <a:r>
              <a:rPr lang="zh-TW" altLang="en-US" sz="2400" dirty="0">
                <a:ea typeface="新細明體" panose="02020300000000000000" pitchFamily="18" charset="-120"/>
              </a:rPr>
              <a:t>指令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t3,t3,</a:t>
            </a:r>
            <a:r>
              <a:rPr lang="en-US" altLang="zh-TW" sz="24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t4</a:t>
            </a:r>
            <a:r>
              <a:rPr lang="zh-TW" altLang="en-US" sz="2400" dirty="0">
                <a:ea typeface="新細明體" panose="02020300000000000000" pitchFamily="18" charset="-120"/>
              </a:rPr>
              <a:t>（</a:t>
            </a:r>
            <a:r>
              <a:rPr lang="en-US" altLang="zh-TW" sz="2400" dirty="0">
                <a:ea typeface="新細明體" panose="02020300000000000000" pitchFamily="18" charset="-120"/>
              </a:rPr>
              <a:t>0x01de0e33</a:t>
            </a:r>
            <a:r>
              <a:rPr lang="zh-TW" altLang="en-US" sz="2400" dirty="0">
                <a:ea typeface="新細明體" panose="02020300000000000000" pitchFamily="18" charset="-120"/>
              </a:rPr>
              <a:t>）：</a:t>
            </a:r>
          </a:p>
          <a:p>
            <a:pPr lvl="1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此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000" dirty="0">
                <a:ea typeface="新細明體" panose="02020300000000000000" pitchFamily="18" charset="-120"/>
              </a:rPr>
              <a:t>指令處於通路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的解碼階段（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dec_i0_instr_d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0x01de0e33</a:t>
            </a:r>
            <a:r>
              <a:rPr lang="zh-TW" altLang="en-US" sz="2000" dirty="0">
                <a:ea typeface="新細明體" panose="02020300000000000000" pitchFamily="18" charset="-120"/>
              </a:rPr>
              <a:t>）。轉送邏輯將</a:t>
            </a:r>
            <a:r>
              <a:rPr lang="en-US" altLang="zh-TW" sz="2000" dirty="0">
                <a:ea typeface="新細明體" panose="02020300000000000000" pitchFamily="18" charset="-120"/>
              </a:rPr>
              <a:t>EX1</a:t>
            </a:r>
            <a:r>
              <a:rPr lang="zh-TW" altLang="en-US" sz="2000" dirty="0">
                <a:ea typeface="新細明體" panose="02020300000000000000" pitchFamily="18" charset="-120"/>
              </a:rPr>
              <a:t>階段的結果（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i0_result_e1</a:t>
            </a:r>
            <a:r>
              <a:rPr lang="zh-TW" altLang="en-US" sz="2000" dirty="0">
                <a:ea typeface="新細明體" panose="02020300000000000000" pitchFamily="18" charset="-120"/>
              </a:rPr>
              <a:t>）轉送到解碼階段（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i0_rs2_bypass_data_d</a:t>
            </a:r>
            <a:r>
              <a:rPr lang="zh-TW" altLang="en-US" sz="2000" dirty="0">
                <a:ea typeface="新細明體" panose="02020300000000000000" pitchFamily="18" charset="-120"/>
              </a:rPr>
              <a:t>）。兩個</a:t>
            </a:r>
            <a:r>
              <a:rPr lang="en-US" altLang="zh-TW" sz="2000" dirty="0">
                <a:ea typeface="新細明體" panose="02020300000000000000" pitchFamily="18" charset="-120"/>
              </a:rPr>
              <a:t>3</a:t>
            </a:r>
            <a:r>
              <a:rPr lang="zh-TW" altLang="en-US" sz="2000" dirty="0">
                <a:ea typeface="新細明體" panose="02020300000000000000" pitchFamily="18" charset="-120"/>
              </a:rPr>
              <a:t>選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多路開關產生運算元，具體如下：</a:t>
            </a:r>
          </a:p>
          <a:p>
            <a:pPr lvl="2"/>
            <a:r>
              <a:rPr lang="zh-TW" altLang="en-US" sz="1600" dirty="0">
                <a:ea typeface="新細明體" panose="02020300000000000000" pitchFamily="18" charset="-120"/>
              </a:rPr>
              <a:t>運算元</a:t>
            </a:r>
            <a:r>
              <a:rPr lang="en-US" altLang="zh-TW" sz="1600" dirty="0">
                <a:ea typeface="新細明體" panose="02020300000000000000" pitchFamily="18" charset="-120"/>
              </a:rPr>
              <a:t>a = 3</a:t>
            </a:r>
            <a:r>
              <a:rPr lang="zh-TW" altLang="en-US" sz="1600" dirty="0">
                <a:ea typeface="新細明體" panose="02020300000000000000" pitchFamily="18" charset="-120"/>
              </a:rPr>
              <a:t>（來自暫存器檔案）</a:t>
            </a:r>
          </a:p>
          <a:p>
            <a:pPr lvl="2"/>
            <a:r>
              <a:rPr lang="zh-TW" altLang="en-US" sz="1600" dirty="0">
                <a:ea typeface="新細明體" panose="02020300000000000000" pitchFamily="18" charset="-120"/>
              </a:rPr>
              <a:t>運算元</a:t>
            </a:r>
            <a:r>
              <a:rPr lang="en-US" altLang="zh-TW" sz="1600" dirty="0">
                <a:ea typeface="新細明體" panose="02020300000000000000" pitchFamily="18" charset="-120"/>
              </a:rPr>
              <a:t>b = 3</a:t>
            </a:r>
            <a:r>
              <a:rPr lang="zh-TW" altLang="en-US" sz="1600" dirty="0">
                <a:ea typeface="新細明體" panose="02020300000000000000" pitchFamily="18" charset="-120"/>
              </a:rPr>
              <a:t>（來自</a:t>
            </a:r>
            <a:r>
              <a:rPr lang="en-US" altLang="zh-TW" sz="1600" dirty="0">
                <a:ea typeface="新細明體" panose="02020300000000000000" pitchFamily="18" charset="-120"/>
              </a:rPr>
              <a:t>I0</a:t>
            </a:r>
            <a:r>
              <a:rPr lang="zh-TW" altLang="en-US" sz="1600" dirty="0">
                <a:ea typeface="新細明體" panose="02020300000000000000" pitchFamily="18" charset="-120"/>
              </a:rPr>
              <a:t>管道</a:t>
            </a:r>
            <a:r>
              <a:rPr lang="en-US" altLang="zh-TW" sz="1600" dirty="0">
                <a:ea typeface="新細明體" panose="02020300000000000000" pitchFamily="18" charset="-120"/>
              </a:rPr>
              <a:t>EX1</a:t>
            </a:r>
            <a:r>
              <a:rPr lang="zh-TW" altLang="en-US" sz="1600" dirty="0">
                <a:ea typeface="新細明體" panose="02020300000000000000" pitchFamily="18" charset="-120"/>
              </a:rPr>
              <a:t>階段的</a:t>
            </a:r>
            <a:r>
              <a:rPr lang="en-US" altLang="zh-TW" sz="1600" dirty="0">
                <a:ea typeface="新細明體" panose="02020300000000000000" pitchFamily="18" charset="-120"/>
              </a:rPr>
              <a:t>ALU</a:t>
            </a:r>
            <a:r>
              <a:rPr lang="zh-TW" altLang="en-US" sz="1600" dirty="0">
                <a:ea typeface="新細明體" panose="02020300000000000000" pitchFamily="18" charset="-120"/>
              </a:rPr>
              <a:t>輸出，經過轉送邏輯）</a:t>
            </a:r>
          </a:p>
          <a:p>
            <a:pPr lvl="1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此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000" dirty="0">
                <a:ea typeface="新細明體" panose="02020300000000000000" pitchFamily="18" charset="-120"/>
              </a:rPr>
              <a:t>指令處於</a:t>
            </a:r>
            <a:r>
              <a:rPr lang="en-US" altLang="zh-TW" sz="2000" dirty="0">
                <a:ea typeface="新細明體" panose="02020300000000000000" pitchFamily="18" charset="-120"/>
              </a:rPr>
              <a:t>I0</a:t>
            </a:r>
            <a:r>
              <a:rPr lang="zh-TW" altLang="en-US" sz="2000" dirty="0">
                <a:ea typeface="新細明體" panose="02020300000000000000" pitchFamily="18" charset="-120"/>
              </a:rPr>
              <a:t>管道的</a:t>
            </a:r>
            <a:r>
              <a:rPr lang="en-US" altLang="zh-TW" sz="2000" dirty="0">
                <a:ea typeface="新細明體" panose="02020300000000000000" pitchFamily="18" charset="-120"/>
              </a:rPr>
              <a:t>EX1</a:t>
            </a:r>
            <a:r>
              <a:rPr lang="zh-TW" altLang="en-US" sz="2000" dirty="0">
                <a:ea typeface="新細明體" panose="02020300000000000000" pitchFamily="18" charset="-120"/>
              </a:rPr>
              <a:t>階段（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i0_inst_e1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0x01de0e33</a:t>
            </a:r>
            <a:r>
              <a:rPr lang="zh-TW" altLang="en-US" sz="2000" dirty="0">
                <a:ea typeface="新細明體" panose="02020300000000000000" pitchFamily="18" charset="-120"/>
              </a:rPr>
              <a:t>）。它在</a:t>
            </a:r>
            <a:r>
              <a:rPr lang="en-US" altLang="zh-TW" sz="2000" dirty="0">
                <a:ea typeface="新細明體" panose="02020300000000000000" pitchFamily="18" charset="-120"/>
              </a:rPr>
              <a:t>ALU</a:t>
            </a:r>
            <a:r>
              <a:rPr lang="zh-TW" altLang="en-US" sz="2000" dirty="0">
                <a:ea typeface="新細明體" panose="02020300000000000000" pitchFamily="18" charset="-120"/>
              </a:rPr>
              <a:t>中計算正確的加法：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a_ff (3) + b_ff (3) = out (6)</a:t>
            </a:r>
          </a:p>
          <a:p>
            <a:endParaRPr lang="es-ES" sz="2400" dirty="0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15481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8422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24777"/>
              </p:ext>
            </p:extLst>
          </p:nvPr>
        </p:nvGraphicFramePr>
        <p:xfrm>
          <a:off x="60160" y="144384"/>
          <a:ext cx="12079705" cy="634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74" name="Visio" r:id="rId4" imgW="86468050" imgH="45434243" progId="Visio.Drawing.15">
                  <p:embed/>
                </p:oleObj>
              </mc:Choice>
              <mc:Fallback>
                <p:oleObj name="Visio" r:id="rId4" imgW="86468050" imgH="45434243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0" y="144384"/>
                        <a:ext cx="12079705" cy="63491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B0C3B39-E9BC-4237-ABDC-93D5A288328F}"/>
              </a:ext>
            </a:extLst>
          </p:cNvPr>
          <p:cNvSpPr txBox="1">
            <a:spLocks/>
          </p:cNvSpPr>
          <p:nvPr/>
        </p:nvSpPr>
        <p:spPr>
          <a:xfrm>
            <a:off x="7358203" y="5976258"/>
            <a:ext cx="4497494" cy="9361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TW" altLang="en-US" b="1" dirty="0">
                <a:solidFill>
                  <a:srgbClr val="0070C0"/>
                </a:solidFill>
                <a:ea typeface="新細明體" panose="02020300000000000000" pitchFamily="18" charset="-120"/>
              </a:rPr>
              <a:t>轉送邏輯詳細圖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41212039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05495"/>
            <a:ext cx="11675795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需要多個週期才能取得結果的指令（即多週期操作，例如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dirty="0">
                <a:ea typeface="新細明體" panose="02020300000000000000" pitchFamily="18" charset="-120"/>
              </a:rPr>
              <a:t>、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dirty="0"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div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  <a:r>
              <a:rPr lang="zh-TW" altLang="en-US" b="1" dirty="0">
                <a:ea typeface="新細明體" panose="02020300000000000000" pitchFamily="18" charset="-120"/>
              </a:rPr>
              <a:t>無法轉送到解碼</a:t>
            </a:r>
            <a:r>
              <a:rPr lang="zh-TW" altLang="en-US" dirty="0">
                <a:ea typeface="新細明體" panose="02020300000000000000" pitchFamily="18" charset="-120"/>
              </a:rPr>
              <a:t>階段。</a:t>
            </a:r>
          </a:p>
          <a:p>
            <a:pPr>
              <a:defRPr/>
            </a:pPr>
            <a:endParaRPr lang="zh-TW" altLang="en-US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但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在每路的提交階段都新增一個額外的</a:t>
            </a:r>
            <a:r>
              <a:rPr lang="en-US" altLang="zh-TW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（</a:t>
            </a:r>
            <a:r>
              <a:rPr lang="zh-TW" altLang="en-US" b="1" dirty="0">
                <a:ea typeface="新細明體" panose="02020300000000000000" pitchFamily="18" charset="-120"/>
              </a:rPr>
              <a:t>輔助</a:t>
            </a:r>
            <a:r>
              <a:rPr lang="en-US" altLang="zh-TW" b="1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）。必要時，此</a:t>
            </a:r>
            <a:r>
              <a:rPr lang="en-US" altLang="zh-TW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使用適當的輸入重新計算算術邏輯運算。 </a:t>
            </a:r>
          </a:p>
          <a:p>
            <a:pPr>
              <a:defRPr/>
            </a:pPr>
            <a:endParaRPr lang="zh-TW" altLang="en-US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因此，</a:t>
            </a:r>
            <a:r>
              <a:rPr lang="zh-TW" altLang="en-US" b="1" dirty="0">
                <a:ea typeface="新細明體" panose="02020300000000000000" pitchFamily="18" charset="-120"/>
              </a:rPr>
              <a:t>不會</a:t>
            </a:r>
            <a:r>
              <a:rPr lang="zh-TW" altLang="en-US" dirty="0">
                <a:ea typeface="新細明體" panose="02020300000000000000" pitchFamily="18" charset="-120"/>
              </a:rPr>
              <a:t>因暫停而遺失週期 </a:t>
            </a:r>
            <a:r>
              <a:rPr lang="en-US" altLang="zh-TW" dirty="0">
                <a:ea typeface="新細明體" panose="02020300000000000000" pitchFamily="18" charset="-120"/>
              </a:rPr>
              <a:t>– </a:t>
            </a:r>
            <a:r>
              <a:rPr lang="zh-TW" altLang="en-US" dirty="0">
                <a:ea typeface="新細明體" panose="02020300000000000000" pitchFamily="18" charset="-120"/>
              </a:rPr>
              <a:t>但代價是新增了</a:t>
            </a:r>
            <a:r>
              <a:rPr lang="zh-TW" altLang="en-US" b="1" dirty="0">
                <a:ea typeface="新細明體" panose="02020300000000000000" pitchFamily="18" charset="-120"/>
              </a:rPr>
              <a:t>兩個額外的</a:t>
            </a:r>
            <a:r>
              <a:rPr lang="en-US" altLang="zh-TW" b="1" dirty="0">
                <a:ea typeface="新細明體" panose="02020300000000000000" pitchFamily="18" charset="-120"/>
              </a:rPr>
              <a:t>ALU</a:t>
            </a:r>
            <a:r>
              <a:rPr lang="zh-TW" altLang="en-US" dirty="0">
                <a:ea typeface="新細明體" panose="02020300000000000000" pitchFamily="18" charset="-120"/>
              </a:rPr>
              <a:t>（每路一個）以及控制訊號和邏輯。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9741576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200406"/>
              </p:ext>
            </p:extLst>
          </p:nvPr>
        </p:nvGraphicFramePr>
        <p:xfrm>
          <a:off x="413660" y="892629"/>
          <a:ext cx="11353799" cy="5166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0" name="Visio" r:id="rId4" imgW="62207948" imgH="28336834" progId="Visio.Drawing.15">
                  <p:embed/>
                </p:oleObj>
              </mc:Choice>
              <mc:Fallback>
                <p:oleObj name="Visio" r:id="rId4" imgW="62207948" imgH="2833683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660" y="892629"/>
                        <a:ext cx="11353799" cy="51663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2788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7AB48D-5ADF-4580-A133-3AC1466AD85D}"/>
              </a:ext>
            </a:extLst>
          </p:cNvPr>
          <p:cNvSpPr/>
          <p:nvPr/>
        </p:nvSpPr>
        <p:spPr>
          <a:xfrm>
            <a:off x="5061473" y="1344706"/>
            <a:ext cx="2076226" cy="2194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新細明體" panose="02020300000000000000" pitchFamily="18" charset="-12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93925966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section .midccm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A: .space 4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_Assembly: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t0, A					# t0 = addr(A)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0x1					# t1 = 1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t1, (t0)					# A[0] = 1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0x0 li t3, 0x1 li t6, 0xFFFF 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t6, zero, OUT     	# Stay in the loop?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INSERT_NOPS_9    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t1, (t0)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-1    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t1          # t3 = t3 + t1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0x0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0x1    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0x1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t5, t5,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REPEAT 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 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858393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6823680" y="2287937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cxnSp>
        <p:nvCxnSpPr>
          <p:cNvPr id="24" name="Conector recto de flecha 23"/>
          <p:cNvCxnSpPr>
            <a:endCxn id="25" idx="1"/>
          </p:cNvCxnSpPr>
          <p:nvPr/>
        </p:nvCxnSpPr>
        <p:spPr>
          <a:xfrm>
            <a:off x="7130118" y="2512309"/>
            <a:ext cx="618849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7748967" y="280128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582924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2789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管線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26127"/>
              </p:ext>
            </p:extLst>
          </p:nvPr>
        </p:nvGraphicFramePr>
        <p:xfrm>
          <a:off x="140700" y="1170832"/>
          <a:ext cx="7282154" cy="4516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81" name="Visio" r:id="rId4" imgW="47434538" imgH="29365755" progId="Visio.Drawing.15">
                  <p:embed/>
                </p:oleObj>
              </mc:Choice>
              <mc:Fallback>
                <p:oleObj name="Visio" r:id="rId4" imgW="47434538" imgH="29365755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700" y="1170832"/>
                        <a:ext cx="7282154" cy="4516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189680"/>
              </p:ext>
            </p:extLst>
          </p:nvPr>
        </p:nvGraphicFramePr>
        <p:xfrm>
          <a:off x="7946722" y="1260045"/>
          <a:ext cx="4113439" cy="390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82" name="Visio" r:id="rId6" imgW="27593848" imgH="26174770" progId="Visio.Drawing.15">
                  <p:embed/>
                </p:oleObj>
              </mc:Choice>
              <mc:Fallback>
                <p:oleObj name="Visio" r:id="rId6" imgW="27593848" imgH="26174770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6722" y="1260045"/>
                        <a:ext cx="4113439" cy="3906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Conector recto 9"/>
          <p:cNvCxnSpPr/>
          <p:nvPr/>
        </p:nvCxnSpPr>
        <p:spPr>
          <a:xfrm>
            <a:off x="7532915" y="783770"/>
            <a:ext cx="0" cy="5660571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287521930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988" y="901264"/>
            <a:ext cx="5974896" cy="59567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938541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dirty="0">
                <a:ea typeface="新細明體" panose="02020300000000000000" pitchFamily="18" charset="-120"/>
              </a:rPr>
              <a:t>追蹤訊號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指令處於通路</a:t>
            </a:r>
            <a:r>
              <a:rPr lang="en-US" altLang="zh-TW" sz="1800" dirty="0">
                <a:ea typeface="新細明體" panose="02020300000000000000" pitchFamily="18" charset="-120"/>
              </a:rPr>
              <a:t>0</a:t>
            </a:r>
            <a:r>
              <a:rPr lang="zh-TW" altLang="en-US" sz="1800" dirty="0">
                <a:ea typeface="新細明體" panose="02020300000000000000" pitchFamily="18" charset="-120"/>
              </a:rPr>
              <a:t>的</a:t>
            </a:r>
            <a:r>
              <a:rPr lang="en-US" altLang="zh-TW" sz="1800" dirty="0">
                <a:ea typeface="新細明體" panose="02020300000000000000" pitchFamily="18" charset="-120"/>
              </a:rPr>
              <a:t>EX3</a:t>
            </a:r>
            <a:r>
              <a:rPr lang="zh-TW" altLang="en-US" sz="1800" dirty="0">
                <a:ea typeface="新細明體" panose="02020300000000000000" pitchFamily="18" charset="-120"/>
              </a:rPr>
              <a:t>階段（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i0_inst_e3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0x006E0E33</a:t>
            </a:r>
            <a:r>
              <a:rPr lang="zh-TW" altLang="en-US" sz="1800" dirty="0">
                <a:ea typeface="新細明體" panose="02020300000000000000" pitchFamily="18" charset="-120"/>
              </a:rPr>
              <a:t>），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sz="1800" dirty="0">
                <a:ea typeface="新細明體" panose="02020300000000000000" pitchFamily="18" charset="-120"/>
              </a:rPr>
              <a:t>指令處於</a:t>
            </a:r>
            <a:r>
              <a:rPr lang="en-US" altLang="zh-TW" sz="1800" dirty="0">
                <a:ea typeface="新細明體" panose="02020300000000000000" pitchFamily="18" charset="-120"/>
              </a:rPr>
              <a:t>I0</a:t>
            </a:r>
            <a:r>
              <a:rPr lang="zh-TW" altLang="en-US" sz="1800" dirty="0">
                <a:ea typeface="新細明體" panose="02020300000000000000" pitchFamily="18" charset="-120"/>
              </a:rPr>
              <a:t>管道的提交階段（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i0_inst_e4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0x0002A303</a:t>
            </a:r>
            <a:r>
              <a:rPr lang="zh-TW" altLang="en-US" sz="1800" dirty="0">
                <a:ea typeface="新細明體" panose="02020300000000000000" pitchFamily="18" charset="-120"/>
              </a:rPr>
              <a:t>）。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指令處於通路</a:t>
            </a:r>
            <a:r>
              <a:rPr lang="en-US" altLang="zh-TW" sz="1800" dirty="0">
                <a:ea typeface="新細明體" panose="02020300000000000000" pitchFamily="18" charset="-120"/>
              </a:rPr>
              <a:t>0</a:t>
            </a:r>
            <a:r>
              <a:rPr lang="zh-TW" altLang="en-US" sz="1800" dirty="0">
                <a:ea typeface="新細明體" panose="02020300000000000000" pitchFamily="18" charset="-120"/>
              </a:rPr>
              <a:t>的提交階段（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i0_inst_e4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0x006E0E33</a:t>
            </a:r>
            <a:r>
              <a:rPr lang="zh-TW" altLang="en-US" sz="1800" dirty="0">
                <a:ea typeface="新細明體" panose="02020300000000000000" pitchFamily="18" charset="-120"/>
              </a:rPr>
              <a:t>）。</a:t>
            </a:r>
          </a:p>
          <a:p>
            <a:r>
              <a:rPr lang="en-US" altLang="zh-CN" sz="2000" b="1" dirty="0">
                <a:ea typeface="新細明體" panose="02020300000000000000" pitchFamily="18" charset="-120"/>
              </a:rPr>
              <a:t>4</a:t>
            </a:r>
            <a:r>
              <a:rPr lang="zh-CN" altLang="en-US" sz="2000" b="1" dirty="0">
                <a:ea typeface="新細明體" panose="02020300000000000000" pitchFamily="18" charset="-120"/>
              </a:rPr>
              <a:t>選</a:t>
            </a:r>
            <a:r>
              <a:rPr lang="en-US" altLang="zh-CN" sz="2000" b="1" dirty="0">
                <a:ea typeface="新細明體" panose="02020300000000000000" pitchFamily="18" charset="-120"/>
              </a:rPr>
              <a:t>1</a:t>
            </a:r>
            <a:r>
              <a:rPr lang="zh-CN" altLang="en-US" sz="2000" b="1" dirty="0">
                <a:ea typeface="新細明體" panose="02020300000000000000" pitchFamily="18" charset="-120"/>
              </a:rPr>
              <a:t>多路開關</a:t>
            </a:r>
            <a:endParaRPr lang="zh-TW" altLang="en-US" sz="2000" b="1" dirty="0">
              <a:ea typeface="新細明體" panose="02020300000000000000" pitchFamily="18" charset="-120"/>
            </a:endParaRP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 err="1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選擇</a:t>
            </a:r>
            <a:r>
              <a:rPr lang="en-US" altLang="zh-TW" sz="1800" dirty="0" err="1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sz="1800" dirty="0">
                <a:ea typeface="新細明體" panose="02020300000000000000" pitchFamily="18" charset="-120"/>
              </a:rPr>
              <a:t>指令的結果（在提交階段）：</a:t>
            </a:r>
          </a:p>
          <a:p>
            <a:pPr marL="457200" lvl="1" indent="0">
              <a:buNone/>
            </a:pPr>
            <a:r>
              <a:rPr lang="zh-TW" altLang="en-US" sz="1600" dirty="0">
                <a:ea typeface="新細明體" panose="02020300000000000000" pitchFamily="18" charset="-12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i0_rs2_bypass_data_e3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i0_result_e4_eff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0x00000001</a:t>
            </a:r>
          </a:p>
          <a:p>
            <a:r>
              <a:rPr lang="en-US" altLang="zh-CN" sz="2000" b="1" dirty="0">
                <a:ea typeface="新細明體" panose="02020300000000000000" pitchFamily="18" charset="-120"/>
              </a:rPr>
              <a:t>2</a:t>
            </a:r>
            <a:r>
              <a:rPr lang="zh-CN" altLang="en-US" sz="2000" b="1" dirty="0">
                <a:ea typeface="新細明體" panose="02020300000000000000" pitchFamily="18" charset="-120"/>
              </a:rPr>
              <a:t>選</a:t>
            </a:r>
            <a:r>
              <a:rPr lang="en-US" altLang="zh-CN" sz="2000" b="1" dirty="0">
                <a:ea typeface="新細明體" panose="02020300000000000000" pitchFamily="18" charset="-120"/>
              </a:rPr>
              <a:t>1</a:t>
            </a:r>
            <a:r>
              <a:rPr lang="zh-CN" altLang="en-US" sz="2000" b="1" dirty="0">
                <a:ea typeface="新細明體" panose="02020300000000000000" pitchFamily="18" charset="-120"/>
              </a:rPr>
              <a:t>多路開關</a:t>
            </a:r>
            <a:endParaRPr lang="zh-TW" altLang="en-US" sz="2000" b="1" dirty="0">
              <a:ea typeface="新細明體" panose="02020300000000000000" pitchFamily="18" charset="-120"/>
            </a:endParaRP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 err="1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由於</a:t>
            </a:r>
            <a:r>
              <a:rPr lang="en-US" altLang="zh-TW" sz="1800" dirty="0" err="1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sz="1800" dirty="0">
                <a:ea typeface="新細明體" panose="02020300000000000000" pitchFamily="18" charset="-120"/>
              </a:rPr>
              <a:t>和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之間的相關性，選擇旁路值：</a:t>
            </a:r>
          </a:p>
          <a:p>
            <a:pPr marL="457200" lvl="1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i0_rs2_e3_final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i0_rs2_bypass_data_e3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0x00000001</a:t>
            </a:r>
          </a:p>
          <a:p>
            <a:r>
              <a:rPr lang="zh-TW" altLang="en-US" sz="2000" b="1" dirty="0">
                <a:ea typeface="新細明體" panose="02020300000000000000" pitchFamily="18" charset="-120"/>
              </a:rPr>
              <a:t>提交階段</a:t>
            </a:r>
            <a:r>
              <a:rPr lang="en-US" altLang="zh-TW" sz="2000" b="1" dirty="0">
                <a:ea typeface="新細明體" panose="02020300000000000000" pitchFamily="18" charset="-120"/>
              </a:rPr>
              <a:t>ALU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使用正確的值重新計算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運算：</a:t>
            </a:r>
          </a:p>
          <a:p>
            <a:pPr marL="914400" lvl="2" indent="0"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a_ff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+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b_ff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0x00000001 + 0x00000001 = 0x00000002</a:t>
            </a:r>
          </a:p>
          <a:p>
            <a:r>
              <a:rPr lang="en-US" altLang="zh-CN" sz="2200" b="1" dirty="0">
                <a:ea typeface="新細明體" panose="02020300000000000000" pitchFamily="18" charset="-120"/>
              </a:rPr>
              <a:t>3</a:t>
            </a:r>
            <a:r>
              <a:rPr lang="zh-CN" altLang="en-US" sz="2200" b="1" dirty="0">
                <a:ea typeface="新細明體" panose="02020300000000000000" pitchFamily="18" charset="-120"/>
              </a:rPr>
              <a:t>選</a:t>
            </a:r>
            <a:r>
              <a:rPr lang="en-US" altLang="zh-CN" sz="2200" b="1" dirty="0">
                <a:ea typeface="新細明體" panose="02020300000000000000" pitchFamily="18" charset="-120"/>
              </a:rPr>
              <a:t>1</a:t>
            </a:r>
            <a:r>
              <a:rPr lang="zh-CN" altLang="en-US" sz="2200" b="1" dirty="0">
                <a:ea typeface="新細明體" panose="02020300000000000000" pitchFamily="18" charset="-120"/>
              </a:rPr>
              <a:t>多路開關</a:t>
            </a:r>
            <a:endParaRPr lang="zh-TW" altLang="en-US" sz="2200" b="1" dirty="0">
              <a:ea typeface="新細明體" panose="02020300000000000000" pitchFamily="18" charset="-120"/>
            </a:endParaRP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選擇輔助</a:t>
            </a:r>
            <a:r>
              <a:rPr lang="en-US" altLang="zh-TW" sz="1800" dirty="0">
                <a:ea typeface="新細明體" panose="02020300000000000000" pitchFamily="18" charset="-120"/>
              </a:rPr>
              <a:t>ALU</a:t>
            </a:r>
            <a:r>
              <a:rPr lang="zh-TW" altLang="en-US" sz="1800" dirty="0">
                <a:ea typeface="新細明體" panose="02020300000000000000" pitchFamily="18" charset="-120"/>
              </a:rPr>
              <a:t>的輸出（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exu_i0_result_e4</a:t>
            </a:r>
            <a:r>
              <a:rPr lang="zh-TW" altLang="en-US" sz="1800" dirty="0">
                <a:ea typeface="新細明體" panose="02020300000000000000" pitchFamily="18" charset="-120"/>
              </a:rPr>
              <a:t>）。（當不存在相關性時，選擇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i0_result_e4</a:t>
            </a:r>
            <a:r>
              <a:rPr lang="zh-TW" altLang="en-US" sz="1800" dirty="0">
                <a:ea typeface="新細明體" panose="02020300000000000000" pitchFamily="18" charset="-120"/>
              </a:rPr>
              <a:t>。）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15</a:t>
            </a:r>
            <a:r>
              <a:rPr lang="zh-TW" altLang="en-US" sz="3600" b="1" dirty="0">
                <a:ea typeface="新細明體" panose="02020300000000000000" pitchFamily="18" charset="-120"/>
              </a:rPr>
              <a:t>：透過在提交階段轉送解除資料冒險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05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SweRVolfX SoC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7335297" y="933327"/>
            <a:ext cx="4678652" cy="5080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dirty="0">
                <a:ea typeface="新細明體" panose="02020300000000000000" pitchFamily="18" charset="-120"/>
              </a:rPr>
              <a:t>Chips Alliance</a:t>
            </a:r>
            <a:r>
              <a:rPr lang="zh-TW" altLang="en-US" sz="2000" dirty="0">
                <a:ea typeface="新細明體" panose="02020300000000000000" pitchFamily="18" charset="-120"/>
              </a:rPr>
              <a:t>的開放原始碼晶片上</a:t>
            </a:r>
            <a:br>
              <a:rPr lang="en-US" altLang="zh-TW" sz="2000" dirty="0">
                <a:ea typeface="新細明體" panose="02020300000000000000" pitchFamily="18" charset="-120"/>
              </a:rPr>
            </a:br>
            <a:r>
              <a:rPr lang="zh-TW" altLang="en-US" sz="2000" dirty="0">
                <a:ea typeface="新細明體" panose="02020300000000000000" pitchFamily="18" charset="-120"/>
              </a:rPr>
              <a:t>系統（</a:t>
            </a:r>
            <a:r>
              <a:rPr lang="en-US" altLang="zh-TW" sz="2000" dirty="0">
                <a:ea typeface="新細明體" panose="02020300000000000000" pitchFamily="18" charset="-120"/>
              </a:rPr>
              <a:t>SoC</a:t>
            </a:r>
            <a:r>
              <a:rPr lang="zh-TW" altLang="en-US" sz="2000" dirty="0">
                <a:ea typeface="新細明體" panose="02020300000000000000" pitchFamily="18" charset="-120"/>
              </a:rPr>
              <a:t>）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SweRVolf</a:t>
            </a:r>
            <a:r>
              <a:rPr lang="zh-TW" altLang="en-US" sz="2000" dirty="0">
                <a:ea typeface="新細明體" panose="02020300000000000000" pitchFamily="18" charset="-120"/>
              </a:rPr>
              <a:t>使用</a:t>
            </a:r>
            <a:r>
              <a:rPr lang="en-US" altLang="zh-TW" sz="2000" dirty="0">
                <a:ea typeface="新細明體" panose="02020300000000000000" pitchFamily="18" charset="-120"/>
              </a:rPr>
              <a:t>SweRV EH1</a:t>
            </a:r>
            <a:r>
              <a:rPr lang="zh-TW" altLang="en-US" sz="2000" dirty="0">
                <a:ea typeface="新細明體" panose="02020300000000000000" pitchFamily="18" charset="-120"/>
              </a:rPr>
              <a:t>核心。</a:t>
            </a:r>
            <a:r>
              <a:rPr lang="en-US" altLang="zh-TW" sz="2000" dirty="0">
                <a:ea typeface="新細明體" panose="02020300000000000000" pitchFamily="18" charset="-120"/>
              </a:rPr>
              <a:t>SweRVolf</a:t>
            </a:r>
            <a:r>
              <a:rPr lang="zh-TW" altLang="en-US" sz="2000" dirty="0">
                <a:ea typeface="新細明體" panose="02020300000000000000" pitchFamily="18" charset="-120"/>
              </a:rPr>
              <a:t>包括開機</a:t>
            </a:r>
            <a:r>
              <a:rPr lang="en-US" altLang="zh-TW" sz="2000" dirty="0">
                <a:ea typeface="新細明體" panose="02020300000000000000" pitchFamily="18" charset="-120"/>
              </a:rPr>
              <a:t>ROM</a:t>
            </a:r>
            <a:r>
              <a:rPr lang="zh-TW" altLang="en-US" sz="2000" dirty="0">
                <a:ea typeface="新細明體" panose="02020300000000000000" pitchFamily="18" charset="-120"/>
              </a:rPr>
              <a:t>、</a:t>
            </a:r>
            <a:r>
              <a:rPr lang="en-US" altLang="zh-TW" sz="2000" dirty="0">
                <a:ea typeface="新細明體" panose="02020300000000000000" pitchFamily="18" charset="-120"/>
              </a:rPr>
              <a:t>UART</a:t>
            </a:r>
            <a:r>
              <a:rPr lang="zh-TW" altLang="en-US" sz="2000" dirty="0">
                <a:ea typeface="新細明體" panose="02020300000000000000" pitchFamily="18" charset="-120"/>
              </a:rPr>
              <a:t>、系統控制器和</a:t>
            </a:r>
            <a:r>
              <a:rPr lang="en-US" altLang="zh-TW" sz="2000" dirty="0">
                <a:ea typeface="新細明體" panose="02020300000000000000" pitchFamily="18" charset="-120"/>
              </a:rPr>
              <a:t>SPI</a:t>
            </a:r>
            <a:r>
              <a:rPr lang="zh-TW" altLang="en-US" sz="2000" dirty="0">
                <a:ea typeface="新細明體" panose="02020300000000000000" pitchFamily="18" charset="-120"/>
              </a:rPr>
              <a:t>控制器（</a:t>
            </a:r>
            <a:r>
              <a:rPr lang="en-US" altLang="zh-TW" sz="2000" dirty="0">
                <a:ea typeface="新細明體" panose="02020300000000000000" pitchFamily="18" charset="-120"/>
              </a:rPr>
              <a:t>SPI1</a:t>
            </a:r>
            <a:r>
              <a:rPr lang="zh-TW" altLang="en-US" sz="2000" dirty="0">
                <a:ea typeface="新細明體" panose="02020300000000000000" pitchFamily="18" charset="-120"/>
              </a:rPr>
              <a:t>）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SweRVolfX</a:t>
            </a:r>
            <a:r>
              <a:rPr lang="zh-TW" altLang="en-US" sz="2000" dirty="0">
                <a:ea typeface="新細明體" panose="02020300000000000000" pitchFamily="18" charset="-120"/>
              </a:rPr>
              <a:t>透過新增另一個</a:t>
            </a:r>
            <a:r>
              <a:rPr lang="en-US" altLang="zh-TW" sz="2000" dirty="0">
                <a:ea typeface="新細明體" panose="02020300000000000000" pitchFamily="18" charset="-120"/>
              </a:rPr>
              <a:t>SPI</a:t>
            </a:r>
            <a:r>
              <a:rPr lang="zh-TW" altLang="en-US" sz="2000" dirty="0">
                <a:ea typeface="新細明體" panose="02020300000000000000" pitchFamily="18" charset="-120"/>
              </a:rPr>
              <a:t>控制器（</a:t>
            </a:r>
            <a:r>
              <a:rPr lang="en-US" altLang="zh-TW" sz="2000" dirty="0">
                <a:ea typeface="新細明體" panose="02020300000000000000" pitchFamily="18" charset="-120"/>
              </a:rPr>
              <a:t>SPI2</a:t>
            </a:r>
            <a:r>
              <a:rPr lang="zh-TW" altLang="en-US" sz="2000" dirty="0">
                <a:ea typeface="新細明體" panose="02020300000000000000" pitchFamily="18" charset="-120"/>
              </a:rPr>
              <a:t>）、</a:t>
            </a:r>
            <a:r>
              <a:rPr lang="en-US" altLang="zh-TW" sz="2000" dirty="0">
                <a:ea typeface="新細明體" panose="02020300000000000000" pitchFamily="18" charset="-120"/>
              </a:rPr>
              <a:t>GPIO</a:t>
            </a:r>
            <a:r>
              <a:rPr lang="zh-TW" altLang="en-US" sz="2000" dirty="0">
                <a:ea typeface="新細明體" panose="02020300000000000000" pitchFamily="18" charset="-120"/>
              </a:rPr>
              <a:t>（通用輸入</a:t>
            </a:r>
            <a:r>
              <a:rPr lang="en-US" altLang="zh-TW" sz="2000" dirty="0">
                <a:ea typeface="新細明體" panose="02020300000000000000" pitchFamily="18" charset="-120"/>
              </a:rPr>
              <a:t>/</a:t>
            </a:r>
            <a:r>
              <a:rPr lang="zh-TW" altLang="en-US" sz="2000" dirty="0">
                <a:ea typeface="新細明體" panose="02020300000000000000" pitchFamily="18" charset="-120"/>
              </a:rPr>
              <a:t>輸出）、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位元</a:t>
            </a:r>
            <a:r>
              <a:rPr lang="en-US" altLang="zh-TW" sz="2000" dirty="0">
                <a:ea typeface="新細明體" panose="02020300000000000000" pitchFamily="18" charset="-120"/>
              </a:rPr>
              <a:t>7</a:t>
            </a:r>
            <a:r>
              <a:rPr lang="zh-TW" altLang="en-US" sz="2000" dirty="0">
                <a:ea typeface="新細明體" panose="02020300000000000000" pitchFamily="18" charset="-120"/>
              </a:rPr>
              <a:t>段顯示器和</a:t>
            </a:r>
            <a:r>
              <a:rPr lang="en-US" altLang="zh-TW" sz="2000" dirty="0">
                <a:ea typeface="新細明體" panose="02020300000000000000" pitchFamily="18" charset="-120"/>
              </a:rPr>
              <a:t>PTC</a:t>
            </a:r>
            <a:r>
              <a:rPr lang="zh-TW" altLang="en-US" sz="2000" dirty="0">
                <a:ea typeface="新細明體" panose="02020300000000000000" pitchFamily="18" charset="-120"/>
              </a:rPr>
              <a:t>（以</a:t>
            </a:r>
            <a:br>
              <a:rPr lang="en-US" altLang="zh-TW" sz="2000" dirty="0">
                <a:ea typeface="新細明體" panose="02020300000000000000" pitchFamily="18" charset="-120"/>
              </a:rPr>
            </a:br>
            <a:r>
              <a:rPr lang="zh-TW" altLang="en-US" sz="2000" dirty="0">
                <a:ea typeface="新細明體" panose="02020300000000000000" pitchFamily="18" charset="-120"/>
              </a:rPr>
              <a:t>紅色顯示）延伸</a:t>
            </a:r>
            <a:r>
              <a:rPr lang="en-US" altLang="zh-TW" sz="2000" dirty="0">
                <a:ea typeface="新細明體" panose="02020300000000000000" pitchFamily="18" charset="-120"/>
              </a:rPr>
              <a:t>SweRVolf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SweRV EH1</a:t>
            </a:r>
            <a:r>
              <a:rPr lang="zh-TW" altLang="en-US" sz="2000" dirty="0">
                <a:ea typeface="新細明體" panose="02020300000000000000" pitchFamily="18" charset="-120"/>
              </a:rPr>
              <a:t>核心使用</a:t>
            </a:r>
            <a:r>
              <a:rPr lang="en-US" altLang="zh-TW" sz="2000" dirty="0">
                <a:ea typeface="新細明體" panose="02020300000000000000" pitchFamily="18" charset="-120"/>
              </a:rPr>
              <a:t>AXI</a:t>
            </a:r>
            <a:r>
              <a:rPr lang="zh-TW" altLang="en-US" sz="2000" dirty="0">
                <a:ea typeface="新細明體" panose="02020300000000000000" pitchFamily="18" charset="-120"/>
              </a:rPr>
              <a:t>匯流排，而週邊設備使用</a:t>
            </a:r>
            <a:r>
              <a:rPr lang="en-US" altLang="zh-TW" sz="2000" dirty="0">
                <a:ea typeface="新細明體" panose="02020300000000000000" pitchFamily="18" charset="-120"/>
              </a:rPr>
              <a:t>Wishbone</a:t>
            </a:r>
            <a:r>
              <a:rPr lang="zh-TW" altLang="en-US" sz="2000" dirty="0">
                <a:ea typeface="新細明體" panose="02020300000000000000" pitchFamily="18" charset="-120"/>
              </a:rPr>
              <a:t>匯流排，因此</a:t>
            </a:r>
            <a:r>
              <a:rPr lang="en-US" altLang="zh-TW" sz="2000" dirty="0">
                <a:ea typeface="新細明體" panose="02020300000000000000" pitchFamily="18" charset="-120"/>
              </a:rPr>
              <a:t>SoC</a:t>
            </a:r>
            <a:r>
              <a:rPr lang="zh-TW" altLang="en-US" sz="2000" dirty="0">
                <a:ea typeface="新細明體" panose="02020300000000000000" pitchFamily="18" charset="-120"/>
              </a:rPr>
              <a:t>還具有</a:t>
            </a:r>
            <a:r>
              <a:rPr lang="en-US" altLang="zh-TW" sz="2000" dirty="0">
                <a:ea typeface="新細明體" panose="02020300000000000000" pitchFamily="18" charset="-120"/>
              </a:rPr>
              <a:t>AXI</a:t>
            </a:r>
            <a:r>
              <a:rPr lang="zh-TW" altLang="en-US" sz="2000" dirty="0">
                <a:ea typeface="新細明體" panose="02020300000000000000" pitchFamily="18" charset="-120"/>
              </a:rPr>
              <a:t>轉</a:t>
            </a:r>
            <a:r>
              <a:rPr lang="en-US" altLang="zh-TW" sz="2000" dirty="0">
                <a:ea typeface="新細明體" panose="02020300000000000000" pitchFamily="18" charset="-120"/>
              </a:rPr>
              <a:t>Wishbone</a:t>
            </a:r>
            <a:r>
              <a:rPr lang="zh-TW" altLang="en-US" sz="2000" dirty="0">
                <a:ea typeface="新細明體" panose="02020300000000000000" pitchFamily="18" charset="-120"/>
              </a:rPr>
              <a:t>橋接器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917919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96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dirty="0">
                          <a:ea typeface="新細明體" panose="02020300000000000000" pitchFamily="18" charset="-120"/>
                        </a:rPr>
                        <a:t>系統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dirty="0">
                          <a:ea typeface="新細明體" panose="02020300000000000000" pitchFamily="18" charset="-120"/>
                        </a:rPr>
                        <a:t>位址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dirty="0">
                          <a:ea typeface="新細明體" panose="02020300000000000000" pitchFamily="18" charset="-120"/>
                        </a:rPr>
                        <a:t>開機</a:t>
                      </a: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ROM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0x80000000 - 0x80000FFF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dirty="0">
                          <a:ea typeface="新細明體" panose="02020300000000000000" pitchFamily="18" charset="-120"/>
                        </a:rPr>
                        <a:t>系統控制器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0x80001000 - 0x8000103F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SPI1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0x80001040 - 0x8000107F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SPI2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0x80001100 - 0x8000113F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dirty="0">
                          <a:ea typeface="新細明體" panose="02020300000000000000" pitchFamily="18" charset="-120"/>
                        </a:rPr>
                        <a:t>計時器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0x80001200 - 0x8000123F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GPIO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0x80001400 - 0x8000143F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UART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100" dirty="0">
                          <a:ea typeface="新細明體" panose="02020300000000000000" pitchFamily="18" charset="-120"/>
                        </a:rPr>
                        <a:t>0x80002000 - 0x80002FFF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ea typeface="新細明體" panose="02020300000000000000" pitchFamily="18" charset="-12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331168" y="5264756"/>
            <a:ext cx="1932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ea typeface="新細明體" panose="02020300000000000000" pitchFamily="18" charset="-120"/>
              </a:rPr>
              <a:t>SweRVolfX</a:t>
            </a:r>
            <a:r>
              <a:rPr lang="zh-TW" altLang="en-US" dirty="0">
                <a:ea typeface="新細明體" panose="02020300000000000000" pitchFamily="18" charset="-120"/>
              </a:rPr>
              <a:t>記憶體對映</a:t>
            </a:r>
          </a:p>
        </p:txBody>
      </p:sp>
      <p:pic>
        <p:nvPicPr>
          <p:cNvPr id="9" name="Imagen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" y="954593"/>
            <a:ext cx="6186590" cy="38284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16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控制冒險和</a:t>
            </a:r>
            <a:b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分支指令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572792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11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924252" cy="5268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實驗</a:t>
            </a:r>
            <a:r>
              <a:rPr lang="en-US" altLang="zh-TW" sz="2400" dirty="0">
                <a:ea typeface="新細明體" panose="02020300000000000000" pitchFamily="18" charset="-120"/>
              </a:rPr>
              <a:t>16</a:t>
            </a:r>
            <a:r>
              <a:rPr lang="zh-TW" altLang="en-US" sz="2400" dirty="0">
                <a:ea typeface="新細明體" panose="02020300000000000000" pitchFamily="18" charset="-120"/>
              </a:rPr>
              <a:t>將重點關注分支和跳轉指令引起的</a:t>
            </a:r>
            <a:r>
              <a:rPr lang="zh-TW" altLang="en-US" sz="2400" b="1" i="1" dirty="0">
                <a:ea typeface="新細明體" panose="02020300000000000000" pitchFamily="18" charset="-120"/>
              </a:rPr>
              <a:t>控制冒險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這些指令必須</a:t>
            </a:r>
            <a:r>
              <a:rPr lang="zh-TW" altLang="en-US" sz="2400" b="1" dirty="0">
                <a:ea typeface="新細明體" panose="02020300000000000000" pitchFamily="18" charset="-120"/>
              </a:rPr>
              <a:t>計算下一條指令的位址</a:t>
            </a:r>
            <a:r>
              <a:rPr lang="zh-TW" altLang="en-US" sz="2400" dirty="0">
                <a:ea typeface="新細明體" panose="02020300000000000000" pitchFamily="18" charset="-120"/>
              </a:rPr>
              <a:t>（對於非跳轉</a:t>
            </a:r>
            <a:r>
              <a:rPr lang="en-US" altLang="zh-TW" sz="2400" dirty="0">
                <a:ea typeface="新細明體" panose="02020300000000000000" pitchFamily="18" charset="-120"/>
              </a:rPr>
              <a:t>/</a:t>
            </a:r>
            <a:r>
              <a:rPr lang="zh-TW" altLang="en-US" sz="2400" dirty="0">
                <a:ea typeface="新細明體" panose="02020300000000000000" pitchFamily="18" charset="-120"/>
              </a:rPr>
              <a:t>分支指令，下一條指令的位址是</a:t>
            </a:r>
            <a:r>
              <a:rPr lang="en-US" altLang="zh-TW" sz="2400" dirty="0">
                <a:ea typeface="新細明體" panose="02020300000000000000" pitchFamily="18" charset="-120"/>
              </a:rPr>
              <a:t>PC + 4</a:t>
            </a:r>
            <a:r>
              <a:rPr lang="zh-TW" altLang="en-US" sz="2400" dirty="0">
                <a:ea typeface="新細明體" panose="02020300000000000000" pitchFamily="18" charset="-120"/>
              </a:rPr>
              <a:t>）。</a:t>
            </a:r>
          </a:p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控制冒險可能：</a:t>
            </a:r>
          </a:p>
          <a:p>
            <a:pPr lvl="1">
              <a:defRPr/>
            </a:pPr>
            <a:r>
              <a:rPr lang="zh-TW" altLang="en-US" sz="1800" b="1" dirty="0">
                <a:ea typeface="新細明體" panose="02020300000000000000" pitchFamily="18" charset="-120"/>
              </a:rPr>
              <a:t>暫停</a:t>
            </a:r>
            <a:r>
              <a:rPr lang="zh-TW" altLang="en-US" sz="1800" dirty="0">
                <a:ea typeface="新細明體" panose="02020300000000000000" pitchFamily="18" charset="-120"/>
              </a:rPr>
              <a:t>管線，直到計算出下一條指令的位址，或 </a:t>
            </a:r>
          </a:p>
          <a:p>
            <a:pPr lvl="1">
              <a:defRPr/>
            </a:pPr>
            <a:r>
              <a:rPr lang="zh-TW" altLang="en-US" sz="1800" b="1" dirty="0">
                <a:ea typeface="新細明體" panose="02020300000000000000" pitchFamily="18" charset="-120"/>
              </a:rPr>
              <a:t>預測</a:t>
            </a:r>
            <a:r>
              <a:rPr lang="zh-TW" altLang="en-US" sz="1800" dirty="0">
                <a:ea typeface="新細明體" panose="02020300000000000000" pitchFamily="18" charset="-120"/>
              </a:rPr>
              <a:t>是否會發生分支，並從預測的路徑中擷取。分支確定後，如果與預測相反，處理器可以清除擷取的指令，如果與預測相同，則繼續執行擷取的指令。</a:t>
            </a:r>
          </a:p>
          <a:p>
            <a:pPr>
              <a:defRPr/>
            </a:pPr>
            <a:r>
              <a:rPr lang="en-US" altLang="zh-TW" sz="2400" dirty="0">
                <a:ea typeface="新細明體" panose="02020300000000000000" pitchFamily="18" charset="-120"/>
              </a:rPr>
              <a:t>SweRV EH1</a:t>
            </a:r>
            <a:r>
              <a:rPr lang="zh-TW" altLang="en-US" sz="2400" dirty="0">
                <a:ea typeface="新細明體" panose="02020300000000000000" pitchFamily="18" charset="-120"/>
              </a:rPr>
              <a:t>有兩個可能的分支預測器（</a:t>
            </a:r>
            <a:r>
              <a:rPr lang="en-US" altLang="zh-TW" sz="2400" dirty="0">
                <a:ea typeface="新細明體" panose="02020300000000000000" pitchFamily="18" charset="-120"/>
              </a:rPr>
              <a:t>Branch Predictor</a:t>
            </a:r>
            <a:r>
              <a:rPr lang="zh-TW" altLang="en-US" sz="2400" dirty="0">
                <a:ea typeface="新細明體" panose="02020300000000000000" pitchFamily="18" charset="-120"/>
              </a:rPr>
              <a:t>，</a:t>
            </a:r>
            <a:r>
              <a:rPr lang="en-US" altLang="zh-TW" sz="2400" dirty="0">
                <a:ea typeface="新細明體" panose="02020300000000000000" pitchFamily="18" charset="-120"/>
              </a:rPr>
              <a:t>BP</a:t>
            </a:r>
            <a:r>
              <a:rPr lang="zh-TW" altLang="en-US" sz="2400" dirty="0">
                <a:ea typeface="新細明體" panose="02020300000000000000" pitchFamily="18" charset="-120"/>
              </a:rPr>
              <a:t>）</a:t>
            </a:r>
          </a:p>
          <a:p>
            <a:pPr lvl="1">
              <a:defRPr/>
            </a:pPr>
            <a:r>
              <a:rPr lang="zh-TW" altLang="en-US" sz="1800" b="1" dirty="0">
                <a:ea typeface="新細明體" panose="02020300000000000000" pitchFamily="18" charset="-120"/>
              </a:rPr>
              <a:t>簡單分支預測器：</a:t>
            </a:r>
            <a:r>
              <a:rPr lang="zh-TW" altLang="en-US" sz="1800" dirty="0">
                <a:ea typeface="新細明體" panose="02020300000000000000" pitchFamily="18" charset="-120"/>
              </a:rPr>
              <a:t>總是預測為不發生分支。效能較差，但沒有硬體成本。</a:t>
            </a:r>
          </a:p>
          <a:p>
            <a:pPr lvl="1">
              <a:defRPr/>
            </a:pPr>
            <a:r>
              <a:rPr lang="en-US" altLang="zh-TW" sz="1800" b="1" dirty="0">
                <a:ea typeface="新細明體" panose="02020300000000000000" pitchFamily="18" charset="-120"/>
              </a:rPr>
              <a:t>Gshare</a:t>
            </a:r>
            <a:r>
              <a:rPr lang="zh-TW" altLang="en-US" sz="1800" b="1" dirty="0">
                <a:ea typeface="新細明體" panose="02020300000000000000" pitchFamily="18" charset="-120"/>
              </a:rPr>
              <a:t>分支預測器：</a:t>
            </a:r>
            <a:r>
              <a:rPr lang="zh-TW" altLang="en-US" sz="1800" dirty="0">
                <a:ea typeface="新細明體" panose="02020300000000000000" pitchFamily="18" charset="-120"/>
              </a:rPr>
              <a:t>效能較高，需要花費額外的硬體成本。</a:t>
            </a:r>
          </a:p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本實驗將使用</a:t>
            </a:r>
            <a:r>
              <a:rPr lang="en-US" altLang="zh-TW" sz="2400" dirty="0">
                <a:ea typeface="新細明體" panose="02020300000000000000" pitchFamily="18" charset="-120"/>
              </a:rPr>
              <a:t>naïve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ea typeface="新細明體" panose="02020300000000000000" pitchFamily="18" charset="-120"/>
              </a:rPr>
              <a:t>Gshare BP</a:t>
            </a:r>
            <a:r>
              <a:rPr lang="zh-TW" altLang="en-US" sz="2400" dirty="0">
                <a:ea typeface="新細明體" panose="02020300000000000000" pitchFamily="18" charset="-120"/>
              </a:rPr>
              <a:t>分析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2400" dirty="0">
                <a:ea typeface="新細明體" panose="02020300000000000000" pitchFamily="18" charset="-120"/>
              </a:rPr>
              <a:t>指令的執行。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90345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指令執行和</a:t>
            </a:r>
            <a:r>
              <a:rPr lang="en-US" altLang="zh-TW" sz="3600" b="1" dirty="0">
                <a:ea typeface="新細明體" panose="02020300000000000000" pitchFamily="18" charset="-120"/>
              </a:rPr>
              <a:t>PC</a:t>
            </a:r>
            <a:r>
              <a:rPr lang="zh-TW" altLang="en-US" sz="3600" b="1" dirty="0">
                <a:ea typeface="新細明體" panose="02020300000000000000" pitchFamily="18" charset="-120"/>
              </a:rPr>
              <a:t>計算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706228"/>
              </p:ext>
            </p:extLst>
          </p:nvPr>
        </p:nvGraphicFramePr>
        <p:xfrm>
          <a:off x="1832" y="1295403"/>
          <a:ext cx="12172914" cy="449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6" name="Visio" r:id="rId4" imgW="174869614" imgH="64741515" progId="Visio.Drawing.15">
                  <p:embed/>
                </p:oleObj>
              </mc:Choice>
              <mc:Fallback>
                <p:oleObj name="Visio" r:id="rId4" imgW="174869614" imgH="6474151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2" y="1295403"/>
                        <a:ext cx="12172914" cy="449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77346204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 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0x008                  # Disable Branch Predictor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0xFFFF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LOOP: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t5, t5, 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t3, t4, OUT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 t3, t3, LOOP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OUT: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指令執行和</a:t>
            </a:r>
            <a:r>
              <a:rPr lang="en-US" altLang="zh-TW" sz="3600" b="1" dirty="0">
                <a:ea typeface="新細明體" panose="02020300000000000000" pitchFamily="18" charset="-120"/>
              </a:rPr>
              <a:t>PC</a:t>
            </a:r>
            <a:r>
              <a:rPr lang="zh-TW" altLang="en-US" sz="3600" b="1" dirty="0">
                <a:ea typeface="新細明體" panose="02020300000000000000" pitchFamily="18" charset="-120"/>
              </a:rPr>
              <a:t>計算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63070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第一條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指令的執行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1129393"/>
            <a:ext cx="7172325" cy="5600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971128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392977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beq</a:t>
            </a:r>
            <a:r>
              <a:rPr lang="zh-TW" altLang="en-US" sz="2000" b="1" dirty="0">
                <a:ea typeface="新細明體" panose="02020300000000000000" pitchFamily="18" charset="-120"/>
              </a:rPr>
              <a:t>指令的解碼階段</a:t>
            </a:r>
            <a:r>
              <a:rPr lang="zh-TW" altLang="en-US" sz="2000" dirty="0">
                <a:ea typeface="新細明體" panose="02020300000000000000" pitchFamily="18" charset="-120"/>
              </a:rPr>
              <a:t>：在通路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中對第一條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2000" dirty="0">
                <a:ea typeface="新細明體" panose="02020300000000000000" pitchFamily="18" charset="-120"/>
              </a:rPr>
              <a:t>指令（</a:t>
            </a:r>
            <a:r>
              <a:rPr lang="en-US" altLang="zh-TW" sz="2000" dirty="0">
                <a:ea typeface="新細明體" panose="02020300000000000000" pitchFamily="18" charset="-120"/>
              </a:rPr>
              <a:t>0x07DE0063</a:t>
            </a:r>
            <a:r>
              <a:rPr lang="zh-TW" altLang="en-US" sz="2000" dirty="0">
                <a:ea typeface="新細明體" panose="02020300000000000000" pitchFamily="18" charset="-120"/>
              </a:rPr>
              <a:t>）進行解碼。</a:t>
            </a:r>
            <a:r>
              <a:rPr lang="zh-TW" altLang="en-US" sz="2000" b="1" dirty="0">
                <a:ea typeface="新細明體" panose="02020300000000000000" pitchFamily="18" charset="-120"/>
              </a:rPr>
              <a:t>產生控制訊號</a:t>
            </a:r>
            <a:r>
              <a:rPr lang="zh-TW" altLang="en-US" sz="2000" dirty="0">
                <a:ea typeface="新細明體" panose="02020300000000000000" pitchFamily="18" charset="-120"/>
              </a:rPr>
              <a:t>、</a:t>
            </a:r>
            <a:r>
              <a:rPr lang="zh-TW" altLang="en-US" sz="2000" b="1" dirty="0">
                <a:ea typeface="新細明體" panose="02020300000000000000" pitchFamily="18" charset="-120"/>
              </a:rPr>
              <a:t>讀取暫存器檔案</a:t>
            </a:r>
            <a:r>
              <a:rPr lang="zh-TW" altLang="en-US" sz="2000" dirty="0">
                <a:ea typeface="新細明體" panose="02020300000000000000" pitchFamily="18" charset="-120"/>
              </a:rPr>
              <a:t>並</a:t>
            </a:r>
            <a:r>
              <a:rPr lang="zh-TW" altLang="en-US" sz="2000" b="1" dirty="0">
                <a:ea typeface="新細明體" panose="02020300000000000000" pitchFamily="18" charset="-120"/>
              </a:rPr>
              <a:t>將分支指令傳送至</a:t>
            </a:r>
            <a:r>
              <a:rPr lang="en-US" altLang="zh-TW" sz="2000" b="1" dirty="0">
                <a:ea typeface="新細明體" panose="02020300000000000000" pitchFamily="18" charset="-120"/>
              </a:rPr>
              <a:t>I0</a:t>
            </a:r>
            <a:r>
              <a:rPr lang="zh-TW" altLang="en-US" sz="2000" b="1" dirty="0">
                <a:ea typeface="新細明體" panose="02020300000000000000" pitchFamily="18" charset="-120"/>
              </a:rPr>
              <a:t>管道</a:t>
            </a:r>
            <a:r>
              <a:rPr lang="zh-TW" altLang="en-US" sz="2000" dirty="0">
                <a:ea typeface="新細明體" panose="02020300000000000000" pitchFamily="18" charset="-120"/>
              </a:rPr>
              <a:t>。訊號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</a:t>
            </a:r>
            <a:r>
              <a:rPr lang="zh-TW" altLang="en-US" sz="2000" dirty="0">
                <a:ea typeface="新細明體" panose="02020300000000000000" pitchFamily="18" charset="-120"/>
              </a:rPr>
              <a:t>（本例中分別為</a:t>
            </a:r>
            <a:r>
              <a:rPr lang="en-US" altLang="zh-TW" sz="2000" dirty="0">
                <a:ea typeface="新細明體" panose="02020300000000000000" pitchFamily="18" charset="-120"/>
              </a:rPr>
              <a:t>0xFFFF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ea typeface="新細明體" panose="02020300000000000000" pitchFamily="18" charset="-120"/>
              </a:rPr>
              <a:t>0xC4</a:t>
            </a:r>
            <a:r>
              <a:rPr lang="zh-TW" altLang="en-US" sz="2000" dirty="0">
                <a:ea typeface="新細明體" panose="02020300000000000000" pitchFamily="18" charset="-120"/>
              </a:rPr>
              <a:t>）中包含下一階段所使用的比較器的輸入。</a:t>
            </a:r>
          </a:p>
          <a:p>
            <a:pPr lvl="0"/>
            <a:endParaRPr lang="zh-TW" altLang="en-US" sz="2000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beq</a:t>
            </a:r>
            <a:r>
              <a:rPr lang="zh-TW" altLang="en-US" sz="2000" b="1" dirty="0">
                <a:ea typeface="新細明體" panose="02020300000000000000" pitchFamily="18" charset="-120"/>
              </a:rPr>
              <a:t>指令的</a:t>
            </a:r>
            <a:r>
              <a:rPr lang="en-US" altLang="zh-TW" sz="2000" b="1" dirty="0">
                <a:ea typeface="新細明體" panose="02020300000000000000" pitchFamily="18" charset="-120"/>
              </a:rPr>
              <a:t>EX1</a:t>
            </a:r>
            <a:r>
              <a:rPr lang="zh-TW" altLang="en-US" sz="2000" b="1" dirty="0">
                <a:ea typeface="新細明體" panose="02020300000000000000" pitchFamily="18" charset="-120"/>
              </a:rPr>
              <a:t>階段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  <a:r>
              <a:rPr lang="zh-TW" altLang="en-US" sz="2000" b="1" dirty="0">
                <a:ea typeface="新細明體" panose="02020300000000000000" pitchFamily="18" charset="-120"/>
              </a:rPr>
              <a:t>執行</a:t>
            </a:r>
            <a:r>
              <a:rPr lang="en-US" altLang="zh-TW" sz="2000" dirty="0">
                <a:ea typeface="新細明體" panose="02020300000000000000" pitchFamily="18" charset="-120"/>
              </a:rPr>
              <a:t>beq</a:t>
            </a:r>
            <a:r>
              <a:rPr lang="zh-TW" altLang="en-US" sz="2000" dirty="0">
                <a:ea typeface="新細明體" panose="02020300000000000000" pitchFamily="18" charset="-120"/>
              </a:rPr>
              <a:t>指令。比較訊號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a_ff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b_ff</a:t>
            </a:r>
            <a:r>
              <a:rPr lang="zh-TW" altLang="en-US" sz="2000" dirty="0">
                <a:ea typeface="新細明體" panose="02020300000000000000" pitchFamily="18" charset="-120"/>
              </a:rPr>
              <a:t>。兩個數（</a:t>
            </a:r>
            <a:r>
              <a:rPr lang="en-US" altLang="zh-TW" sz="2000" dirty="0">
                <a:ea typeface="新細明體" panose="02020300000000000000" pitchFamily="18" charset="-120"/>
              </a:rPr>
              <a:t>0xFFFF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ea typeface="新細明體" panose="02020300000000000000" pitchFamily="18" charset="-120"/>
              </a:rPr>
              <a:t>0xC4</a:t>
            </a:r>
            <a:r>
              <a:rPr lang="zh-TW" altLang="en-US" sz="2000" dirty="0">
                <a:ea typeface="新細明體" panose="02020300000000000000" pitchFamily="18" charset="-120"/>
              </a:rPr>
              <a:t>）不同，因此不發生分支。在本例中，</a:t>
            </a:r>
            <a:r>
              <a:rPr lang="en-US" altLang="zh-TW" sz="2000" dirty="0">
                <a:ea typeface="新細明體" panose="02020300000000000000" pitchFamily="18" charset="-120"/>
              </a:rPr>
              <a:t>Gshare</a:t>
            </a:r>
            <a:r>
              <a:rPr lang="zh-TW" altLang="en-US" sz="2000" dirty="0">
                <a:ea typeface="新細明體" panose="02020300000000000000" pitchFamily="18" charset="-120"/>
              </a:rPr>
              <a:t>預測器被停用，因此所有分支的預測結果均為</a:t>
            </a:r>
            <a:r>
              <a:rPr lang="zh-TW" altLang="en-US" sz="2000" i="1" dirty="0">
                <a:ea typeface="新細明體" panose="02020300000000000000" pitchFamily="18" charset="-120"/>
              </a:rPr>
              <a:t>不發生</a:t>
            </a:r>
            <a:r>
              <a:rPr lang="zh-TW" altLang="en-US" sz="2000" dirty="0"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i0_ap.predict_nt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）。因此，分支預測結果正確，管線</a:t>
            </a:r>
            <a:r>
              <a:rPr lang="zh-TW" altLang="en-US" sz="2000" b="1" dirty="0">
                <a:ea typeface="新細明體" panose="02020300000000000000" pitchFamily="18" charset="-120"/>
              </a:rPr>
              <a:t>不</a:t>
            </a:r>
            <a:r>
              <a:rPr lang="zh-TW" altLang="en-US" sz="2000" dirty="0">
                <a:ea typeface="新細明體" panose="02020300000000000000" pitchFamily="18" charset="-120"/>
              </a:rPr>
              <a:t>排清（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flush_upper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</a:t>
            </a:r>
            <a:r>
              <a:rPr lang="zh-TW" altLang="en-US" sz="2000" dirty="0">
                <a:ea typeface="新細明體" panose="02020300000000000000" pitchFamily="18" charset="-120"/>
              </a:rPr>
              <a:t>）。 </a:t>
            </a:r>
          </a:p>
          <a:p>
            <a:pPr lvl="0"/>
            <a:endParaRPr lang="zh-TW" altLang="en-US" sz="2000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FC1</a:t>
            </a:r>
            <a:r>
              <a:rPr lang="zh-TW" altLang="en-US" sz="2000" b="1" dirty="0">
                <a:ea typeface="新細明體" panose="02020300000000000000" pitchFamily="18" charset="-120"/>
              </a:rPr>
              <a:t>階段</a:t>
            </a:r>
            <a:r>
              <a:rPr lang="zh-TW" altLang="en-US" sz="2000" dirty="0">
                <a:ea typeface="新細明體" panose="02020300000000000000" pitchFamily="18" charset="-120"/>
              </a:rPr>
              <a:t>：假設已預測分支並確定不發生分支，則正常按順序擷取。應注意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exu_flush_final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</a:t>
            </a:r>
            <a:r>
              <a:rPr lang="zh-TW" altLang="en-US" sz="2000" dirty="0">
                <a:ea typeface="新細明體" panose="02020300000000000000" pitchFamily="18" charset="-120"/>
              </a:rPr>
              <a:t>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ifc_fetch_addr_f1_ext[31:0]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ifc_fetch_addr_f1_raw_ext[31:0]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0x000001F0</a:t>
            </a:r>
            <a:r>
              <a:rPr lang="zh-TW" altLang="en-US" sz="2000" dirty="0">
                <a:ea typeface="新細明體" panose="02020300000000000000" pitchFamily="18" charset="-120"/>
              </a:rPr>
              <a:t>。該位址指向下一個連續的</a:t>
            </a:r>
            <a:r>
              <a:rPr lang="en-US" altLang="zh-TW" sz="2000" dirty="0">
                <a:ea typeface="新細明體" panose="02020300000000000000" pitchFamily="18" charset="-120"/>
              </a:rPr>
              <a:t>128</a:t>
            </a:r>
            <a:r>
              <a:rPr lang="zh-TW" altLang="en-US" sz="2000" dirty="0">
                <a:ea typeface="新細明體" panose="02020300000000000000" pitchFamily="18" charset="-120"/>
              </a:rPr>
              <a:t>位元指令束。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第一條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指令的執行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44027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509" y="1025975"/>
            <a:ext cx="7181850" cy="565785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第二條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指令的執行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2459077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beq</a:t>
            </a:r>
            <a:r>
              <a:rPr lang="zh-TW" altLang="en-US" sz="2000" b="1" dirty="0">
                <a:ea typeface="新細明體" panose="02020300000000000000" pitchFamily="18" charset="-120"/>
              </a:rPr>
              <a:t>指令的解碼階段</a:t>
            </a:r>
            <a:r>
              <a:rPr lang="zh-TW" altLang="en-US" sz="2000" dirty="0">
                <a:ea typeface="新細明體" panose="02020300000000000000" pitchFamily="18" charset="-120"/>
              </a:rPr>
              <a:t>：在通路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中對第二條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2000" dirty="0">
                <a:ea typeface="新細明體" panose="02020300000000000000" pitchFamily="18" charset="-120"/>
              </a:rPr>
              <a:t>指令（</a:t>
            </a:r>
            <a:r>
              <a:rPr lang="en-US" altLang="zh-TW" sz="2000" dirty="0">
                <a:ea typeface="新細明體" panose="02020300000000000000" pitchFamily="18" charset="-120"/>
              </a:rPr>
              <a:t>0xFBCE00E3</a:t>
            </a:r>
            <a:r>
              <a:rPr lang="zh-TW" altLang="en-US" sz="2000" dirty="0">
                <a:ea typeface="新細明體" panose="02020300000000000000" pitchFamily="18" charset="-120"/>
              </a:rPr>
              <a:t>）進行解碼。</a:t>
            </a:r>
            <a:r>
              <a:rPr lang="zh-TW" altLang="en-US" sz="2000" b="1" dirty="0">
                <a:ea typeface="新細明體" panose="02020300000000000000" pitchFamily="18" charset="-120"/>
              </a:rPr>
              <a:t>產生管線控制訊號</a:t>
            </a:r>
            <a:r>
              <a:rPr lang="zh-TW" altLang="en-US" sz="2000" dirty="0">
                <a:ea typeface="新細明體" panose="02020300000000000000" pitchFamily="18" charset="-120"/>
              </a:rPr>
              <a:t>、</a:t>
            </a:r>
            <a:r>
              <a:rPr lang="zh-TW" altLang="en-US" sz="2000" b="1" dirty="0">
                <a:ea typeface="新細明體" panose="02020300000000000000" pitchFamily="18" charset="-120"/>
              </a:rPr>
              <a:t>讀取暫存器檔案</a:t>
            </a:r>
            <a:r>
              <a:rPr lang="zh-TW" altLang="en-US" sz="2000" dirty="0">
                <a:ea typeface="新細明體" panose="02020300000000000000" pitchFamily="18" charset="-120"/>
              </a:rPr>
              <a:t>並</a:t>
            </a:r>
            <a:r>
              <a:rPr lang="zh-TW" altLang="en-US" sz="2000" b="1" dirty="0">
                <a:ea typeface="新細明體" panose="02020300000000000000" pitchFamily="18" charset="-120"/>
              </a:rPr>
              <a:t>將分支指令傳送至</a:t>
            </a:r>
            <a:r>
              <a:rPr lang="en-US" altLang="zh-TW" sz="2000" b="1" dirty="0">
                <a:ea typeface="新細明體" panose="02020300000000000000" pitchFamily="18" charset="-120"/>
              </a:rPr>
              <a:t>I0</a:t>
            </a:r>
            <a:r>
              <a:rPr lang="zh-TW" altLang="en-US" sz="2000" b="1" dirty="0">
                <a:ea typeface="新細明體" panose="02020300000000000000" pitchFamily="18" charset="-120"/>
              </a:rPr>
              <a:t>管道</a:t>
            </a:r>
            <a:r>
              <a:rPr lang="zh-TW" altLang="en-US" sz="2000" dirty="0">
                <a:ea typeface="新細明體" panose="02020300000000000000" pitchFamily="18" charset="-120"/>
              </a:rPr>
              <a:t>。訊號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</a:t>
            </a:r>
            <a:r>
              <a:rPr lang="zh-TW" altLang="en-US" sz="2000" dirty="0">
                <a:ea typeface="新細明體" panose="02020300000000000000" pitchFamily="18" charset="-120"/>
              </a:rPr>
              <a:t>（本例中均為</a:t>
            </a:r>
            <a:r>
              <a:rPr lang="en-US" altLang="zh-TW" sz="2000" dirty="0">
                <a:ea typeface="新細明體" panose="02020300000000000000" pitchFamily="18" charset="-120"/>
              </a:rPr>
              <a:t>0xFFFF</a:t>
            </a:r>
            <a:r>
              <a:rPr lang="zh-TW" altLang="en-US" sz="2000" dirty="0">
                <a:ea typeface="新細明體" panose="02020300000000000000" pitchFamily="18" charset="-120"/>
              </a:rPr>
              <a:t>）中包含下一階段所使用的比較器的輸入。</a:t>
            </a:r>
          </a:p>
          <a:p>
            <a:pPr lvl="0"/>
            <a:endParaRPr lang="zh-TW" altLang="en-US" sz="2000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beq</a:t>
            </a:r>
            <a:r>
              <a:rPr lang="zh-TW" altLang="en-US" sz="2000" b="1" dirty="0">
                <a:ea typeface="新細明體" panose="02020300000000000000" pitchFamily="18" charset="-120"/>
              </a:rPr>
              <a:t>指令的</a:t>
            </a:r>
            <a:r>
              <a:rPr lang="en-US" altLang="zh-TW" sz="2000" b="1" dirty="0">
                <a:ea typeface="新細明體" panose="02020300000000000000" pitchFamily="18" charset="-120"/>
              </a:rPr>
              <a:t>EX1</a:t>
            </a:r>
            <a:r>
              <a:rPr lang="zh-TW" altLang="en-US" sz="2000" b="1" dirty="0">
                <a:ea typeface="新細明體" panose="02020300000000000000" pitchFamily="18" charset="-120"/>
              </a:rPr>
              <a:t>階段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  <a:r>
              <a:rPr lang="zh-TW" altLang="en-US" sz="2000" b="1" dirty="0">
                <a:ea typeface="新細明體" panose="02020300000000000000" pitchFamily="18" charset="-120"/>
              </a:rPr>
              <a:t>執行</a:t>
            </a:r>
            <a:r>
              <a:rPr lang="en-US" altLang="zh-TW" sz="2000" dirty="0">
                <a:ea typeface="新細明體" panose="02020300000000000000" pitchFamily="18" charset="-120"/>
              </a:rPr>
              <a:t>beq</a:t>
            </a:r>
            <a:r>
              <a:rPr lang="zh-TW" altLang="en-US" sz="2000" dirty="0">
                <a:ea typeface="新細明體" panose="02020300000000000000" pitchFamily="18" charset="-120"/>
              </a:rPr>
              <a:t>指令。比較訊號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a_ff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b_ff</a:t>
            </a:r>
            <a:r>
              <a:rPr lang="zh-TW" altLang="en-US" sz="2000" dirty="0">
                <a:ea typeface="新細明體" panose="02020300000000000000" pitchFamily="18" charset="-120"/>
              </a:rPr>
              <a:t>。兩個數相等，因此發生分支。但是，簡單</a:t>
            </a:r>
            <a:r>
              <a:rPr lang="en-US" altLang="zh-TW" sz="2000" dirty="0">
                <a:ea typeface="新細明體" panose="02020300000000000000" pitchFamily="18" charset="-120"/>
              </a:rPr>
              <a:t>BP</a:t>
            </a:r>
            <a:r>
              <a:rPr lang="zh-TW" altLang="en-US" sz="2000" dirty="0">
                <a:ea typeface="新細明體" panose="02020300000000000000" pitchFamily="18" charset="-120"/>
              </a:rPr>
              <a:t>將所有分支預測為</a:t>
            </a:r>
            <a:r>
              <a:rPr lang="zh-TW" altLang="en-US" sz="2000" i="1" dirty="0">
                <a:ea typeface="新細明體" panose="02020300000000000000" pitchFamily="18" charset="-120"/>
              </a:rPr>
              <a:t>不發生</a:t>
            </a:r>
            <a:r>
              <a:rPr lang="zh-TW" altLang="en-US" sz="2000" dirty="0"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i0_ap.predict_nt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）。因此，分支預測結果錯誤，必須清除擷取的指令（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flush_upper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pPr lvl="0"/>
            <a:endParaRPr lang="zh-TW" altLang="en-US" sz="2000" dirty="0">
              <a:ea typeface="新細明體" panose="02020300000000000000" pitchFamily="18" charset="-120"/>
            </a:endParaRPr>
          </a:p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 </a:t>
            </a:r>
            <a:r>
              <a:rPr lang="en-US" altLang="zh-TW" sz="2000" b="1" dirty="0">
                <a:ea typeface="新細明體" panose="02020300000000000000" pitchFamily="18" charset="-120"/>
              </a:rPr>
              <a:t>- FC1</a:t>
            </a:r>
            <a:r>
              <a:rPr lang="zh-TW" altLang="en-US" sz="2000" b="1" dirty="0">
                <a:ea typeface="新細明體" panose="02020300000000000000" pitchFamily="18" charset="-120"/>
              </a:rPr>
              <a:t>階段</a:t>
            </a:r>
            <a:r>
              <a:rPr lang="zh-TW" altLang="en-US" sz="2000" dirty="0">
                <a:ea typeface="新細明體" panose="02020300000000000000" pitchFamily="18" charset="-120"/>
              </a:rPr>
              <a:t>：指令必須在分支目標位址處繼續執行。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exu_flush_final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 and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exu_flush_path_final_ext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0x00000188</a:t>
            </a:r>
            <a:r>
              <a:rPr lang="zh-TW" altLang="en-US" sz="2000" dirty="0">
                <a:ea typeface="新細明體" panose="02020300000000000000" pitchFamily="18" charset="-120"/>
              </a:rPr>
              <a:t>。該位址對應於分支目標位址，即迴圈的第一條指令的位址。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第二條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指令的執行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423735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Gshare</a:t>
            </a:r>
            <a:r>
              <a:rPr lang="zh-TW" altLang="en-US" sz="3600" b="1" dirty="0">
                <a:ea typeface="新細明體" panose="02020300000000000000" pitchFamily="18" charset="-120"/>
              </a:rPr>
              <a:t>分支預測器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387258"/>
              </p:ext>
            </p:extLst>
          </p:nvPr>
        </p:nvGraphicFramePr>
        <p:xfrm>
          <a:off x="1491341" y="936170"/>
          <a:ext cx="9178119" cy="5856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59" name="Visio" r:id="rId4" imgW="139817356" imgH="89163562" progId="Visio.Drawing.15">
                  <p:embed/>
                </p:oleObj>
              </mc:Choice>
              <mc:Fallback>
                <p:oleObj name="Visio" r:id="rId4" imgW="139817356" imgH="89163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341" y="936170"/>
                        <a:ext cx="9178119" cy="5856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908847626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第二條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</a:t>
            </a:r>
            <a:r>
              <a:rPr lang="en-US" altLang="zh-TW" sz="3600" b="1" dirty="0">
                <a:ea typeface="新細明體" panose="02020300000000000000" pitchFamily="18" charset="-120"/>
              </a:rPr>
              <a:t>Gshare</a:t>
            </a:r>
            <a:r>
              <a:rPr lang="zh-TW" altLang="en-US" sz="3600" b="1" dirty="0">
                <a:ea typeface="新細明體" panose="02020300000000000000" pitchFamily="18" charset="-120"/>
              </a:rPr>
              <a:t>分支預測器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42" y="1272268"/>
            <a:ext cx="10965271" cy="3833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066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致謝</a:t>
            </a:r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0685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2"/>
            <a:ext cx="1803481" cy="204601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89806" y="2370983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2"/>
                </a:solidFill>
                <a:ea typeface="新細明體" panose="02020300000000000000" pitchFamily="18" charset="-120"/>
              </a:rPr>
              <a:t>贊助商與支持者</a:t>
            </a: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28558"/>
            <a:ext cx="2133914" cy="12852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93142"/>
            <a:ext cx="1916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ea typeface="新細明體" panose="02020300000000000000" pitchFamily="18" charset="-120"/>
              </a:rPr>
              <a:t>作者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Sarah Harris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Daniel Chaver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Zubair Kakakhel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M. Hamza Liaqat</a:t>
            </a:r>
          </a:p>
          <a:p>
            <a:endParaRPr lang="es-ES" sz="1600" dirty="0">
              <a:ea typeface="新細明體" panose="02020300000000000000" pitchFamily="18" charset="-120"/>
            </a:endParaRPr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49006" y="2338088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ea typeface="新細明體" panose="02020300000000000000" pitchFamily="18" charset="-120"/>
              </a:rPr>
              <a:t>顧問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David Patterson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ea typeface="新細明體" panose="02020300000000000000" pitchFamily="18" charset="-120"/>
              </a:rPr>
              <a:t>貢獻者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Robert Owen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Olof Kindgren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Luis Piñuel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Ivan Kravets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Valerii Koval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Ted Marena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Roy Kravitz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7365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zh-TW" altLang="en-US" sz="1600" b="1" dirty="0">
                <a:ea typeface="新細明體" panose="02020300000000000000" pitchFamily="18" charset="-120"/>
              </a:rPr>
              <a:t>聯合作者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José Ignacio Gómez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Christian Tenllado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Daniel León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Katzalin Olcoz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Alberto del Barrio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Fernando Castro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Manuel Prieto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r>
              <a:rPr lang="en-US" altLang="zh-TW" sz="1600" dirty="0">
                <a:ea typeface="新細明體" panose="02020300000000000000" pitchFamily="18" charset="-120"/>
              </a:rPr>
              <a:t>Francisco Tirado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Román Hermida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Ataur Patwary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Cathal McCabe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Dan Hugo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Braden Harwood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David Burnett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endParaRPr lang="zh-TW" altLang="en-US" sz="1600" dirty="0">
              <a:ea typeface="新細明體" panose="02020300000000000000" pitchFamily="18" charset="-120"/>
            </a:endParaRPr>
          </a:p>
          <a:p>
            <a:r>
              <a:rPr lang="en-US" altLang="zh-TW" sz="1600" dirty="0">
                <a:ea typeface="新細明體" panose="02020300000000000000" pitchFamily="18" charset="-120"/>
              </a:rPr>
              <a:t>Gage Elerding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Brian Cruickshank</a:t>
            </a:r>
            <a:r>
              <a:rPr lang="zh-TW" altLang="en-US" sz="1600" dirty="0">
                <a:ea typeface="新細明體" panose="02020300000000000000" pitchFamily="18" charset="-120"/>
              </a:rPr>
              <a:t>教授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Deepen Parmar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Thong Doan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Oliver Rew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Niko Nikolay</a:t>
            </a:r>
          </a:p>
          <a:p>
            <a:r>
              <a:rPr lang="en-US" altLang="zh-TW" sz="1600" dirty="0">
                <a:ea typeface="新細明體" panose="02020300000000000000" pitchFamily="18" charset="-120"/>
              </a:rPr>
              <a:t>Guanyang He</a:t>
            </a:r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ea typeface="新細明體" panose="02020300000000000000" pitchFamily="18" charset="-120"/>
            </a:endParaRPr>
          </a:p>
          <a:p>
            <a:pPr algn="ctr"/>
            <a:endParaRPr lang="en-US" sz="1350" dirty="0">
              <a:ea typeface="新細明體" panose="02020300000000000000" pitchFamily="18" charset="-120"/>
            </a:endParaRPr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RVfpgaNexys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913993"/>
            <a:ext cx="3978059" cy="50872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2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RVfpgaNexys</a:t>
            </a:r>
            <a:r>
              <a:rPr kumimoji="0" lang="zh-TW" altLang="en-US" sz="2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：</a:t>
            </a:r>
            <a:r>
              <a:rPr kumimoji="0" lang="zh-TW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以</a:t>
            </a:r>
            <a:r>
              <a:rPr kumimoji="0" lang="en-US" altLang="zh-TW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Nexys A7 FPGA</a:t>
            </a:r>
            <a:r>
              <a:rPr kumimoji="0" lang="zh-TW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開發板為目標的</a:t>
            </a:r>
            <a:r>
              <a:rPr kumimoji="0" lang="en-US" altLang="zh-TW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SweRVolfX SoC</a:t>
            </a:r>
            <a:r>
              <a:rPr kumimoji="0" lang="zh-TW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（新增若干周邊設備）：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sz="16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核心和系統：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SweRVolfX SoC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Lite DRAM</a:t>
            </a:r>
            <a:r>
              <a:rPr kumimoji="0" lang="zh-TW" altLang="en-US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新細明體" panose="02020300000000000000" pitchFamily="18" charset="-120"/>
              </a:rPr>
              <a:t>控制器</a:t>
            </a:r>
          </a:p>
          <a:p>
            <a:pPr lvl="2">
              <a:defRPr/>
            </a:pPr>
            <a:r>
              <a:rPr lang="zh-TW" altLang="en-US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時脈產生器、鐘域和</a:t>
            </a:r>
            <a:r>
              <a:rPr lang="en-US" altLang="zh-TW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JTAG</a:t>
            </a:r>
            <a:br>
              <a:rPr lang="en-US" altLang="zh-TW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</a:br>
            <a:r>
              <a:rPr lang="zh-TW" altLang="en-US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連接埠的</a:t>
            </a:r>
            <a:r>
              <a:rPr lang="en-US" altLang="zh-TW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BSCAN</a:t>
            </a:r>
            <a:r>
              <a:rPr lang="zh-TW" altLang="en-US" sz="1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邏輯</a:t>
            </a:r>
          </a:p>
          <a:p>
            <a:pPr lvl="1"/>
            <a:r>
              <a:rPr lang="en-US" altLang="zh-TW" sz="1600" dirty="0">
                <a:ea typeface="新細明體" panose="02020300000000000000" pitchFamily="18" charset="-120"/>
              </a:rPr>
              <a:t>Nexys A7 FPGA</a:t>
            </a:r>
            <a:r>
              <a:rPr lang="zh-TW" altLang="en-US" sz="1600" dirty="0">
                <a:ea typeface="新細明體" panose="02020300000000000000" pitchFamily="18" charset="-120"/>
              </a:rPr>
              <a:t>開發板上使用的</a:t>
            </a:r>
            <a:r>
              <a:rPr lang="zh-TW" altLang="en-US" sz="1600" b="1" dirty="0">
                <a:ea typeface="新細明體" panose="02020300000000000000" pitchFamily="18" charset="-120"/>
              </a:rPr>
              <a:t>週邊設備：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DDR2</a:t>
            </a:r>
            <a:r>
              <a:rPr lang="zh-TW" altLang="en-US" sz="1600" dirty="0">
                <a:ea typeface="新細明體" panose="02020300000000000000" pitchFamily="18" charset="-120"/>
              </a:rPr>
              <a:t>記憶體</a:t>
            </a:r>
          </a:p>
          <a:p>
            <a:pPr lvl="2"/>
            <a:r>
              <a:rPr lang="zh-TW" altLang="en-US" sz="1600" dirty="0">
                <a:ea typeface="新細明體" panose="02020300000000000000" pitchFamily="18" charset="-120"/>
              </a:rPr>
              <a:t>採用</a:t>
            </a:r>
            <a:r>
              <a:rPr lang="en-US" altLang="zh-TW" sz="1600" dirty="0">
                <a:ea typeface="新細明體" panose="02020300000000000000" pitchFamily="18" charset="-120"/>
              </a:rPr>
              <a:t>USB</a:t>
            </a:r>
            <a:r>
              <a:rPr lang="zh-TW" altLang="en-US" sz="1600" dirty="0">
                <a:ea typeface="新細明體" panose="02020300000000000000" pitchFamily="18" charset="-120"/>
              </a:rPr>
              <a:t>連接的</a:t>
            </a:r>
            <a:r>
              <a:rPr lang="en-US" altLang="zh-TW" sz="1600" dirty="0">
                <a:ea typeface="新細明體" panose="02020300000000000000" pitchFamily="18" charset="-120"/>
              </a:rPr>
              <a:t>UART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SPI</a:t>
            </a:r>
            <a:r>
              <a:rPr lang="zh-TW" altLang="en-US" sz="1600" dirty="0">
                <a:ea typeface="新細明體" panose="02020300000000000000" pitchFamily="18" charset="-120"/>
              </a:rPr>
              <a:t>快閃記憶體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16</a:t>
            </a:r>
            <a:r>
              <a:rPr lang="zh-TW" altLang="en-US" sz="1600" dirty="0">
                <a:ea typeface="新細明體" panose="02020300000000000000" pitchFamily="18" charset="-120"/>
              </a:rPr>
              <a:t>個</a:t>
            </a:r>
            <a:r>
              <a:rPr lang="en-US" altLang="zh-TW" sz="1600" dirty="0">
                <a:ea typeface="新細明體" panose="02020300000000000000" pitchFamily="18" charset="-120"/>
              </a:rPr>
              <a:t>LED</a:t>
            </a:r>
            <a:r>
              <a:rPr lang="zh-TW" altLang="en-US" sz="1600" dirty="0">
                <a:ea typeface="新細明體" panose="02020300000000000000" pitchFamily="18" charset="-120"/>
              </a:rPr>
              <a:t>和</a:t>
            </a:r>
            <a:r>
              <a:rPr lang="en-US" altLang="zh-TW" sz="1600" dirty="0">
                <a:ea typeface="新細明體" panose="02020300000000000000" pitchFamily="18" charset="-120"/>
              </a:rPr>
              <a:t>16</a:t>
            </a:r>
            <a:r>
              <a:rPr lang="zh-TW" altLang="en-US" sz="1600" dirty="0">
                <a:ea typeface="新細明體" panose="02020300000000000000" pitchFamily="18" charset="-120"/>
              </a:rPr>
              <a:t>個開關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SPI</a:t>
            </a:r>
            <a:r>
              <a:rPr lang="zh-TW" altLang="en-US" sz="1600" dirty="0">
                <a:ea typeface="新細明體" panose="02020300000000000000" pitchFamily="18" charset="-120"/>
              </a:rPr>
              <a:t>加速計</a:t>
            </a:r>
          </a:p>
          <a:p>
            <a:pPr lvl="2"/>
            <a:r>
              <a:rPr lang="en-US" altLang="zh-TW" sz="1600" dirty="0">
                <a:ea typeface="新細明體" panose="02020300000000000000" pitchFamily="18" charset="-120"/>
              </a:rPr>
              <a:t>8</a:t>
            </a:r>
            <a:r>
              <a:rPr lang="zh-TW" altLang="en-US" sz="1600" dirty="0">
                <a:ea typeface="新細明體" panose="02020300000000000000" pitchFamily="18" charset="-120"/>
              </a:rPr>
              <a:t>位</a:t>
            </a:r>
            <a:r>
              <a:rPr lang="en-US" altLang="zh-TW" sz="1600" dirty="0">
                <a:ea typeface="新細明體" panose="02020300000000000000" pitchFamily="18" charset="-120"/>
              </a:rPr>
              <a:t>7</a:t>
            </a:r>
            <a:r>
              <a:rPr lang="zh-TW" altLang="en-US" sz="1600" dirty="0">
                <a:ea typeface="新細明體" panose="02020300000000000000" pitchFamily="18" charset="-120"/>
              </a:rPr>
              <a:t>段顯示器</a:t>
            </a:r>
          </a:p>
          <a:p>
            <a:pPr marL="914400" lvl="2" indent="0">
              <a:buNone/>
              <a:defRPr/>
            </a:pPr>
            <a:endParaRPr lang="en-US" sz="1600" dirty="0">
              <a:solidFill>
                <a:sysClr val="windowText" lastClr="000000"/>
              </a:solidFill>
              <a:ea typeface="新細明體" panose="02020300000000000000" pitchFamily="18" charset="-12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>
              <a:ea typeface="新細明體" panose="02020300000000000000" pitchFamily="18" charset="-120"/>
            </a:endParaRPr>
          </a:p>
        </p:txBody>
      </p:sp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ea typeface="新細明體" panose="02020300000000000000" pitchFamily="18" charset="-120"/>
            </a:endParaRP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5" y="994483"/>
            <a:ext cx="6939268" cy="5006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包含第二條分支的指令束的位址將提供給指令快取：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0x000001E0</a:t>
            </a:r>
            <a:r>
              <a:rPr lang="zh-TW" altLang="en-US" sz="2000" dirty="0">
                <a:ea typeface="新細明體" panose="02020300000000000000" pitchFamily="18" charset="-120"/>
              </a:rPr>
              <a:t>。系統使用該位址讀取分支目標緩衝區（</a:t>
            </a:r>
            <a:r>
              <a:rPr lang="en-US" altLang="zh-TW" sz="2000" dirty="0">
                <a:ea typeface="新細明體" panose="02020300000000000000" pitchFamily="18" charset="-120"/>
              </a:rPr>
              <a:t>BTB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在</a:t>
            </a:r>
            <a:r>
              <a:rPr lang="en-US" altLang="zh-TW" sz="2000" dirty="0">
                <a:ea typeface="新細明體" panose="02020300000000000000" pitchFamily="18" charset="-120"/>
              </a:rPr>
              <a:t>BTB</a:t>
            </a:r>
            <a:r>
              <a:rPr lang="zh-TW" altLang="en-US" sz="2000" dirty="0">
                <a:ea typeface="新細明體" panose="02020300000000000000" pitchFamily="18" charset="-120"/>
              </a:rPr>
              <a:t>中發生了命中：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wayhit_f2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0x20</a:t>
            </a:r>
            <a:r>
              <a:rPr lang="zh-TW" altLang="en-US" sz="2000" dirty="0">
                <a:ea typeface="新細明體" panose="02020300000000000000" pitchFamily="18" charset="-120"/>
              </a:rPr>
              <a:t>。將分支位址（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pc_ext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0x000001E8</a:t>
            </a:r>
            <a:r>
              <a:rPr lang="zh-TW" altLang="en-US" sz="2000" dirty="0">
                <a:ea typeface="新細明體" panose="02020300000000000000" pitchFamily="18" charset="-120"/>
              </a:rPr>
              <a:t>）與</a:t>
            </a:r>
            <a:r>
              <a:rPr lang="en-US" altLang="zh-TW" sz="2000" dirty="0">
                <a:ea typeface="新細明體" panose="02020300000000000000" pitchFamily="18" charset="-120"/>
              </a:rPr>
              <a:t>BTB</a:t>
            </a:r>
            <a:r>
              <a:rPr lang="zh-TW" altLang="en-US" sz="2000" dirty="0">
                <a:ea typeface="新細明體" panose="02020300000000000000" pitchFamily="18" charset="-120"/>
              </a:rPr>
              <a:t>提供的偏移量（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offset_ext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0x1FA0</a:t>
            </a:r>
            <a:r>
              <a:rPr lang="zh-TW" altLang="en-US" sz="2000" dirty="0">
                <a:ea typeface="新細明體" panose="02020300000000000000" pitchFamily="18" charset="-120"/>
              </a:rPr>
              <a:t>，該值為負值）相加，即可得到預測目標位址（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ifu_bp_btb_target_f2_ext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0x00000188</a:t>
            </a:r>
            <a:r>
              <a:rPr lang="zh-TW" altLang="en-US" sz="2000" dirty="0">
                <a:ea typeface="新細明體" panose="02020300000000000000" pitchFamily="18" charset="-120"/>
              </a:rPr>
              <a:t>）。如果</a:t>
            </a:r>
            <a:r>
              <a:rPr lang="en-US" altLang="zh-TW" sz="2000" dirty="0">
                <a:ea typeface="新細明體" panose="02020300000000000000" pitchFamily="18" charset="-120"/>
              </a:rPr>
              <a:t>BHT</a:t>
            </a:r>
            <a:r>
              <a:rPr lang="zh-TW" altLang="en-US" sz="2000" dirty="0">
                <a:ea typeface="新細明體" panose="02020300000000000000" pitchFamily="18" charset="-120"/>
              </a:rPr>
              <a:t>預測將發生分支（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ifu_bp_kill_next_f2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），則預測目標位址將用作下次擷取</a:t>
            </a:r>
            <a:r>
              <a:rPr lang="en-US" altLang="zh-TW" sz="2000" dirty="0">
                <a:ea typeface="新細明體" panose="02020300000000000000" pitchFamily="18" charset="-120"/>
              </a:rPr>
              <a:t>PC</a:t>
            </a:r>
            <a:r>
              <a:rPr lang="zh-TW" altLang="en-US" sz="2000" dirty="0"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fetch_addr_bf_ext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0x00000188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i+3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擷取位址為上一週期中計算的分支預測目標位址：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0x00000188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i+7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在通路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中對分支進行解碼（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dec_i1_instr_d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0xFBCE00E3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i+8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執行分支。預測正確，因此無需觸發排清操作（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flush_upper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i="1" dirty="0">
                <a:solidFill>
                  <a:srgbClr val="0070C0"/>
                </a:solidFill>
                <a:ea typeface="新細明體" panose="02020300000000000000" pitchFamily="18" charset="-120"/>
              </a:rPr>
              <a:t>i+9</a:t>
            </a:r>
            <a:r>
              <a:rPr lang="zh-TW" altLang="en-US" sz="2000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如果預測正確，將透過分支目標位址正常繼續執行分支。</a:t>
            </a:r>
          </a:p>
          <a:p>
            <a:endParaRPr lang="es-ES" sz="2000" dirty="0">
              <a:ea typeface="新細明體" panose="02020300000000000000" pitchFamily="18" charset="-12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第二條</a:t>
            </a:r>
            <a:r>
              <a:rPr lang="en-US" altLang="zh-TW" sz="36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beq</a:t>
            </a:r>
            <a:r>
              <a:rPr lang="zh-TW" altLang="en-US" sz="3600" b="1" dirty="0">
                <a:ea typeface="新細明體" panose="02020300000000000000" pitchFamily="18" charset="-120"/>
              </a:rPr>
              <a:t>指令的</a:t>
            </a:r>
            <a:r>
              <a:rPr lang="en-US" altLang="zh-TW" sz="3600" b="1" dirty="0">
                <a:ea typeface="新細明體" panose="02020300000000000000" pitchFamily="18" charset="-120"/>
              </a:rPr>
              <a:t>Gshare</a:t>
            </a:r>
            <a:r>
              <a:rPr lang="zh-TW" altLang="en-US" sz="3600" b="1" dirty="0">
                <a:ea typeface="新細明體" panose="02020300000000000000" pitchFamily="18" charset="-120"/>
              </a:rPr>
              <a:t>分支預測器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635117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1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17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超標量執行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455879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657688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dirty="0">
                <a:ea typeface="新細明體" panose="02020300000000000000" pitchFamily="18" charset="-120"/>
              </a:rPr>
              <a:t>Western Digital</a:t>
            </a:r>
            <a:r>
              <a:rPr lang="zh-TW" altLang="en-US" dirty="0">
                <a:ea typeface="新細明體" panose="02020300000000000000" pitchFamily="18" charset="-120"/>
              </a:rPr>
              <a:t>的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處理器是</a:t>
            </a:r>
            <a:r>
              <a:rPr lang="en-US" altLang="zh-TW" dirty="0">
                <a:ea typeface="新細明體" panose="02020300000000000000" pitchFamily="18" charset="-120"/>
              </a:rPr>
              <a:t>32</a:t>
            </a:r>
            <a:r>
              <a:rPr lang="zh-TW" altLang="en-US" dirty="0">
                <a:ea typeface="新細明體" panose="02020300000000000000" pitchFamily="18" charset="-120"/>
              </a:rPr>
              <a:t>位元核心，採用</a:t>
            </a:r>
            <a:r>
              <a:rPr lang="en-US" altLang="zh-TW" dirty="0">
                <a:ea typeface="新細明體" panose="02020300000000000000" pitchFamily="18" charset="-120"/>
              </a:rPr>
              <a:t>9</a:t>
            </a:r>
            <a:r>
              <a:rPr lang="zh-TW" altLang="en-US" dirty="0">
                <a:ea typeface="新細明體" panose="02020300000000000000" pitchFamily="18" charset="-120"/>
              </a:rPr>
              <a:t>級管線和</a:t>
            </a:r>
            <a:r>
              <a:rPr lang="zh-TW" altLang="en-US" b="1" dirty="0">
                <a:ea typeface="新細明體" panose="02020300000000000000" pitchFamily="18" charset="-120"/>
              </a:rPr>
              <a:t>雙路超標量</a:t>
            </a:r>
            <a:r>
              <a:rPr lang="zh-TW" altLang="en-US" dirty="0">
                <a:ea typeface="新細明體" panose="02020300000000000000" pitchFamily="18" charset="-120"/>
              </a:rPr>
              <a:t>設計。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超標量處理器包含</a:t>
            </a:r>
            <a:r>
              <a:rPr lang="zh-TW" altLang="en-US" b="1" dirty="0">
                <a:ea typeface="新細明體" panose="02020300000000000000" pitchFamily="18" charset="-120"/>
              </a:rPr>
              <a:t>資料路徑硬體的多個副本</a:t>
            </a:r>
            <a:r>
              <a:rPr lang="zh-TW" altLang="en-US" dirty="0">
                <a:ea typeface="新細明體" panose="02020300000000000000" pitchFamily="18" charset="-120"/>
              </a:rPr>
              <a:t>，可同時執行多條指令。 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執行單條指令的</a:t>
            </a:r>
            <a:r>
              <a:rPr lang="zh-TW" altLang="en-US" b="1" dirty="0">
                <a:ea typeface="新細明體" panose="02020300000000000000" pitchFamily="18" charset="-120"/>
              </a:rPr>
              <a:t>延遲</a:t>
            </a:r>
            <a:r>
              <a:rPr lang="zh-TW" altLang="en-US" dirty="0">
                <a:ea typeface="新細明體" panose="02020300000000000000" pitchFamily="18" charset="-120"/>
              </a:rPr>
              <a:t>與標量處理器相同，但處理器可以在每個週期執行和提交更多的指令，進而</a:t>
            </a:r>
            <a:r>
              <a:rPr lang="zh-TW" altLang="en-US" b="1" dirty="0">
                <a:ea typeface="新細明體" panose="02020300000000000000" pitchFamily="18" charset="-120"/>
              </a:rPr>
              <a:t>提高吞吐量</a:t>
            </a:r>
            <a:r>
              <a:rPr lang="zh-TW" altLang="en-US" dirty="0">
                <a:ea typeface="新細明體" panose="02020300000000000000" pitchFamily="18" charset="-12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486004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4000" b="1" dirty="0">
                <a:ea typeface="新細明體" panose="02020300000000000000" pitchFamily="18" charset="-120"/>
              </a:rPr>
              <a:t>RVfpga</a:t>
            </a:r>
            <a:r>
              <a:rPr lang="zh-TW" altLang="en-US" sz="4000" b="1" dirty="0">
                <a:ea typeface="新細明體" panose="02020300000000000000" pitchFamily="18" charset="-120"/>
              </a:rPr>
              <a:t>實驗</a:t>
            </a:r>
            <a:r>
              <a:rPr lang="en-US" altLang="zh-TW" sz="4000" b="1" dirty="0">
                <a:ea typeface="新細明體" panose="02020300000000000000" pitchFamily="18" charset="-120"/>
              </a:rPr>
              <a:t>17</a:t>
            </a:r>
            <a:r>
              <a:rPr lang="zh-TW" altLang="en-US" sz="40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893936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600" dirty="0">
                <a:ea typeface="新細明體" panose="02020300000000000000" pitchFamily="18" charset="-120"/>
              </a:rPr>
              <a:t>SweRV EH1</a:t>
            </a:r>
            <a:r>
              <a:rPr lang="zh-TW" altLang="en-US" sz="2600" dirty="0">
                <a:ea typeface="新細明體" panose="02020300000000000000" pitchFamily="18" charset="-120"/>
              </a:rPr>
              <a:t>是一個</a:t>
            </a:r>
            <a:r>
              <a:rPr lang="zh-TW" altLang="en-US" sz="2600" b="1" dirty="0">
                <a:ea typeface="新細明體" panose="02020300000000000000" pitchFamily="18" charset="-120"/>
              </a:rPr>
              <a:t>雙路超標量</a:t>
            </a:r>
            <a:r>
              <a:rPr lang="zh-TW" altLang="en-US" sz="2600" dirty="0">
                <a:ea typeface="新細明體" panose="02020300000000000000" pitchFamily="18" charset="-120"/>
              </a:rPr>
              <a:t>處理器，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每個週期最多可以擷取、執行和提交兩條指令</a:t>
            </a:r>
            <a:r>
              <a:rPr lang="zh-TW" altLang="en-US" dirty="0">
                <a:ea typeface="新細明體" panose="02020300000000000000" pitchFamily="18" charset="-120"/>
              </a:rPr>
              <a:t>。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多連接埠暫存器檔案</a:t>
            </a:r>
            <a:r>
              <a:rPr lang="zh-TW" altLang="en-US" dirty="0">
                <a:ea typeface="新細明體" panose="02020300000000000000" pitchFamily="18" charset="-120"/>
              </a:rPr>
              <a:t>最多讀取四個來源運算元，並在每個週期中寫回兩個值（加上一個來自非阻塞載入的值，如實驗</a:t>
            </a:r>
            <a:r>
              <a:rPr lang="en-US" altLang="zh-TW" dirty="0">
                <a:ea typeface="新細明體" panose="02020300000000000000" pitchFamily="18" charset="-120"/>
              </a:rPr>
              <a:t>15</a:t>
            </a:r>
            <a:r>
              <a:rPr lang="zh-TW" altLang="en-US" dirty="0">
                <a:ea typeface="新細明體" panose="02020300000000000000" pitchFamily="18" charset="-120"/>
              </a:rPr>
              <a:t>的分析所示）。 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每個通路包含</a:t>
            </a:r>
            <a:r>
              <a:rPr lang="zh-TW" altLang="en-US" b="1" dirty="0">
                <a:ea typeface="新細明體" panose="02020300000000000000" pitchFamily="18" charset="-120"/>
              </a:rPr>
              <a:t>獨立管道</a:t>
            </a:r>
            <a:r>
              <a:rPr lang="zh-TW" altLang="en-US" dirty="0">
                <a:ea typeface="新細明體" panose="02020300000000000000" pitchFamily="18" charset="-120"/>
              </a:rPr>
              <a:t>：兩條整數管道、一條乘法管道、一條載入</a:t>
            </a:r>
            <a:r>
              <a:rPr lang="en-US" altLang="zh-TW" dirty="0">
                <a:ea typeface="新細明體" panose="02020300000000000000" pitchFamily="18" charset="-120"/>
              </a:rPr>
              <a:t>-</a:t>
            </a:r>
            <a:r>
              <a:rPr lang="zh-TW" altLang="en-US" dirty="0">
                <a:ea typeface="新細明體" panose="02020300000000000000" pitchFamily="18" charset="-120"/>
              </a:rPr>
              <a:t>儲存管道和一個非管線除法器。 </a:t>
            </a:r>
          </a:p>
          <a:p>
            <a:r>
              <a:rPr lang="zh-TW" altLang="en-US" sz="2600" dirty="0">
                <a:ea typeface="新細明體" panose="02020300000000000000" pitchFamily="18" charset="-120"/>
              </a:rPr>
              <a:t>理想情況下，雙路超標量處理器的吞吐量（</a:t>
            </a:r>
            <a:r>
              <a:rPr lang="en-US" altLang="zh-TW" sz="2600" dirty="0">
                <a:ea typeface="新細明體" panose="02020300000000000000" pitchFamily="18" charset="-120"/>
              </a:rPr>
              <a:t>IPC</a:t>
            </a:r>
            <a:r>
              <a:rPr lang="zh-TW" altLang="en-US" sz="2600" dirty="0">
                <a:ea typeface="新細明體" panose="02020300000000000000" pitchFamily="18" charset="-120"/>
              </a:rPr>
              <a:t>）應為單指令處理器的兩倍。遺憾的是，在實際的程式中，從單路處理器升級為雙路處理器時，效能會提高到</a:t>
            </a:r>
            <a:r>
              <a:rPr lang="en-US" altLang="zh-TW" sz="2600" dirty="0">
                <a:ea typeface="新細明體" panose="02020300000000000000" pitchFamily="18" charset="-120"/>
              </a:rPr>
              <a:t>1.3</a:t>
            </a:r>
            <a:r>
              <a:rPr lang="zh-TW" altLang="en-US" sz="2600" dirty="0">
                <a:ea typeface="新細明體" panose="02020300000000000000" pitchFamily="18" charset="-120"/>
              </a:rPr>
              <a:t>至</a:t>
            </a:r>
            <a:r>
              <a:rPr lang="en-US" altLang="zh-TW" sz="2600" dirty="0">
                <a:ea typeface="新細明體" panose="02020300000000000000" pitchFamily="18" charset="-120"/>
              </a:rPr>
              <a:t>1.5</a:t>
            </a:r>
            <a:r>
              <a:rPr lang="zh-TW" altLang="en-US" sz="2600" dirty="0">
                <a:ea typeface="新細明體" panose="02020300000000000000" pitchFamily="18" charset="-120"/>
              </a:rPr>
              <a:t>倍；但新增第二條通路需要使用更多的硬體。</a:t>
            </a:r>
          </a:p>
          <a:p>
            <a:r>
              <a:rPr lang="zh-TW" altLang="en-US" sz="2600" dirty="0">
                <a:ea typeface="新細明體" panose="02020300000000000000" pitchFamily="18" charset="-120"/>
              </a:rPr>
              <a:t>在本實驗中，我們將分析兩個簡單的程式，比較使用</a:t>
            </a:r>
            <a:r>
              <a:rPr lang="en-US" altLang="zh-TW" sz="2600" dirty="0">
                <a:ea typeface="新細明體" panose="02020300000000000000" pitchFamily="18" charset="-120"/>
              </a:rPr>
              <a:t>SweRV EH1</a:t>
            </a:r>
            <a:r>
              <a:rPr lang="zh-TW" altLang="en-US" sz="2600" dirty="0">
                <a:ea typeface="新細明體" panose="02020300000000000000" pitchFamily="18" charset="-120"/>
              </a:rPr>
              <a:t>單指令和雙指令組態時的行為。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76873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單指令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t2, 0x400         # Disable Dual-Issue Execution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t0, 0x0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0x4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0x5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0x6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lui t2, 0xF4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 t2, 0x240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t0, 1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t1         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sub t4, t4, t1</a:t>
            </a:r>
            <a:r>
              <a:rPr lang="zh-TW" altLang="en-US" sz="9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or  t5, t5, t1         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xor t6, t6, t1</a:t>
            </a:r>
            <a:r>
              <a:rPr lang="zh-TW" altLang="en-US" sz="9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INSERT_NOPS_3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t0, t2, REPEAT # Repeat the loop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236468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單指令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115790"/>
            <a:ext cx="12020550" cy="5105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9381373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411084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>
                <a:ea typeface="新細明體" panose="02020300000000000000" pitchFamily="18" charset="-120"/>
              </a:rPr>
              <a:t>解碼時，兩條通路都會接收指令，但僅通路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會將指令傳送至執行階段，因為通路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的傳送功能已停用。</a:t>
            </a:r>
          </a:p>
          <a:p>
            <a:pPr lvl="1"/>
            <a:r>
              <a:rPr lang="zh-TW" altLang="en-US" sz="1600" b="1" dirty="0">
                <a:ea typeface="新細明體" panose="02020300000000000000" pitchFamily="18" charset="-120"/>
              </a:rPr>
              <a:t>通路</a:t>
            </a:r>
            <a:r>
              <a:rPr lang="en-US" altLang="zh-TW" sz="1600" b="1" dirty="0">
                <a:ea typeface="新細明體" panose="02020300000000000000" pitchFamily="18" charset="-120"/>
              </a:rPr>
              <a:t>0</a:t>
            </a:r>
            <a:r>
              <a:rPr lang="zh-TW" altLang="en-US" sz="1600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sz="1400" dirty="0">
                <a:ea typeface="新細明體" panose="02020300000000000000" pitchFamily="18" charset="-120"/>
              </a:rPr>
              <a:t>在我們的範例中，訊號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dec_i0_decode_d</a:t>
            </a:r>
            <a:r>
              <a:rPr lang="zh-TW" altLang="en-US" sz="1400" dirty="0">
                <a:ea typeface="新細明體" panose="02020300000000000000" pitchFamily="18" charset="-120"/>
              </a:rPr>
              <a:t>始終為</a:t>
            </a:r>
            <a:r>
              <a:rPr lang="en-US" altLang="zh-TW" sz="1400" dirty="0">
                <a:ea typeface="新細明體" panose="02020300000000000000" pitchFamily="18" charset="-120"/>
              </a:rPr>
              <a:t>1</a:t>
            </a:r>
            <a:r>
              <a:rPr lang="zh-TW" altLang="en-US" sz="1400" dirty="0">
                <a:ea typeface="新細明體" panose="02020300000000000000" pitchFamily="18" charset="-120"/>
              </a:rPr>
              <a:t>；具體地說，對於我們所分析的四條</a:t>
            </a:r>
            <a:r>
              <a:rPr lang="en-US" altLang="zh-TW" sz="1400" dirty="0">
                <a:ea typeface="新細明體" panose="02020300000000000000" pitchFamily="18" charset="-120"/>
              </a:rPr>
              <a:t>AL</a:t>
            </a:r>
            <a:r>
              <a:rPr lang="zh-TW" altLang="en-US" sz="1400" dirty="0">
                <a:ea typeface="新細明體" panose="02020300000000000000" pitchFamily="18" charset="-120"/>
              </a:rPr>
              <a:t>指令，其值均為</a:t>
            </a:r>
            <a:r>
              <a:rPr lang="en-US" altLang="zh-TW" sz="1400" dirty="0">
                <a:ea typeface="新細明體" panose="02020300000000000000" pitchFamily="18" charset="-120"/>
              </a:rPr>
              <a:t>1</a:t>
            </a:r>
            <a:r>
              <a:rPr lang="zh-TW" altLang="en-US" sz="1400" dirty="0">
                <a:ea typeface="新細明體" panose="02020300000000000000" pitchFamily="18" charset="-120"/>
              </a:rPr>
              <a:t>。</a:t>
            </a:r>
          </a:p>
          <a:p>
            <a:pPr lvl="2"/>
            <a:r>
              <a:rPr lang="zh-TW" altLang="en-US" sz="1400" dirty="0">
                <a:ea typeface="新細明體" panose="02020300000000000000" pitchFamily="18" charset="-120"/>
              </a:rPr>
              <a:t>解碼階段的指令</a:t>
            </a:r>
            <a:r>
              <a:rPr lang="zh-TW" altLang="en-US" sz="1400" b="1" dirty="0">
                <a:ea typeface="新細明體" panose="02020300000000000000" pitchFamily="18" charset="-120"/>
              </a:rPr>
              <a:t>會傳播</a:t>
            </a:r>
            <a:r>
              <a:rPr lang="zh-TW" altLang="en-US" sz="1400" dirty="0">
                <a:ea typeface="新細明體" panose="02020300000000000000" pitchFamily="18" charset="-120"/>
              </a:rPr>
              <a:t>到</a:t>
            </a:r>
            <a:r>
              <a:rPr lang="en-US" altLang="zh-TW" sz="1400" dirty="0">
                <a:ea typeface="新細明體" panose="02020300000000000000" pitchFamily="18" charset="-120"/>
              </a:rPr>
              <a:t>I0</a:t>
            </a:r>
            <a:r>
              <a:rPr lang="zh-TW" altLang="en-US" sz="1400" dirty="0">
                <a:ea typeface="新細明體" panose="02020300000000000000" pitchFamily="18" charset="-120"/>
              </a:rPr>
              <a:t>管道（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i0_inst_e1[31:0]</a:t>
            </a:r>
            <a:r>
              <a:rPr lang="zh-TW" altLang="en-US" sz="1400" dirty="0">
                <a:ea typeface="新細明體" panose="02020300000000000000" pitchFamily="18" charset="-120"/>
              </a:rPr>
              <a:t>）。</a:t>
            </a:r>
          </a:p>
          <a:p>
            <a:pPr lvl="1"/>
            <a:r>
              <a:rPr lang="zh-TW" altLang="en-US" sz="1600" b="1" dirty="0">
                <a:ea typeface="新細明體" panose="02020300000000000000" pitchFamily="18" charset="-120"/>
              </a:rPr>
              <a:t>通路</a:t>
            </a:r>
            <a:r>
              <a:rPr lang="en-US" altLang="zh-TW" sz="1600" b="1" dirty="0">
                <a:ea typeface="新細明體" panose="02020300000000000000" pitchFamily="18" charset="-120"/>
              </a:rPr>
              <a:t>1</a:t>
            </a:r>
            <a:r>
              <a:rPr lang="zh-TW" altLang="en-US" sz="1600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sz="1400" dirty="0">
                <a:ea typeface="新細明體" panose="02020300000000000000" pitchFamily="18" charset="-120"/>
              </a:rPr>
              <a:t>在我們的範例中，訊號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dec_i1_decode_d</a:t>
            </a:r>
            <a:r>
              <a:rPr lang="zh-TW" altLang="en-US" sz="1400" dirty="0">
                <a:ea typeface="新細明體" panose="02020300000000000000" pitchFamily="18" charset="-120"/>
              </a:rPr>
              <a:t>始終為</a:t>
            </a:r>
            <a:r>
              <a:rPr lang="en-US" altLang="zh-TW" sz="1400" dirty="0">
                <a:ea typeface="新細明體" panose="02020300000000000000" pitchFamily="18" charset="-120"/>
              </a:rPr>
              <a:t>0</a:t>
            </a:r>
            <a:r>
              <a:rPr lang="zh-TW" altLang="en-US" sz="1400" dirty="0">
                <a:ea typeface="新細明體" panose="02020300000000000000" pitchFamily="18" charset="-120"/>
              </a:rPr>
              <a:t>；具體地說，對於我們所分析的四條</a:t>
            </a:r>
            <a:r>
              <a:rPr lang="en-US" altLang="zh-TW" sz="1400" dirty="0">
                <a:ea typeface="新細明體" panose="02020300000000000000" pitchFamily="18" charset="-120"/>
              </a:rPr>
              <a:t>AL</a:t>
            </a:r>
            <a:r>
              <a:rPr lang="zh-TW" altLang="en-US" sz="1400" dirty="0">
                <a:ea typeface="新細明體" panose="02020300000000000000" pitchFamily="18" charset="-120"/>
              </a:rPr>
              <a:t>指令，其值均為</a:t>
            </a:r>
            <a:r>
              <a:rPr lang="en-US" altLang="zh-TW" sz="1400" dirty="0">
                <a:ea typeface="新細明體" panose="02020300000000000000" pitchFamily="18" charset="-120"/>
              </a:rPr>
              <a:t>0</a:t>
            </a:r>
            <a:r>
              <a:rPr lang="zh-TW" altLang="en-US" sz="1400" dirty="0">
                <a:ea typeface="新細明體" panose="02020300000000000000" pitchFamily="18" charset="-120"/>
              </a:rPr>
              <a:t>。</a:t>
            </a:r>
          </a:p>
          <a:p>
            <a:pPr lvl="2"/>
            <a:r>
              <a:rPr lang="zh-TW" altLang="en-US" sz="1400" dirty="0">
                <a:ea typeface="新細明體" panose="02020300000000000000" pitchFamily="18" charset="-120"/>
              </a:rPr>
              <a:t>解碼階段的指令</a:t>
            </a:r>
            <a:r>
              <a:rPr lang="zh-TW" altLang="en-US" sz="1400" b="1" dirty="0">
                <a:ea typeface="新細明體" panose="02020300000000000000" pitchFamily="18" charset="-120"/>
              </a:rPr>
              <a:t>不會傳播</a:t>
            </a:r>
            <a:r>
              <a:rPr lang="zh-TW" altLang="en-US" sz="1400" dirty="0">
                <a:ea typeface="新細明體" panose="02020300000000000000" pitchFamily="18" charset="-120"/>
              </a:rPr>
              <a:t>（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i1_inst_e1[31:0]</a:t>
            </a:r>
            <a:r>
              <a:rPr lang="zh-TW" altLang="en-US" sz="1400" dirty="0">
                <a:ea typeface="新細明體" panose="02020300000000000000" pitchFamily="18" charset="-120"/>
              </a:rPr>
              <a:t>）到執行階段。</a:t>
            </a:r>
          </a:p>
          <a:p>
            <a:endParaRPr lang="zh-TW" altLang="en-US" sz="2000" b="1" dirty="0">
              <a:ea typeface="新細明體" panose="02020300000000000000" pitchFamily="18" charset="-120"/>
            </a:endParaRPr>
          </a:p>
          <a:p>
            <a:r>
              <a:rPr lang="zh-TW" altLang="en-US" sz="2000" dirty="0">
                <a:ea typeface="新細明體" panose="02020300000000000000" pitchFamily="18" charset="-120"/>
              </a:rPr>
              <a:t>因此，系統僅使用來自</a:t>
            </a:r>
            <a:r>
              <a:rPr lang="en-US" altLang="zh-TW" sz="2000" dirty="0">
                <a:ea typeface="新細明體" panose="02020300000000000000" pitchFamily="18" charset="-120"/>
              </a:rPr>
              <a:t>I0</a:t>
            </a:r>
            <a:r>
              <a:rPr lang="zh-TW" altLang="en-US" sz="2000" dirty="0">
                <a:ea typeface="新細明體" panose="02020300000000000000" pitchFamily="18" charset="-120"/>
              </a:rPr>
              <a:t>管道的</a:t>
            </a:r>
            <a:r>
              <a:rPr lang="en-US" altLang="zh-TW" sz="2000" dirty="0">
                <a:ea typeface="新細明體" panose="02020300000000000000" pitchFamily="18" charset="-120"/>
              </a:rPr>
              <a:t>ALU</a:t>
            </a:r>
            <a:r>
              <a:rPr lang="zh-TW" altLang="en-US" sz="2000" dirty="0">
                <a:ea typeface="新細明體" panose="02020300000000000000" pitchFamily="18" charset="-120"/>
              </a:rPr>
              <a:t>（參見兩條通路中的訊號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aff</a:t>
            </a:r>
            <a:r>
              <a:rPr lang="zh-TW" altLang="en-US" sz="2000" dirty="0">
                <a:ea typeface="新細明體" panose="02020300000000000000" pitchFamily="18" charset="-120"/>
              </a:rPr>
              <a:t>、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bff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000" dirty="0">
                <a:ea typeface="新細明體" panose="02020300000000000000" pitchFamily="18" charset="-120"/>
              </a:rPr>
              <a:t>），並且僅使用暫存器檔案的寫入連接埠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（參見兩條通路中的訊號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</a:t>
            </a:r>
            <a:r>
              <a:rPr lang="zh-TW" altLang="en-US" sz="2000" dirty="0">
                <a:ea typeface="新細明體" panose="02020300000000000000" pitchFamily="18" charset="-120"/>
              </a:rPr>
              <a:t>、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wen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endParaRPr lang="es-ES" sz="1600" dirty="0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單指令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14144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圖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單指令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39" y="968829"/>
            <a:ext cx="10635343" cy="518159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992641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0x400         # Disable Dual-Issue Execution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t0, 0x0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0x1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0x4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0x5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0x6                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lui t2, 0xF4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 t2, 0x240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t0, 1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t1        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sub t4, t4, t1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or  t5, t5, t1        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xor t6, t6, t1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INSERT_NOPS_3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t0, t2, REPEAT # Repeat the loop</a:t>
            </a:r>
            <a:r>
              <a:rPr lang="zh-TW" altLang="en-US" sz="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799433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79" y="1001486"/>
            <a:ext cx="11549816" cy="54537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248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RVfpgaSim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8587" y="1258036"/>
            <a:ext cx="1055813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zh-TW" sz="2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SweRVolfX</a:t>
            </a:r>
            <a:r>
              <a:rPr kumimoji="0" lang="en-US" altLang="zh-TW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SoC</a:t>
            </a: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還可以包括</a:t>
            </a:r>
            <a:r>
              <a:rPr kumimoji="0" lang="en-US" altLang="zh-TW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Verilog</a:t>
            </a: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包裝函式以啟用模擬。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TW" altLang="en-US" sz="24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新細明體" panose="02020300000000000000" pitchFamily="18" charset="-12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zh-TW" sz="24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RVfpgaSim</a:t>
            </a: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是包裝在</a:t>
            </a:r>
            <a:r>
              <a:rPr kumimoji="0" lang="en-US" altLang="zh-TW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HDL</a:t>
            </a: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模擬器所用測試平台中的</a:t>
            </a:r>
            <a:r>
              <a:rPr kumimoji="0" lang="en-US" altLang="zh-TW" sz="2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SweRVolfX</a:t>
            </a:r>
            <a:r>
              <a:rPr kumimoji="0" lang="en-US" altLang="zh-TW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SoC</a:t>
            </a: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。</a:t>
            </a:r>
            <a:endParaRPr kumimoji="0" lang="en-US" altLang="zh-TW" sz="2400" b="0" i="0" u="none" strike="noStrike" cap="none" normalizeH="0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新細明體" panose="02020300000000000000" pitchFamily="18" charset="-12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en-US" altLang="zh-TW" sz="2400" dirty="0">
              <a:latin typeface="Arial" panose="020B0604020202020204" pitchFamily="34" charset="0"/>
              <a:ea typeface="新細明體" panose="02020300000000000000" pitchFamily="18" charset="-12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TW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60611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400" dirty="0">
                <a:ea typeface="新細明體" panose="02020300000000000000" pitchFamily="18" charset="-120"/>
              </a:rPr>
              <a:t>在每個週期中，對兩條指令進行解碼（每個通路一條），並將兩條指令傳送到執行階段（一條通過</a:t>
            </a:r>
            <a:r>
              <a:rPr lang="en-US" altLang="zh-TW" sz="2400" dirty="0">
                <a:ea typeface="新細明體" panose="02020300000000000000" pitchFamily="18" charset="-120"/>
              </a:rPr>
              <a:t>I0</a:t>
            </a:r>
            <a:r>
              <a:rPr lang="zh-TW" altLang="en-US" sz="2400" dirty="0">
                <a:ea typeface="新細明體" panose="02020300000000000000" pitchFamily="18" charset="-120"/>
              </a:rPr>
              <a:t>管道，另一條通過</a:t>
            </a:r>
            <a:r>
              <a:rPr lang="en-US" altLang="zh-TW" sz="2400" dirty="0">
                <a:ea typeface="新細明體" panose="02020300000000000000" pitchFamily="18" charset="-120"/>
              </a:rPr>
              <a:t>I1</a:t>
            </a:r>
            <a:r>
              <a:rPr lang="zh-TW" altLang="en-US" sz="2400" dirty="0">
                <a:ea typeface="新細明體" panose="02020300000000000000" pitchFamily="18" charset="-120"/>
              </a:rPr>
              <a:t>管道）。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通路</a:t>
            </a:r>
            <a:r>
              <a:rPr lang="en-US" altLang="zh-TW" b="1" dirty="0">
                <a:ea typeface="新細明體" panose="02020300000000000000" pitchFamily="18" charset="-120"/>
              </a:rPr>
              <a:t>0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對於範例中的四條</a:t>
            </a:r>
            <a:r>
              <a:rPr lang="en-US" altLang="zh-TW" dirty="0">
                <a:ea typeface="新細明體" panose="02020300000000000000" pitchFamily="18" charset="-120"/>
              </a:rPr>
              <a:t>A-L</a:t>
            </a:r>
            <a:r>
              <a:rPr lang="zh-TW" altLang="en-US" dirty="0">
                <a:ea typeface="新細明體" panose="02020300000000000000" pitchFamily="18" charset="-120"/>
              </a:rPr>
              <a:t>指令中的兩條，訊號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dec_i0_decode_d</a:t>
            </a:r>
            <a:r>
              <a:rPr lang="zh-TW" altLang="en-US" dirty="0">
                <a:ea typeface="新細明體" panose="02020300000000000000" pitchFamily="18" charset="-120"/>
              </a:rPr>
              <a:t>始終為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（另外兩條在通路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中進行解碼）。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解碼階段的指令會傳播到</a:t>
            </a:r>
            <a:r>
              <a:rPr lang="en-US" altLang="zh-TW" dirty="0">
                <a:ea typeface="新細明體" panose="02020300000000000000" pitchFamily="18" charset="-120"/>
              </a:rPr>
              <a:t>I0</a:t>
            </a:r>
            <a:r>
              <a:rPr lang="zh-TW" altLang="en-US" dirty="0">
                <a:ea typeface="新細明體" panose="02020300000000000000" pitchFamily="18" charset="-120"/>
              </a:rPr>
              <a:t>管道（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i0_inst_e1[31:0]</a:t>
            </a:r>
            <a:r>
              <a:rPr lang="zh-TW" altLang="en-US" dirty="0">
                <a:ea typeface="新細明體" panose="02020300000000000000" pitchFamily="18" charset="-120"/>
              </a:rPr>
              <a:t>）。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通路</a:t>
            </a:r>
            <a:r>
              <a:rPr lang="en-US" altLang="zh-TW" b="1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對於範例中的四條</a:t>
            </a:r>
            <a:r>
              <a:rPr lang="en-US" altLang="zh-TW" dirty="0">
                <a:ea typeface="新細明體" panose="02020300000000000000" pitchFamily="18" charset="-120"/>
              </a:rPr>
              <a:t>A-L</a:t>
            </a:r>
            <a:r>
              <a:rPr lang="zh-TW" altLang="en-US" dirty="0">
                <a:ea typeface="新細明體" panose="02020300000000000000" pitchFamily="18" charset="-120"/>
              </a:rPr>
              <a:t>指令中的兩條，訊號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dec_i1_decode_d</a:t>
            </a:r>
            <a:r>
              <a:rPr lang="zh-TW" altLang="en-US" dirty="0">
                <a:ea typeface="新細明體" panose="02020300000000000000" pitchFamily="18" charset="-120"/>
              </a:rPr>
              <a:t>始終為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（另外兩條在通路</a:t>
            </a:r>
            <a:r>
              <a:rPr lang="en-US" altLang="zh-TW" dirty="0">
                <a:ea typeface="新細明體" panose="02020300000000000000" pitchFamily="18" charset="-120"/>
              </a:rPr>
              <a:t>0</a:t>
            </a:r>
            <a:r>
              <a:rPr lang="zh-TW" altLang="en-US" dirty="0">
                <a:ea typeface="新細明體" panose="02020300000000000000" pitchFamily="18" charset="-120"/>
              </a:rPr>
              <a:t>中進行解碼）。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解碼階段的指令會傳播到</a:t>
            </a:r>
            <a:r>
              <a:rPr lang="en-US" altLang="zh-TW" dirty="0">
                <a:ea typeface="新細明體" panose="02020300000000000000" pitchFamily="18" charset="-120"/>
              </a:rPr>
              <a:t>I1</a:t>
            </a:r>
            <a:r>
              <a:rPr lang="zh-TW" altLang="en-US" dirty="0">
                <a:ea typeface="新細明體" panose="02020300000000000000" pitchFamily="18" charset="-120"/>
              </a:rPr>
              <a:t>管道（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i1_inst_e1[31:0]</a:t>
            </a:r>
            <a:r>
              <a:rPr lang="zh-TW" altLang="en-US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因此，系統會使用兩條管道（</a:t>
            </a:r>
            <a:r>
              <a:rPr lang="en-US" altLang="zh-TW" sz="2400" dirty="0">
                <a:ea typeface="新細明體" panose="02020300000000000000" pitchFamily="18" charset="-120"/>
              </a:rPr>
              <a:t>I0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ea typeface="新細明體" panose="02020300000000000000" pitchFamily="18" charset="-120"/>
              </a:rPr>
              <a:t>I1</a:t>
            </a:r>
            <a:r>
              <a:rPr lang="zh-TW" altLang="en-US" sz="2400" dirty="0">
                <a:ea typeface="新細明體" panose="02020300000000000000" pitchFamily="18" charset="-120"/>
              </a:rPr>
              <a:t>）中的</a:t>
            </a:r>
            <a:r>
              <a:rPr lang="en-US" altLang="zh-TW" sz="2400" dirty="0">
                <a:ea typeface="新細明體" panose="02020300000000000000" pitchFamily="18" charset="-120"/>
              </a:rPr>
              <a:t>ALU</a:t>
            </a:r>
            <a:r>
              <a:rPr lang="zh-TW" altLang="en-US" sz="2400" dirty="0">
                <a:ea typeface="新細明體" panose="02020300000000000000" pitchFamily="18" charset="-120"/>
              </a:rPr>
              <a:t>（參見兩條通路中的訊號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aff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bff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400" dirty="0">
                <a:ea typeface="新細明體" panose="02020300000000000000" pitchFamily="18" charset="-120"/>
              </a:rPr>
              <a:t>），並且會使用兩個暫存器檔案寫入連接埠（參見兩條通路中的訊號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wen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</a:t>
            </a:r>
            <a:r>
              <a:rPr lang="zh-TW" altLang="en-US" sz="2400" dirty="0">
                <a:ea typeface="新細明體" panose="02020300000000000000" pitchFamily="18" charset="-120"/>
              </a:rPr>
              <a:t>）。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539538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17</a:t>
            </a:r>
            <a:r>
              <a:rPr lang="zh-TW" altLang="en-US" sz="3600" b="1" dirty="0">
                <a:ea typeface="新細明體" panose="02020300000000000000" pitchFamily="18" charset="-120"/>
              </a:rPr>
              <a:t>：四條獨立的</a:t>
            </a:r>
            <a:r>
              <a:rPr lang="en-US" altLang="zh-TW" sz="3600" b="1" dirty="0">
                <a:ea typeface="新細明體" panose="02020300000000000000" pitchFamily="18" charset="-120"/>
              </a:rPr>
              <a:t>A-L</a:t>
            </a:r>
            <a:r>
              <a:rPr lang="zh-TW" altLang="en-US" sz="3600" b="1" dirty="0">
                <a:ea typeface="新細明體" panose="02020300000000000000" pitchFamily="18" charset="-120"/>
              </a:rPr>
              <a:t>指令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圖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  <p:pic>
        <p:nvPicPr>
          <p:cNvPr id="8" name="Imagen 7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3" y="1001486"/>
            <a:ext cx="11713028" cy="51598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49231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2900" b="1" dirty="0">
                <a:ea typeface="新細明體" panose="02020300000000000000" pitchFamily="18" charset="-120"/>
              </a:rPr>
              <a:t>RVfpga</a:t>
            </a:r>
            <a:r>
              <a:rPr lang="zh-TW" altLang="en-US" sz="2900" b="1" dirty="0">
                <a:ea typeface="新細明體" panose="02020300000000000000" pitchFamily="18" charset="-120"/>
              </a:rPr>
              <a:t>實驗</a:t>
            </a:r>
            <a:r>
              <a:rPr lang="en-US" altLang="zh-TW" sz="2900" b="1" dirty="0">
                <a:ea typeface="新細明體" panose="02020300000000000000" pitchFamily="18" charset="-120"/>
              </a:rPr>
              <a:t>17</a:t>
            </a:r>
            <a:r>
              <a:rPr lang="zh-TW" altLang="en-US" sz="2900" b="1" dirty="0">
                <a:ea typeface="新細明體" panose="02020300000000000000" pitchFamily="18" charset="-120"/>
              </a:rPr>
              <a:t>：互相交織的兩條</a:t>
            </a:r>
            <a:r>
              <a:rPr lang="en-US" altLang="zh-TW" sz="2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指令和兩條</a:t>
            </a:r>
            <a:r>
              <a:rPr lang="en-US" altLang="zh-TW" sz="2900" b="1" dirty="0">
                <a:ea typeface="新細明體" panose="02020300000000000000" pitchFamily="18" charset="-120"/>
              </a:rPr>
              <a:t>A-L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ea typeface="新細明體" panose="02020300000000000000" pitchFamily="18" charset="-120"/>
              </a:rPr>
              <a:t>範例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li t2, 0x400      # Disable Dual-Issue Execution  </a:t>
            </a:r>
          </a:p>
          <a:p>
            <a:pPr marL="0" indent="0">
              <a:buNone/>
            </a:pP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csrrs t1, 0x7F9, t2  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t3, 0x3               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t4, 0x4               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0x5               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0x6               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t0, 0x0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lui t1, 0xF4  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 t1, 0x240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4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t0, 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t3, t3, t1        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t1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t5, t5, t1        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sub t6, t6, t1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INSERT_NOPS_3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t0, t1, REPEAT # Repeat the loop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.end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26597" y="2233655"/>
            <a:ext cx="7149387" cy="2148533"/>
          </a:xfrm>
          <a:prstGeom prst="arc">
            <a:avLst>
              <a:gd name="adj1" fmla="val 12326206"/>
              <a:gd name="adj2" fmla="val 583395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210438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2900" b="1" dirty="0">
                <a:ea typeface="新細明體" panose="02020300000000000000" pitchFamily="18" charset="-120"/>
              </a:rPr>
              <a:t>RVfpga</a:t>
            </a:r>
            <a:r>
              <a:rPr lang="zh-TW" altLang="en-US" sz="2900" b="1" dirty="0">
                <a:ea typeface="新細明體" panose="02020300000000000000" pitchFamily="18" charset="-120"/>
              </a:rPr>
              <a:t>實驗</a:t>
            </a:r>
            <a:r>
              <a:rPr lang="en-US" altLang="zh-TW" sz="2900" b="1" dirty="0">
                <a:ea typeface="新細明體" panose="02020300000000000000" pitchFamily="18" charset="-120"/>
              </a:rPr>
              <a:t>17</a:t>
            </a:r>
            <a:r>
              <a:rPr lang="zh-TW" altLang="en-US" sz="2900" b="1" dirty="0">
                <a:ea typeface="新細明體" panose="02020300000000000000" pitchFamily="18" charset="-120"/>
              </a:rPr>
              <a:t>：互相交織的兩條</a:t>
            </a:r>
            <a:r>
              <a:rPr lang="en-US" altLang="zh-TW" sz="2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指令和兩條</a:t>
            </a:r>
            <a:r>
              <a:rPr lang="en-US" altLang="zh-TW" sz="2900" b="1" dirty="0">
                <a:ea typeface="新細明體" panose="02020300000000000000" pitchFamily="18" charset="-120"/>
              </a:rPr>
              <a:t>A-L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ea typeface="新細明體" panose="02020300000000000000" pitchFamily="18" charset="-120"/>
              </a:rPr>
              <a:t>模擬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84" y="968828"/>
            <a:ext cx="11668287" cy="55952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034807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400" dirty="0">
                <a:ea typeface="新細明體" panose="02020300000000000000" pitchFamily="18" charset="-120"/>
              </a:rPr>
              <a:t>解碼時，兩條通路都會接收指令並將指令傳送至執行階段。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通路</a:t>
            </a:r>
            <a:r>
              <a:rPr lang="en-US" altLang="zh-TW" b="1" dirty="0">
                <a:ea typeface="新細明體" panose="02020300000000000000" pitchFamily="18" charset="-120"/>
              </a:rPr>
              <a:t>0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對於範例中所分析的四條指令中的兩條，訊號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dec_i0_decode_d</a:t>
            </a:r>
            <a:r>
              <a:rPr lang="zh-TW" altLang="en-US" dirty="0">
                <a:ea typeface="新細明體" panose="02020300000000000000" pitchFamily="18" charset="-120"/>
              </a:rPr>
              <a:t>始終為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（另外兩條在通路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中進行解碼）。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解碼階段的指令會傳送到乘法管道（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i0_inst_e1[31:0]</a:t>
            </a:r>
            <a:r>
              <a:rPr lang="zh-TW" altLang="en-US" dirty="0">
                <a:ea typeface="新細明體" panose="02020300000000000000" pitchFamily="18" charset="-120"/>
              </a:rPr>
              <a:t>）。</a:t>
            </a:r>
          </a:p>
          <a:p>
            <a:pPr lvl="1"/>
            <a:r>
              <a:rPr lang="zh-TW" altLang="en-US" b="1" dirty="0">
                <a:ea typeface="新細明體" panose="02020300000000000000" pitchFamily="18" charset="-120"/>
              </a:rPr>
              <a:t>通路</a:t>
            </a:r>
            <a:r>
              <a:rPr lang="en-US" altLang="zh-TW" b="1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：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對於範例中所分析的四條指令中的兩條，訊號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dec_i1_decode_d</a:t>
            </a:r>
            <a:r>
              <a:rPr lang="zh-TW" altLang="en-US" dirty="0">
                <a:ea typeface="新細明體" panose="02020300000000000000" pitchFamily="18" charset="-120"/>
              </a:rPr>
              <a:t>始終為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（另外兩條在通路</a:t>
            </a:r>
            <a:r>
              <a:rPr lang="en-US" altLang="zh-TW" dirty="0">
                <a:ea typeface="新細明體" panose="02020300000000000000" pitchFamily="18" charset="-120"/>
              </a:rPr>
              <a:t>1</a:t>
            </a:r>
            <a:r>
              <a:rPr lang="zh-TW" altLang="en-US" dirty="0">
                <a:ea typeface="新細明體" panose="02020300000000000000" pitchFamily="18" charset="-120"/>
              </a:rPr>
              <a:t>中進行解碼）。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解碼階段的指令（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dec_i1_instr_d[31:0]</a:t>
            </a:r>
            <a:r>
              <a:rPr lang="zh-TW" altLang="en-US" dirty="0">
                <a:ea typeface="新細明體" panose="02020300000000000000" pitchFamily="18" charset="-120"/>
              </a:rPr>
              <a:t>）會傳播到</a:t>
            </a:r>
            <a:r>
              <a:rPr lang="en-US" altLang="zh-TW" dirty="0">
                <a:ea typeface="新細明體" panose="02020300000000000000" pitchFamily="18" charset="-120"/>
              </a:rPr>
              <a:t>I1</a:t>
            </a:r>
            <a:r>
              <a:rPr lang="zh-TW" altLang="en-US" dirty="0">
                <a:ea typeface="新細明體" panose="02020300000000000000" pitchFamily="18" charset="-120"/>
              </a:rPr>
              <a:t>管道（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i1_inst_e1[31:0]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因此，系統會使用</a:t>
            </a:r>
            <a:r>
              <a:rPr lang="en-US" altLang="zh-TW" sz="2400" dirty="0">
                <a:ea typeface="新細明體" panose="02020300000000000000" pitchFamily="18" charset="-120"/>
              </a:rPr>
              <a:t>I1</a:t>
            </a:r>
            <a:r>
              <a:rPr lang="zh-TW" altLang="en-US" sz="2400" dirty="0">
                <a:ea typeface="新細明體" panose="02020300000000000000" pitchFamily="18" charset="-120"/>
              </a:rPr>
              <a:t>管道和乘法器中的</a:t>
            </a:r>
            <a:r>
              <a:rPr lang="en-US" altLang="zh-TW" sz="2400" dirty="0">
                <a:ea typeface="新細明體" panose="02020300000000000000" pitchFamily="18" charset="-120"/>
              </a:rPr>
              <a:t>ALU</a:t>
            </a:r>
            <a:r>
              <a:rPr lang="zh-TW" altLang="en-US" sz="2400" dirty="0">
                <a:ea typeface="新細明體" panose="02020300000000000000" pitchFamily="18" charset="-120"/>
              </a:rPr>
              <a:t>（參見訊號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a_ff_e1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b_ff_e1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400" dirty="0">
                <a:ea typeface="新細明體" panose="02020300000000000000" pitchFamily="18" charset="-120"/>
              </a:rPr>
              <a:t>，以及訊號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a_ff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b_ff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out</a:t>
            </a:r>
            <a:r>
              <a:rPr lang="zh-TW" altLang="en-US" sz="2400" dirty="0">
                <a:ea typeface="新細明體" panose="02020300000000000000" pitchFamily="18" charset="-120"/>
              </a:rPr>
              <a:t>），並且會使用兩個暫存器檔案寫入連接埠（參見兩條通路中的訊號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waddr</a:t>
            </a:r>
            <a:r>
              <a:rPr lang="zh-TW" altLang="en-US" sz="2400" dirty="0"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wen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wd</a:t>
            </a:r>
            <a:r>
              <a:rPr lang="zh-TW" altLang="en-US" sz="2400" dirty="0">
                <a:ea typeface="新細明體" panose="02020300000000000000" pitchFamily="18" charset="-120"/>
              </a:rPr>
              <a:t>）。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2900" b="1" dirty="0">
                <a:ea typeface="新細明體" panose="02020300000000000000" pitchFamily="18" charset="-120"/>
              </a:rPr>
              <a:t>RVfpga</a:t>
            </a:r>
            <a:r>
              <a:rPr lang="zh-TW" altLang="en-US" sz="2900" b="1" dirty="0">
                <a:ea typeface="新細明體" panose="02020300000000000000" pitchFamily="18" charset="-120"/>
              </a:rPr>
              <a:t>實驗</a:t>
            </a:r>
            <a:r>
              <a:rPr lang="en-US" altLang="zh-TW" sz="2900" b="1" dirty="0">
                <a:ea typeface="新細明體" panose="02020300000000000000" pitchFamily="18" charset="-120"/>
              </a:rPr>
              <a:t>17</a:t>
            </a:r>
            <a:r>
              <a:rPr lang="zh-TW" altLang="en-US" sz="2900" b="1" dirty="0">
                <a:ea typeface="新細明體" panose="02020300000000000000" pitchFamily="18" charset="-120"/>
              </a:rPr>
              <a:t>：互相交織的兩條</a:t>
            </a:r>
            <a:r>
              <a:rPr lang="en-US" altLang="zh-TW" sz="2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指令和兩條</a:t>
            </a:r>
            <a:r>
              <a:rPr lang="en-US" altLang="zh-TW" sz="2900" b="1" dirty="0">
                <a:ea typeface="新細明體" panose="02020300000000000000" pitchFamily="18" charset="-120"/>
              </a:rPr>
              <a:t>A-L</a:t>
            </a:r>
            <a:r>
              <a:rPr lang="zh-TW" altLang="en-US" sz="2900" b="1" dirty="0">
                <a:ea typeface="新細明體" panose="02020300000000000000" pitchFamily="18" charset="-120"/>
              </a:rPr>
              <a:t>指令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ea typeface="新細明體" panose="02020300000000000000" pitchFamily="18" charset="-120"/>
              </a:rPr>
              <a:t>分析 </a:t>
            </a:r>
            <a:r>
              <a:rPr lang="en-US" altLang="zh-TW" sz="2900" b="1" dirty="0">
                <a:ea typeface="新細明體" panose="02020300000000000000" pitchFamily="18" charset="-120"/>
              </a:rPr>
              <a:t>– </a:t>
            </a:r>
            <a:r>
              <a:rPr lang="zh-TW" altLang="en-US" sz="2900" b="1" dirty="0">
                <a:solidFill>
                  <a:srgbClr val="FF0000"/>
                </a:solidFill>
                <a:ea typeface="新細明體" panose="02020300000000000000" pitchFamily="18" charset="-120"/>
              </a:rPr>
              <a:t>雙指令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994548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91969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18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新增新功能：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指令和計數器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258842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18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90600"/>
            <a:ext cx="11766329" cy="52795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本實驗將應用在先前實驗中獲得的知識來修改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處理器，向其新增以下新功能：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新增</a:t>
            </a:r>
            <a:r>
              <a:rPr lang="en-US" altLang="zh-TW" b="1" dirty="0">
                <a:ea typeface="新細明體" panose="02020300000000000000" pitchFamily="18" charset="-120"/>
              </a:rPr>
              <a:t>A-L</a:t>
            </a:r>
            <a:r>
              <a:rPr lang="zh-TW" altLang="en-US" b="1" dirty="0">
                <a:ea typeface="新細明體" panose="02020300000000000000" pitchFamily="18" charset="-120"/>
              </a:rPr>
              <a:t>指令</a:t>
            </a:r>
            <a:r>
              <a:rPr lang="zh-TW" altLang="en-US" dirty="0">
                <a:ea typeface="新細明體" panose="02020300000000000000" pitchFamily="18" charset="-120"/>
              </a:rPr>
              <a:t>：透過</a:t>
            </a:r>
            <a:r>
              <a:rPr lang="en-US" altLang="zh-TW" dirty="0">
                <a:ea typeface="新細明體" panose="02020300000000000000" pitchFamily="18" charset="-120"/>
              </a:rPr>
              <a:t>RISC-V</a:t>
            </a:r>
            <a:r>
              <a:rPr lang="zh-TW" altLang="en-US" dirty="0">
                <a:ea typeface="新細明體" panose="02020300000000000000" pitchFamily="18" charset="-120"/>
              </a:rPr>
              <a:t>架構中提供的全新位元操作延伸功能來新增算術邏輯指令。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新增浮點指令</a:t>
            </a:r>
            <a:r>
              <a:rPr lang="zh-TW" altLang="en-US" dirty="0">
                <a:ea typeface="新細明體" panose="02020300000000000000" pitchFamily="18" charset="-120"/>
              </a:rPr>
              <a:t>：新增三條浮點指令：加、乘、除。然後使用這些指令進行二分法計算。</a:t>
            </a:r>
          </a:p>
          <a:p>
            <a:pPr lvl="1">
              <a:defRPr/>
            </a:pPr>
            <a:r>
              <a:rPr lang="zh-TW" altLang="en-US" b="1" dirty="0">
                <a:ea typeface="新細明體" panose="02020300000000000000" pitchFamily="18" charset="-120"/>
              </a:rPr>
              <a:t>新增硬體計數器</a:t>
            </a:r>
            <a:r>
              <a:rPr lang="zh-TW" altLang="en-US" dirty="0">
                <a:ea typeface="新細明體" panose="02020300000000000000" pitchFamily="18" charset="-120"/>
              </a:rPr>
              <a:t>：新增一個新的硬體計數器，用於計算執行的</a:t>
            </a:r>
            <a:r>
              <a:rPr lang="en-US" altLang="zh-TW" dirty="0">
                <a:ea typeface="新細明體" panose="02020300000000000000" pitchFamily="18" charset="-120"/>
              </a:rPr>
              <a:t>I</a:t>
            </a:r>
            <a:r>
              <a:rPr lang="zh-TW" altLang="en-US" dirty="0">
                <a:ea typeface="新細明體" panose="02020300000000000000" pitchFamily="18" charset="-120"/>
              </a:rPr>
              <a:t>型指令數量。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在一些練習中，我們將指導您完成修改核心的過程，在其他練習中，您必須自行確定所需的操作。您可以在實驗文件中找到所有詳細資訊。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352711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3"/>
            <a:ext cx="9144000" cy="5482914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19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指令快取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63453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576206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本實驗將介紹並探究</a:t>
            </a:r>
            <a:r>
              <a:rPr lang="en-US" altLang="zh-TW" dirty="0">
                <a:ea typeface="新細明體" panose="02020300000000000000" pitchFamily="18" charset="-120"/>
              </a:rPr>
              <a:t>RVfpga</a:t>
            </a:r>
            <a:r>
              <a:rPr lang="zh-TW" altLang="en-US" dirty="0">
                <a:ea typeface="新細明體" panose="02020300000000000000" pitchFamily="18" charset="-120"/>
              </a:rPr>
              <a:t>系統的記憶體系統。</a:t>
            </a:r>
            <a:r>
              <a:rPr lang="en-US" altLang="zh-TW" dirty="0">
                <a:ea typeface="新細明體" panose="02020300000000000000" pitchFamily="18" charset="-120"/>
              </a:rPr>
              <a:t>Rvfpga</a:t>
            </a:r>
            <a:r>
              <a:rPr lang="zh-TW" altLang="en-US" dirty="0">
                <a:ea typeface="新細明體" panose="02020300000000000000" pitchFamily="18" charset="-120"/>
              </a:rPr>
              <a:t>的記憶體系統具有以下元素：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外部</a:t>
            </a:r>
            <a:r>
              <a:rPr lang="en-US" altLang="zh-TW" dirty="0">
                <a:ea typeface="新細明體" panose="02020300000000000000" pitchFamily="18" charset="-120"/>
              </a:rPr>
              <a:t>DDR</a:t>
            </a:r>
            <a:r>
              <a:rPr lang="zh-TW" altLang="en-US" dirty="0">
                <a:ea typeface="新細明體" panose="02020300000000000000" pitchFamily="18" charset="-120"/>
              </a:rPr>
              <a:t>主記憶體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指令快取（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） 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兩個暫存記憶體（也稱為緊密耦合記憶體），一個用於儲存資料（</a:t>
            </a:r>
            <a:r>
              <a:rPr lang="en-US" altLang="zh-TW" dirty="0">
                <a:ea typeface="新細明體" panose="02020300000000000000" pitchFamily="18" charset="-120"/>
              </a:rPr>
              <a:t>DCCM</a:t>
            </a:r>
            <a:r>
              <a:rPr lang="zh-TW" altLang="en-US" dirty="0">
                <a:ea typeface="新細明體" panose="02020300000000000000" pitchFamily="18" charset="-120"/>
              </a:rPr>
              <a:t>），另一個用於儲存指令（</a:t>
            </a:r>
            <a:r>
              <a:rPr lang="en-US" altLang="zh-TW" dirty="0">
                <a:ea typeface="新細明體" panose="02020300000000000000" pitchFamily="18" charset="-120"/>
              </a:rPr>
              <a:t>ICCM</a:t>
            </a:r>
            <a:r>
              <a:rPr lang="zh-TW" altLang="en-US" dirty="0">
                <a:ea typeface="新細明體" panose="02020300000000000000" pitchFamily="18" charset="-120"/>
              </a:rPr>
              <a:t>）。預設系統中會停用</a:t>
            </a:r>
            <a:r>
              <a:rPr lang="en-US" altLang="zh-TW" dirty="0">
                <a:ea typeface="新細明體" panose="02020300000000000000" pitchFamily="18" charset="-120"/>
              </a:rPr>
              <a:t>ICCM</a:t>
            </a:r>
            <a:r>
              <a:rPr lang="zh-TW" altLang="en-US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本實驗主要分析指令快取（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）的操作。本實驗將介紹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的配置方式，研究快取失效和命中的處理方式，並分析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替換策略。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87526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76597"/>
              </p:ext>
            </p:extLst>
          </p:nvPr>
        </p:nvGraphicFramePr>
        <p:xfrm>
          <a:off x="10886" y="1328058"/>
          <a:ext cx="12165835" cy="5094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0" name="Visio" r:id="rId4" imgW="124167991" imgH="51930138" progId="Visio.Drawing.15">
                  <p:embed/>
                </p:oleObj>
              </mc:Choice>
              <mc:Fallback>
                <p:oleObj name="Visio" r:id="rId4" imgW="124167991" imgH="5193013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86" y="1328058"/>
                        <a:ext cx="12165835" cy="5094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組態和操作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716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系統延伸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29785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系統在實驗</a:t>
            </a:r>
            <a:r>
              <a:rPr lang="en-US" altLang="zh-TW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6-10</a:t>
            </a:r>
            <a:r>
              <a:rPr lang="zh-TW" altLang="en-US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中</a:t>
            </a: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進一步延伸</a:t>
            </a:r>
            <a:r>
              <a:rPr kumimoji="0" lang="zh-TW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</a:p>
          <a:p>
            <a:pPr lvl="1">
              <a:defRPr/>
            </a:pP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新增</a:t>
            </a:r>
            <a:r>
              <a:rPr lang="en-US" altLang="zh-TW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GPIO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控制器，與板上</a:t>
            </a:r>
            <a:r>
              <a:rPr lang="en-US" altLang="zh-TW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Nexys A7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按鈕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連接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修改</a:t>
            </a:r>
            <a:r>
              <a:rPr lang="en-US" altLang="zh-TW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7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段顯示器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控制器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新增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計時器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模組，以便使用板上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三色</a:t>
            </a:r>
            <a:r>
              <a:rPr lang="en-US" altLang="zh-TW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LED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新增</a:t>
            </a: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外部中斷源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INSERT_NOPS_3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t6, 0x10000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-1</a:t>
            </a:r>
          </a:p>
          <a:p>
            <a:pPr marL="0" indent="0">
              <a:buNone/>
            </a:pPr>
            <a:endParaRPr lang="zh-TW" altLang="en-US" sz="14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400" b="1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t0, t0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 t1, t1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 t2, t2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t3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t4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t5, t5, t5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t6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a7, a7, a7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 t0, t0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t2, t2, t2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t1, t1, t1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t3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t4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t6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t5, t5, t5</a:t>
            </a:r>
          </a:p>
          <a:p>
            <a:pPr marL="0" indent="0">
              <a:buNone/>
            </a:pPr>
            <a:r>
              <a:rPr lang="zh-TW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a7, a7, a7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TW" altLang="en-US" sz="16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t6, zero, REPEAT    </a:t>
            </a:r>
          </a:p>
          <a:p>
            <a:pPr marL="0" indent="0"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6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ret</a:t>
            </a:r>
            <a:endParaRPr lang="zh-TW" altLang="en-US" sz="16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sp>
        <p:nvSpPr>
          <p:cNvPr id="3" name="Arco 2"/>
          <p:cNvSpPr/>
          <p:nvPr/>
        </p:nvSpPr>
        <p:spPr>
          <a:xfrm rot="8661836">
            <a:off x="437785" y="15995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2" name="Arco 11"/>
          <p:cNvSpPr/>
          <p:nvPr/>
        </p:nvSpPr>
        <p:spPr>
          <a:xfrm rot="8661836">
            <a:off x="5283000" y="4065302"/>
            <a:ext cx="5310757" cy="728671"/>
          </a:xfrm>
          <a:prstGeom prst="arc">
            <a:avLst>
              <a:gd name="adj1" fmla="val 20341436"/>
              <a:gd name="adj2" fmla="val 9249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200" b="1" dirty="0">
                <a:ea typeface="新細明體" panose="02020300000000000000" pitchFamily="18" charset="-120"/>
              </a:rPr>
              <a:t>RVfpga</a:t>
            </a:r>
            <a:r>
              <a:rPr lang="zh-TW" altLang="en-US" sz="3200" b="1" dirty="0">
                <a:ea typeface="新細明體" panose="02020300000000000000" pitchFamily="18" charset="-120"/>
              </a:rPr>
              <a:t>實驗</a:t>
            </a:r>
            <a:r>
              <a:rPr lang="en-US" altLang="zh-TW" sz="3200" b="1" dirty="0">
                <a:ea typeface="新細明體" panose="02020300000000000000" pitchFamily="18" charset="-120"/>
              </a:rPr>
              <a:t>19</a:t>
            </a:r>
            <a:r>
              <a:rPr lang="zh-TW" altLang="en-US" sz="3200" b="1" dirty="0">
                <a:ea typeface="新細明體" panose="02020300000000000000" pitchFamily="18" charset="-120"/>
              </a:rPr>
              <a:t>：</a:t>
            </a:r>
            <a:r>
              <a:rPr lang="en-US" altLang="zh-TW" sz="3200" b="1" dirty="0">
                <a:ea typeface="新細明體" panose="02020300000000000000" pitchFamily="18" charset="-120"/>
              </a:rPr>
              <a:t>I$</a:t>
            </a:r>
            <a:r>
              <a:rPr lang="zh-TW" altLang="en-US" sz="3200" b="1" dirty="0">
                <a:ea typeface="新細明體" panose="02020300000000000000" pitchFamily="18" charset="-120"/>
              </a:rPr>
              <a:t>失效和命中管理 </a:t>
            </a:r>
            <a:r>
              <a:rPr lang="en-US" altLang="zh-TW" sz="3200" b="1" dirty="0">
                <a:ea typeface="新細明體" panose="02020300000000000000" pitchFamily="18" charset="-120"/>
              </a:rPr>
              <a:t>- </a:t>
            </a:r>
            <a:r>
              <a:rPr lang="zh-TW" altLang="en-US" sz="3200" b="1" dirty="0">
                <a:ea typeface="新細明體" panose="02020300000000000000" pitchFamily="18" charset="-120"/>
              </a:rPr>
              <a:t>範例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893643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979714"/>
            <a:ext cx="12192000" cy="5878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" y="1217476"/>
            <a:ext cx="12069284" cy="5281303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失效</a:t>
            </a:r>
            <a:r>
              <a:rPr lang="zh-TW" altLang="en-US" sz="3600" b="1" dirty="0">
                <a:ea typeface="新細明體" panose="02020300000000000000" pitchFamily="18" charset="-120"/>
              </a:rPr>
              <a:t>管理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154345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400" dirty="0">
                <a:ea typeface="新細明體" panose="02020300000000000000" pitchFamily="18" charset="-120"/>
              </a:rPr>
              <a:t>模擬展示了初次執行</a:t>
            </a:r>
            <a:r>
              <a:rPr lang="en-US" altLang="zh-TW" sz="2400" dirty="0">
                <a:ea typeface="新細明體" panose="02020300000000000000" pitchFamily="18" charset="-120"/>
              </a:rPr>
              <a:t>16</a:t>
            </a:r>
            <a:r>
              <a:rPr lang="zh-TW" altLang="en-US" sz="2400" dirty="0">
                <a:ea typeface="新細明體" panose="02020300000000000000" pitchFamily="18" charset="-120"/>
              </a:rPr>
              <a:t>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2400" dirty="0">
                <a:ea typeface="新細明體" panose="02020300000000000000" pitchFamily="18" charset="-120"/>
              </a:rPr>
              <a:t>指令時的擷取操作。如果這些指令不在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中，則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中將觸發失效，必須將指令從</a:t>
            </a:r>
            <a:r>
              <a:rPr lang="en-US" altLang="zh-TW" sz="2400" dirty="0">
                <a:ea typeface="新細明體" panose="02020300000000000000" pitchFamily="18" charset="-120"/>
              </a:rPr>
              <a:t>DDR</a:t>
            </a:r>
            <a:r>
              <a:rPr lang="zh-TW" altLang="en-US" sz="2400" dirty="0">
                <a:ea typeface="新細明體" panose="02020300000000000000" pitchFamily="18" charset="-120"/>
              </a:rPr>
              <a:t>外部記憶體複製到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中。</a:t>
            </a:r>
          </a:p>
          <a:p>
            <a:pPr lvl="1"/>
            <a:r>
              <a:rPr lang="zh-TW" altLang="en-US" sz="2000" dirty="0">
                <a:ea typeface="新細明體" panose="02020300000000000000" pitchFamily="18" charset="-120"/>
              </a:rPr>
              <a:t>每隔約</a:t>
            </a:r>
            <a:r>
              <a:rPr lang="en-US" altLang="zh-TW" sz="2000" dirty="0">
                <a:ea typeface="新細明體" panose="02020300000000000000" pitchFamily="18" charset="-120"/>
              </a:rPr>
              <a:t>29 ns</a:t>
            </a:r>
            <a:r>
              <a:rPr lang="zh-TW" altLang="en-US" sz="2000" dirty="0">
                <a:ea typeface="新細明體" panose="02020300000000000000" pitchFamily="18" charset="-120"/>
              </a:rPr>
              <a:t>便會出現一次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失效（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ic_act_miss_f2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），該事件將觸發透過</a:t>
            </a:r>
            <a:r>
              <a:rPr lang="en-US" altLang="zh-TW" sz="2000" dirty="0">
                <a:ea typeface="新細明體" panose="02020300000000000000" pitchFamily="18" charset="-120"/>
              </a:rPr>
              <a:t>AXI</a:t>
            </a:r>
            <a:r>
              <a:rPr lang="zh-TW" altLang="en-US" sz="2000" dirty="0">
                <a:ea typeface="新細明體" panose="02020300000000000000" pitchFamily="18" charset="-120"/>
              </a:rPr>
              <a:t>匯流排觸發的區塊要求（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ifu_axi_arvalid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pPr lvl="1"/>
            <a:r>
              <a:rPr lang="zh-TW" altLang="en-US" sz="2000" dirty="0">
                <a:ea typeface="新細明體" panose="02020300000000000000" pitchFamily="18" charset="-120"/>
              </a:rPr>
              <a:t>系統將透過</a:t>
            </a:r>
            <a:r>
              <a:rPr lang="en-US" altLang="zh-TW" sz="2000" dirty="0">
                <a:ea typeface="新細明體" panose="02020300000000000000" pitchFamily="18" charset="-120"/>
              </a:rPr>
              <a:t>AXI</a:t>
            </a:r>
            <a:r>
              <a:rPr lang="zh-TW" altLang="en-US" sz="2000" dirty="0">
                <a:ea typeface="新細明體" panose="02020300000000000000" pitchFamily="18" charset="-120"/>
              </a:rPr>
              <a:t>匯流排依次要求構成目標區塊的八個</a:t>
            </a:r>
            <a:r>
              <a:rPr lang="en-US" altLang="zh-TW" sz="2000" dirty="0">
                <a:ea typeface="新細明體" panose="02020300000000000000" pitchFamily="18" charset="-120"/>
              </a:rPr>
              <a:t>64</a:t>
            </a:r>
            <a:r>
              <a:rPr lang="zh-TW" altLang="en-US" sz="2000" dirty="0">
                <a:ea typeface="新細明體" panose="02020300000000000000" pitchFamily="18" charset="-120"/>
              </a:rPr>
              <a:t>位元區塊。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ifu_axi_arvalid</a:t>
            </a:r>
            <a:r>
              <a:rPr lang="zh-TW" altLang="en-US" dirty="0">
                <a:ea typeface="新細明體" panose="02020300000000000000" pitchFamily="18" charset="-120"/>
              </a:rPr>
              <a:t>連續</a:t>
            </a:r>
            <a:r>
              <a:rPr lang="en-US" altLang="zh-TW" dirty="0">
                <a:ea typeface="新細明體" panose="02020300000000000000" pitchFamily="18" charset="-120"/>
              </a:rPr>
              <a:t>27</a:t>
            </a:r>
            <a:r>
              <a:rPr lang="zh-TW" altLang="en-US" dirty="0">
                <a:ea typeface="新細明體" panose="02020300000000000000" pitchFamily="18" charset="-120"/>
              </a:rPr>
              <a:t>個週期保持高電平。該訊號表示通道正在傳送有效的讀取位址和控制資訊。 </a:t>
            </a:r>
          </a:p>
          <a:p>
            <a:pPr lvl="2"/>
            <a:r>
              <a:rPr lang="zh-TW" altLang="en-US" dirty="0">
                <a:ea typeface="新細明體" panose="02020300000000000000" pitchFamily="18" charset="-120"/>
              </a:rPr>
              <a:t>在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ifu_axi_arvalid</a:t>
            </a:r>
            <a:r>
              <a:rPr lang="zh-TW" altLang="en-US" dirty="0">
                <a:ea typeface="新細明體" panose="02020300000000000000" pitchFamily="18" charset="-120"/>
              </a:rPr>
              <a:t> </a:t>
            </a:r>
            <a:r>
              <a:rPr lang="en-US" altLang="zh-TW" dirty="0">
                <a:ea typeface="新細明體" panose="02020300000000000000" pitchFamily="18" charset="-120"/>
              </a:rPr>
              <a:t>= 1</a:t>
            </a:r>
            <a:r>
              <a:rPr lang="zh-TW" altLang="en-US" dirty="0">
                <a:ea typeface="新細明體" panose="02020300000000000000" pitchFamily="18" charset="-120"/>
              </a:rPr>
              <a:t>的這</a:t>
            </a:r>
            <a:r>
              <a:rPr lang="en-US" altLang="zh-TW" dirty="0">
                <a:ea typeface="新細明體" panose="02020300000000000000" pitchFamily="18" charset="-120"/>
              </a:rPr>
              <a:t>27</a:t>
            </a:r>
            <a:r>
              <a:rPr lang="zh-TW" altLang="en-US" dirty="0">
                <a:ea typeface="新細明體" panose="02020300000000000000" pitchFamily="18" charset="-120"/>
              </a:rPr>
              <a:t>個週期內，訊號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ifu_axi_araddr</a:t>
            </a:r>
            <a:r>
              <a:rPr lang="zh-TW" altLang="en-US" dirty="0">
                <a:ea typeface="新細明體" panose="02020300000000000000" pitchFamily="18" charset="-120"/>
              </a:rPr>
              <a:t>將透過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匯流排依次提供</a:t>
            </a:r>
            <a:r>
              <a:rPr lang="en-US" altLang="zh-TW" dirty="0">
                <a:ea typeface="新細明體" panose="02020300000000000000" pitchFamily="18" charset="-120"/>
              </a:rPr>
              <a:t>8</a:t>
            </a:r>
            <a:r>
              <a:rPr lang="zh-TW" altLang="en-US" dirty="0">
                <a:ea typeface="新細明體" panose="02020300000000000000" pitchFamily="18" charset="-120"/>
              </a:rPr>
              <a:t>個</a:t>
            </a:r>
            <a:r>
              <a:rPr lang="en-US" altLang="zh-TW" dirty="0">
                <a:ea typeface="新細明體" panose="02020300000000000000" pitchFamily="18" charset="-120"/>
              </a:rPr>
              <a:t>64</a:t>
            </a:r>
            <a:r>
              <a:rPr lang="zh-TW" altLang="en-US" dirty="0">
                <a:ea typeface="新細明體" panose="02020300000000000000" pitchFamily="18" charset="-120"/>
              </a:rPr>
              <a:t>位元區塊的初始位址，這</a:t>
            </a:r>
            <a:r>
              <a:rPr lang="en-US" altLang="zh-TW" dirty="0">
                <a:ea typeface="新細明體" panose="02020300000000000000" pitchFamily="18" charset="-120"/>
              </a:rPr>
              <a:t>8</a:t>
            </a:r>
            <a:r>
              <a:rPr lang="zh-TW" altLang="en-US" dirty="0">
                <a:ea typeface="新細明體" panose="02020300000000000000" pitchFamily="18" charset="-120"/>
              </a:rPr>
              <a:t>個位址必須從</a:t>
            </a:r>
            <a:r>
              <a:rPr lang="en-US" altLang="zh-TW" dirty="0">
                <a:ea typeface="新細明體" panose="02020300000000000000" pitchFamily="18" charset="-120"/>
              </a:rPr>
              <a:t>DDR</a:t>
            </a:r>
            <a:r>
              <a:rPr lang="zh-TW" altLang="en-US" dirty="0">
                <a:ea typeface="新細明體" panose="02020300000000000000" pitchFamily="18" charset="-120"/>
              </a:rPr>
              <a:t>記憶體讀取。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失效</a:t>
            </a:r>
            <a:r>
              <a:rPr lang="zh-TW" altLang="en-US" sz="3600" b="1" dirty="0">
                <a:ea typeface="新細明體" panose="02020300000000000000" pitchFamily="18" charset="-120"/>
              </a:rPr>
              <a:t>管理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902496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10261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TW" altLang="en-US" dirty="0">
                <a:ea typeface="新細明體" panose="02020300000000000000" pitchFamily="18" charset="-120"/>
              </a:rPr>
              <a:t>中間的圖則展示了八個</a:t>
            </a:r>
            <a:r>
              <a:rPr lang="en-US" altLang="zh-TW" dirty="0">
                <a:ea typeface="新細明體" panose="02020300000000000000" pitchFamily="18" charset="-120"/>
              </a:rPr>
              <a:t>64</a:t>
            </a:r>
            <a:r>
              <a:rPr lang="zh-TW" altLang="en-US" dirty="0">
                <a:ea typeface="新細明體" panose="02020300000000000000" pitchFamily="18" charset="-120"/>
              </a:rPr>
              <a:t>位元資料區塊透過訊號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ifu_axi_rdata</a:t>
            </a:r>
            <a:r>
              <a:rPr lang="zh-TW" altLang="en-US" dirty="0">
                <a:ea typeface="新細明體" panose="02020300000000000000" pitchFamily="18" charset="-120"/>
              </a:rPr>
              <a:t>中的</a:t>
            </a:r>
            <a:r>
              <a:rPr lang="en-US" altLang="zh-TW" dirty="0">
                <a:ea typeface="新細明體" panose="02020300000000000000" pitchFamily="18" charset="-120"/>
              </a:rPr>
              <a:t>AXI</a:t>
            </a:r>
            <a:r>
              <a:rPr lang="zh-TW" altLang="en-US" dirty="0">
                <a:ea typeface="新細明體" panose="02020300000000000000" pitchFamily="18" charset="-120"/>
              </a:rPr>
              <a:t>匯流排依次到達處理器。</a:t>
            </a:r>
          </a:p>
          <a:p>
            <a:pPr lvl="2"/>
            <a:r>
              <a:rPr lang="zh-TW" altLang="en-US" sz="2400" dirty="0">
                <a:ea typeface="新細明體" panose="02020300000000000000" pitchFamily="18" charset="-120"/>
              </a:rPr>
              <a:t>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ifu_axi_rvalid</a:t>
            </a:r>
            <a:r>
              <a:rPr lang="zh-TW" altLang="en-US" sz="2400" dirty="0">
                <a:ea typeface="新細明體" panose="02020300000000000000" pitchFamily="18" charset="-120"/>
              </a:rPr>
              <a:t>用於指示通道正在傳送所需的讀取資料，該訊號每經</a:t>
            </a:r>
            <a:r>
              <a:rPr lang="en-US" altLang="zh-TW" sz="2400" dirty="0">
                <a:ea typeface="新細明體" panose="02020300000000000000" pitchFamily="18" charset="-120"/>
              </a:rPr>
              <a:t>7</a:t>
            </a:r>
            <a:r>
              <a:rPr lang="zh-TW" altLang="en-US" sz="2400" dirty="0">
                <a:ea typeface="新細明體" panose="02020300000000000000" pitchFamily="18" charset="-120"/>
              </a:rPr>
              <a:t>個週期便會保持一個週期的高電平。</a:t>
            </a:r>
          </a:p>
          <a:p>
            <a:pPr lvl="2"/>
            <a:r>
              <a:rPr lang="zh-TW" altLang="en-US" sz="2400" dirty="0">
                <a:ea typeface="新細明體" panose="02020300000000000000" pitchFamily="18" charset="-120"/>
              </a:rPr>
              <a:t>八個</a:t>
            </a:r>
            <a:r>
              <a:rPr lang="en-US" altLang="zh-TW" sz="2400" dirty="0">
                <a:ea typeface="新細明體" panose="02020300000000000000" pitchFamily="18" charset="-120"/>
              </a:rPr>
              <a:t>64</a:t>
            </a:r>
            <a:r>
              <a:rPr lang="zh-TW" altLang="en-US" sz="2400" dirty="0">
                <a:ea typeface="新細明體" panose="02020300000000000000" pitchFamily="18" charset="-120"/>
              </a:rPr>
              <a:t>位元區塊（每個區塊包含兩條指令）均由訊號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ifu_axi_rdata</a:t>
            </a:r>
            <a:r>
              <a:rPr lang="zh-TW" altLang="en-US" sz="2400" dirty="0">
                <a:ea typeface="新細明體" panose="02020300000000000000" pitchFamily="18" charset="-120"/>
              </a:rPr>
              <a:t>提供。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下面的兩張圖顯示，八個</a:t>
            </a:r>
            <a:r>
              <a:rPr lang="en-US" altLang="zh-TW" dirty="0">
                <a:ea typeface="新細明體" panose="02020300000000000000" pitchFamily="18" charset="-120"/>
              </a:rPr>
              <a:t>64</a:t>
            </a:r>
            <a:r>
              <a:rPr lang="zh-TW" altLang="en-US" dirty="0">
                <a:ea typeface="新細明體" panose="02020300000000000000" pitchFamily="18" charset="-120"/>
              </a:rPr>
              <a:t>位元區塊在到達快取控制器後均會立即寫入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。 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最終，可以看到上述四條指令從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控制器旁路到管線，以便在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失效後盡快重新啟動執行。幾個週期後，四條指令將到達解碼階段。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失效</a:t>
            </a:r>
            <a:r>
              <a:rPr lang="zh-TW" altLang="en-US" sz="3600" b="1" dirty="0">
                <a:ea typeface="新細明體" panose="02020300000000000000" pitchFamily="18" charset="-120"/>
              </a:rPr>
              <a:t>管理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3446954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0" y="1499930"/>
            <a:ext cx="12148458" cy="502061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命中</a:t>
            </a:r>
            <a:r>
              <a:rPr lang="zh-TW" altLang="en-US" sz="3600" b="1" dirty="0">
                <a:ea typeface="新細明體" panose="02020300000000000000" pitchFamily="18" charset="-120"/>
              </a:rPr>
              <a:t>管理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676476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>
                <a:ea typeface="新細明體" panose="02020300000000000000" pitchFamily="18" charset="-120"/>
              </a:rPr>
              <a:t>在之前的模擬中，可以看到</a:t>
            </a:r>
            <a:r>
              <a:rPr lang="en-US" altLang="zh-TW" dirty="0">
                <a:ea typeface="新細明體" panose="02020300000000000000" pitchFamily="18" charset="-120"/>
              </a:rPr>
              <a:t>I$</a:t>
            </a:r>
            <a:r>
              <a:rPr lang="zh-TW" altLang="en-US" dirty="0">
                <a:ea typeface="新細明體" panose="02020300000000000000" pitchFamily="18" charset="-120"/>
              </a:rPr>
              <a:t>中出現命中。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第一條</a:t>
            </a:r>
            <a:r>
              <a:rPr lang="en-US" altLang="zh-TW" sz="1800" dirty="0">
                <a:ea typeface="新細明體" panose="02020300000000000000" pitchFamily="18" charset="-12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t0,t0,t0</a:t>
            </a:r>
            <a:r>
              <a:rPr lang="zh-TW" altLang="en-US" sz="1800" dirty="0">
                <a:ea typeface="新細明體" panose="02020300000000000000" pitchFamily="18" charset="-120"/>
              </a:rPr>
              <a:t>）的位址由訊號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ifc_fetch_addr_f1_ext</a:t>
            </a:r>
            <a:r>
              <a:rPr lang="zh-TW" altLang="en-US" sz="1800" dirty="0">
                <a:ea typeface="新細明體" panose="02020300000000000000" pitchFamily="18" charset="-120"/>
              </a:rPr>
              <a:t>提供。該訊號將傳遞到</a:t>
            </a:r>
            <a:r>
              <a:rPr lang="en-US" altLang="zh-TW" sz="1800" dirty="0">
                <a:ea typeface="新細明體" panose="02020300000000000000" pitchFamily="18" charset="-120"/>
              </a:rPr>
              <a:t>I$</a:t>
            </a:r>
            <a:r>
              <a:rPr lang="zh-TW" altLang="en-US" sz="1800" dirty="0">
                <a:ea typeface="新細明體" panose="02020300000000000000" pitchFamily="18" charset="-120"/>
              </a:rPr>
              <a:t>，但不需要去掉兩個最低有效位元，因為指令以</a:t>
            </a:r>
            <a:r>
              <a:rPr lang="en-US" altLang="zh-TW" sz="1800" dirty="0">
                <a:ea typeface="新細明體" panose="02020300000000000000" pitchFamily="18" charset="-120"/>
              </a:rPr>
              <a:t>4</a:t>
            </a:r>
            <a:r>
              <a:rPr lang="zh-TW" altLang="en-US" sz="1800" dirty="0">
                <a:ea typeface="新細明體" panose="02020300000000000000" pitchFamily="18" charset="-120"/>
              </a:rPr>
              <a:t>個位元組（</a:t>
            </a:r>
            <a:r>
              <a:rPr lang="en-US" altLang="zh-TW" sz="1800" dirty="0">
                <a:ea typeface="新細明體" panose="02020300000000000000" pitchFamily="18" charset="-120"/>
              </a:rPr>
              <a:t>32</a:t>
            </a:r>
            <a:r>
              <a:rPr lang="zh-TW" altLang="en-US" sz="1800" dirty="0">
                <a:ea typeface="新細明體" panose="02020300000000000000" pitchFamily="18" charset="-120"/>
              </a:rPr>
              <a:t>位元）邊界對齊。因此，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ic_rw_addr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0x0000070</a:t>
            </a:r>
            <a:r>
              <a:rPr lang="zh-TW" altLang="en-US" sz="1800" dirty="0">
                <a:ea typeface="新細明體" panose="02020300000000000000" pitchFamily="18" charset="-120"/>
              </a:rPr>
              <a:t>。標籤陣列和資料陣列使用擷取位址的子集。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四個標籤（每個快取通路一個）位於訊號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TagWay0-TagWay3</a:t>
            </a:r>
            <a:r>
              <a:rPr lang="zh-TW" altLang="en-US" sz="1800" dirty="0">
                <a:ea typeface="新細明體" panose="02020300000000000000" pitchFamily="18" charset="-120"/>
              </a:rPr>
              <a:t>中。這些標籤將與擷取位址的</a:t>
            </a:r>
            <a:r>
              <a:rPr lang="en-US" altLang="zh-TW" sz="1800" dirty="0">
                <a:ea typeface="新細明體" panose="02020300000000000000" pitchFamily="18" charset="-120"/>
              </a:rPr>
              <a:t>TAG</a:t>
            </a:r>
            <a:r>
              <a:rPr lang="zh-TW" altLang="en-US" sz="1800" dirty="0">
                <a:ea typeface="新細明體" panose="02020300000000000000" pitchFamily="18" charset="-120"/>
              </a:rPr>
              <a:t>欄位進行比較。在本例中，所有標籤均與</a:t>
            </a:r>
            <a:r>
              <a:rPr lang="en-US" altLang="zh-TW" sz="1800" dirty="0">
                <a:ea typeface="新細明體" panose="02020300000000000000" pitchFamily="18" charset="-120"/>
              </a:rPr>
              <a:t>TAG</a:t>
            </a:r>
            <a:r>
              <a:rPr lang="zh-TW" altLang="en-US" sz="1800" dirty="0">
                <a:ea typeface="新細明體" panose="02020300000000000000" pitchFamily="18" charset="-120"/>
              </a:rPr>
              <a:t>欄位相同，但只有一條通路（通路</a:t>
            </a:r>
            <a:r>
              <a:rPr lang="en-US" altLang="zh-TW" sz="1800" dirty="0">
                <a:ea typeface="新細明體" panose="02020300000000000000" pitchFamily="18" charset="-120"/>
              </a:rPr>
              <a:t>0</a:t>
            </a:r>
            <a:r>
              <a:rPr lang="zh-TW" altLang="en-US" sz="1800" dirty="0">
                <a:ea typeface="新細明體" panose="02020300000000000000" pitchFamily="18" charset="-120"/>
              </a:rPr>
              <a:t>）有效（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ic_tag_valid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0001</a:t>
            </a:r>
            <a:r>
              <a:rPr lang="zh-TW" altLang="en-US" sz="1800" dirty="0">
                <a:ea typeface="新細明體" panose="02020300000000000000" pitchFamily="18" charset="-120"/>
              </a:rPr>
              <a:t>），因此將在通路</a:t>
            </a:r>
            <a:r>
              <a:rPr lang="en-US" altLang="zh-TW" sz="1800" dirty="0">
                <a:ea typeface="新細明體" panose="02020300000000000000" pitchFamily="18" charset="-120"/>
              </a:rPr>
              <a:t>0</a:t>
            </a:r>
            <a:r>
              <a:rPr lang="zh-TW" altLang="en-US" sz="1800" dirty="0">
                <a:ea typeface="新細明體" panose="02020300000000000000" pitchFamily="18" charset="-120"/>
              </a:rPr>
              <a:t>中發出命中訊息：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ic_rd_hit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0001</a:t>
            </a:r>
            <a:r>
              <a:rPr lang="zh-TW" altLang="en-US" sz="1800" dirty="0">
                <a:ea typeface="新細明體" panose="02020300000000000000" pitchFamily="18" charset="-120"/>
              </a:rPr>
              <a:t>。四個</a:t>
            </a:r>
            <a:r>
              <a:rPr lang="en-US" altLang="zh-TW" sz="1800" dirty="0">
                <a:ea typeface="新細明體" panose="02020300000000000000" pitchFamily="18" charset="-120"/>
              </a:rPr>
              <a:t>128</a:t>
            </a:r>
            <a:r>
              <a:rPr lang="zh-TW" altLang="en-US" sz="1800" dirty="0">
                <a:ea typeface="新細明體" panose="02020300000000000000" pitchFamily="18" charset="-120"/>
              </a:rPr>
              <a:t>位元指令束同樣位於訊號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DataWay0-DataWay3</a:t>
            </a:r>
            <a:r>
              <a:rPr lang="zh-TW" altLang="en-US" sz="1800" dirty="0">
                <a:ea typeface="新細明體" panose="02020300000000000000" pitchFamily="18" charset="-120"/>
              </a:rPr>
              <a:t>中：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ic_rd_data_only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</a:t>
            </a:r>
            <a:r>
              <a:rPr lang="en-US" altLang="zh-TW" sz="1800" dirty="0">
                <a:solidFill>
                  <a:srgbClr val="FF0000"/>
                </a:solidFill>
                <a:ea typeface="新細明體" panose="02020300000000000000" pitchFamily="18" charset="-120"/>
              </a:rPr>
              <a:t>01ce0e33</a:t>
            </a:r>
            <a:r>
              <a:rPr lang="en-US" altLang="zh-TW" sz="1800" dirty="0">
                <a:ea typeface="新細明體" panose="02020300000000000000" pitchFamily="18" charset="-120"/>
              </a:rPr>
              <a:t>007383b3</a:t>
            </a:r>
            <a:r>
              <a:rPr lang="en-US" altLang="zh-TW" sz="1800" dirty="0">
                <a:solidFill>
                  <a:srgbClr val="FF0000"/>
                </a:solidFill>
                <a:ea typeface="新細明體" panose="02020300000000000000" pitchFamily="18" charset="-120"/>
              </a:rPr>
              <a:t>00630333</a:t>
            </a:r>
            <a:r>
              <a:rPr lang="en-US" altLang="zh-TW" sz="1800" dirty="0">
                <a:ea typeface="新細明體" panose="02020300000000000000" pitchFamily="18" charset="-120"/>
              </a:rPr>
              <a:t>005282b3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在對齊階段，從緩衝區</a:t>
            </a:r>
            <a:r>
              <a:rPr lang="en-US" altLang="zh-TW" sz="1800" dirty="0">
                <a:ea typeface="新細明體" panose="02020300000000000000" pitchFamily="18" charset="-120"/>
              </a:rPr>
              <a:t>q1</a:t>
            </a:r>
            <a:r>
              <a:rPr lang="zh-TW" altLang="en-US" sz="1800" dirty="0">
                <a:ea typeface="新細明體" panose="02020300000000000000" pitchFamily="18" charset="-120"/>
              </a:rPr>
              <a:t>中擷取第一條和第二條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ifu_i0_instr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0x005282b3</a:t>
            </a:r>
            <a:r>
              <a:rPr lang="zh-TW" altLang="en-US" sz="1800" dirty="0">
                <a:ea typeface="新細明體" panose="02020300000000000000" pitchFamily="18" charset="-120"/>
              </a:rPr>
              <a:t>且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ifu_i1_instr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0x00630333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i+3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在對齊階段擷取第三條和第四條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指令，同時對第一條和第二條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指令進行解碼：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ifu_i0_instr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0x007383b3</a:t>
            </a:r>
            <a:r>
              <a:rPr lang="zh-TW" altLang="en-US" sz="1800" dirty="0">
                <a:ea typeface="新細明體" panose="02020300000000000000" pitchFamily="18" charset="-120"/>
              </a:rPr>
              <a:t>、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ifu_i1_instr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0x01ce0e33</a:t>
            </a:r>
            <a:r>
              <a:rPr lang="zh-TW" altLang="en-US" sz="1800" dirty="0">
                <a:ea typeface="新細明體" panose="02020300000000000000" pitchFamily="18" charset="-120"/>
              </a:rPr>
              <a:t>、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dec_i0_instr_d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0x005282b3</a:t>
            </a:r>
            <a:r>
              <a:rPr lang="zh-TW" altLang="en-US" sz="1800" dirty="0">
                <a:ea typeface="新細明體" panose="02020300000000000000" pitchFamily="18" charset="-120"/>
              </a:rPr>
              <a:t>且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dec_i1_instr_d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0x00630333</a:t>
            </a:r>
          </a:p>
          <a:p>
            <a:pPr lvl="1"/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i+4</a:t>
            </a:r>
            <a:r>
              <a:rPr lang="zh-TW" altLang="en-US" sz="18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ea typeface="新細明體" panose="02020300000000000000" pitchFamily="18" charset="-120"/>
              </a:rPr>
              <a:t>最後，對第三條和第四條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</a:t>
            </a:r>
            <a:r>
              <a:rPr lang="zh-TW" altLang="en-US" sz="1800" dirty="0">
                <a:ea typeface="新細明體" panose="02020300000000000000" pitchFamily="18" charset="-120"/>
              </a:rPr>
              <a:t>指令進行解碼：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dec_i0_instr_d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0x007383b3</a:t>
            </a:r>
            <a:r>
              <a:rPr lang="zh-TW" altLang="en-US" sz="1800" dirty="0">
                <a:ea typeface="新細明體" panose="02020300000000000000" pitchFamily="18" charset="-120"/>
              </a:rPr>
              <a:t>且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dec_i1_instr_d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0x01ce0e33</a:t>
            </a:r>
          </a:p>
          <a:p>
            <a:pPr lvl="1"/>
            <a:endParaRPr lang="zh-TW" altLang="en-US" sz="1800" dirty="0">
              <a:ea typeface="新細明體" panose="02020300000000000000" pitchFamily="18" charset="-120"/>
            </a:endParaRPr>
          </a:p>
          <a:p>
            <a:pPr lvl="1"/>
            <a:endParaRPr lang="en-US" sz="1600" dirty="0">
              <a:ea typeface="新細明體" panose="02020300000000000000" pitchFamily="18" charset="-12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solidFill>
                  <a:srgbClr val="FF0000"/>
                </a:solidFill>
                <a:ea typeface="新細明體" panose="02020300000000000000" pitchFamily="18" charset="-120"/>
              </a:rPr>
              <a:t>命中</a:t>
            </a:r>
            <a:r>
              <a:rPr lang="zh-TW" altLang="en-US" sz="3600" b="1" dirty="0">
                <a:ea typeface="新細明體" panose="02020300000000000000" pitchFamily="18" charset="-120"/>
              </a:rPr>
              <a:t>管理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0041402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替換策略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70853"/>
            <a:ext cx="11766329" cy="26778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大多陣列相連快取採用最近最少使用（</a:t>
            </a:r>
            <a:r>
              <a:rPr lang="en-US" altLang="zh-TW" sz="2400" dirty="0">
                <a:ea typeface="新細明體" panose="02020300000000000000" pitchFamily="18" charset="-120"/>
              </a:rPr>
              <a:t>Least Recently Used</a:t>
            </a:r>
            <a:r>
              <a:rPr lang="zh-TW" altLang="en-US" sz="2400" dirty="0">
                <a:ea typeface="新細明體" panose="02020300000000000000" pitchFamily="18" charset="-120"/>
              </a:rPr>
              <a:t>，</a:t>
            </a:r>
            <a:r>
              <a:rPr lang="en-US" altLang="zh-TW" sz="2400" dirty="0">
                <a:ea typeface="新細明體" panose="02020300000000000000" pitchFamily="18" charset="-120"/>
              </a:rPr>
              <a:t>LRU</a:t>
            </a:r>
            <a:r>
              <a:rPr lang="zh-TW" altLang="en-US" sz="2400" dirty="0">
                <a:ea typeface="新細明體" panose="02020300000000000000" pitchFamily="18" charset="-120"/>
              </a:rPr>
              <a:t>）的替換策略。然而，追蹤最近最少使用的通路較為複雜，因此一般使用簡化的</a:t>
            </a:r>
            <a:r>
              <a:rPr lang="en-US" altLang="zh-TW" sz="2400" dirty="0">
                <a:ea typeface="新細明體" panose="02020300000000000000" pitchFamily="18" charset="-120"/>
              </a:rPr>
              <a:t>LRU</a:t>
            </a:r>
            <a:r>
              <a:rPr lang="zh-TW" altLang="en-US" sz="2400" dirty="0">
                <a:ea typeface="新細明體" panose="02020300000000000000" pitchFamily="18" charset="-120"/>
              </a:rPr>
              <a:t>策略（通常稱為偽</a:t>
            </a:r>
            <a:r>
              <a:rPr lang="en-US" altLang="zh-TW" sz="2400" dirty="0">
                <a:ea typeface="新細明體" panose="02020300000000000000" pitchFamily="18" charset="-120"/>
              </a:rPr>
              <a:t>LRU</a:t>
            </a:r>
            <a:r>
              <a:rPr lang="zh-TW" altLang="en-US" sz="2400" dirty="0">
                <a:ea typeface="新細明體" panose="02020300000000000000" pitchFamily="18" charset="-120"/>
              </a:rPr>
              <a:t>），該策略已足以滿足實際需求。</a:t>
            </a:r>
          </a:p>
          <a:p>
            <a:pPr>
              <a:defRPr/>
            </a:pPr>
            <a:r>
              <a:rPr lang="en-US" altLang="zh-TW" sz="2400" dirty="0">
                <a:ea typeface="新細明體" panose="02020300000000000000" pitchFamily="18" charset="-120"/>
              </a:rPr>
              <a:t>SweRV EH1</a:t>
            </a:r>
            <a:r>
              <a:rPr lang="zh-TW" altLang="en-US" sz="2400" dirty="0">
                <a:ea typeface="新細明體" panose="02020300000000000000" pitchFamily="18" charset="-120"/>
              </a:rPr>
              <a:t>使用名為</a:t>
            </a:r>
            <a:r>
              <a:rPr lang="zh-TW" altLang="en-US" sz="2400" b="1" dirty="0">
                <a:ea typeface="新細明體" panose="02020300000000000000" pitchFamily="18" charset="-120"/>
              </a:rPr>
              <a:t>二進位樹偽</a:t>
            </a:r>
            <a:r>
              <a:rPr lang="en-US" altLang="zh-TW" sz="2400" b="1" dirty="0">
                <a:ea typeface="新細明體" panose="02020300000000000000" pitchFamily="18" charset="-120"/>
              </a:rPr>
              <a:t>LRU</a:t>
            </a:r>
            <a:r>
              <a:rPr lang="zh-TW" altLang="en-US" sz="2400" dirty="0">
                <a:ea typeface="新細明體" panose="02020300000000000000" pitchFamily="18" charset="-120"/>
              </a:rPr>
              <a:t>的簡化策略。</a:t>
            </a:r>
          </a:p>
          <a:p>
            <a:pPr lvl="1">
              <a:defRPr/>
            </a:pPr>
            <a:r>
              <a:rPr lang="zh-TW" altLang="en-US" sz="2000" dirty="0">
                <a:ea typeface="新細明體" panose="02020300000000000000" pitchFamily="18" charset="-120"/>
              </a:rPr>
              <a:t>要實現該策略，</a:t>
            </a:r>
            <a:r>
              <a:rPr lang="en-US" altLang="zh-TW" sz="2000" dirty="0">
                <a:ea typeface="新細明體" panose="02020300000000000000" pitchFamily="18" charset="-120"/>
              </a:rPr>
              <a:t>N</a:t>
            </a:r>
            <a:r>
              <a:rPr lang="zh-TW" altLang="en-US" sz="2000" dirty="0">
                <a:ea typeface="新細明體" panose="02020300000000000000" pitchFamily="18" charset="-120"/>
              </a:rPr>
              <a:t>路組相連快取中的每組需要有</a:t>
            </a:r>
            <a:r>
              <a:rPr lang="en-US" altLang="zh-TW" sz="2000" dirty="0">
                <a:ea typeface="新細明體" panose="02020300000000000000" pitchFamily="18" charset="-120"/>
              </a:rPr>
              <a:t>N-1</a:t>
            </a:r>
            <a:r>
              <a:rPr lang="zh-TW" altLang="en-US" sz="2000" dirty="0">
                <a:ea typeface="新細明體" panose="02020300000000000000" pitchFamily="18" charset="-120"/>
              </a:rPr>
              <a:t>個位元（稱為</a:t>
            </a:r>
            <a:r>
              <a:rPr lang="en-US" altLang="zh-TW" sz="2000" dirty="0">
                <a:ea typeface="新細明體" panose="02020300000000000000" pitchFamily="18" charset="-120"/>
              </a:rPr>
              <a:t>LRU</a:t>
            </a:r>
            <a:r>
              <a:rPr lang="zh-TW" altLang="en-US" sz="2000" dirty="0">
                <a:ea typeface="新細明體" panose="02020300000000000000" pitchFamily="18" charset="-120"/>
              </a:rPr>
              <a:t>狀態）。在</a:t>
            </a:r>
            <a:r>
              <a:rPr lang="en-US" altLang="zh-TW" sz="2000" dirty="0">
                <a:ea typeface="新細明體" panose="02020300000000000000" pitchFamily="18" charset="-120"/>
              </a:rPr>
              <a:t>SweRV EH1</a:t>
            </a:r>
            <a:r>
              <a:rPr lang="zh-TW" altLang="en-US" sz="2000" dirty="0">
                <a:ea typeface="新細明體" panose="02020300000000000000" pitchFamily="18" charset="-120"/>
              </a:rPr>
              <a:t>的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中則為每組</a:t>
            </a:r>
            <a:r>
              <a:rPr lang="en-US" altLang="zh-TW" sz="2000" dirty="0">
                <a:ea typeface="新細明體" panose="02020300000000000000" pitchFamily="18" charset="-120"/>
              </a:rPr>
              <a:t>3</a:t>
            </a:r>
            <a:r>
              <a:rPr lang="zh-TW" altLang="en-US" sz="2000" dirty="0">
                <a:ea typeface="新細明體" panose="02020300000000000000" pitchFamily="18" charset="-120"/>
              </a:rPr>
              <a:t>位元。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251856" y="3430332"/>
            <a:ext cx="36031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solidFill>
                  <a:schemeClr val="accent6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區塊替換</a:t>
            </a:r>
          </a:p>
        </p:txBody>
      </p:sp>
      <p:sp>
        <p:nvSpPr>
          <p:cNvPr id="7" name="Rectángulo 6"/>
          <p:cNvSpPr/>
          <p:nvPr/>
        </p:nvSpPr>
        <p:spPr>
          <a:xfrm>
            <a:off x="6237512" y="3419446"/>
            <a:ext cx="4376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accent6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LRU</a:t>
            </a:r>
            <a:r>
              <a:rPr lang="zh-TW" altLang="en-US" sz="2400" b="1" dirty="0">
                <a:solidFill>
                  <a:schemeClr val="accent6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狀態更新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45498"/>
              </p:ext>
            </p:extLst>
          </p:nvPr>
        </p:nvGraphicFramePr>
        <p:xfrm>
          <a:off x="1251857" y="3921885"/>
          <a:ext cx="3603172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2139">
                  <a:extLst>
                    <a:ext uri="{9D8B030D-6E8A-4147-A177-3AD203B41FA5}">
                      <a16:colId xmlns:a16="http://schemas.microsoft.com/office/drawing/2014/main" val="3946571756"/>
                    </a:ext>
                  </a:extLst>
                </a:gridCol>
                <a:gridCol w="2061033">
                  <a:extLst>
                    <a:ext uri="{9D8B030D-6E8A-4147-A177-3AD203B41FA5}">
                      <a16:colId xmlns:a16="http://schemas.microsoft.com/office/drawing/2014/main" val="3707986999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LRU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狀態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替換的通路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740666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x00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6033620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x10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039161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772933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1568001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165003"/>
              </p:ext>
            </p:extLst>
          </p:nvPr>
        </p:nvGraphicFramePr>
        <p:xfrm>
          <a:off x="6237511" y="3921884"/>
          <a:ext cx="4593772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3343">
                  <a:extLst>
                    <a:ext uri="{9D8B030D-6E8A-4147-A177-3AD203B41FA5}">
                      <a16:colId xmlns:a16="http://schemas.microsoft.com/office/drawing/2014/main" val="2537768470"/>
                    </a:ext>
                  </a:extLst>
                </a:gridCol>
                <a:gridCol w="2340429">
                  <a:extLst>
                    <a:ext uri="{9D8B030D-6E8A-4147-A177-3AD203B41FA5}">
                      <a16:colId xmlns:a16="http://schemas.microsoft.com/office/drawing/2014/main" val="4703793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寫入的通路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下一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LRU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狀態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20489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-11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59886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-01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324140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1-0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593248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通路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0-0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24741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47828664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012372" y="3217427"/>
            <a:ext cx="9416143" cy="24710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Set8_Block1: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Set8_Block2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This j instruction is at address 0x00000200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Set8_Block2: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Set8_Block3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This j instruction is at address 0x00001200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Set8_Block3: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Set8_Block4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This j instruction is at address 0x00002200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Set8_Block4: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Set8_Block5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This j instruction is at address 0x00003200</a:t>
            </a:r>
          </a:p>
          <a:p>
            <a:pPr marL="0" indent="0">
              <a:buNone/>
            </a:pPr>
            <a:r>
              <a:rPr lang="zh-TW" altLang="en-US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Set8_Block5:   </a:t>
            </a:r>
            <a:r>
              <a:rPr lang="en-US" altLang="zh-TW" sz="14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Set8_Block1        </a:t>
            </a:r>
            <a:r>
              <a:rPr lang="en-US" altLang="zh-TW" sz="1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This j instruction is at address 0x00004200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替換策略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68829"/>
            <a:ext cx="11730115" cy="2383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下面的範例在一個無限迴圈中存取五個不同的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區塊，這五個區塊均對映到同一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組：</a:t>
            </a:r>
            <a:r>
              <a:rPr lang="en-US" altLang="zh-TW" sz="2400" dirty="0">
                <a:ea typeface="新細明體" panose="02020300000000000000" pitchFamily="18" charset="-120"/>
              </a:rPr>
              <a:t>SET = 8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pPr>
              <a:defRPr/>
            </a:pPr>
            <a:r>
              <a:rPr lang="zh-TW" altLang="en-US" sz="2400" dirty="0">
                <a:ea typeface="新細明體" panose="02020300000000000000" pitchFamily="18" charset="-120"/>
              </a:rPr>
              <a:t>無限迴圈包含五條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</a:t>
            </a:r>
            <a:r>
              <a:rPr lang="zh-TW" altLang="en-US" sz="2400" dirty="0">
                <a:ea typeface="新細明體" panose="02020300000000000000" pitchFamily="18" charset="-120"/>
              </a:rPr>
              <a:t>（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跳轉</a:t>
            </a:r>
            <a:r>
              <a:rPr lang="zh-TW" altLang="en-US" sz="2400" dirty="0">
                <a:ea typeface="新細明體" panose="02020300000000000000" pitchFamily="18" charset="-120"/>
              </a:rPr>
              <a:t>）指令，其中每對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</a:t>
            </a:r>
            <a:r>
              <a:rPr lang="zh-TW" altLang="en-US" sz="2400" dirty="0">
                <a:ea typeface="新細明體" panose="02020300000000000000" pitchFamily="18" charset="-120"/>
              </a:rPr>
              <a:t>指令由</a:t>
            </a:r>
            <a:r>
              <a:rPr lang="en-US" altLang="zh-TW" sz="2400" dirty="0">
                <a:ea typeface="新細明體" panose="02020300000000000000" pitchFamily="18" charset="-120"/>
              </a:rPr>
              <a:t>1023</a:t>
            </a:r>
            <a:r>
              <a:rPr lang="zh-TW" altLang="en-US" sz="2400" dirty="0">
                <a:ea typeface="新細明體" panose="02020300000000000000" pitchFamily="18" charset="-120"/>
              </a:rPr>
              <a:t>個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  <a:r>
              <a:rPr lang="zh-TW" altLang="en-US" sz="2400" dirty="0">
                <a:ea typeface="新細明體" panose="02020300000000000000" pitchFamily="18" charset="-120"/>
              </a:rPr>
              <a:t>分隔。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</a:t>
            </a:r>
            <a:r>
              <a:rPr lang="zh-TW" altLang="en-US" sz="2400" dirty="0">
                <a:ea typeface="新細明體" panose="02020300000000000000" pitchFamily="18" charset="-120"/>
              </a:rPr>
              <a:t>指令與</a:t>
            </a:r>
            <a:r>
              <a:rPr lang="en-US" altLang="zh-TW" sz="24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  <a:r>
              <a:rPr lang="zh-TW" altLang="en-US" sz="2400" dirty="0">
                <a:ea typeface="新細明體" panose="02020300000000000000" pitchFamily="18" charset="-120"/>
              </a:rPr>
              <a:t>共佔用</a:t>
            </a:r>
            <a:r>
              <a:rPr lang="en-US" altLang="zh-TW" sz="2400" dirty="0">
                <a:ea typeface="新細明體" panose="02020300000000000000" pitchFamily="18" charset="-120"/>
              </a:rPr>
              <a:t>4 KiB</a:t>
            </a:r>
            <a:r>
              <a:rPr lang="zh-TW" altLang="en-US" sz="2400" dirty="0">
                <a:ea typeface="新細明體" panose="02020300000000000000" pitchFamily="18" charset="-120"/>
              </a:rPr>
              <a:t>空間，等同於</a:t>
            </a:r>
            <a:r>
              <a:rPr lang="en-US" altLang="zh-TW" sz="2400" dirty="0">
                <a:ea typeface="新細明體" panose="02020300000000000000" pitchFamily="18" charset="-120"/>
              </a:rPr>
              <a:t>I$</a:t>
            </a:r>
            <a:r>
              <a:rPr lang="zh-TW" altLang="en-US" sz="2400" dirty="0">
                <a:ea typeface="新細明體" panose="02020300000000000000" pitchFamily="18" charset="-120"/>
              </a:rPr>
              <a:t>中每條通路的大小。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87663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253555"/>
              </p:ext>
            </p:extLst>
          </p:nvPr>
        </p:nvGraphicFramePr>
        <p:xfrm>
          <a:off x="3331029" y="87084"/>
          <a:ext cx="5334000" cy="667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9" name="Visio" r:id="rId4" imgW="85305995" imgH="106784955" progId="Visio.Drawing.15">
                  <p:embed/>
                </p:oleObj>
              </mc:Choice>
              <mc:Fallback>
                <p:oleObj name="Visio" r:id="rId4" imgW="85305995" imgH="10678495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1029" y="87084"/>
                        <a:ext cx="5334000" cy="6675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32434" y="3007300"/>
            <a:ext cx="6585863" cy="680114"/>
          </a:xfrm>
        </p:spPr>
        <p:txBody>
          <a:bodyPr>
            <a:noAutofit/>
          </a:bodyPr>
          <a:lstStyle/>
          <a:p>
            <a:pPr algn="ctr"/>
            <a:r>
              <a:rPr lang="en-US" altLang="zh-TW" sz="1800" b="1" dirty="0">
                <a:ea typeface="新細明體" panose="02020300000000000000" pitchFamily="18" charset="-120"/>
              </a:rPr>
              <a:t>RVfpga</a:t>
            </a:r>
            <a:r>
              <a:rPr lang="zh-TW" altLang="en-US" sz="1800" b="1" dirty="0">
                <a:ea typeface="新細明體" panose="02020300000000000000" pitchFamily="18" charset="-120"/>
              </a:rPr>
              <a:t>實驗</a:t>
            </a:r>
            <a:r>
              <a:rPr lang="en-US" altLang="zh-TW" sz="1800" b="1" dirty="0">
                <a:ea typeface="新細明體" panose="02020300000000000000" pitchFamily="18" charset="-120"/>
              </a:rPr>
              <a:t>19</a:t>
            </a:r>
            <a:r>
              <a:rPr lang="zh-TW" altLang="en-US" sz="1800" b="1" dirty="0">
                <a:ea typeface="新細明體" panose="02020300000000000000" pitchFamily="18" charset="-120"/>
              </a:rPr>
              <a:t>：</a:t>
            </a:r>
            <a:r>
              <a:rPr lang="en-US" altLang="zh-TW" sz="1800" b="1" dirty="0">
                <a:ea typeface="新細明體" panose="02020300000000000000" pitchFamily="18" charset="-120"/>
              </a:rPr>
              <a:t>I$</a:t>
            </a:r>
            <a:r>
              <a:rPr lang="zh-TW" altLang="en-US" sz="1800" b="1" dirty="0">
                <a:ea typeface="新細明體" panose="02020300000000000000" pitchFamily="18" charset="-120"/>
              </a:rPr>
              <a:t>替換策略 </a:t>
            </a:r>
            <a:r>
              <a:rPr lang="en-US" altLang="zh-TW" sz="1800" b="1" dirty="0">
                <a:ea typeface="新細明體" panose="02020300000000000000" pitchFamily="18" charset="-120"/>
              </a:rPr>
              <a:t>– I$</a:t>
            </a:r>
            <a:r>
              <a:rPr lang="zh-TW" altLang="en-US" sz="1800" b="1" dirty="0">
                <a:ea typeface="新細明體" panose="02020300000000000000" pitchFamily="18" charset="-120"/>
              </a:rPr>
              <a:t>組</a:t>
            </a:r>
            <a:r>
              <a:rPr lang="en-US" altLang="zh-TW" sz="1800" b="1" dirty="0">
                <a:ea typeface="新細明體" panose="02020300000000000000" pitchFamily="18" charset="-120"/>
              </a:rPr>
              <a:t>8</a:t>
            </a:r>
            <a:r>
              <a:rPr lang="zh-TW" altLang="en-US" sz="1800" b="1" dirty="0">
                <a:ea typeface="新細明體" panose="02020300000000000000" pitchFamily="18" charset="-120"/>
              </a:rPr>
              <a:t>的變化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6572470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替換策略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第</a:t>
            </a:r>
            <a:r>
              <a:rPr lang="en-US" altLang="zh-TW" sz="3600" b="1" dirty="0">
                <a:ea typeface="新細明體" panose="02020300000000000000" pitchFamily="18" charset="-120"/>
              </a:rPr>
              <a:t>1</a:t>
            </a:r>
            <a:r>
              <a:rPr lang="zh-TW" altLang="en-US" sz="3600" b="1" dirty="0">
                <a:ea typeface="新細明體" panose="02020300000000000000" pitchFamily="18" charset="-120"/>
              </a:rPr>
              <a:t>次跳轉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030" y="871184"/>
            <a:ext cx="8871855" cy="3011469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677320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>
                <a:ea typeface="新細明體" panose="02020300000000000000" pitchFamily="18" charset="-120"/>
              </a:rPr>
              <a:t>第一次跳轉的位址（</a:t>
            </a:r>
            <a:r>
              <a:rPr lang="en-US" altLang="zh-TW" sz="2000" dirty="0">
                <a:ea typeface="新細明體" panose="02020300000000000000" pitchFamily="18" charset="-120"/>
              </a:rPr>
              <a:t>0x200</a:t>
            </a:r>
            <a:r>
              <a:rPr lang="zh-TW" altLang="en-US" sz="2000" dirty="0">
                <a:ea typeface="新細明體" panose="02020300000000000000" pitchFamily="18" charset="-120"/>
              </a:rPr>
              <a:t>）對映到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的組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。該組的初始狀態為空，因此必須將新區塊寫入通路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replace_way_mb_any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ic_wr_en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0001</a:t>
            </a:r>
            <a:r>
              <a:rPr lang="zh-TW" altLang="en-US" sz="2000" dirty="0">
                <a:ea typeface="新細明體" panose="02020300000000000000" pitchFamily="18" charset="-120"/>
              </a:rPr>
              <a:t>。組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</a:t>
            </a:r>
            <a:r>
              <a:rPr lang="en-US" altLang="zh-TW" sz="2000" dirty="0">
                <a:ea typeface="新細明體" panose="02020300000000000000" pitchFamily="18" charset="-120"/>
              </a:rPr>
              <a:t>LRU</a:t>
            </a:r>
            <a:r>
              <a:rPr lang="zh-TW" altLang="en-US" sz="2000" dirty="0">
                <a:ea typeface="新細明體" panose="02020300000000000000" pitchFamily="18" charset="-120"/>
              </a:rPr>
              <a:t>狀態更新如下：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way_status_new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011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區塊從</a:t>
            </a:r>
            <a:r>
              <a:rPr lang="en-US" altLang="zh-TW" sz="2000" dirty="0">
                <a:ea typeface="新細明體" panose="02020300000000000000" pitchFamily="18" charset="-120"/>
              </a:rPr>
              <a:t>DDR</a:t>
            </a:r>
            <a:r>
              <a:rPr lang="zh-TW" altLang="en-US" sz="2000" dirty="0">
                <a:ea typeface="新細明體" panose="02020300000000000000" pitchFamily="18" charset="-120"/>
              </a:rPr>
              <a:t>記憶體中讀取，並以</a:t>
            </a:r>
            <a:r>
              <a:rPr lang="en-US" altLang="zh-TW" sz="2000" dirty="0">
                <a:ea typeface="新細明體" panose="02020300000000000000" pitchFamily="18" charset="-120"/>
              </a:rPr>
              <a:t>64</a:t>
            </a:r>
            <a:r>
              <a:rPr lang="zh-TW" altLang="en-US" sz="2000" dirty="0">
                <a:ea typeface="新細明體" panose="02020300000000000000" pitchFamily="18" charset="-120"/>
              </a:rPr>
              <a:t>位元區塊的形式寫入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。上圖描繪了將新區塊的標籤和前兩條指令寫入組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的過程：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ic_rw_addr_q[11:4]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</a:t>
            </a:r>
            <a:r>
              <a:rPr lang="en-US" altLang="zh-TW" sz="1600" dirty="0">
                <a:solidFill>
                  <a:srgbClr val="FF0000"/>
                </a:solidFill>
                <a:ea typeface="新細明體" panose="02020300000000000000" pitchFamily="18" charset="-120"/>
              </a:rPr>
              <a:t>001000</a:t>
            </a:r>
            <a:r>
              <a:rPr lang="en-US" altLang="zh-TW" sz="1600" dirty="0">
                <a:ea typeface="新細明體" panose="02020300000000000000" pitchFamily="18" charset="-120"/>
              </a:rPr>
              <a:t>00</a:t>
            </a:r>
            <a:r>
              <a:rPr lang="zh-TW" altLang="en-US" sz="1600" dirty="0">
                <a:ea typeface="新細明體" panose="02020300000000000000" pitchFamily="18" charset="-120"/>
              </a:rPr>
              <a:t>（組</a:t>
            </a:r>
            <a:r>
              <a:rPr lang="en-US" altLang="zh-TW" sz="1600" dirty="0">
                <a:ea typeface="新細明體" panose="02020300000000000000" pitchFamily="18" charset="-120"/>
              </a:rPr>
              <a:t>8</a:t>
            </a:r>
            <a:r>
              <a:rPr lang="zh-TW" altLang="en-US" sz="1600" dirty="0">
                <a:ea typeface="新細明體" panose="02020300000000000000" pitchFamily="18" charset="-120"/>
              </a:rPr>
              <a:t>）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ic_tag_wr_data[19:0]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ic_wr_data1[31:0]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0x0000106F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Set8_Block2</a:t>
            </a:r>
            <a:r>
              <a:rPr lang="en-US" altLang="zh-TW" sz="1600" dirty="0">
                <a:ea typeface="新細明體" panose="02020300000000000000" pitchFamily="18" charset="-120"/>
              </a:rPr>
              <a:t>)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ic_wr_data2[31:0]</a:t>
            </a:r>
            <a:r>
              <a:rPr lang="zh-TW" altLang="en-US" sz="1600" dirty="0">
                <a:ea typeface="新細明體" panose="02020300000000000000" pitchFamily="18" charset="-120"/>
              </a:rPr>
              <a:t> </a:t>
            </a:r>
            <a:r>
              <a:rPr lang="en-US" altLang="zh-TW" sz="1600" dirty="0">
                <a:ea typeface="新細明體" panose="02020300000000000000" pitchFamily="18" charset="-120"/>
              </a:rPr>
              <a:t>= 0x00000013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  <a:r>
              <a:rPr lang="en-US" altLang="zh-TW" sz="1600" dirty="0">
                <a:ea typeface="新細明體" panose="02020300000000000000" pitchFamily="18" charset="-120"/>
              </a:rPr>
              <a:t>)</a:t>
            </a:r>
          </a:p>
          <a:p>
            <a:endParaRPr lang="en-US" sz="1600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949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82915"/>
          </a:xfrm>
        </p:spPr>
        <p:txBody>
          <a:bodyPr anchor="ctr" anchorCtr="0">
            <a:normAutofit/>
          </a:bodyPr>
          <a:lstStyle/>
          <a:p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RVfpga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替換策略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第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次跳轉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677320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>
                <a:ea typeface="新細明體" panose="02020300000000000000" pitchFamily="18" charset="-120"/>
              </a:rPr>
              <a:t>第二次跳轉的位址（</a:t>
            </a:r>
            <a:r>
              <a:rPr lang="en-US" altLang="zh-TW" sz="2000" dirty="0">
                <a:ea typeface="新細明體" panose="02020300000000000000" pitchFamily="18" charset="-120"/>
              </a:rPr>
              <a:t>0x1200</a:t>
            </a:r>
            <a:r>
              <a:rPr lang="zh-TW" altLang="en-US" sz="2000" dirty="0">
                <a:ea typeface="新細明體" panose="02020300000000000000" pitchFamily="18" charset="-120"/>
              </a:rPr>
              <a:t>）同樣對映到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的組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。在該組中，僅通路</a:t>
            </a:r>
            <a:r>
              <a:rPr lang="en-US" altLang="zh-TW" sz="2000" dirty="0">
                <a:ea typeface="新細明體" panose="02020300000000000000" pitchFamily="18" charset="-120"/>
              </a:rPr>
              <a:t>0</a:t>
            </a:r>
            <a:r>
              <a:rPr lang="zh-TW" altLang="en-US" sz="2000" dirty="0">
                <a:ea typeface="新細明體" panose="02020300000000000000" pitchFamily="18" charset="-120"/>
              </a:rPr>
              <a:t>有效：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tagv_mb_ff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0001</a:t>
            </a:r>
            <a:r>
              <a:rPr lang="zh-TW" altLang="en-US" sz="2000" dirty="0">
                <a:ea typeface="新細明體" panose="02020300000000000000" pitchFamily="18" charset="-120"/>
              </a:rPr>
              <a:t>。因此，必須將新區塊寫入通路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replace_way_mb_any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ic_wr_en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0010</a:t>
            </a:r>
            <a:r>
              <a:rPr lang="zh-TW" altLang="en-US" sz="2000" dirty="0">
                <a:ea typeface="新細明體" panose="02020300000000000000" pitchFamily="18" charset="-120"/>
              </a:rPr>
              <a:t>。組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</a:t>
            </a:r>
            <a:r>
              <a:rPr lang="en-US" altLang="zh-TW" sz="2000" dirty="0">
                <a:ea typeface="新細明體" panose="02020300000000000000" pitchFamily="18" charset="-120"/>
              </a:rPr>
              <a:t>LRU</a:t>
            </a:r>
            <a:r>
              <a:rPr lang="zh-TW" altLang="en-US" sz="2000" dirty="0">
                <a:ea typeface="新細明體" panose="02020300000000000000" pitchFamily="18" charset="-120"/>
              </a:rPr>
              <a:t>狀態更新如下：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way_status_new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001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區塊從</a:t>
            </a:r>
            <a:r>
              <a:rPr lang="en-US" altLang="zh-TW" sz="2000" dirty="0">
                <a:ea typeface="新細明體" panose="02020300000000000000" pitchFamily="18" charset="-120"/>
              </a:rPr>
              <a:t>DDR</a:t>
            </a:r>
            <a:r>
              <a:rPr lang="zh-TW" altLang="en-US" sz="2000" dirty="0">
                <a:ea typeface="新細明體" panose="02020300000000000000" pitchFamily="18" charset="-120"/>
              </a:rPr>
              <a:t>記憶體中讀取，並以</a:t>
            </a:r>
            <a:r>
              <a:rPr lang="en-US" altLang="zh-TW" sz="2000" dirty="0">
                <a:ea typeface="新細明體" panose="02020300000000000000" pitchFamily="18" charset="-120"/>
              </a:rPr>
              <a:t>64</a:t>
            </a:r>
            <a:r>
              <a:rPr lang="zh-TW" altLang="en-US" sz="2000" dirty="0">
                <a:ea typeface="新細明體" panose="02020300000000000000" pitchFamily="18" charset="-120"/>
              </a:rPr>
              <a:t>位元區塊的形式寫入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。上圖描繪了將新區塊的標籤和前兩條指令寫入組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的過程：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ic_rw_addr_q[11:4]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</a:t>
            </a:r>
            <a:r>
              <a:rPr lang="en-US" altLang="zh-TW" sz="1600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001000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00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（組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8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ic_tag_wr_data[19:0]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0x1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ic_wr_data1[31:0]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0x0000106F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Set8_Block3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ic_wr_data2[31:0]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0x00000013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nop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12" y="885414"/>
            <a:ext cx="8822531" cy="29832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2147539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19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I$</a:t>
            </a:r>
            <a:r>
              <a:rPr lang="zh-TW" altLang="en-US" sz="3600" b="1" dirty="0">
                <a:ea typeface="新細明體" panose="02020300000000000000" pitchFamily="18" charset="-120"/>
              </a:rPr>
              <a:t>替換策略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第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次跳轉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677320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>
                <a:ea typeface="新細明體" panose="02020300000000000000" pitchFamily="18" charset="-120"/>
              </a:rPr>
              <a:t>第五次跳轉的位址（</a:t>
            </a:r>
            <a:r>
              <a:rPr lang="en-US" altLang="zh-TW" sz="2000" dirty="0">
                <a:ea typeface="新細明體" panose="02020300000000000000" pitchFamily="18" charset="-120"/>
              </a:rPr>
              <a:t>0x4200</a:t>
            </a:r>
            <a:r>
              <a:rPr lang="zh-TW" altLang="en-US" sz="2000" dirty="0">
                <a:ea typeface="新細明體" panose="02020300000000000000" pitchFamily="18" charset="-120"/>
              </a:rPr>
              <a:t>）同樣對映到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的組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。但是，此時組已滿：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tagv_mb_ff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1111</a:t>
            </a:r>
            <a:r>
              <a:rPr lang="zh-TW" altLang="en-US" sz="2000" dirty="0">
                <a:ea typeface="新細明體" panose="02020300000000000000" pitchFamily="18" charset="-120"/>
              </a:rPr>
              <a:t>。因此，必須將新區塊寫入通路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replace_way_mb_any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ic_wr_en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0001</a:t>
            </a:r>
            <a:r>
              <a:rPr lang="zh-TW" altLang="en-US" sz="2000" dirty="0">
                <a:ea typeface="新細明體" panose="02020300000000000000" pitchFamily="18" charset="-120"/>
              </a:rPr>
              <a:t>。組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</a:t>
            </a:r>
            <a:r>
              <a:rPr lang="en-US" altLang="zh-TW" sz="2000" dirty="0">
                <a:ea typeface="新細明體" panose="02020300000000000000" pitchFamily="18" charset="-120"/>
              </a:rPr>
              <a:t>LRU</a:t>
            </a:r>
            <a:r>
              <a:rPr lang="zh-TW" altLang="en-US" sz="2000" dirty="0">
                <a:ea typeface="新細明體" panose="02020300000000000000" pitchFamily="18" charset="-120"/>
              </a:rPr>
              <a:t>狀態更新如下：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way_status_new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011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區塊從</a:t>
            </a:r>
            <a:r>
              <a:rPr lang="en-US" altLang="zh-TW" sz="2000" dirty="0">
                <a:ea typeface="新細明體" panose="02020300000000000000" pitchFamily="18" charset="-120"/>
              </a:rPr>
              <a:t>DDR</a:t>
            </a:r>
            <a:r>
              <a:rPr lang="zh-TW" altLang="en-US" sz="2000" dirty="0">
                <a:ea typeface="新細明體" panose="02020300000000000000" pitchFamily="18" charset="-120"/>
              </a:rPr>
              <a:t>記憶體中讀取，並以</a:t>
            </a:r>
            <a:r>
              <a:rPr lang="en-US" altLang="zh-TW" sz="2000" dirty="0">
                <a:ea typeface="新細明體" panose="02020300000000000000" pitchFamily="18" charset="-120"/>
              </a:rPr>
              <a:t>64</a:t>
            </a:r>
            <a:r>
              <a:rPr lang="zh-TW" altLang="en-US" sz="2000" dirty="0">
                <a:ea typeface="新細明體" panose="02020300000000000000" pitchFamily="18" charset="-120"/>
              </a:rPr>
              <a:t>位元區塊的形式寫入</a:t>
            </a:r>
            <a:r>
              <a:rPr lang="en-US" altLang="zh-TW" sz="2000" dirty="0">
                <a:ea typeface="新細明體" panose="02020300000000000000" pitchFamily="18" charset="-120"/>
              </a:rPr>
              <a:t>I$</a:t>
            </a:r>
            <a:r>
              <a:rPr lang="zh-TW" altLang="en-US" sz="2000" dirty="0">
                <a:ea typeface="新細明體" panose="02020300000000000000" pitchFamily="18" charset="-120"/>
              </a:rPr>
              <a:t>。上圖描繪了將新區塊的標籤和前兩條指令寫入組</a:t>
            </a:r>
            <a:r>
              <a:rPr lang="en-US" altLang="zh-TW" sz="2000" dirty="0">
                <a:ea typeface="新細明體" panose="02020300000000000000" pitchFamily="18" charset="-120"/>
              </a:rPr>
              <a:t>8</a:t>
            </a:r>
            <a:r>
              <a:rPr lang="zh-TW" altLang="en-US" sz="2000" dirty="0">
                <a:ea typeface="新細明體" panose="02020300000000000000" pitchFamily="18" charset="-120"/>
              </a:rPr>
              <a:t>的過程：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ic_rw_addr_q[11:4]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</a:t>
            </a:r>
            <a:r>
              <a:rPr lang="en-US" altLang="zh-TW" sz="1600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001000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00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（組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8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ic_tag_wr_data[19:0]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0x4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ic_wr_data1[31:0]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0x800fc06f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 Set8_Block1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ic_wr_data2[31:0]</a:t>
            </a:r>
            <a:r>
              <a:rPr lang="zh-TW" altLang="en-US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= 0x00008067 (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ret</a:t>
            </a:r>
            <a:r>
              <a:rPr lang="en-US" altLang="zh-TW" sz="1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363" y="891638"/>
            <a:ext cx="8921524" cy="29623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8452404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20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ICCM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、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DCCM</a:t>
            </a:r>
            <a:b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和基準測試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010196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：簡介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657688" cy="52904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本實驗將分析</a:t>
            </a:r>
            <a:r>
              <a:rPr lang="en-US" altLang="zh-TW" dirty="0"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ea typeface="新細明體" panose="02020300000000000000" pitchFamily="18" charset="-120"/>
              </a:rPr>
              <a:t>處理器中提供的暫存記憶體（</a:t>
            </a:r>
            <a:r>
              <a:rPr lang="en-US" altLang="zh-TW" dirty="0">
                <a:ea typeface="新細明體" panose="02020300000000000000" pitchFamily="18" charset="-120"/>
              </a:rPr>
              <a:t>ICCM</a:t>
            </a:r>
            <a:r>
              <a:rPr lang="zh-TW" altLang="en-US" dirty="0"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ea typeface="新細明體" panose="02020300000000000000" pitchFamily="18" charset="-120"/>
              </a:rPr>
              <a:t>DCCM</a:t>
            </a:r>
            <a:r>
              <a:rPr lang="zh-TW" altLang="en-US" dirty="0">
                <a:ea typeface="新細明體" panose="02020300000000000000" pitchFamily="18" charset="-120"/>
              </a:rPr>
              <a:t>），然後會提供幾個基準測試範例和練習，以展示實驗</a:t>
            </a:r>
            <a:r>
              <a:rPr lang="en-US" altLang="zh-TW" dirty="0">
                <a:ea typeface="新細明體" panose="02020300000000000000" pitchFamily="18" charset="-120"/>
              </a:rPr>
              <a:t>11-20</a:t>
            </a:r>
            <a:r>
              <a:rPr lang="zh-TW" altLang="en-US" dirty="0">
                <a:ea typeface="新細明體" panose="02020300000000000000" pitchFamily="18" charset="-120"/>
              </a:rPr>
              <a:t>中的一些概念。</a:t>
            </a:r>
          </a:p>
          <a:p>
            <a:pPr>
              <a:defRPr/>
            </a:pPr>
            <a:endParaRPr lang="zh-TW" altLang="en-US" dirty="0"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回顧一下，</a:t>
            </a:r>
            <a:r>
              <a:rPr lang="en-US" altLang="zh-TW" dirty="0">
                <a:ea typeface="新細明體" panose="02020300000000000000" pitchFamily="18" charset="-120"/>
              </a:rPr>
              <a:t>RVfpga</a:t>
            </a:r>
            <a:r>
              <a:rPr lang="zh-TW" altLang="en-US" dirty="0">
                <a:ea typeface="新細明體" panose="02020300000000000000" pitchFamily="18" charset="-120"/>
              </a:rPr>
              <a:t>系統包括兩個暫存記憶體：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一個用於儲存資料，稱為資料緊密耦合記憶體（</a:t>
            </a:r>
            <a:r>
              <a:rPr lang="en-US" altLang="zh-TW" dirty="0">
                <a:ea typeface="新細明體" panose="02020300000000000000" pitchFamily="18" charset="-120"/>
              </a:rPr>
              <a:t>Data Closely-Coupled Memory</a:t>
            </a:r>
            <a:r>
              <a:rPr lang="zh-TW" altLang="en-US" dirty="0">
                <a:ea typeface="新細明體" panose="02020300000000000000" pitchFamily="18" charset="-120"/>
              </a:rPr>
              <a:t>，</a:t>
            </a:r>
            <a:r>
              <a:rPr lang="en-US" altLang="zh-TW" dirty="0">
                <a:ea typeface="新細明體" panose="02020300000000000000" pitchFamily="18" charset="-120"/>
              </a:rPr>
              <a:t>DCCM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</a:p>
          <a:p>
            <a:pPr lvl="1">
              <a:defRPr/>
            </a:pPr>
            <a:r>
              <a:rPr lang="zh-TW" altLang="en-US" dirty="0">
                <a:ea typeface="新細明體" panose="02020300000000000000" pitchFamily="18" charset="-120"/>
              </a:rPr>
              <a:t>一種用於儲存指令，稱為指令緊密耦合記憶體（</a:t>
            </a:r>
            <a:r>
              <a:rPr lang="en-US" altLang="zh-TW" dirty="0">
                <a:ea typeface="新細明體" panose="02020300000000000000" pitchFamily="18" charset="-120"/>
              </a:rPr>
              <a:t>Instruction Closely-Coupled Memory</a:t>
            </a:r>
            <a:r>
              <a:rPr lang="zh-TW" altLang="en-US" dirty="0">
                <a:ea typeface="新細明體" panose="02020300000000000000" pitchFamily="18" charset="-120"/>
              </a:rPr>
              <a:t>，</a:t>
            </a:r>
            <a:r>
              <a:rPr lang="en-US" altLang="zh-TW" dirty="0">
                <a:ea typeface="新細明體" panose="02020300000000000000" pitchFamily="18" charset="-120"/>
              </a:rPr>
              <a:t>ICCM</a:t>
            </a:r>
            <a:r>
              <a:rPr lang="zh-TW" altLang="en-US" dirty="0">
                <a:ea typeface="新細明體" panose="02020300000000000000" pitchFamily="18" charset="-120"/>
              </a:rPr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39862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：指令記憶體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位址空間 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326440"/>
              </p:ext>
            </p:extLst>
          </p:nvPr>
        </p:nvGraphicFramePr>
        <p:xfrm>
          <a:off x="1894114" y="968826"/>
          <a:ext cx="7968343" cy="521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2" name="Visio" r:id="rId4" imgW="93411552" imgH="61083688" progId="Visio.Drawing.15">
                  <p:embed/>
                </p:oleObj>
              </mc:Choice>
              <mc:Fallback>
                <p:oleObj name="Visio" r:id="rId4" imgW="93411552" imgH="61083688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4114" y="968826"/>
                        <a:ext cx="7968343" cy="5218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782110025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：資料記憶體 </a:t>
            </a:r>
            <a:r>
              <a:rPr lang="en-US" altLang="zh-TW" sz="3600" b="1" dirty="0">
                <a:ea typeface="新細明體" panose="02020300000000000000" pitchFamily="18" charset="-120"/>
              </a:rPr>
              <a:t>– </a:t>
            </a:r>
            <a:r>
              <a:rPr lang="zh-TW" altLang="en-US" sz="3600" b="1" dirty="0">
                <a:ea typeface="新細明體" panose="02020300000000000000" pitchFamily="18" charset="-120"/>
              </a:rPr>
              <a:t>位址空間 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375728"/>
              </p:ext>
            </p:extLst>
          </p:nvPr>
        </p:nvGraphicFramePr>
        <p:xfrm>
          <a:off x="3058884" y="925285"/>
          <a:ext cx="5431972" cy="5281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66" name="Visio" r:id="rId4" imgW="62483958" imgH="60493218" progId="Visio.Drawing.15">
                  <p:embed/>
                </p:oleObj>
              </mc:Choice>
              <mc:Fallback>
                <p:oleObj name="Visio" r:id="rId4" imgW="62483958" imgH="6049321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884" y="925285"/>
                        <a:ext cx="5431972" cy="52819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78056420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DCCM</a:t>
            </a:r>
            <a:r>
              <a:rPr lang="zh-TW" altLang="en-US" sz="3600" b="1" dirty="0">
                <a:ea typeface="新細明體" panose="02020300000000000000" pitchFamily="18" charset="-120"/>
              </a:rPr>
              <a:t>組態和操作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新細明體" panose="02020300000000000000" pitchFamily="18" charset="-120"/>
            </a:endParaRP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07680"/>
              </p:ext>
            </p:extLst>
          </p:nvPr>
        </p:nvGraphicFramePr>
        <p:xfrm>
          <a:off x="533401" y="925283"/>
          <a:ext cx="11125200" cy="584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0" name="Visio" r:id="rId4" imgW="139979503" imgH="73742686" progId="Visio.Drawing.15">
                  <p:embed/>
                </p:oleObj>
              </mc:Choice>
              <mc:Fallback>
                <p:oleObj name="Visio" r:id="rId4" imgW="139979503" imgH="7374268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1" y="925283"/>
                        <a:ext cx="11125200" cy="5843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172540059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03514"/>
            <a:ext cx="9720943" cy="52927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t4, D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50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t0, 1000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la t6, D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t6, t6, t0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t5, 1</a:t>
            </a:r>
          </a:p>
          <a:p>
            <a:pPr marL="0" indent="0">
              <a:buNone/>
            </a:pPr>
            <a:endParaRPr lang="zh-TW" altLang="en-US" sz="18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TW" sz="18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REPEAT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_Access:</a:t>
            </a:r>
          </a:p>
          <a:p>
            <a:pPr marL="0" indent="0">
              <a:buNone/>
            </a:pPr>
            <a:r>
              <a:rPr lang="zh-TW" altLang="en-US" sz="18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t3, (t4)</a:t>
            </a:r>
          </a:p>
          <a:p>
            <a:pPr marL="0" indent="0">
              <a:buNone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t3, t3, t5</a:t>
            </a:r>
          </a:p>
          <a:p>
            <a:pPr marL="0" indent="0">
              <a:buNone/>
            </a:pPr>
            <a:r>
              <a:rPr lang="zh-TW" altLang="en-US" sz="1800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t3, (t4)</a:t>
            </a:r>
          </a:p>
          <a:p>
            <a:pPr marL="0" indent="0">
              <a:buNone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t4, t4, 4</a:t>
            </a:r>
          </a:p>
          <a:p>
            <a:pPr marL="0" indent="0">
              <a:buNone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bne  t4, t6, REPEAT_Access    # Repeat the loop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DCCM – </a:t>
            </a:r>
            <a:r>
              <a:rPr lang="zh-TW" altLang="en-US" sz="3600" b="1" dirty="0">
                <a:ea typeface="新細明體" panose="02020300000000000000" pitchFamily="18" charset="-120"/>
              </a:rPr>
              <a:t>範例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72991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新細明體" panose="02020300000000000000" pitchFamily="18" charset="-12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DCCM – </a:t>
            </a:r>
            <a:r>
              <a:rPr lang="zh-TW" altLang="en-US" sz="3600" b="1" dirty="0">
                <a:ea typeface="新細明體" panose="02020300000000000000" pitchFamily="18" charset="-120"/>
              </a:rPr>
              <a:t>模擬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81" y="1561273"/>
            <a:ext cx="11899787" cy="3832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0692526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45029"/>
            <a:ext cx="11677320" cy="51002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在通路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中對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</a:t>
            </a:r>
            <a:r>
              <a:rPr lang="zh-TW" altLang="en-US" sz="2000" dirty="0">
                <a:ea typeface="新細明體" panose="02020300000000000000" pitchFamily="18" charset="-120"/>
              </a:rPr>
              <a:t>指令進行解碼：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dec_i1_instr_d</a:t>
            </a:r>
            <a:r>
              <a:rPr lang="zh-TW" altLang="en-US" sz="2000" dirty="0"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ea typeface="新細明體" panose="02020300000000000000" pitchFamily="18" charset="-120"/>
              </a:rPr>
              <a:t>= 0x000eae03</a:t>
            </a:r>
            <a:r>
              <a:rPr lang="zh-TW" altLang="en-US" sz="2000" dirty="0">
                <a:ea typeface="新細明體" panose="02020300000000000000" pitchFamily="18" charset="-120"/>
              </a:rPr>
              <a:t>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i+1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在</a:t>
            </a:r>
            <a:r>
              <a:rPr lang="en-US" altLang="zh-TW" sz="2000" dirty="0">
                <a:ea typeface="新細明體" panose="02020300000000000000" pitchFamily="18" charset="-120"/>
              </a:rPr>
              <a:t>DC1</a:t>
            </a:r>
            <a:r>
              <a:rPr lang="zh-TW" altLang="en-US" sz="2000" dirty="0">
                <a:ea typeface="新細明體" panose="02020300000000000000" pitchFamily="18" charset="-120"/>
              </a:rPr>
              <a:t>階段產生位址，然後將位址提供給</a:t>
            </a:r>
            <a:r>
              <a:rPr lang="en-US" altLang="zh-TW" sz="2000" dirty="0">
                <a:ea typeface="新細明體" panose="02020300000000000000" pitchFamily="18" charset="-120"/>
              </a:rPr>
              <a:t>DCCM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lsu_addr_dc1[31:0]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0xF0040024  </a:t>
            </a:r>
            <a:r>
              <a:rPr lang="zh-TW" altLang="en-US" sz="18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dccm_rd_addr_lo[15:0]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0x0024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end_addr_dc1[15:0]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0x0027          </a:t>
            </a:r>
            <a:r>
              <a:rPr lang="zh-TW" altLang="en-US" sz="18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dccm_rd_addr_hi[15:0]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0x0027</a:t>
            </a:r>
          </a:p>
          <a:p>
            <a:pPr marL="358775" indent="0">
              <a:buNone/>
            </a:pPr>
            <a:r>
              <a:rPr lang="zh-TW" altLang="en-US" sz="2000" dirty="0">
                <a:ea typeface="新細明體" panose="02020300000000000000" pitchFamily="18" charset="-120"/>
              </a:rPr>
              <a:t>完成位址檢查後，將啟用</a:t>
            </a:r>
            <a:r>
              <a:rPr lang="en-US" altLang="zh-TW" sz="2000" dirty="0">
                <a:ea typeface="新細明體" panose="02020300000000000000" pitchFamily="18" charset="-120"/>
              </a:rPr>
              <a:t>DCCM</a:t>
            </a:r>
            <a:r>
              <a:rPr lang="zh-TW" altLang="en-US" sz="2000" dirty="0">
                <a:ea typeface="新細明體" panose="02020300000000000000" pitchFamily="18" charset="-120"/>
              </a:rPr>
              <a:t>的讀取操作：</a:t>
            </a:r>
            <a:r>
              <a:rPr lang="en-US" altLang="zh-TW" sz="2000" dirty="0">
                <a:ea typeface="新細明體" panose="02020300000000000000" pitchFamily="18" charset="-120"/>
              </a:rPr>
              <a:t>dccm_rden = 1</a:t>
            </a:r>
            <a:r>
              <a:rPr lang="zh-TW" altLang="en-US" sz="2000" dirty="0">
                <a:ea typeface="新細明體" panose="02020300000000000000" pitchFamily="18" charset="-120"/>
              </a:rPr>
              <a:t>。由於存取是字對齊的，因此僅讀取第二個儲存區：</a:t>
            </a:r>
            <a:r>
              <a:rPr lang="en-US" altLang="zh-TW" sz="2000" dirty="0">
                <a:ea typeface="新細明體" panose="02020300000000000000" pitchFamily="18" charset="-120"/>
              </a:rPr>
              <a:t>rden_bank = 0x02</a:t>
            </a:r>
            <a:r>
              <a:rPr lang="zh-TW" altLang="en-US" sz="2000" dirty="0">
                <a:ea typeface="新細明體" panose="02020300000000000000" pitchFamily="18" charset="-120"/>
              </a:rPr>
              <a:t>（二進位值為</a:t>
            </a:r>
            <a:r>
              <a:rPr lang="en-US" altLang="zh-TW" sz="2000" dirty="0">
                <a:ea typeface="新細明體" panose="02020300000000000000" pitchFamily="18" charset="-120"/>
              </a:rPr>
              <a:t>00000010</a:t>
            </a:r>
            <a:r>
              <a:rPr lang="zh-TW" altLang="en-US" sz="20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i+2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從</a:t>
            </a:r>
            <a:r>
              <a:rPr lang="en-US" altLang="zh-TW" sz="2000" dirty="0">
                <a:ea typeface="新細明體" panose="02020300000000000000" pitchFamily="18" charset="-120"/>
              </a:rPr>
              <a:t>DCCM</a:t>
            </a:r>
            <a:r>
              <a:rPr lang="zh-TW" altLang="en-US" sz="2000" dirty="0">
                <a:ea typeface="新細明體" panose="02020300000000000000" pitchFamily="18" charset="-120"/>
              </a:rPr>
              <a:t>取得讀取資料，並將其提供給核心：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dccm_rd_data_lo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0x4400000009 </a:t>
            </a:r>
            <a:r>
              <a:rPr lang="zh-TW" altLang="en-US" sz="18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dccm_data_lo_dc2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0x00000009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dccm_rd_data_hi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0x4400000009 </a:t>
            </a:r>
            <a:r>
              <a:rPr lang="zh-TW" altLang="en-US" sz="1800" dirty="0">
                <a:ea typeface="新細明體" panose="02020300000000000000" pitchFamily="18" charset="-120"/>
                <a:sym typeface="Wingdings" panose="05000000000000000000" pitchFamily="2" charset="2"/>
              </a:rPr>
              <a:t>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dccm_data_hi_dc2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0x00000009</a:t>
            </a:r>
          </a:p>
          <a:p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週期</a:t>
            </a:r>
            <a:r>
              <a:rPr lang="en-US" altLang="zh-TW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i+8</a:t>
            </a:r>
            <a:r>
              <a:rPr lang="zh-TW" altLang="en-US" sz="2000" b="1" dirty="0">
                <a:solidFill>
                  <a:srgbClr val="0070C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000" dirty="0">
                <a:ea typeface="新細明體" panose="02020300000000000000" pitchFamily="18" charset="-120"/>
              </a:rPr>
              <a:t>將讀取值加</a:t>
            </a:r>
            <a:r>
              <a:rPr lang="en-US" altLang="zh-TW" sz="2000" dirty="0"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ea typeface="新細明體" panose="02020300000000000000" pitchFamily="18" charset="-120"/>
              </a:rPr>
              <a:t>的結果（</a:t>
            </a:r>
            <a:r>
              <a:rPr lang="en-US" altLang="zh-TW" sz="2000" dirty="0">
                <a:ea typeface="新細明體" panose="02020300000000000000" pitchFamily="18" charset="-120"/>
              </a:rPr>
              <a:t>0x00000009 + 1 = 0x0000000A</a:t>
            </a:r>
            <a:r>
              <a:rPr lang="zh-TW" altLang="en-US" sz="2000" dirty="0">
                <a:ea typeface="新細明體" panose="02020300000000000000" pitchFamily="18" charset="-120"/>
              </a:rPr>
              <a:t>）寫入</a:t>
            </a:r>
            <a:r>
              <a:rPr lang="en-US" altLang="zh-TW" sz="2000" dirty="0">
                <a:ea typeface="新細明體" panose="02020300000000000000" pitchFamily="18" charset="-120"/>
              </a:rPr>
              <a:t>DCCM</a:t>
            </a:r>
            <a:r>
              <a:rPr lang="zh-TW" altLang="en-US" sz="2000" dirty="0">
                <a:ea typeface="新細明體" panose="02020300000000000000" pitchFamily="18" charset="-120"/>
              </a:rPr>
              <a:t>：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dccm_wren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1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wren_bank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0x02</a:t>
            </a:r>
            <a:r>
              <a:rPr lang="zh-TW" altLang="en-US" sz="1800" dirty="0">
                <a:ea typeface="新細明體" panose="02020300000000000000" pitchFamily="18" charset="-120"/>
              </a:rPr>
              <a:t>（二進位值為</a:t>
            </a:r>
            <a:r>
              <a:rPr lang="en-US" altLang="zh-TW" sz="1800" dirty="0">
                <a:ea typeface="新細明體" panose="02020300000000000000" pitchFamily="18" charset="-120"/>
              </a:rPr>
              <a:t>00000010</a:t>
            </a:r>
            <a:r>
              <a:rPr lang="zh-TW" altLang="en-US" sz="1800" dirty="0">
                <a:ea typeface="新細明體" panose="02020300000000000000" pitchFamily="18" charset="-120"/>
              </a:rPr>
              <a:t>；即第二個儲存區）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dccm_wr_addr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0x0024</a:t>
            </a:r>
          </a:p>
          <a:p>
            <a:pPr lvl="1"/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dccm_wr_data</a:t>
            </a:r>
            <a:r>
              <a:rPr lang="zh-TW" altLang="en-US" sz="1800" dirty="0">
                <a:ea typeface="新細明體" panose="02020300000000000000" pitchFamily="18" charset="-120"/>
              </a:rPr>
              <a:t> </a:t>
            </a:r>
            <a:r>
              <a:rPr lang="en-US" altLang="zh-TW" sz="1800" dirty="0">
                <a:ea typeface="新細明體" panose="02020300000000000000" pitchFamily="18" charset="-120"/>
              </a:rPr>
              <a:t>= 0x420000000A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DCCM – </a:t>
            </a:r>
            <a:r>
              <a:rPr lang="zh-TW" altLang="en-US" sz="3600" b="1" dirty="0">
                <a:ea typeface="新細明體" panose="02020300000000000000" pitchFamily="18" charset="-120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597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實驗概述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42812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zh-TW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第</a:t>
            </a: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</a:t>
            </a: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部分：實驗</a:t>
            </a: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1-10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Vivado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專案和程式設計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I/O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第</a:t>
            </a: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2</a:t>
            </a: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部分：實驗</a:t>
            </a: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11-20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核心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記憶體系統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基準測試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377092" y="4596619"/>
            <a:ext cx="115413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TW" altLang="en-US" sz="2400" dirty="0">
                <a:ea typeface="新細明體" panose="02020300000000000000" pitchFamily="18" charset="-120"/>
              </a:rPr>
              <a:t>所有實驗均包括使用和</a:t>
            </a:r>
            <a:r>
              <a:rPr lang="en-US" altLang="zh-TW" sz="2400" dirty="0">
                <a:ea typeface="新細明體" panose="02020300000000000000" pitchFamily="18" charset="-120"/>
              </a:rPr>
              <a:t>/</a:t>
            </a:r>
            <a:r>
              <a:rPr lang="zh-TW" altLang="en-US" sz="2400" dirty="0">
                <a:ea typeface="新細明體" panose="02020300000000000000" pitchFamily="18" charset="-120"/>
              </a:rPr>
              <a:t>或修改</a:t>
            </a:r>
            <a:r>
              <a:rPr lang="en-US" altLang="zh-TW" sz="2400" dirty="0" err="1"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ea typeface="新細明體" panose="02020300000000000000" pitchFamily="18" charset="-120"/>
              </a:rPr>
              <a:t>系統的</a:t>
            </a:r>
            <a:r>
              <a:rPr lang="zh-TW" altLang="en-US" sz="2400" b="1" dirty="0">
                <a:ea typeface="新細明體" panose="02020300000000000000" pitchFamily="18" charset="-120"/>
              </a:rPr>
              <a:t>練習</a:t>
            </a:r>
            <a:r>
              <a:rPr lang="zh-TW" altLang="en-US" sz="2400" dirty="0">
                <a:ea typeface="新細明體" panose="02020300000000000000" pitchFamily="18" charset="-120"/>
              </a:rPr>
              <a:t>，透過動手設計來加深理解。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2658" y="1099457"/>
            <a:ext cx="11836435" cy="51707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400" dirty="0">
                <a:ea typeface="新細明體" panose="02020300000000000000" pitchFamily="18" charset="-120"/>
              </a:rPr>
              <a:t>如需對處理器進行基準測試，應執行程式（或程式集）並測定處理器效能。透過在多個處理器上執行相同的基準，可對這些處理器進行比較。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本實驗引入了兩種常用的基準：</a:t>
            </a:r>
            <a:r>
              <a:rPr lang="en-US" altLang="zh-TW" sz="2400" b="1" dirty="0">
                <a:ea typeface="新細明體" panose="02020300000000000000" pitchFamily="18" charset="-120"/>
              </a:rPr>
              <a:t>CoreMark</a:t>
            </a:r>
            <a:r>
              <a:rPr lang="zh-TW" altLang="en-US" sz="2400" dirty="0">
                <a:ea typeface="新細明體" panose="02020300000000000000" pitchFamily="18" charset="-120"/>
              </a:rPr>
              <a:t>和</a:t>
            </a:r>
            <a:r>
              <a:rPr lang="en-US" altLang="zh-TW" sz="2400" b="1" dirty="0">
                <a:ea typeface="新細明體" panose="02020300000000000000" pitchFamily="18" charset="-120"/>
              </a:rPr>
              <a:t>Dhrystone</a:t>
            </a:r>
            <a:r>
              <a:rPr lang="zh-TW" altLang="en-US" sz="2400" dirty="0">
                <a:ea typeface="新細明體" panose="02020300000000000000" pitchFamily="18" charset="-120"/>
              </a:rPr>
              <a:t>。我們使用</a:t>
            </a:r>
            <a:r>
              <a:rPr lang="en-US" altLang="zh-TW" sz="2400" dirty="0">
                <a:ea typeface="新細明體" panose="02020300000000000000" pitchFamily="18" charset="-120"/>
              </a:rPr>
              <a:t>Chips Alliance</a:t>
            </a:r>
            <a:r>
              <a:rPr lang="zh-TW" altLang="en-US" sz="2400" dirty="0">
                <a:ea typeface="新細明體" panose="02020300000000000000" pitchFamily="18" charset="-120"/>
              </a:rPr>
              <a:t>提供的原始程式碼（</a:t>
            </a:r>
            <a:r>
              <a:rPr lang="en-US" altLang="zh-TW" sz="2400" u="sng" dirty="0">
                <a:ea typeface="新細明體" panose="02020300000000000000" pitchFamily="18" charset="-120"/>
                <a:hlinkClick r:id="rId3"/>
              </a:rPr>
              <a:t>https://github.com/chipsalliance/Cores-SweRV</a:t>
            </a:r>
            <a:r>
              <a:rPr lang="zh-TW" altLang="en-US" sz="2400" dirty="0">
                <a:ea typeface="新細明體" panose="02020300000000000000" pitchFamily="18" charset="-120"/>
              </a:rPr>
              <a:t>）對它們進行了修改，使其能夠適用於</a:t>
            </a:r>
            <a:r>
              <a:rPr lang="en-US" altLang="zh-TW" sz="2400" dirty="0"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ea typeface="新細明體" panose="02020300000000000000" pitchFamily="18" charset="-120"/>
              </a:rPr>
              <a:t>系統。在練習中，我們還將使用實驗</a:t>
            </a:r>
            <a:r>
              <a:rPr lang="en-US" altLang="zh-TW" sz="2400" dirty="0">
                <a:ea typeface="新細明體" panose="02020300000000000000" pitchFamily="18" charset="-120"/>
              </a:rPr>
              <a:t>5</a:t>
            </a:r>
            <a:r>
              <a:rPr lang="zh-TW" altLang="en-US" sz="2400" dirty="0">
                <a:ea typeface="新細明體" panose="02020300000000000000" pitchFamily="18" charset="-120"/>
              </a:rPr>
              <a:t>中的</a:t>
            </a:r>
            <a:r>
              <a:rPr lang="zh-TW" altLang="en-US" sz="2400" b="1" dirty="0">
                <a:ea typeface="新細明體" panose="02020300000000000000" pitchFamily="18" charset="-120"/>
              </a:rPr>
              <a:t>影像處理</a:t>
            </a:r>
            <a:r>
              <a:rPr lang="zh-TW" altLang="en-US" sz="2400" dirty="0">
                <a:ea typeface="新細明體" panose="02020300000000000000" pitchFamily="18" charset="-120"/>
              </a:rPr>
              <a:t>應用程式作為基準。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對於任何基準，硬體計數器都將測量各種處理器事件。除了修改基準以便使用</a:t>
            </a:r>
            <a:r>
              <a:rPr lang="en-US" altLang="zh-TW" sz="2400" dirty="0">
                <a:ea typeface="新細明體" panose="02020300000000000000" pitchFamily="18" charset="-120"/>
              </a:rPr>
              <a:t>RISC-V</a:t>
            </a:r>
            <a:r>
              <a:rPr lang="zh-TW" altLang="en-US" sz="2400" dirty="0">
                <a:ea typeface="新細明體" panose="02020300000000000000" pitchFamily="18" charset="-120"/>
              </a:rPr>
              <a:t>硬體計數器外，我們還新增了一些對使用</a:t>
            </a:r>
            <a:r>
              <a:rPr lang="en-US" altLang="zh-TW" sz="2400" dirty="0">
                <a:ea typeface="新細明體" panose="02020300000000000000" pitchFamily="18" charset="-120"/>
              </a:rPr>
              <a:t>DCCM/ICCM</a:t>
            </a:r>
            <a:r>
              <a:rPr lang="zh-TW" altLang="en-US" sz="2400" dirty="0">
                <a:ea typeface="新細明體" panose="02020300000000000000" pitchFamily="18" charset="-120"/>
              </a:rPr>
              <a:t>和編譯器最佳化的支援。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接下來，我們將介紹改變記憶體組態和編譯器最佳化時的</a:t>
            </a:r>
            <a:r>
              <a:rPr lang="en-US" altLang="zh-TW" sz="2400" b="1" dirty="0">
                <a:ea typeface="新細明體" panose="02020300000000000000" pitchFamily="18" charset="-120"/>
              </a:rPr>
              <a:t>CoreMark</a:t>
            </a:r>
            <a:r>
              <a:rPr lang="zh-TW" altLang="en-US" sz="2400" dirty="0">
                <a:ea typeface="新細明體" panose="02020300000000000000" pitchFamily="18" charset="-120"/>
              </a:rPr>
              <a:t>效能。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86252A82-6A63-4A48-9656-35BF5AA49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：基準測試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23793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0" y="870857"/>
            <a:ext cx="11992477" cy="53448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200" b="1" dirty="0">
                <a:solidFill>
                  <a:srgbClr val="0070C0"/>
                </a:solidFill>
                <a:ea typeface="新細明體" panose="02020300000000000000" pitchFamily="18" charset="-120"/>
              </a:rPr>
              <a:t>CoreMark</a:t>
            </a:r>
            <a:r>
              <a:rPr lang="zh-TW" altLang="en-US" sz="3200" b="1" dirty="0">
                <a:solidFill>
                  <a:srgbClr val="0070C0"/>
                </a:solidFill>
                <a:ea typeface="新細明體" panose="02020300000000000000" pitchFamily="18" charset="-120"/>
              </a:rPr>
              <a:t>指標</a:t>
            </a:r>
          </a:p>
          <a:p>
            <a:pPr lvl="1"/>
            <a:r>
              <a:rPr lang="en-US" altLang="zh-TW" sz="2800" dirty="0">
                <a:ea typeface="新細明體" panose="02020300000000000000" pitchFamily="18" charset="-120"/>
              </a:rPr>
              <a:t>CoreMark</a:t>
            </a:r>
            <a:r>
              <a:rPr lang="zh-TW" altLang="en-US" sz="2800" dirty="0">
                <a:ea typeface="新細明體" panose="02020300000000000000" pitchFamily="18" charset="-120"/>
              </a:rPr>
              <a:t>執行迴圈的多次迭代。</a:t>
            </a:r>
          </a:p>
          <a:p>
            <a:pPr lvl="1"/>
            <a:r>
              <a:rPr lang="en-US" altLang="zh-TW" sz="2800" b="1" dirty="0">
                <a:ea typeface="新細明體" panose="02020300000000000000" pitchFamily="18" charset="-120"/>
              </a:rPr>
              <a:t>CoreMark</a:t>
            </a:r>
            <a:r>
              <a:rPr lang="zh-TW" altLang="en-US" sz="2800" b="1" dirty="0">
                <a:ea typeface="新細明體" panose="02020300000000000000" pitchFamily="18" charset="-120"/>
              </a:rPr>
              <a:t>分數（</a:t>
            </a:r>
            <a:r>
              <a:rPr lang="en-US" altLang="zh-TW" sz="2800" b="1" dirty="0">
                <a:ea typeface="新細明體" panose="02020300000000000000" pitchFamily="18" charset="-120"/>
              </a:rPr>
              <a:t>CM</a:t>
            </a:r>
            <a:r>
              <a:rPr lang="zh-TW" altLang="en-US" sz="2800" b="1" dirty="0">
                <a:ea typeface="新細明體" panose="02020300000000000000" pitchFamily="18" charset="-120"/>
              </a:rPr>
              <a:t>）：</a:t>
            </a:r>
            <a:r>
              <a:rPr lang="zh-TW" altLang="en-US" sz="2800" dirty="0">
                <a:ea typeface="新細明體" panose="02020300000000000000" pitchFamily="18" charset="-120"/>
              </a:rPr>
              <a:t>每秒鐘完成的迭代次數（即，迭代數</a:t>
            </a:r>
            <a:r>
              <a:rPr lang="en-US" altLang="zh-TW" sz="2800" dirty="0">
                <a:ea typeface="新細明體" panose="02020300000000000000" pitchFamily="18" charset="-120"/>
              </a:rPr>
              <a:t>/</a:t>
            </a:r>
            <a:r>
              <a:rPr lang="zh-TW" altLang="en-US" sz="2800" dirty="0">
                <a:ea typeface="新細明體" panose="02020300000000000000" pitchFamily="18" charset="-120"/>
              </a:rPr>
              <a:t>秒）。</a:t>
            </a:r>
          </a:p>
          <a:p>
            <a:pPr lvl="1"/>
            <a:r>
              <a:rPr lang="en-US" altLang="zh-TW" sz="2800" b="1" dirty="0">
                <a:ea typeface="新細明體" panose="02020300000000000000" pitchFamily="18" charset="-120"/>
              </a:rPr>
              <a:t>CM/MHz</a:t>
            </a:r>
            <a:r>
              <a:rPr lang="zh-TW" altLang="en-US" sz="2800" b="1" dirty="0">
                <a:ea typeface="新細明體" panose="02020300000000000000" pitchFamily="18" charset="-120"/>
              </a:rPr>
              <a:t>：</a:t>
            </a:r>
            <a:r>
              <a:rPr lang="en-US" altLang="zh-TW" sz="2800" dirty="0">
                <a:ea typeface="新細明體" panose="02020300000000000000" pitchFamily="18" charset="-120"/>
              </a:rPr>
              <a:t>CM</a:t>
            </a:r>
            <a:r>
              <a:rPr lang="zh-TW" altLang="en-US" sz="2800" dirty="0">
                <a:ea typeface="新細明體" panose="02020300000000000000" pitchFamily="18" charset="-120"/>
              </a:rPr>
              <a:t>除以單位為</a:t>
            </a:r>
            <a:r>
              <a:rPr lang="en-US" altLang="zh-TW" sz="2800" dirty="0">
                <a:ea typeface="新細明體" panose="02020300000000000000" pitchFamily="18" charset="-120"/>
              </a:rPr>
              <a:t>MHz</a:t>
            </a:r>
            <a:r>
              <a:rPr lang="zh-TW" altLang="en-US" sz="2800" dirty="0">
                <a:ea typeface="新細明體" panose="02020300000000000000" pitchFamily="18" charset="-120"/>
              </a:rPr>
              <a:t>的時脈頻率（也稱為</a:t>
            </a:r>
            <a:r>
              <a:rPr lang="en-US" altLang="zh-TW" sz="2800" dirty="0">
                <a:ea typeface="新細明體" panose="02020300000000000000" pitchFamily="18" charset="-120"/>
              </a:rPr>
              <a:t>Iterat/Sec/MHz</a:t>
            </a:r>
            <a:r>
              <a:rPr lang="zh-TW" altLang="en-US" sz="2800" dirty="0">
                <a:ea typeface="新細明體" panose="02020300000000000000" pitchFamily="18" charset="-120"/>
              </a:rPr>
              <a:t>，即迭代數</a:t>
            </a:r>
            <a:r>
              <a:rPr lang="en-US" altLang="zh-TW" sz="2800" dirty="0">
                <a:ea typeface="新細明體" panose="02020300000000000000" pitchFamily="18" charset="-120"/>
              </a:rPr>
              <a:t>/</a:t>
            </a:r>
            <a:r>
              <a:rPr lang="zh-TW" altLang="en-US" sz="2800" dirty="0">
                <a:ea typeface="新細明體" panose="02020300000000000000" pitchFamily="18" charset="-120"/>
              </a:rPr>
              <a:t>秒</a:t>
            </a:r>
            <a:r>
              <a:rPr lang="en-US" altLang="zh-TW" sz="2800" dirty="0">
                <a:ea typeface="新細明體" panose="02020300000000000000" pitchFamily="18" charset="-120"/>
              </a:rPr>
              <a:t>/MHz</a:t>
            </a:r>
            <a:r>
              <a:rPr lang="zh-TW" altLang="en-US" sz="2800" dirty="0">
                <a:ea typeface="新細明體" panose="02020300000000000000" pitchFamily="18" charset="-120"/>
              </a:rPr>
              <a:t>）。</a:t>
            </a:r>
          </a:p>
          <a:p>
            <a:r>
              <a:rPr lang="zh-TW" altLang="en-US" sz="3200" dirty="0">
                <a:ea typeface="新細明體" panose="02020300000000000000" pitchFamily="18" charset="-120"/>
              </a:rPr>
              <a:t>回顧一下，由於</a:t>
            </a:r>
            <a:r>
              <a:rPr lang="en-US" altLang="zh-TW" sz="3200" dirty="0">
                <a:ea typeface="新細明體" panose="02020300000000000000" pitchFamily="18" charset="-120"/>
              </a:rPr>
              <a:t>SweRV EH1</a:t>
            </a:r>
            <a:r>
              <a:rPr lang="zh-TW" altLang="en-US" sz="3200" dirty="0">
                <a:ea typeface="新細明體" panose="02020300000000000000" pitchFamily="18" charset="-120"/>
              </a:rPr>
              <a:t>為雙路超標量處理器，因此其</a:t>
            </a:r>
            <a:r>
              <a:rPr lang="zh-TW" altLang="en-US" sz="3200" b="1" dirty="0">
                <a:solidFill>
                  <a:srgbClr val="0070C0"/>
                </a:solidFill>
                <a:ea typeface="新細明體" panose="02020300000000000000" pitchFamily="18" charset="-120"/>
              </a:rPr>
              <a:t>理想</a:t>
            </a:r>
            <a:r>
              <a:rPr lang="en-US" altLang="zh-TW" sz="3200" b="1" dirty="0">
                <a:solidFill>
                  <a:srgbClr val="0070C0"/>
                </a:solidFill>
                <a:ea typeface="新細明體" panose="02020300000000000000" pitchFamily="18" charset="-120"/>
              </a:rPr>
              <a:t>IPC</a:t>
            </a:r>
            <a:r>
              <a:rPr lang="zh-TW" altLang="en-US" sz="3200" dirty="0">
                <a:ea typeface="新細明體" panose="02020300000000000000" pitchFamily="18" charset="-120"/>
              </a:rPr>
              <a:t>為</a:t>
            </a:r>
            <a:r>
              <a:rPr lang="en-US" altLang="zh-TW" sz="3200" b="1" dirty="0">
                <a:solidFill>
                  <a:srgbClr val="0070C0"/>
                </a:solidFill>
                <a:ea typeface="新細明體" panose="02020300000000000000" pitchFamily="18" charset="-120"/>
              </a:rPr>
              <a:t>2</a:t>
            </a:r>
            <a:r>
              <a:rPr lang="zh-TW" altLang="en-US" sz="3200" dirty="0">
                <a:ea typeface="新細明體" panose="02020300000000000000" pitchFamily="18" charset="-120"/>
              </a:rPr>
              <a:t>。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38460C9-504E-4C22-B338-5480DBF8B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：指標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311876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5BE4B27-7A8F-485F-BED0-AF54E0AA9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946445"/>
              </p:ext>
            </p:extLst>
          </p:nvPr>
        </p:nvGraphicFramePr>
        <p:xfrm>
          <a:off x="359484" y="1230654"/>
          <a:ext cx="11473032" cy="4663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551797">
                  <a:extLst>
                    <a:ext uri="{9D8B030D-6E8A-4147-A177-3AD203B41FA5}">
                      <a16:colId xmlns:a16="http://schemas.microsoft.com/office/drawing/2014/main" val="2366973542"/>
                    </a:ext>
                  </a:extLst>
                </a:gridCol>
                <a:gridCol w="2531652">
                  <a:extLst>
                    <a:ext uri="{9D8B030D-6E8A-4147-A177-3AD203B41FA5}">
                      <a16:colId xmlns:a16="http://schemas.microsoft.com/office/drawing/2014/main" val="1809653310"/>
                    </a:ext>
                  </a:extLst>
                </a:gridCol>
                <a:gridCol w="2415092">
                  <a:extLst>
                    <a:ext uri="{9D8B030D-6E8A-4147-A177-3AD203B41FA5}">
                      <a16:colId xmlns:a16="http://schemas.microsoft.com/office/drawing/2014/main" val="149000232"/>
                    </a:ext>
                  </a:extLst>
                </a:gridCol>
                <a:gridCol w="2974491">
                  <a:extLst>
                    <a:ext uri="{9D8B030D-6E8A-4147-A177-3AD203B41FA5}">
                      <a16:colId xmlns:a16="http://schemas.microsoft.com/office/drawing/2014/main" val="2016668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rtl="0"/>
                      <a:endParaRPr lang="en-US" sz="2400" dirty="0">
                        <a:ea typeface="新細明體" panose="02020300000000000000" pitchFamily="18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編譯器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=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除錯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外部記憶體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編譯器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=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除錯</a:t>
                      </a:r>
                    </a:p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DCCM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編譯器 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=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最佳化</a:t>
                      </a:r>
                    </a:p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DCCM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76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CM/MHz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0.47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3.47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07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指令數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約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50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約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50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30.9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28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週期數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約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200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約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50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28.8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25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IPC</a:t>
                      </a: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（指令數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週期）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831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資料匯流排交易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約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133,000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（全部轉到外部記憶體）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 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（由於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DCCM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（由於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DCCM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19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指令匯流排交易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392 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（由於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I$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392 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（由於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I$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392</a:t>
                      </a:r>
                    </a:p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（由於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I$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2920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8B1FDFFA-858D-4832-A7EA-24EE11FF2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20</a:t>
            </a:r>
            <a:r>
              <a:rPr lang="zh-TW" altLang="en-US" sz="3600" b="1" dirty="0">
                <a:ea typeface="新細明體" panose="02020300000000000000" pitchFamily="18" charset="-120"/>
              </a:rPr>
              <a:t>：各種條件下的</a:t>
            </a:r>
            <a:r>
              <a:rPr lang="en-US" altLang="zh-TW" sz="3600" b="1" dirty="0">
                <a:ea typeface="新細明體" panose="02020300000000000000" pitchFamily="18" charset="-120"/>
              </a:rPr>
              <a:t>CoreMark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212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實驗內容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9BA2A32-9A05-4A3B-BDD3-82D85AA9E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016012"/>
              </p:ext>
            </p:extLst>
          </p:nvPr>
        </p:nvGraphicFramePr>
        <p:xfrm>
          <a:off x="301186" y="1733139"/>
          <a:ext cx="4485499" cy="382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2390">
                  <a:extLst>
                    <a:ext uri="{9D8B030D-6E8A-4147-A177-3AD203B41FA5}">
                      <a16:colId xmlns:a16="http://schemas.microsoft.com/office/drawing/2014/main" val="2716082012"/>
                    </a:ext>
                  </a:extLst>
                </a:gridCol>
                <a:gridCol w="3673109">
                  <a:extLst>
                    <a:ext uri="{9D8B030D-6E8A-4147-A177-3AD203B41FA5}">
                      <a16:colId xmlns:a16="http://schemas.microsoft.com/office/drawing/2014/main" val="6922460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編號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標題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013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建立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Vivado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專案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851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C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語言程式設計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160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組合語言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08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函數呼叫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8943696"/>
                  </a:ext>
                </a:extLst>
              </a:tr>
              <a:tr h="20928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影像處理：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0899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I/O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簡介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680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7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段顯示器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5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計時器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94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中斷驅動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I/O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1251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序列匯流排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220684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2EAD3E2-9C85-4BC6-B070-BC72A959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040316"/>
              </p:ext>
            </p:extLst>
          </p:nvPr>
        </p:nvGraphicFramePr>
        <p:xfrm>
          <a:off x="4953663" y="1733139"/>
          <a:ext cx="6719229" cy="382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0020">
                  <a:extLst>
                    <a:ext uri="{9D8B030D-6E8A-4147-A177-3AD203B41FA5}">
                      <a16:colId xmlns:a16="http://schemas.microsoft.com/office/drawing/2014/main" val="2716082012"/>
                    </a:ext>
                  </a:extLst>
                </a:gridCol>
                <a:gridCol w="5969209">
                  <a:extLst>
                    <a:ext uri="{9D8B030D-6E8A-4147-A177-3AD203B41FA5}">
                      <a16:colId xmlns:a16="http://schemas.microsoft.com/office/drawing/2014/main" val="6922460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編號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標題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013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SweRV EH1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配置和效能監視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4551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算術</a:t>
                      </a: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邏輯指令：</a:t>
                      </a: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add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851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記憶體存取指令：</a:t>
                      </a: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lw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和</a:t>
                      </a: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sw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160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結構冒險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08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資料冒險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8943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控制冒險：分支指令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0899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超標量執行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680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新增新功能（指令和計數器）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5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記憶體階層：指令快取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94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ICCM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、</a:t>
                      </a:r>
                      <a:r>
                        <a:rPr lang="en-US" altLang="zh-TW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DCCM</a:t>
                      </a:r>
                      <a:r>
                        <a:rPr lang="zh-TW" altLang="en-US" sz="2400" baseline="0" dirty="0">
                          <a:latin typeface="Calibri" panose="020F0502020204030204" pitchFamily="34" charset="0"/>
                          <a:ea typeface="新細明體" panose="02020300000000000000" pitchFamily="18" charset="-120"/>
                        </a:rPr>
                        <a:t>和基準測試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1251559"/>
                  </a:ext>
                </a:extLst>
              </a:tr>
            </a:tbl>
          </a:graphicData>
        </a:graphic>
      </p:graphicFrame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0C4318F5-A2B3-4C77-97F3-94298A6457D9}"/>
              </a:ext>
            </a:extLst>
          </p:cNvPr>
          <p:cNvSpPr txBox="1">
            <a:spLocks/>
          </p:cNvSpPr>
          <p:nvPr/>
        </p:nvSpPr>
        <p:spPr>
          <a:xfrm>
            <a:off x="322562" y="1170501"/>
            <a:ext cx="2102584" cy="5526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kumimoji="0" lang="zh-TW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第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</a:t>
            </a:r>
            <a:r>
              <a:rPr kumimoji="0" lang="zh-TW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部分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213032A0-2C99-4FF2-BF87-3FE6D84BA67E}"/>
              </a:ext>
            </a:extLst>
          </p:cNvPr>
          <p:cNvSpPr txBox="1">
            <a:spLocks/>
          </p:cNvSpPr>
          <p:nvPr/>
        </p:nvSpPr>
        <p:spPr>
          <a:xfrm>
            <a:off x="5102626" y="1163878"/>
            <a:ext cx="2102584" cy="5526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kumimoji="0" lang="zh-TW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第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2</a:t>
            </a:r>
            <a:r>
              <a:rPr kumimoji="0" lang="zh-TW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部分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514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1-10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顯示如何查看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系統原始程式碼（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Verilog/SV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）並確定其目標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FPGA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（實驗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1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）、如何編寫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C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程式和組合語言程式（實驗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2-5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）以及如何修改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系統以新增周邊設備（實驗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6-10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）。 </a:t>
            </a:r>
          </a:p>
          <a:p>
            <a:pPr marL="0" indent="0">
              <a:buNone/>
              <a:defRPr/>
            </a:pPr>
            <a:endParaRPr kumimoji="0" lang="zh-TW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實驗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0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實驗概述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：建立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Vivado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專案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2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語言程式設計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3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組合語言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4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：函數呼叫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5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：影像處理：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語言和組合語言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6907876" y="2553219"/>
            <a:ext cx="475058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6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I/O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簡介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7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7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段顯示器</a:t>
            </a:r>
          </a:p>
          <a:p>
            <a:pPr lvl="0"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8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計時器</a:t>
            </a:r>
          </a:p>
          <a:p>
            <a:pPr lvl="0"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9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中斷驅動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I/O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10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：序列匯流排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4DB36C-9B7A-491F-A1A7-33045B30E195}"/>
              </a:ext>
            </a:extLst>
          </p:cNvPr>
          <p:cNvGrpSpPr/>
          <p:nvPr/>
        </p:nvGrpSpPr>
        <p:grpSpPr>
          <a:xfrm>
            <a:off x="500391" y="3538284"/>
            <a:ext cx="183906" cy="1581150"/>
            <a:chOff x="500391" y="4027170"/>
            <a:chExt cx="183906" cy="15811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133D020-BD3C-434E-B91F-5BF8E9C869C3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6329DA-A22E-4F81-A522-9927A90E7838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A8861B-22D7-4801-91DA-4D904A58DD32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2C9140-84AE-4214-A4B8-9AFFB19673DD}"/>
              </a:ext>
            </a:extLst>
          </p:cNvPr>
          <p:cNvGrpSpPr/>
          <p:nvPr/>
        </p:nvGrpSpPr>
        <p:grpSpPr>
          <a:xfrm flipH="1">
            <a:off x="10554256" y="2571843"/>
            <a:ext cx="183905" cy="2096429"/>
            <a:chOff x="500391" y="4027170"/>
            <a:chExt cx="183906" cy="158115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AC35F-F6A9-445B-A7B7-4EF9E9A57982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33B8E4-8C1D-41EA-9E97-BE8F11AF7760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D3F890-DCF6-4270-899B-4D026B98262F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8EA7B88-7256-4496-BE6D-A2F43D612263}"/>
              </a:ext>
            </a:extLst>
          </p:cNvPr>
          <p:cNvSpPr txBox="1"/>
          <p:nvPr/>
        </p:nvSpPr>
        <p:spPr>
          <a:xfrm>
            <a:off x="71872" y="3523555"/>
            <a:ext cx="461665" cy="160592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程式設計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9C9AD2-6230-4D21-ADB3-CFC716E68D82}"/>
              </a:ext>
            </a:extLst>
          </p:cNvPr>
          <p:cNvSpPr txBox="1"/>
          <p:nvPr/>
        </p:nvSpPr>
        <p:spPr>
          <a:xfrm>
            <a:off x="10720597" y="2571844"/>
            <a:ext cx="461665" cy="2073854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/>
            <a:r>
              <a:rPr lang="en-US" altLang="zh-TW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I/O</a:t>
            </a:r>
            <a:r>
              <a:rPr lang="zh-TW" altLang="en-US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系統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5961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1-5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Vivado</a:t>
            </a:r>
            <a:r>
              <a:rPr lang="zh-TW" altLang="en-US" sz="3600" b="1" dirty="0">
                <a:ea typeface="新細明體" panose="02020300000000000000" pitchFamily="18" charset="-120"/>
              </a:rPr>
              <a:t>專案和程式設計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412010" cy="42088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zh-TW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：建立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Vivado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專案：</a:t>
            </a:r>
            <a:r>
              <a:rPr lang="zh-TW" altLang="en-US" sz="2400" dirty="0">
                <a:ea typeface="新細明體" panose="02020300000000000000" pitchFamily="18" charset="-120"/>
              </a:rPr>
              <a:t>建立</a:t>
            </a:r>
            <a:r>
              <a:rPr lang="en-US" altLang="zh-TW" sz="2400" dirty="0">
                <a:ea typeface="新細明體" panose="02020300000000000000" pitchFamily="18" charset="-120"/>
              </a:rPr>
              <a:t>Vivado</a:t>
            </a:r>
            <a:r>
              <a:rPr lang="zh-TW" altLang="en-US" sz="2400" dirty="0">
                <a:ea typeface="新細明體" panose="02020300000000000000" pitchFamily="18" charset="-120"/>
              </a:rPr>
              <a:t>專案並確定</a:t>
            </a:r>
            <a:r>
              <a:rPr lang="en-US" altLang="zh-TW" sz="2400" dirty="0">
                <a:ea typeface="新細明體" panose="02020300000000000000" pitchFamily="18" charset="-120"/>
              </a:rPr>
              <a:t>RVfpgaNexys</a:t>
            </a:r>
            <a:r>
              <a:rPr lang="zh-TW" altLang="en-US" sz="2400" dirty="0">
                <a:ea typeface="新細明體" panose="02020300000000000000" pitchFamily="18" charset="-120"/>
              </a:rPr>
              <a:t>的目標</a:t>
            </a:r>
            <a:r>
              <a:rPr lang="en-US" altLang="zh-TW" sz="2400" dirty="0">
                <a:ea typeface="新細明體" panose="02020300000000000000" pitchFamily="18" charset="-120"/>
              </a:rPr>
              <a:t>FPGA</a:t>
            </a:r>
            <a:r>
              <a:rPr lang="zh-TW" altLang="en-US" sz="2400" dirty="0">
                <a:ea typeface="新細明體" panose="02020300000000000000" pitchFamily="18" charset="-120"/>
              </a:rPr>
              <a:t>開發板，然後在</a:t>
            </a:r>
            <a:r>
              <a:rPr lang="en-US" altLang="zh-TW" sz="2400" dirty="0">
                <a:ea typeface="新細明體" panose="02020300000000000000" pitchFamily="18" charset="-120"/>
              </a:rPr>
              <a:t>Verilator</a:t>
            </a:r>
            <a:r>
              <a:rPr lang="zh-TW" altLang="en-US" sz="2400" dirty="0">
                <a:ea typeface="新細明體" panose="02020300000000000000" pitchFamily="18" charset="-120"/>
              </a:rPr>
              <a:t>中模擬</a:t>
            </a:r>
            <a:r>
              <a:rPr lang="en-US" altLang="zh-TW" sz="2400" dirty="0">
                <a:ea typeface="新細明體" panose="02020300000000000000" pitchFamily="18" charset="-120"/>
              </a:rPr>
              <a:t>RVfpgaSim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2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語言程式設計：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PlatformIO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中編寫一個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程式，然後在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RVfpgaNexys/RVfpgaSim/Whisper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上執行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/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除錯。此外，還介紹了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Western Digital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的開發板支援套件和平台支援套件（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BSP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和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PSP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），用於支援終端機列印等操作。</a:t>
            </a:r>
          </a:p>
          <a:p>
            <a:pPr lvl="0"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3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組合語言：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PlatformIO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中編寫一個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組合語言程式，然後在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RVfpgaNexys/RVfpgaSim/Whisper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上執行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/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除錯。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4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：函數呼叫：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函數呼叫、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函數庫和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呼叫慣例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5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：影像處理：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語言和組合語言：</a:t>
            </a:r>
            <a:r>
              <a:rPr lang="zh-TW" altLang="en-US" sz="2400" dirty="0">
                <a:ea typeface="新細明體" panose="02020300000000000000" pitchFamily="18" charset="-120"/>
              </a:rPr>
              <a:t>將</a:t>
            </a:r>
            <a:r>
              <a:rPr lang="en-US" altLang="zh-TW" sz="2400" dirty="0">
                <a:ea typeface="新細明體" panose="02020300000000000000" pitchFamily="18" charset="-120"/>
              </a:rPr>
              <a:t>C</a:t>
            </a:r>
            <a:r>
              <a:rPr lang="zh-TW" altLang="en-US" sz="2400" dirty="0">
                <a:ea typeface="新細明體" panose="02020300000000000000" pitchFamily="18" charset="-120"/>
              </a:rPr>
              <a:t>程式碼嵌入組合語言程式碼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222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6-10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和周邊設備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9213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6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I/O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簡介：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記憶體對映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I/O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和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系統開放原始碼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GPIO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模組簡介。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7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7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段顯示器：</a:t>
            </a:r>
            <a:r>
              <a:rPr lang="zh-TW" altLang="en-US" sz="2400" dirty="0">
                <a:ea typeface="新細明體" panose="02020300000000000000" pitchFamily="18" charset="-120"/>
              </a:rPr>
              <a:t>構建一個</a:t>
            </a:r>
            <a:r>
              <a:rPr lang="en-US" altLang="zh-TW" sz="2400" dirty="0">
                <a:ea typeface="新細明體" panose="02020300000000000000" pitchFamily="18" charset="-120"/>
              </a:rPr>
              <a:t>7</a:t>
            </a:r>
            <a:r>
              <a:rPr lang="zh-TW" altLang="en-US" sz="2400" dirty="0">
                <a:ea typeface="新細明體" panose="02020300000000000000" pitchFamily="18" charset="-120"/>
              </a:rPr>
              <a:t>段顯示器解碼器並將其整合到</a:t>
            </a:r>
            <a:r>
              <a:rPr lang="en-US" altLang="zh-TW" sz="2400" dirty="0"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ea typeface="新細明體" panose="02020300000000000000" pitchFamily="18" charset="-120"/>
              </a:rPr>
              <a:t>系統中</a:t>
            </a:r>
          </a:p>
          <a:p>
            <a:pPr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8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：計時器：</a:t>
            </a:r>
            <a:r>
              <a:rPr lang="zh-TW" altLang="en-US" sz="2400" dirty="0">
                <a:ea typeface="新細明體" panose="02020300000000000000" pitchFamily="18" charset="-120"/>
              </a:rPr>
              <a:t>瞭解和使用計時器與計時器控制器。</a:t>
            </a:r>
          </a:p>
          <a:p>
            <a:pPr>
              <a:defRPr/>
            </a:pP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實驗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9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：中斷驅動</a:t>
            </a:r>
            <a:r>
              <a:rPr lang="en-US" altLang="zh-TW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I/O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：</a:t>
            </a:r>
            <a:r>
              <a:rPr lang="en-US" altLang="zh-TW" sz="2400" dirty="0"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ea typeface="新細明體" panose="02020300000000000000" pitchFamily="18" charset="-120"/>
              </a:rPr>
              <a:t>系統中斷支援和中斷驅動</a:t>
            </a:r>
            <a:r>
              <a:rPr lang="en-US" altLang="zh-TW" sz="2400" dirty="0">
                <a:ea typeface="新細明體" panose="02020300000000000000" pitchFamily="18" charset="-120"/>
              </a:rPr>
              <a:t>I/O</a:t>
            </a:r>
            <a:r>
              <a:rPr lang="zh-TW" altLang="en-US" sz="2400" dirty="0">
                <a:ea typeface="新細明體" panose="02020300000000000000" pitchFamily="18" charset="-120"/>
              </a:rPr>
              <a:t>使用簡介。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  <a:r>
              <a:rPr kumimoji="0" lang="en-US" altLang="zh-TW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10</a:t>
            </a:r>
            <a:r>
              <a:rPr kumimoji="0" lang="zh-TW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：序列匯流排：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序列介面（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SPI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、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I2C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和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UART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）簡介。介紹如何使用採用</a:t>
            </a:r>
            <a:r>
              <a:rPr kumimoji="0" lang="en-US" altLang="zh-TW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SPI</a:t>
            </a:r>
            <a:r>
              <a:rPr kumimoji="0" lang="zh-TW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介面的板上加速計。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710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11-20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核心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49764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11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瞭解</a:t>
            </a:r>
            <a:r>
              <a:rPr lang="en-US" altLang="zh-TW" sz="2700" dirty="0">
                <a:ea typeface="新細明體" panose="02020300000000000000" pitchFamily="18" charset="-120"/>
              </a:rPr>
              <a:t>SweRV EH1</a:t>
            </a:r>
            <a:r>
              <a:rPr lang="zh-TW" altLang="en-US" sz="2700" dirty="0">
                <a:ea typeface="新細明體" panose="02020300000000000000" pitchFamily="18" charset="-120"/>
              </a:rPr>
              <a:t>組態、核心結構和效能監視。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12</a:t>
            </a:r>
            <a:r>
              <a:rPr lang="zh-TW" altLang="en-US" sz="2700" b="1" dirty="0">
                <a:ea typeface="新細明體" panose="02020300000000000000" pitchFamily="18" charset="-120"/>
              </a:rPr>
              <a:t>、</a:t>
            </a:r>
            <a:r>
              <a:rPr lang="en-US" altLang="zh-TW" sz="2700" b="1" dirty="0">
                <a:ea typeface="新細明體" panose="02020300000000000000" pitchFamily="18" charset="-120"/>
              </a:rPr>
              <a:t>13</a:t>
            </a:r>
            <a:r>
              <a:rPr lang="zh-TW" altLang="en-US" sz="2700" b="1" dirty="0">
                <a:ea typeface="新細明體" panose="02020300000000000000" pitchFamily="18" charset="-120"/>
              </a:rPr>
              <a:t>和</a:t>
            </a:r>
            <a:r>
              <a:rPr lang="en-US" altLang="zh-TW" sz="2700" b="1" dirty="0">
                <a:ea typeface="新細明體" panose="02020300000000000000" pitchFamily="18" charset="-120"/>
              </a:rPr>
              <a:t>16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檢查管線中的指令流動（算術</a:t>
            </a:r>
            <a:r>
              <a:rPr lang="en-US" altLang="zh-TW" sz="2700" dirty="0">
                <a:ea typeface="新細明體" panose="02020300000000000000" pitchFamily="18" charset="-120"/>
              </a:rPr>
              <a:t>/</a:t>
            </a:r>
            <a:r>
              <a:rPr lang="zh-TW" altLang="en-US" sz="2700" dirty="0">
                <a:ea typeface="新細明體" panose="02020300000000000000" pitchFamily="18" charset="-120"/>
              </a:rPr>
              <a:t>邏輯、記憶體、跳轉和分支）。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14-16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瞭解冒險及其處理方法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16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瞭解和修改分支預測器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17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探究超標量執行。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18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新增新指令和硬體計數器。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19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瞭解記憶體階層和</a:t>
            </a:r>
            <a:r>
              <a:rPr lang="en-US" altLang="zh-TW" sz="2700" dirty="0">
                <a:ea typeface="新細明體" panose="02020300000000000000" pitchFamily="18" charset="-120"/>
              </a:rPr>
              <a:t>I$</a:t>
            </a:r>
            <a:r>
              <a:rPr lang="zh-TW" altLang="en-US" sz="2700" dirty="0">
                <a:ea typeface="新細明體" panose="02020300000000000000" pitchFamily="18" charset="-120"/>
              </a:rPr>
              <a:t>。</a:t>
            </a:r>
          </a:p>
          <a:p>
            <a:r>
              <a:rPr lang="zh-TW" altLang="en-US" sz="2700" b="1" dirty="0">
                <a:ea typeface="新細明體" panose="02020300000000000000" pitchFamily="18" charset="-120"/>
              </a:rPr>
              <a:t>實驗</a:t>
            </a:r>
            <a:r>
              <a:rPr lang="en-US" altLang="zh-TW" sz="2700" b="1" dirty="0">
                <a:ea typeface="新細明體" panose="02020300000000000000" pitchFamily="18" charset="-120"/>
              </a:rPr>
              <a:t>20</a:t>
            </a:r>
            <a:r>
              <a:rPr lang="zh-TW" altLang="en-US" sz="2700" b="1" dirty="0">
                <a:ea typeface="新細明體" panose="02020300000000000000" pitchFamily="18" charset="-120"/>
              </a:rPr>
              <a:t>：</a:t>
            </a:r>
            <a:r>
              <a:rPr lang="zh-TW" altLang="en-US" sz="2700" dirty="0">
                <a:ea typeface="新細明體" panose="02020300000000000000" pitchFamily="18" charset="-120"/>
              </a:rPr>
              <a:t>啟用</a:t>
            </a:r>
            <a:r>
              <a:rPr lang="en-US" altLang="zh-TW" sz="2700" dirty="0">
                <a:ea typeface="新細明體" panose="02020300000000000000" pitchFamily="18" charset="-120"/>
              </a:rPr>
              <a:t>ICCM</a:t>
            </a:r>
            <a:r>
              <a:rPr lang="zh-TW" altLang="en-US" sz="2700" dirty="0">
                <a:ea typeface="新細明體" panose="02020300000000000000" pitchFamily="18" charset="-120"/>
              </a:rPr>
              <a:t>和</a:t>
            </a:r>
            <a:r>
              <a:rPr lang="en-US" altLang="zh-TW" sz="2700" dirty="0">
                <a:ea typeface="新細明體" panose="02020300000000000000" pitchFamily="18" charset="-120"/>
              </a:rPr>
              <a:t>DCCM</a:t>
            </a:r>
            <a:r>
              <a:rPr lang="zh-TW" altLang="en-US" sz="2700" dirty="0">
                <a:ea typeface="新細明體" panose="02020300000000000000" pitchFamily="18" charset="-120"/>
              </a:rPr>
              <a:t>（指令和資料緊密耦合記憶體）並使用基準測試來比較效能。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8331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簡介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38644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TW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 FPGA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）是一套教學套件，其中包含一套指令、工具和實驗，用於展示如何：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確定商用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晶片上系統（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SoC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）</a:t>
            </a:r>
            <a:r>
              <a:rPr kumimoji="0" lang="zh-TW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的目標</a:t>
            </a:r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FPGA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zh-TW" altLang="en-US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設計</a:t>
            </a:r>
            <a:r>
              <a:rPr lang="en-US" altLang="zh-TW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 SoC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程式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向</a:t>
            </a:r>
            <a:r>
              <a:rPr kumimoji="0" lang="en-US" altLang="zh-TW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 SoC</a:t>
            </a:r>
            <a:r>
              <a:rPr kumimoji="0" lang="zh-TW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新增更多功能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TW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分析和修改</a:t>
            </a:r>
            <a:r>
              <a:rPr kumimoji="0" lang="en-US" altLang="zh-TW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</a:t>
            </a: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核心與記憶體階層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該教學包由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Imagination Technologies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與其學術和行業合作伙伴共同開發。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30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</a:t>
            </a:r>
            <a:r>
              <a:rPr kumimoji="0" lang="en-US" altLang="zh-TW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fpga</a:t>
            </a:r>
            <a:r>
              <a:rPr lang="zh-TW" altLang="en-US" sz="30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系統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圍繞</a:t>
            </a:r>
            <a:r>
              <a:rPr kumimoji="0" lang="en-US" altLang="zh-TW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Chips Alliance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的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SweRVolf SoC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（基於</a:t>
            </a:r>
            <a:r>
              <a:rPr kumimoji="0" lang="en-US" altLang="zh-TW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Western Digital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的</a:t>
            </a:r>
            <a:r>
              <a:rPr kumimoji="0" lang="en-US" altLang="zh-TW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 </a:t>
            </a:r>
            <a:r>
              <a:rPr kumimoji="0" lang="en-US" altLang="zh-TW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SweRV EH1</a:t>
            </a:r>
            <a:r>
              <a:rPr kumimoji="0" lang="zh-TW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核心）建立。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受眾和過往成績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00051" y="988529"/>
            <a:ext cx="11324188" cy="46789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目標受眾</a:t>
            </a:r>
          </a:p>
          <a:p>
            <a:pPr lvl="1"/>
            <a:r>
              <a:rPr lang="zh-TW" altLang="en-US" sz="2800" dirty="0">
                <a:ea typeface="新細明體" panose="02020300000000000000" pitchFamily="18" charset="-120"/>
              </a:rPr>
              <a:t>電氣工程、電腦科學或電腦工程專業的本科生</a:t>
            </a:r>
          </a:p>
          <a:p>
            <a:pPr lvl="1"/>
            <a:r>
              <a:rPr lang="zh-TW" altLang="en-US" sz="2800" dirty="0">
                <a:ea typeface="新細明體" panose="02020300000000000000" pitchFamily="18" charset="-120"/>
              </a:rPr>
              <a:t>有興趣學習</a:t>
            </a:r>
            <a:r>
              <a:rPr lang="en-US" altLang="zh-TW" sz="2800" dirty="0">
                <a:ea typeface="新細明體" panose="02020300000000000000" pitchFamily="18" charset="-120"/>
              </a:rPr>
              <a:t>RISC-V</a:t>
            </a:r>
            <a:r>
              <a:rPr lang="zh-TW" altLang="en-US" sz="2800" dirty="0">
                <a:ea typeface="新細明體" panose="02020300000000000000" pitchFamily="18" charset="-120"/>
              </a:rPr>
              <a:t>架構的學者和行業專業人士</a:t>
            </a:r>
          </a:p>
          <a:p>
            <a:r>
              <a:rPr lang="en-US" altLang="zh-TW" sz="3200" b="1" dirty="0">
                <a:ea typeface="新細明體" panose="02020300000000000000" pitchFamily="18" charset="-120"/>
              </a:rPr>
              <a:t>Imagination</a:t>
            </a:r>
            <a:r>
              <a:rPr lang="zh-TW" altLang="en-US" sz="3200" b="1" dirty="0">
                <a:ea typeface="新細明體" panose="02020300000000000000" pitchFamily="18" charset="-120"/>
              </a:rPr>
              <a:t>大學計劃（</a:t>
            </a:r>
            <a:r>
              <a:rPr lang="en-US" altLang="zh-TW" sz="3200" b="1" dirty="0">
                <a:ea typeface="新細明體" panose="02020300000000000000" pitchFamily="18" charset="-120"/>
              </a:rPr>
              <a:t>IUP</a:t>
            </a:r>
            <a:r>
              <a:rPr lang="zh-TW" altLang="en-US" sz="3200" b="1" dirty="0">
                <a:ea typeface="新細明體" panose="02020300000000000000" pitchFamily="18" charset="-120"/>
              </a:rPr>
              <a:t>）過往成績：</a:t>
            </a:r>
            <a:r>
              <a:rPr lang="zh-TW" altLang="en-US" sz="3200" dirty="0">
                <a:ea typeface="新細明體" panose="02020300000000000000" pitchFamily="18" charset="-120"/>
              </a:rPr>
              <a:t>開展了</a:t>
            </a:r>
            <a:r>
              <a:rPr lang="en-US" altLang="zh-TW" sz="3200" dirty="0">
                <a:ea typeface="新細明體" panose="02020300000000000000" pitchFamily="18" charset="-120"/>
              </a:rPr>
              <a:t>MIPSfpga</a:t>
            </a:r>
            <a:r>
              <a:rPr lang="zh-TW" altLang="en-US" sz="3200" dirty="0">
                <a:ea typeface="新細明體" panose="02020300000000000000" pitchFamily="18" charset="-120"/>
              </a:rPr>
              <a:t>計劃：</a:t>
            </a:r>
          </a:p>
          <a:p>
            <a:pPr lvl="1"/>
            <a:r>
              <a:rPr lang="en-US" altLang="zh-TW" sz="2800" dirty="0">
                <a:ea typeface="新細明體" panose="02020300000000000000" pitchFamily="18" charset="-120"/>
              </a:rPr>
              <a:t>2015</a:t>
            </a:r>
            <a:r>
              <a:rPr lang="zh-TW" altLang="en-US" sz="2800" dirty="0">
                <a:ea typeface="新細明體" panose="02020300000000000000" pitchFamily="18" charset="-120"/>
              </a:rPr>
              <a:t>年</a:t>
            </a:r>
            <a:r>
              <a:rPr lang="en-US" altLang="zh-TW" sz="2800" dirty="0">
                <a:ea typeface="新細明體" panose="02020300000000000000" pitchFamily="18" charset="-120"/>
              </a:rPr>
              <a:t>4</a:t>
            </a:r>
            <a:r>
              <a:rPr lang="zh-TW" altLang="en-US" sz="2800" dirty="0">
                <a:ea typeface="新細明體" panose="02020300000000000000" pitchFamily="18" charset="-120"/>
              </a:rPr>
              <a:t>月推出</a:t>
            </a:r>
          </a:p>
          <a:p>
            <a:pPr lvl="1"/>
            <a:r>
              <a:rPr lang="en-US" altLang="zh-TW" sz="2800" dirty="0">
                <a:ea typeface="新細明體" panose="02020300000000000000" pitchFamily="18" charset="-120"/>
              </a:rPr>
              <a:t>800</a:t>
            </a:r>
            <a:r>
              <a:rPr lang="zh-TW" altLang="en-US" sz="2800" dirty="0">
                <a:ea typeface="新細明體" panose="02020300000000000000" pitchFamily="18" charset="-120"/>
              </a:rPr>
              <a:t>所大學參與</a:t>
            </a:r>
          </a:p>
          <a:p>
            <a:pPr lvl="1"/>
            <a:r>
              <a:rPr lang="zh-TW" altLang="en-US" sz="2800" dirty="0">
                <a:ea typeface="新細明體" panose="02020300000000000000" pitchFamily="18" charset="-120"/>
              </a:rPr>
              <a:t>榮獲</a:t>
            </a:r>
            <a:r>
              <a:rPr lang="en-US" altLang="zh-TW" sz="2800" dirty="0">
                <a:ea typeface="新細明體" panose="02020300000000000000" pitchFamily="18" charset="-120"/>
              </a:rPr>
              <a:t>2015</a:t>
            </a:r>
            <a:r>
              <a:rPr lang="zh-TW" altLang="en-US" sz="2800" dirty="0">
                <a:ea typeface="新細明體" panose="02020300000000000000" pitchFamily="18" charset="-120"/>
              </a:rPr>
              <a:t>年歐洲</a:t>
            </a:r>
            <a:r>
              <a:rPr lang="en-US" altLang="zh-TW" sz="2800" dirty="0">
                <a:ea typeface="新細明體" panose="02020300000000000000" pitchFamily="18" charset="-120"/>
              </a:rPr>
              <a:t>Elektra</a:t>
            </a:r>
            <a:r>
              <a:rPr lang="zh-TW" altLang="en-US" sz="2800" dirty="0">
                <a:ea typeface="新細明體" panose="02020300000000000000" pitchFamily="18" charset="-120"/>
              </a:rPr>
              <a:t>最佳教育支持獎</a:t>
            </a:r>
          </a:p>
          <a:p>
            <a:pPr lvl="1"/>
            <a:endParaRPr lang="en-US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1481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RVfpga</a:t>
            </a:r>
            <a:b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快速入門指南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5152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快速入門指南概述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安裝</a:t>
            </a:r>
            <a:r>
              <a:rPr lang="en-US" altLang="zh-TW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VSCode</a:t>
            </a:r>
            <a:r>
              <a:rPr lang="zh-TW" altLang="en-US" sz="32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</a:t>
            </a: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PlatformIO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RVfpgaNexys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上執行</a:t>
            </a: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範例程式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38213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安裝</a:t>
            </a:r>
            <a:r>
              <a:rPr lang="en-US" altLang="zh-TW" sz="3600" b="1" dirty="0">
                <a:ea typeface="新細明體" panose="02020300000000000000" pitchFamily="18" charset="-120"/>
              </a:rPr>
              <a:t>PlatformIO</a:t>
            </a:r>
            <a:r>
              <a:rPr lang="zh-TW" altLang="en-US" sz="3600" b="1" dirty="0">
                <a:ea typeface="新細明體" panose="02020300000000000000" pitchFamily="18" charset="-120"/>
              </a:rPr>
              <a:t>和</a:t>
            </a:r>
            <a:r>
              <a:rPr lang="en-US" altLang="zh-TW" sz="3600" b="1" dirty="0">
                <a:ea typeface="新細明體" panose="02020300000000000000" pitchFamily="18" charset="-120"/>
              </a:rPr>
              <a:t>VSCode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121214"/>
            <a:ext cx="11593444" cy="30705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安裝</a:t>
            </a:r>
            <a:r>
              <a:rPr lang="en-US" altLang="zh-TW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VSCode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altLang="zh-TW" u="sng" dirty="0">
                <a:solidFill>
                  <a:srgbClr val="0000FF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  <a:hlinkClick r:id="rId3"/>
              </a:rPr>
              <a:t>https://code.visualstudio.com/Download</a:t>
            </a:r>
          </a:p>
          <a:p>
            <a:pPr lvl="1">
              <a:defRPr/>
            </a:pP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對於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Ubuntu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macOS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，需安裝</a:t>
            </a:r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Python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Windows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不需要該步驟）</a:t>
            </a: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在</a:t>
            </a:r>
            <a:r>
              <a:rPr lang="en-US" altLang="zh-TW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VSCode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中安裝</a:t>
            </a:r>
            <a:r>
              <a:rPr lang="en-US" altLang="zh-TW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PlatformIO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延伸模組</a:t>
            </a: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kumimoji="0" lang="zh-TW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安裝</a:t>
            </a:r>
            <a:r>
              <a:rPr kumimoji="0" lang="en-US" altLang="zh-TW" sz="3200" b="0" i="0" u="none" strike="noStrike" cap="none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Nexys</a:t>
            </a:r>
            <a:r>
              <a:rPr kumimoji="0" lang="en-US" altLang="zh-TW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 A7</a:t>
            </a:r>
            <a:r>
              <a:rPr kumimoji="0" lang="zh-TW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開發板</a:t>
            </a: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驅動程式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（請參閱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入門指南說明）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3697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79588" cy="680114"/>
          </a:xfrm>
        </p:spPr>
        <p:txBody>
          <a:bodyPr>
            <a:noAutofit/>
          </a:bodyPr>
          <a:lstStyle/>
          <a:p>
            <a:r>
              <a:rPr lang="zh-TW" altLang="en-US" sz="3200" b="1" dirty="0"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ea typeface="新細明體" panose="02020300000000000000" pitchFamily="18" charset="-120"/>
              </a:rPr>
              <a:t>RVfpgaNexys</a:t>
            </a:r>
            <a:r>
              <a:rPr lang="zh-TW" altLang="en-US" sz="3200" b="1" dirty="0">
                <a:ea typeface="新細明體" panose="02020300000000000000" pitchFamily="18" charset="-120"/>
              </a:rPr>
              <a:t>下載到開發板並執行程式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6" y="1007667"/>
            <a:ext cx="11575338" cy="49223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在</a:t>
            </a:r>
            <a:r>
              <a:rPr lang="en-US" altLang="zh-TW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PlatformIO</a:t>
            </a: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中：</a:t>
            </a:r>
          </a:p>
          <a:p>
            <a:pPr lvl="1">
              <a:defRPr/>
            </a:pP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開啟</a:t>
            </a:r>
            <a:r>
              <a:rPr lang="zh-TW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程式範例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（將開關的值寫入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）。程式位置：</a:t>
            </a:r>
            <a:r>
              <a:rPr lang="en-US" altLang="zh-TW" sz="23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[RVfpgaPath]\RVfpga\examples\LedsSwitches_C-Lang</a:t>
            </a:r>
          </a:p>
          <a:p>
            <a:pPr lvl="1">
              <a:defRPr/>
            </a:pP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更新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PlatformIO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初始化檔案（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platformio.ini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）中</a:t>
            </a:r>
            <a:r>
              <a:rPr lang="en-US" altLang="zh-TW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RVfpgaNexys bit</a:t>
            </a:r>
            <a:r>
              <a:rPr lang="zh-TW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檔案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的目錄位置 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– 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即，將以下行新增到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platformio.ini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中：</a:t>
            </a:r>
            <a:b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</a:br>
            <a:r>
              <a:rPr lang="en-US" altLang="zh-TW" sz="2300" i="1" dirty="0" err="1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board_build.bitstream_file</a:t>
            </a:r>
            <a:r>
              <a:rPr lang="en-US" altLang="zh-TW" sz="23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= [RVfpgaPath]/RVfpga/src/rvfpga.bit</a:t>
            </a:r>
          </a:p>
          <a:p>
            <a:pPr lvl="1">
              <a:defRPr/>
            </a:pPr>
            <a:r>
              <a:rPr kumimoji="0" lang="zh-TW" altLang="en-US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kumimoji="0" lang="en-US" altLang="zh-TW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kumimoji="0" lang="zh-TW" altLang="en-US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下載</a:t>
            </a:r>
            <a:r>
              <a:rPr kumimoji="0" lang="zh-TW" altLang="en-US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到</a:t>
            </a:r>
            <a:r>
              <a:rPr kumimoji="0" lang="en-US" altLang="zh-TW" sz="2300" i="0" u="none" strike="noStrike" cap="none" normalizeH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Nexys</a:t>
            </a:r>
            <a:r>
              <a:rPr kumimoji="0" lang="en-US" altLang="zh-TW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 A7</a:t>
            </a:r>
            <a:r>
              <a:rPr kumimoji="0" lang="zh-TW" altLang="en-US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開發板（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「</a:t>
            </a:r>
            <a:r>
              <a:rPr lang="en-US" altLang="zh-TW" sz="23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Project Tasks → env:swervolf_nexys → Platform → Upload Bitstream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」（專案任務 → </a:t>
            </a:r>
            <a:r>
              <a:rPr lang="en-US" altLang="zh-TW" sz="23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env:swervolf_nexys → 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平台 → 上傳位元流））</a:t>
            </a:r>
          </a:p>
          <a:p>
            <a:pPr lvl="1">
              <a:defRPr/>
            </a:pP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透過按下「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Run/Debug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」（執行</a:t>
            </a:r>
            <a:r>
              <a:rPr lang="en-US" altLang="zh-TW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除錯）按鈕</a:t>
            </a:r>
            <a:r>
              <a:rPr lang="zh-TW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在</a:t>
            </a:r>
            <a:r>
              <a:rPr lang="en-US" altLang="zh-TW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上編譯、下載和執行程式：</a:t>
            </a:r>
            <a:endParaRPr lang="zh-TW" altLang="en-US" sz="23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  <p:pic>
        <p:nvPicPr>
          <p:cNvPr id="6" name="Image12">
            <a:extLst>
              <a:ext uri="{FF2B5EF4-FFF2-40B4-BE49-F238E27FC236}">
                <a16:creationId xmlns:a16="http://schemas.microsoft.com/office/drawing/2014/main" id="{F185CCCE-8692-4364-B3BC-49B24926ACB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2160456" y="4973390"/>
            <a:ext cx="440903" cy="376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B8B22-9C90-45D4-8637-2C9518DB0F40}"/>
              </a:ext>
            </a:extLst>
          </p:cNvPr>
          <p:cNvSpPr txBox="1"/>
          <p:nvPr/>
        </p:nvSpPr>
        <p:spPr>
          <a:xfrm>
            <a:off x="128167" y="5377435"/>
            <a:ext cx="11935665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23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[</a:t>
            </a:r>
            <a:r>
              <a:rPr lang="en-US" altLang="zh-TW" sz="2300" b="1" i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RVfpgaPath]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是電腦上</a:t>
            </a:r>
            <a:r>
              <a:rPr lang="en-US" altLang="zh-TW" sz="23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資料夾的位置。該資料夾隨</a:t>
            </a:r>
            <a:r>
              <a:rPr lang="en-US" altLang="zh-TW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Imagination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大學計劃的</a:t>
            </a:r>
            <a:r>
              <a:rPr lang="en-US" altLang="zh-TW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RVfpga</a:t>
            </a:r>
            <a:r>
              <a:rPr lang="zh-TW" altLang="en-US" sz="23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套件一起提供。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4079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rmAutofit/>
          </a:bodyPr>
          <a:lstStyle/>
          <a:p>
            <a:r>
              <a:rPr lang="en-US" altLang="zh-TW" sz="8800" dirty="0" err="1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Rvfpga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說明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16069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1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Vivado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專案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4477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1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RVfpga Vivado</a:t>
            </a:r>
            <a:r>
              <a:rPr lang="zh-TW" altLang="en-US" sz="3600" b="1" dirty="0">
                <a:ea typeface="新細明體" panose="02020300000000000000" pitchFamily="18" charset="-120"/>
              </a:rPr>
              <a:t>專案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41841" y="775649"/>
            <a:ext cx="11412010" cy="54975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Vivado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是一款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Xilinx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工具，用於查看、修改和合成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系統的原始（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Verilog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）程式碼。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系統的原始程式碼位置：</a:t>
            </a:r>
          </a:p>
          <a:p>
            <a:pPr marL="0" indent="0">
              <a:buNone/>
              <a:defRPr/>
            </a:pPr>
            <a:r>
              <a:rPr lang="zh-TW" altLang="en-US" sz="20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              </a:t>
            </a:r>
            <a:r>
              <a:rPr lang="en-US" altLang="zh-TW" sz="24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[RVfpgaPath]/RVfpga/src</a:t>
            </a:r>
          </a:p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建立一個包含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系統原始程式碼的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Vivado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專案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。合成以</a:t>
            </a:r>
            <a:r>
              <a:rPr lang="en-US" altLang="zh-TW" sz="2600" dirty="0" err="1">
                <a:latin typeface="Arial" panose="020B0604020202020204" pitchFamily="34" charset="0"/>
                <a:ea typeface="新細明體" panose="02020300000000000000" pitchFamily="18" charset="-120"/>
              </a:rPr>
              <a:t>Nexys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 A7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開發板為目標的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，並建立一個包含將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配置為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的資訊的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bit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檔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（也稱為位元串流檔）。</a:t>
            </a:r>
          </a:p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也可以使用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Verilator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（一款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HDL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模擬器）來模擬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系統的原始程式</a:t>
            </a:r>
            <a:b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</a:b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碼和檢查內部訊號（有關如何使用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Verilator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的說明，請請參閱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入門指南）。</a:t>
            </a:r>
          </a:p>
          <a:p>
            <a:pPr>
              <a:defRPr/>
            </a:pP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實驗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6-10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中將廣泛使用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Vivado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Verilator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來修改和模擬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系統。</a:t>
            </a:r>
          </a:p>
          <a:p>
            <a:pPr>
              <a:defRPr/>
            </a:pPr>
            <a:endParaRPr lang="zh-TW" altLang="en-US" sz="25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TW" altLang="en-US" sz="32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b="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111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5755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2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C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語言程式設計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C</a:t>
            </a:r>
            <a:r>
              <a:rPr lang="zh-TW" altLang="en-US" sz="3600" b="1" dirty="0">
                <a:ea typeface="新細明體" panose="02020300000000000000" pitchFamily="18" charset="-120"/>
              </a:rPr>
              <a:t>語言程式設計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468213" cy="454821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建立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PlatformIO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專案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程式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範例新增到專案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下載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到</a:t>
            </a:r>
            <a:r>
              <a:rPr lang="en-US" altLang="zh-TW" sz="3200" dirty="0" err="1">
                <a:latin typeface="Arial" panose="020B0604020202020204" pitchFamily="34" charset="0"/>
                <a:ea typeface="新細明體" panose="02020300000000000000" pitchFamily="18" charset="-120"/>
              </a:rPr>
              <a:t>Nexys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 A7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開發板上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程式下載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到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中並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執行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除錯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該程式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在實驗結束時完成部分或全部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練習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請記住，也可以在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Verilator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（使用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RVfpgaSim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）或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Whisper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中模擬該程式。</a:t>
            </a:r>
          </a:p>
          <a:p>
            <a:pPr>
              <a:defRPr/>
            </a:pPr>
            <a:endParaRPr lang="zh-TW" altLang="en-US" sz="32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TW" altLang="en-US" sz="32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概述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766690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200" b="1" dirty="0">
                <a:ea typeface="新細明體" panose="02020300000000000000" pitchFamily="18" charset="-120"/>
              </a:rPr>
              <a:t>RVfpga</a:t>
            </a:r>
            <a:r>
              <a:rPr lang="zh-TW" altLang="en-US" sz="3200" b="1" dirty="0">
                <a:ea typeface="新細明體" panose="02020300000000000000" pitchFamily="18" charset="-120"/>
              </a:rPr>
              <a:t>教學套件</a:t>
            </a:r>
            <a:r>
              <a:rPr lang="zh-TW" altLang="en-US" sz="3200" dirty="0">
                <a:ea typeface="新細明體" panose="02020300000000000000" pitchFamily="18" charset="-120"/>
              </a:rPr>
              <a:t>提供：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一門</a:t>
            </a:r>
            <a:r>
              <a:rPr lang="zh-TW" altLang="en-US" b="1" dirty="0">
                <a:ea typeface="新細明體" panose="02020300000000000000" pitchFamily="18" charset="-120"/>
              </a:rPr>
              <a:t>內容全面且免費發佈的完整</a:t>
            </a:r>
            <a:r>
              <a:rPr lang="en-US" altLang="zh-TW" b="1" dirty="0">
                <a:ea typeface="新細明體" panose="02020300000000000000" pitchFamily="18" charset="-120"/>
              </a:rPr>
              <a:t>RISC-V</a:t>
            </a:r>
            <a:r>
              <a:rPr lang="zh-TW" altLang="en-US" b="1" dirty="0">
                <a:ea typeface="新細明體" panose="02020300000000000000" pitchFamily="18" charset="-120"/>
              </a:rPr>
              <a:t>課程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一種</a:t>
            </a:r>
            <a:r>
              <a:rPr lang="zh-TW" altLang="en-US" b="1" dirty="0">
                <a:ea typeface="新細明體" panose="02020300000000000000" pitchFamily="18" charset="-120"/>
              </a:rPr>
              <a:t>容易上手</a:t>
            </a:r>
            <a:r>
              <a:rPr lang="zh-TW" altLang="en-US" dirty="0">
                <a:ea typeface="新細明體" panose="02020300000000000000" pitchFamily="18" charset="-120"/>
              </a:rPr>
              <a:t>的</a:t>
            </a:r>
            <a:r>
              <a:rPr lang="zh-TW" altLang="en-US" b="1" dirty="0">
                <a:ea typeface="新細明體" panose="02020300000000000000" pitchFamily="18" charset="-120"/>
              </a:rPr>
              <a:t>動手實驗</a:t>
            </a:r>
            <a:r>
              <a:rPr lang="zh-TW" altLang="en-US" dirty="0">
                <a:ea typeface="新細明體" panose="02020300000000000000" pitchFamily="18" charset="-120"/>
              </a:rPr>
              <a:t>方法來瞭解</a:t>
            </a:r>
            <a:r>
              <a:rPr lang="en-US" altLang="zh-TW" dirty="0">
                <a:ea typeface="新細明體" panose="02020300000000000000" pitchFamily="18" charset="-120"/>
              </a:rPr>
              <a:t>RISC-V</a:t>
            </a:r>
            <a:r>
              <a:rPr lang="zh-TW" altLang="en-US" dirty="0">
                <a:ea typeface="新細明體" panose="02020300000000000000" pitchFamily="18" charset="-120"/>
              </a:rPr>
              <a:t>處理器和</a:t>
            </a:r>
            <a:r>
              <a:rPr lang="en-US" altLang="zh-TW" dirty="0">
                <a:ea typeface="新細明體" panose="02020300000000000000" pitchFamily="18" charset="-120"/>
              </a:rPr>
              <a:t>RISC-V</a:t>
            </a:r>
            <a:r>
              <a:rPr lang="zh-TW" altLang="en-US" dirty="0">
                <a:ea typeface="新細明體" panose="02020300000000000000" pitchFamily="18" charset="-120"/>
              </a:rPr>
              <a:t>生態系統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一款以</a:t>
            </a:r>
            <a:r>
              <a:rPr lang="zh-TW" altLang="en-US" b="1" dirty="0">
                <a:ea typeface="新細明體" panose="02020300000000000000" pitchFamily="18" charset="-120"/>
              </a:rPr>
              <a:t>低成本</a:t>
            </a:r>
            <a:r>
              <a:rPr lang="en-US" altLang="zh-TW" b="1" dirty="0">
                <a:ea typeface="新細明體" panose="02020300000000000000" pitchFamily="18" charset="-120"/>
              </a:rPr>
              <a:t>FPGA</a:t>
            </a:r>
            <a:r>
              <a:rPr lang="zh-TW" altLang="en-US" dirty="0">
                <a:ea typeface="新細明體" panose="02020300000000000000" pitchFamily="18" charset="-120"/>
              </a:rPr>
              <a:t>（在許多大學和公司都比較常用）為目標的</a:t>
            </a:r>
            <a:r>
              <a:rPr lang="en-US" altLang="zh-TW" dirty="0">
                <a:ea typeface="新細明體" panose="02020300000000000000" pitchFamily="18" charset="-120"/>
              </a:rPr>
              <a:t>RISC-V</a:t>
            </a:r>
            <a:r>
              <a:rPr lang="zh-TW" altLang="en-US" dirty="0">
                <a:ea typeface="新細明體" panose="02020300000000000000" pitchFamily="18" charset="-120"/>
              </a:rPr>
              <a:t>系統。</a:t>
            </a:r>
          </a:p>
          <a:p>
            <a:r>
              <a:rPr lang="zh-TW" altLang="en-US" sz="3200" dirty="0">
                <a:ea typeface="新細明體" panose="02020300000000000000" pitchFamily="18" charset="-120"/>
              </a:rPr>
              <a:t>完成</a:t>
            </a:r>
            <a:r>
              <a:rPr lang="en-US" altLang="zh-TW" sz="3200" dirty="0">
                <a:ea typeface="新細明體" panose="02020300000000000000" pitchFamily="18" charset="-120"/>
              </a:rPr>
              <a:t>RVfpga</a:t>
            </a:r>
            <a:r>
              <a:rPr lang="zh-TW" altLang="en-US" sz="3200" dirty="0">
                <a:ea typeface="新細明體" panose="02020300000000000000" pitchFamily="18" charset="-120"/>
              </a:rPr>
              <a:t>課程後，使用者將瞭解並掌握如何使用和修改</a:t>
            </a:r>
            <a:r>
              <a:rPr lang="en-US" altLang="zh-TW" sz="3200" b="1" dirty="0">
                <a:ea typeface="新細明體" panose="02020300000000000000" pitchFamily="18" charset="-120"/>
              </a:rPr>
              <a:t>RISC-V</a:t>
            </a:r>
            <a:r>
              <a:rPr lang="zh-TW" altLang="en-US" sz="3200" b="1" dirty="0">
                <a:ea typeface="新細明體" panose="02020300000000000000" pitchFamily="18" charset="-120"/>
              </a:rPr>
              <a:t>處理器、</a:t>
            </a:r>
            <a:r>
              <a:rPr lang="en-US" altLang="zh-TW" sz="3200" b="1" dirty="0">
                <a:ea typeface="新細明體" panose="02020300000000000000" pitchFamily="18" charset="-120"/>
              </a:rPr>
              <a:t>SoC</a:t>
            </a:r>
            <a:r>
              <a:rPr lang="zh-TW" altLang="en-US" sz="3200" b="1" dirty="0">
                <a:ea typeface="新細明體" panose="02020300000000000000" pitchFamily="18" charset="-120"/>
              </a:rPr>
              <a:t>和生態系統</a:t>
            </a:r>
            <a:r>
              <a:rPr lang="zh-TW" altLang="en-US" sz="3200" dirty="0">
                <a:ea typeface="新細明體" panose="02020300000000000000" pitchFamily="18" charset="-12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C</a:t>
            </a:r>
            <a:r>
              <a:rPr lang="zh-TW" altLang="en-US" sz="3600" b="1" dirty="0">
                <a:ea typeface="新細明體" panose="02020300000000000000" pitchFamily="18" charset="-120"/>
              </a:rPr>
              <a:t>程式範例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54683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memory-mapped I/O addresses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GPIO_SWs    0x80001400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GPIO_LEDs   0x80001404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GPIO_INOUT  0x80001408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READ_GPIO(dir) (*(volatile unsigned *)dir)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WRITE_GPIO(dir, value) { (*(volatile unsigned *)dir) = (value); 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int main ( void 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int En_Value=0xFFFF, switches_value;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WRITE_GPIO(GPIO_INOUT, En_Value);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while (1) {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switches_value = READ_GPIO(GPIO_SWs);   </a:t>
            </a: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read value on switches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switches_value = switches_value &gt;&gt; 16;  </a:t>
            </a: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shift into lower 16 bits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WRITE_GPIO(GPIO_LEDs, switches_value);  </a:t>
            </a: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display switch value on LEDs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return(0);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0" indent="0">
              <a:buNone/>
              <a:defRPr/>
            </a:pPr>
            <a:endParaRPr lang="zh-TW" altLang="en-US" sz="160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zh-TW" altLang="en-US" sz="160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129361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ea typeface="新細明體" panose="02020300000000000000" pitchFamily="18" charset="-120"/>
              </a:rPr>
              <a:t>該程式將開關的值寫入</a:t>
            </a:r>
            <a:r>
              <a:rPr lang="en-US" altLang="zh-TW" sz="2400" dirty="0">
                <a:ea typeface="新細明體" panose="02020300000000000000" pitchFamily="18" charset="-120"/>
              </a:rPr>
              <a:t>LED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：記憶體映射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位址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449041"/>
              </p:ext>
            </p:extLst>
          </p:nvPr>
        </p:nvGraphicFramePr>
        <p:xfrm>
          <a:off x="342900" y="1283546"/>
          <a:ext cx="11506200" cy="197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ea typeface="新細明體" panose="02020300000000000000" pitchFamily="18" charset="-120"/>
                        </a:rPr>
                        <a:t>裝置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ea typeface="新細明體" panose="02020300000000000000" pitchFamily="18" charset="-120"/>
                        </a:rPr>
                        <a:t>記憶體映射</a:t>
                      </a:r>
                      <a:r>
                        <a:rPr lang="en-US" altLang="zh-TW" sz="3200" dirty="0">
                          <a:ea typeface="新細明體" panose="02020300000000000000" pitchFamily="18" charset="-120"/>
                        </a:rPr>
                        <a:t>I/O</a:t>
                      </a:r>
                      <a:r>
                        <a:rPr lang="zh-TW" altLang="en-US" sz="3200" dirty="0">
                          <a:ea typeface="新細明體" panose="02020300000000000000" pitchFamily="18" charset="-120"/>
                        </a:rPr>
                        <a:t>位址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開關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</a:t>
                      </a:r>
                      <a:r>
                        <a:rPr lang="en-US" altLang="zh-TW" sz="2400" dirty="0" err="1">
                          <a:ea typeface="新細明體" panose="02020300000000000000" pitchFamily="18" charset="-120"/>
                        </a:rPr>
                        <a:t>Nexys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 A7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開發板上為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16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個）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0x80001400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（高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16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位元）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LED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</a:t>
                      </a:r>
                      <a:r>
                        <a:rPr lang="en-US" altLang="zh-TW" sz="2400" dirty="0" err="1">
                          <a:ea typeface="新細明體" panose="02020300000000000000" pitchFamily="18" charset="-120"/>
                        </a:rPr>
                        <a:t>Nexys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 A7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開發板上為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16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個）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0x80001404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（低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16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位元）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GPIO</a:t>
                      </a: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的輸入</a:t>
                      </a:r>
                      <a:r>
                        <a:rPr lang="en-US" altLang="zh-TW" sz="2400" b="1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400" b="1" dirty="0">
                          <a:ea typeface="新細明體" panose="02020300000000000000" pitchFamily="18" charset="-120"/>
                        </a:rPr>
                        <a:t>輸出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（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 =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輸出，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 = 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輸入）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Western Digital</a:t>
            </a:r>
            <a:r>
              <a:rPr lang="zh-TW" altLang="en-US" sz="3600" b="1" dirty="0">
                <a:ea typeface="新細明體" panose="02020300000000000000" pitchFamily="18" charset="-120"/>
              </a:rPr>
              <a:t>的</a:t>
            </a:r>
            <a:r>
              <a:rPr lang="en-US" altLang="zh-TW" sz="3600" b="1" dirty="0">
                <a:ea typeface="新細明體" panose="02020300000000000000" pitchFamily="18" charset="-120"/>
              </a:rPr>
              <a:t>BSP</a:t>
            </a:r>
            <a:r>
              <a:rPr lang="zh-TW" altLang="en-US" sz="3600" b="1" dirty="0">
                <a:ea typeface="新細明體" panose="02020300000000000000" pitchFamily="18" charset="-120"/>
              </a:rPr>
              <a:t>和</a:t>
            </a:r>
            <a:r>
              <a:rPr lang="en-US" altLang="zh-TW" sz="3600" b="1" dirty="0">
                <a:ea typeface="新細明體" panose="02020300000000000000" pitchFamily="18" charset="-120"/>
              </a:rPr>
              <a:t>PSP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444231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Western Digital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提供：</a:t>
            </a:r>
          </a:p>
          <a:p>
            <a:pPr marL="457200" lvl="1" indent="0">
              <a:spcBef>
                <a:spcPts val="0"/>
              </a:spcBef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PSP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：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處理器支援套件</a:t>
            </a:r>
          </a:p>
          <a:p>
            <a:pPr marL="457200" lvl="1" indent="0">
              <a:spcBef>
                <a:spcPts val="0"/>
              </a:spcBef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BSP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：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開發板支援套件 </a:t>
            </a:r>
          </a:p>
          <a:p>
            <a:pPr marL="0">
              <a:spcBef>
                <a:spcPts val="0"/>
              </a:spcBef>
            </a:pPr>
            <a:endParaRPr lang="zh-TW" altLang="en-US" sz="3200" dirty="0">
              <a:effectLst/>
              <a:latin typeface="新細明體" panose="02020300000000000000" pitchFamily="18" charset="-120"/>
              <a:ea typeface="新細明體" panose="02020300000000000000" pitchFamily="18" charset="-120"/>
              <a:cs typeface="Arial" panose="020B0604020202020204" pitchFamily="34" charset="0"/>
            </a:endParaRPr>
          </a:p>
          <a:p>
            <a:pPr marL="342000" indent="-342000">
              <a:spcBef>
                <a:spcPts val="0"/>
              </a:spcBef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這兩個支援套件為給定的處理器（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SweRV EH1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核心）和開發板（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Nexys A7 FPGA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開發板）提供了常用的函數。</a:t>
            </a:r>
          </a:p>
          <a:p>
            <a:pPr marL="400050" lvl="1" indent="-57150">
              <a:spcBef>
                <a:spcPts val="0"/>
              </a:spcBef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zh-TW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範例：</a:t>
            </a:r>
            <a:r>
              <a:rPr lang="en-US" altLang="zh-TW" sz="3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printfNexys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（類似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C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語言的</a:t>
            </a:r>
            <a:r>
              <a:rPr lang="en-US" altLang="zh-TW" sz="3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printf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函數）</a:t>
            </a:r>
          </a:p>
          <a:p>
            <a:pPr lvl="1">
              <a:defRPr/>
            </a:pPr>
            <a:endParaRPr lang="zh-TW" altLang="en-US" sz="32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TW" altLang="en-US" sz="32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2</a:t>
            </a:r>
            <a:r>
              <a:rPr lang="zh-TW" altLang="en-US" sz="3600" b="1" dirty="0">
                <a:ea typeface="新細明體" panose="02020300000000000000" pitchFamily="18" charset="-120"/>
              </a:rPr>
              <a:t>：使用</a:t>
            </a:r>
            <a:r>
              <a:rPr lang="en-US" altLang="zh-TW" sz="3600" b="1" dirty="0">
                <a:ea typeface="新細明體" panose="02020300000000000000" pitchFamily="18" charset="-120"/>
              </a:rPr>
              <a:t>UART</a:t>
            </a:r>
            <a:r>
              <a:rPr lang="zh-TW" altLang="en-US" sz="3600" b="1" dirty="0">
                <a:ea typeface="新細明體" panose="02020300000000000000" pitchFamily="18" charset="-120"/>
              </a:rPr>
              <a:t>列印到終端機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56530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#if defined(D_NEXYS_A7)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#include &lt;bsp_printf.h&gt;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#include &lt;bsp_mem_map.h&gt;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#include &lt;bsp_version.h&gt;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#else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PRE_COMPILED_MSG("no platform was defined")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#endif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b="1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#include &lt;psp_api.h&gt;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#define DELAY 10000000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int main(void)</a:t>
            </a:r>
            <a:r>
              <a:rPr lang="zh-TW" altLang="en-US" sz="17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{ 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int i, j = 0;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// Initialize UART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b="1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uartInit();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while (1) {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  </a:t>
            </a:r>
            <a:r>
              <a:rPr lang="en-US" altLang="zh-TW" sz="1700" b="1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printfNexys("Hello RVfpga users! Iteration: %d\n", j);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	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for (i=0; i &lt; DELAY; i++) ;  // delay between printf's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	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j++;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   </a:t>
            </a: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700" dirty="0">
                <a:latin typeface="Courier New" panose="02070309020205020404" pitchFamily="49" charset="0"/>
                <a:ea typeface="新細明體" panose="02020300000000000000" pitchFamily="18" charset="-12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267765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>
                <a:ea typeface="新細明體" panose="02020300000000000000" pitchFamily="18" charset="-120"/>
              </a:rPr>
              <a:t>將下行新增到</a:t>
            </a:r>
            <a:r>
              <a:rPr lang="en-US" altLang="zh-TW" sz="2400" b="1" dirty="0">
                <a:ea typeface="新細明體" panose="02020300000000000000" pitchFamily="18" charset="-120"/>
              </a:rPr>
              <a:t>platform.ini</a:t>
            </a:r>
            <a:r>
              <a:rPr lang="zh-TW" altLang="en-US" sz="2400" dirty="0">
                <a:ea typeface="新細明體" panose="02020300000000000000" pitchFamily="18" charset="-120"/>
              </a:rPr>
              <a:t>檔：</a:t>
            </a:r>
          </a:p>
          <a:p>
            <a:r>
              <a:rPr lang="zh-TW" altLang="en-US" sz="2400" dirty="0">
                <a:ea typeface="新細明體" panose="02020300000000000000" pitchFamily="18" charset="-120"/>
              </a:rPr>
              <a:t>         </a:t>
            </a:r>
            <a:r>
              <a:rPr lang="en-US" altLang="zh-TW" sz="2400" b="1" dirty="0">
                <a:ea typeface="新細明體" panose="02020300000000000000" pitchFamily="18" charset="-120"/>
              </a:rPr>
              <a:t>monitor_speed = 115200</a:t>
            </a:r>
          </a:p>
          <a:p>
            <a:endParaRPr lang="zh-TW" altLang="en-US" sz="2400" b="1" dirty="0">
              <a:effectLst/>
              <a:ea typeface="新細明體" panose="020203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>
                <a:ea typeface="新細明體" panose="02020300000000000000" pitchFamily="18" charset="-120"/>
              </a:rPr>
              <a:t>程式開始執行後，通過按下</a:t>
            </a:r>
            <a:br>
              <a:rPr lang="en-US" altLang="zh-TW" sz="2400" dirty="0">
                <a:ea typeface="新細明體" panose="02020300000000000000" pitchFamily="18" charset="-120"/>
              </a:rPr>
            </a:br>
            <a:r>
              <a:rPr lang="zh-TW" altLang="en-US" sz="2400" dirty="0">
                <a:ea typeface="新細明體" panose="02020300000000000000" pitchFamily="18" charset="-120"/>
              </a:rPr>
              <a:t>視窗底部的以下按鈕</a:t>
            </a:r>
            <a:r>
              <a:rPr lang="zh-TW" altLang="en-US" sz="2400" b="1" dirty="0">
                <a:ea typeface="新細明體" panose="02020300000000000000" pitchFamily="18" charset="-120"/>
              </a:rPr>
              <a:t>開啟</a:t>
            </a:r>
            <a:r>
              <a:rPr lang="en-US" altLang="zh-TW" sz="2400" b="1" dirty="0">
                <a:ea typeface="新細明體" panose="02020300000000000000" pitchFamily="18" charset="-120"/>
              </a:rPr>
              <a:t>PlatformIO</a:t>
            </a:r>
            <a:r>
              <a:rPr lang="zh-TW" altLang="en-US" sz="2400" b="1" dirty="0">
                <a:ea typeface="新細明體" panose="02020300000000000000" pitchFamily="18" charset="-120"/>
              </a:rPr>
              <a:t>終端機</a:t>
            </a:r>
            <a:r>
              <a:rPr lang="zh-TW" altLang="en-US" sz="2400" dirty="0">
                <a:ea typeface="新細明體" panose="02020300000000000000" pitchFamily="18" charset="-120"/>
              </a:rPr>
              <a:t>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ea typeface="新細明體" panose="02020300000000000000" pitchFamily="18" charset="-12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483038" y="3039701"/>
            <a:ext cx="647568" cy="575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3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RISC-V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組合語言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組合語言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35665"/>
            <a:ext cx="11677320" cy="512489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TW" sz="3200" dirty="0">
                <a:ea typeface="新細明體" panose="02020300000000000000" pitchFamily="18" charset="-120"/>
              </a:rPr>
              <a:t>RISC-V</a:t>
            </a:r>
            <a:r>
              <a:rPr lang="zh-TW" altLang="en-US" sz="3200" dirty="0">
                <a:ea typeface="新細明體" panose="02020300000000000000" pitchFamily="18" charset="-120"/>
              </a:rPr>
              <a:t>組合語言</a:t>
            </a:r>
            <a:r>
              <a:rPr lang="zh-TW" altLang="en-US" sz="3200" b="1" dirty="0">
                <a:ea typeface="新細明體" panose="02020300000000000000" pitchFamily="18" charset="-120"/>
              </a:rPr>
              <a:t>概述</a:t>
            </a:r>
          </a:p>
          <a:p>
            <a:pPr lvl="0"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建立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PlatformIO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專案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組合語言程式範例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新增到專案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下載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到</a:t>
            </a:r>
            <a:r>
              <a:rPr lang="en-US" altLang="zh-TW" sz="3200" dirty="0" err="1">
                <a:latin typeface="Arial" panose="020B0604020202020204" pitchFamily="34" charset="0"/>
                <a:ea typeface="新細明體" panose="02020300000000000000" pitchFamily="18" charset="-120"/>
              </a:rPr>
              <a:t>Nexys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 A7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開發板上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組合語言程式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下載到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RVfpga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中並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執行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偵錯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該程式</a:t>
            </a:r>
          </a:p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在實驗結束時完成部分或全部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練習</a:t>
            </a:r>
          </a:p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請記住，也可以在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Verilator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（使用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RVfpgaSim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）或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Whisper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中模擬該程式。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TW" altLang="en-US" sz="3200" b="1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lang="zh-TW" altLang="en-US" sz="32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TW" altLang="en-US" sz="32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組合語言指令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常用的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組合語言指令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虛擬指令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63028"/>
              </p:ext>
            </p:extLst>
          </p:nvPr>
        </p:nvGraphicFramePr>
        <p:xfrm>
          <a:off x="1452283" y="1237614"/>
          <a:ext cx="9287434" cy="434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組合語言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操作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add s0,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加法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s0 = s1 +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sub s0,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減法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s0 = s1 -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addi t3, t1, -10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加立即數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t3 = t1 – 10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mul t0, t2, t3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32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位元乘法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t2 * t3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div s9, t5, t6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除法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t9 = t5 / t6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rem s4,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求餘數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s4 = s1 %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and t0,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AND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&amp;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or t0, t1, t5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OR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| t5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xor s3, s4, s5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XOR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s3 = s4 ^ s5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andi t1, t2, 0xFFB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AND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t1 = t2 &amp; 0xFFFFFFFB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ori t0, t1, 0x2C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OR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| 0x2C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xori s3, s4, 0xABC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按位元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XOR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s3 = s4 ^ 0xFFFFFABC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sll t0,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邏輯左移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&lt;&lt;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srl t0, t1, t5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邏輯右移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&gt;&gt; t5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sra s3, s4, s5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算術右移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s3 = s4 &gt;&gt;&gt; s5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slli t1, t2, 30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邏輯左移（立即數）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t1 = t2 &lt;&lt; 30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srli t0, t1, 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邏輯右移（立即數）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t0 = t1 &gt;&gt; 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srai s3, s4, 31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算術右移（立即數）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s3 = s4 &gt;&gt;&gt; 31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組合語言指令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常用的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組合語言指令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虛擬指令（續）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877417"/>
              </p:ext>
            </p:extLst>
          </p:nvPr>
        </p:nvGraphicFramePr>
        <p:xfrm>
          <a:off x="1446496" y="1237614"/>
          <a:ext cx="9287434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RISC-V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組合語言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操作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lw s7, 0x2C(t1)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載入字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s7 = memory[t1+0x2C]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lh s5, 0x5A(s3)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載入半字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s5 = SignExt(memory[s3+0x5A]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15:0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)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lb s1, -3(t4)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載入位元組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s1 = SignExt(memory[t4-3]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7:0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)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sw t2, 0x7C(t1)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儲存字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memory[t1+0x7C] =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sh t3, 22(s3)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儲存半字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memory[s3+22]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15:0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= t3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15:0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sb t4, 5(s4)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儲存位元組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memory[s4+5]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7:0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 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= t4</a:t>
                      </a:r>
                      <a:r>
                        <a:rPr lang="en-US" altLang="zh-TW" sz="1500" baseline="-25000" dirty="0">
                          <a:ea typeface="新細明體" panose="02020300000000000000" pitchFamily="18" charset="-120"/>
                        </a:rPr>
                        <a:t>7:0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beq s1, s2, L1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如相等則分支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if (s1==s2), PC = L1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bne t3, t4, Loop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如不相等則分支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if (s1!=s2), PC = Loop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blt t4, t5, L3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如小於則分支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if (t4 &lt; t5), PC = L3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bge s8, s9, Done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如不相等則分支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if (s8&gt;=s9), PC = Done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li s1, 0xABCDEF12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載入立即數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s1 = 0xABCDEF12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la s1, A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載入位址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s1 = 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儲存變數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A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的記憶體位址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nop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無操作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無操作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mv s3, s7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移動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s3 = s7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not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非（求反）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t1 = ~t2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neg s1, s3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求補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s1 = -s3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j Label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跳轉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PC = 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標籤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jal L7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跳轉和連結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PC = L7</a:t>
                      </a: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；</a:t>
                      </a: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ra = PC + 4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jr s1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a typeface="新細明體" panose="02020300000000000000" pitchFamily="18" charset="-120"/>
                        </a:rPr>
                        <a:t>跳轉暫存器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500" dirty="0">
                          <a:ea typeface="新細明體" panose="02020300000000000000" pitchFamily="18" charset="-120"/>
                        </a:rPr>
                        <a:t>PC = s1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暫存器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66722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32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個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32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位元暫存器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97146"/>
              </p:ext>
            </p:extLst>
          </p:nvPr>
        </p:nvGraphicFramePr>
        <p:xfrm>
          <a:off x="2233573" y="1254128"/>
          <a:ext cx="7547032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708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170978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393346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暫存器編號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用途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zero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常數值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返回位址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sp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堆疊指標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gp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全域指標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tp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執行緒指標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t0-2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x5-7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臨時變數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s0/fp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架構指標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s1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a0-1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x10-11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函數引數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傳回值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a2-7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x12-17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函數引數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s2-11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x18-27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t3-6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x28-31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臨時變數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3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組合語言程式範例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memory-mapped I/O addresses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 GPIO_SWs   = 0x80001400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 GPIO_LEDs  = 0x80001404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 GPIO_INOUT = 0x80001408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.globl main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main: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main: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li t0, 0x80001400   # base address of GPIO memory-mapped registers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li t1, 0xFFFF       # set direction of GPIOs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                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 upper half = switches (inputs)  (=0)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                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 lower half = outputs (LEDs)     (=1)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sw t1, 8(t0)        # GPIO_INOUT = 0xFFFF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repeat: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lw   t1, 0(t0)      # read switches: t1 = GPIO_SWs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srli t1, t1, 16     # shift val to the right by 16 bits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sw   t1, 4(t0)      # write value to LEDs: GPIO_LEDs = t1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TW" altLang="en-US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7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j    repeat         # repeat loop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6789805" y="1613429"/>
            <a:ext cx="4146781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ea typeface="新細明體" panose="02020300000000000000" pitchFamily="18" charset="-120"/>
              </a:rPr>
              <a:t>該程式將開關的值寫入</a:t>
            </a:r>
            <a:r>
              <a:rPr lang="en-US" altLang="zh-TW" sz="2400" dirty="0">
                <a:ea typeface="新細明體" panose="02020300000000000000" pitchFamily="18" charset="-120"/>
              </a:rPr>
              <a:t>LED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第二門課程：</a:t>
            </a:r>
            <a:r>
              <a:rPr lang="en-US" altLang="zh-TW" sz="3600" b="1" dirty="0">
                <a:ea typeface="新細明體" panose="02020300000000000000" pitchFamily="18" charset="-120"/>
              </a:rPr>
              <a:t>RVfpga-SoC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74858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200" b="1" dirty="0">
                <a:ea typeface="新細明體" panose="02020300000000000000" pitchFamily="18" charset="-120"/>
              </a:rPr>
              <a:t>RVfpga-SoC</a:t>
            </a:r>
            <a:r>
              <a:rPr lang="zh-TW" altLang="en-US" sz="3200" dirty="0">
                <a:ea typeface="新細明體" panose="02020300000000000000" pitchFamily="18" charset="-120"/>
              </a:rPr>
              <a:t>課程是第二門課程：</a:t>
            </a:r>
          </a:p>
          <a:p>
            <a:pPr lvl="1"/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介紹如何</a:t>
            </a:r>
            <a:r>
              <a:rPr kumimoji="0" lang="zh-TW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建立</a:t>
            </a:r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RISC-V SoC</a:t>
            </a: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、安裝</a:t>
            </a:r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Zephyr</a:t>
            </a: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 </a:t>
            </a:r>
            <a:r>
              <a:rPr kumimoji="0" lang="en-US" altLang="zh-TW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RTOS</a:t>
            </a: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（即時作業系統）並在其上執行程式（包括簡單的</a:t>
            </a:r>
            <a:r>
              <a:rPr kumimoji="0" lang="en-US" altLang="zh-TW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Tensorflow</a:t>
            </a:r>
            <a:r>
              <a:rPr kumimoji="0" lang="zh-TW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程式）。</a:t>
            </a:r>
          </a:p>
          <a:p>
            <a:pPr lvl="1"/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提供</a:t>
            </a:r>
            <a:r>
              <a:rPr lang="en-US" altLang="zh-TW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5</a:t>
            </a:r>
            <a:r>
              <a:rPr lang="zh-TW" altLang="en-US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個實驗。</a:t>
            </a:r>
          </a:p>
          <a:p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兩門課程（</a:t>
            </a:r>
            <a:r>
              <a:rPr lang="en-US" altLang="zh-TW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</a:t>
            </a:r>
            <a:r>
              <a:rPr lang="en-US" altLang="zh-TW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RVfpga-SoC</a:t>
            </a:r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）均可在以下網址單獨下載（註冊後免費）：</a:t>
            </a:r>
          </a:p>
          <a:p>
            <a:pPr marL="0" indent="0">
              <a:buNone/>
            </a:pPr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				</a:t>
            </a:r>
            <a:r>
              <a:rPr lang="en-US" altLang="zh-TW" sz="3600" dirty="0">
                <a:ea typeface="新細明體" panose="02020300000000000000" pitchFamily="18" charset="-120"/>
                <a:hlinkClick r:id="rId3"/>
              </a:rPr>
              <a:t>https://university.imgtec.com/rvfpga/</a:t>
            </a:r>
          </a:p>
          <a:p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剩餘的幻燈片重點關注</a:t>
            </a:r>
            <a:r>
              <a:rPr lang="en-US" altLang="zh-TW" sz="36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課程</a:t>
            </a:r>
            <a:r>
              <a:rPr lang="zh-TW" altLang="en-US" sz="36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。</a:t>
            </a:r>
          </a:p>
          <a:p>
            <a:pPr marL="457200" lvl="1" indent="0">
              <a:buNone/>
            </a:pPr>
            <a:endParaRPr lang="en-US" sz="3200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0202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4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函數呼叫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：函數呼叫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編寫具有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函數呼叫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程式</a:t>
            </a:r>
          </a:p>
          <a:p>
            <a:pPr marL="457200" lvl="1" indent="0">
              <a:spcBef>
                <a:spcPts val="0"/>
              </a:spcBef>
            </a:pPr>
            <a:r>
              <a:rPr lang="zh-TW" altLang="en-US" sz="3200" dirty="0">
                <a:latin typeface="新細明體" panose="02020300000000000000" pitchFamily="18" charset="-12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zh-TW" altLang="en-US" sz="2800" dirty="0">
                <a:latin typeface="Arial" panose="020B0604020202020204" pitchFamily="34" charset="0"/>
                <a:ea typeface="新細明體" panose="02020300000000000000" pitchFamily="18" charset="-120"/>
              </a:rPr>
              <a:t>函數也稱為</a:t>
            </a:r>
            <a:r>
              <a:rPr lang="zh-TW" altLang="en-US" sz="2800" i="1" dirty="0">
                <a:latin typeface="Arial" panose="020B0604020202020204" pitchFamily="34" charset="0"/>
                <a:ea typeface="新細明體" panose="02020300000000000000" pitchFamily="18" charset="-120"/>
              </a:rPr>
              <a:t>程序 </a:t>
            </a:r>
          </a:p>
          <a:p>
            <a:pPr marL="341313" indent="-341313">
              <a:spcBef>
                <a:spcPts val="0"/>
              </a:spcBef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使用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函數庫</a:t>
            </a:r>
          </a:p>
          <a:p>
            <a:pPr marL="0">
              <a:spcBef>
                <a:spcPts val="0"/>
              </a:spcBef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RISC-V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（程序）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呼叫慣例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：具有函數的程式範例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54509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// memory-mapped I/O addresses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GPIO_SWs    0x80001400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GPIO_LEDs   0x80001404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GPIO_INOUT  0x80001408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READ_GPIO(dir) (*(volatile unsigned *)dir)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#define WRITE_GPIO(dir, value) { (*(volatile unsigned *)dir) = (value); 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void IOsetup();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unsigned int getSwitchVal();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void writeValtoLEDs(unsigned int val);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int main ( void )</a:t>
            </a:r>
            <a:r>
              <a:rPr lang="zh-TW" altLang="en-US" sz="1600" b="1" dirty="0">
                <a:latin typeface="Arial" panose="020B0604020202020204" pitchFamily="34" charset="0"/>
                <a:ea typeface="新細明體" panose="02020300000000000000" pitchFamily="18" charset="-120"/>
                <a:cs typeface="Lohit Devanagari"/>
              </a:rPr>
              <a:t>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unsigned int switches_val;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IOsetup();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while (1) {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switches_val = getSwitchVal();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writeValtoLEDs(switches_val);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return(0);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：具有函數的程式範例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void IOsetup()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int En_Value=0xFFFF;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WRITE_GPIO(GPIO_INOUT, En_Value);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unsigned int getSwitchVal()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unsigned int 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val = READ_GPIO(GPIO_SWs);   // read value on switches       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val = val &gt;&gt; 16;  // shift into lower 16 bits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return 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1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void writeValtoLEDs(unsigned int val)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WRITE_GPIO(GPIO_LEDs, val);  // display val on LEDs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6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C</a:t>
            </a:r>
            <a:r>
              <a:rPr lang="zh-TW" altLang="en-US" sz="3600" b="1" dirty="0">
                <a:ea typeface="新細明體" panose="02020300000000000000" pitchFamily="18" charset="-120"/>
              </a:rPr>
              <a:t>函數庫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3212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函數庫</a:t>
            </a:r>
          </a:p>
          <a:p>
            <a:pPr marL="457200" lvl="1" indent="0">
              <a:spcBef>
                <a:spcPts val="0"/>
              </a:spcBef>
            </a:pPr>
            <a:r>
              <a:rPr lang="zh-TW" altLang="en-US" sz="2600" dirty="0">
                <a:latin typeface="新細明體" panose="02020300000000000000" pitchFamily="18" charset="-12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常用函數的集合</a:t>
            </a:r>
            <a:r>
              <a:rPr lang="zh-TW" altLang="en-US" sz="2600" i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 </a:t>
            </a:r>
          </a:p>
          <a:p>
            <a:pPr marL="457200" lvl="1" indent="0">
              <a:spcBef>
                <a:spcPts val="0"/>
              </a:spcBef>
            </a:pPr>
            <a:r>
              <a:rPr lang="zh-TW" altLang="en-US" sz="2600" i="1" dirty="0">
                <a:latin typeface="Arial" panose="020B0604020202020204" pitchFamily="34" charset="0"/>
                <a:ea typeface="新細明體" panose="02020300000000000000" pitchFamily="18" charset="-120"/>
              </a:rPr>
              <a:t> 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旨在方便使用常用函數（節省程式設計時間）</a:t>
            </a:r>
          </a:p>
          <a:p>
            <a:pPr marL="341313" indent="-341313">
              <a:spcBef>
                <a:spcPts val="0"/>
              </a:spcBef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函數庫範例：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math.h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（數學函數庫）：包括諸如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sqrt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（平方根）和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cos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（餘弦）等函數。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stdio.h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（標準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函數庫）：包括將值列印到螢幕（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printf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）、從使用者讀取值（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scanf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）等函數。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stdlib.h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（標準函數庫）：包括用於產生隨機數（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rand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）的函數。</a:t>
            </a:r>
          </a:p>
          <a:p>
            <a:pPr marL="741363" lvl="1" indent="-341313">
              <a:spcBef>
                <a:spcPts val="0"/>
              </a:spcBef>
            </a:pP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其他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…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google C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函數庫）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：使用</a:t>
            </a:r>
            <a:r>
              <a:rPr lang="en-US" altLang="zh-TW" sz="3600" b="1" dirty="0">
                <a:ea typeface="新細明體" panose="02020300000000000000" pitchFamily="18" charset="-120"/>
              </a:rPr>
              <a:t>C</a:t>
            </a:r>
            <a:r>
              <a:rPr lang="zh-TW" altLang="en-US" sz="3600" b="1" dirty="0">
                <a:ea typeface="新細明體" panose="02020300000000000000" pitchFamily="18" charset="-120"/>
              </a:rPr>
              <a:t>函數庫的程式範例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US" altLang="zh-TW" sz="1800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#include &lt;stdlib.h&gt;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...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int main(void)</a:t>
            </a:r>
            <a:r>
              <a:rPr lang="zh-TW" altLang="en-US" sz="1800" b="1" dirty="0">
                <a:latin typeface="Arial" panose="020B0604020202020204" pitchFamily="34" charset="0"/>
                <a:ea typeface="新細明體" panose="02020300000000000000" pitchFamily="18" charset="-120"/>
                <a:cs typeface="Lohit Devanagari"/>
              </a:rPr>
              <a:t>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{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unsigned int val;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volatile unsigned int i;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IOsetup();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while (1) { 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val = </a:t>
            </a:r>
            <a:r>
              <a:rPr lang="en-US" altLang="zh-TW" sz="1800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rand()</a:t>
            </a:r>
            <a:r>
              <a:rPr lang="zh-TW" altLang="en-US" sz="1800" b="0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% 65536;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writeValtoLEDs(val);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for (i = 0; i &lt; DELAY; i++)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  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TW" altLang="en-US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  </a:t>
            </a: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return(0);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TW" sz="1800" b="0" dirty="0">
                <a:latin typeface="Courier New" panose="02070309020205020404" pitchFamily="49" charset="0"/>
                <a:ea typeface="新細明體" panose="02020300000000000000" pitchFamily="18" charset="-120"/>
                <a:cs typeface="Lohit Devanagari"/>
              </a:rPr>
              <a:t>}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4" y="1613429"/>
            <a:ext cx="4527027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ea typeface="新細明體" panose="02020300000000000000" pitchFamily="18" charset="-120"/>
              </a:rPr>
              <a:t>此程式將</a:t>
            </a:r>
            <a:r>
              <a:rPr lang="en-US" altLang="zh-TW" sz="2400" dirty="0">
                <a:ea typeface="新細明體" panose="02020300000000000000" pitchFamily="18" charset="-120"/>
              </a:rPr>
              <a:t>0</a:t>
            </a:r>
            <a:r>
              <a:rPr lang="zh-TW" altLang="en-US" sz="2400" dirty="0">
                <a:ea typeface="新細明體" panose="02020300000000000000" pitchFamily="18" charset="-120"/>
              </a:rPr>
              <a:t>到</a:t>
            </a:r>
            <a:r>
              <a:rPr lang="en-US" altLang="zh-TW" sz="2400" dirty="0">
                <a:ea typeface="新細明體" panose="02020300000000000000" pitchFamily="18" charset="-120"/>
              </a:rPr>
              <a:t>65535</a:t>
            </a:r>
            <a:r>
              <a:rPr lang="zh-TW" altLang="en-US" sz="2400" dirty="0">
                <a:ea typeface="新細明體" panose="02020300000000000000" pitchFamily="18" charset="-120"/>
              </a:rPr>
              <a:t>之間的隨機數寫入</a:t>
            </a:r>
            <a:r>
              <a:rPr lang="en-US" altLang="zh-TW" sz="2400" dirty="0">
                <a:ea typeface="新細明體" panose="02020300000000000000" pitchFamily="18" charset="-120"/>
              </a:rPr>
              <a:t>LED</a:t>
            </a:r>
            <a:r>
              <a:rPr lang="zh-TW" altLang="en-US" sz="2400" dirty="0">
                <a:ea typeface="新細明體" panose="02020300000000000000" pitchFamily="18" charset="-12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呼叫慣例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呼叫函數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	</a:t>
            </a:r>
            <a:r>
              <a:rPr lang="en-US" altLang="zh-TW" sz="2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jal function_label</a:t>
            </a:r>
          </a:p>
          <a:p>
            <a:pPr marL="341313" indent="-341313">
              <a:spcBef>
                <a:spcPts val="0"/>
              </a:spcBef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從函數返回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TW" altLang="en-US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jr ra</a:t>
            </a:r>
          </a:p>
          <a:p>
            <a:pPr marL="341313" indent="-341313">
              <a:spcBef>
                <a:spcPts val="0"/>
              </a:spcBef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引數</a:t>
            </a:r>
          </a:p>
          <a:p>
            <a:pPr marL="741363" lvl="1" indent="-341313">
              <a:spcBef>
                <a:spcPts val="0"/>
              </a:spcBef>
            </a:pPr>
            <a:r>
              <a:rPr lang="zh-TW" altLang="en-US" sz="28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置於暫存器</a:t>
            </a:r>
            <a:r>
              <a:rPr lang="en-US" altLang="zh-TW" sz="2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a0-a7</a:t>
            </a:r>
            <a:r>
              <a:rPr lang="zh-TW" altLang="en-US" sz="2800" b="1" dirty="0">
                <a:ea typeface="新細明體" panose="02020300000000000000" pitchFamily="18" charset="-120"/>
              </a:rPr>
              <a:t>中</a:t>
            </a:r>
          </a:p>
          <a:p>
            <a:pPr marL="341313" indent="-341313">
              <a:spcBef>
                <a:spcPts val="0"/>
              </a:spcBef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傳回值</a:t>
            </a:r>
          </a:p>
          <a:p>
            <a:pPr marL="741363" lvl="1" indent="-341313">
              <a:spcBef>
                <a:spcPts val="0"/>
              </a:spcBef>
            </a:pPr>
            <a:r>
              <a:rPr lang="zh-TW" altLang="en-US" sz="28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置於暫存器</a:t>
            </a:r>
            <a:r>
              <a:rPr lang="en-US" altLang="zh-TW" sz="2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a0</a:t>
            </a:r>
            <a:r>
              <a:rPr lang="zh-TW" altLang="en-US" sz="2800" b="1" dirty="0">
                <a:ea typeface="新細明體" panose="02020300000000000000" pitchFamily="18" charset="-120"/>
              </a:rPr>
              <a:t>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RISC-V</a:t>
            </a:r>
            <a:r>
              <a:rPr lang="zh-TW" altLang="en-US" sz="3600" b="1" dirty="0">
                <a:ea typeface="新細明體" panose="02020300000000000000" pitchFamily="18" charset="-120"/>
              </a:rPr>
              <a:t>呼叫慣例範例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程式碼</a:t>
            </a:r>
          </a:p>
          <a:p>
            <a:pPr marL="0" indent="0">
              <a:buNone/>
              <a:defRPr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main() {</a:t>
            </a:r>
          </a:p>
          <a:p>
            <a:pPr marL="0" indent="0">
              <a:buNone/>
              <a:defRPr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830713" y="1080313"/>
            <a:ext cx="709234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RISC-V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組合語言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zh-TW" altLang="en-US" sz="16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：堆疊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343717" cy="50300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記憶體中用於儲存暫存器值的</a:t>
            </a: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暫存空間</a:t>
            </a:r>
          </a:p>
          <a:p>
            <a:pPr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堆疊指標（</a:t>
            </a:r>
            <a:r>
              <a:rPr lang="en-US" altLang="zh-TW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sp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）用於儲存堆疊頂端的位址</a:t>
            </a:r>
          </a:p>
          <a:p>
            <a:pPr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記憶體中的</a:t>
            </a: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堆疊自上而下儲存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。因此，如果要在堆疊上留出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4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個字（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16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位元組）空間，應使用以下程式碼：</a:t>
            </a:r>
          </a:p>
          <a:p>
            <a:pPr marL="0" indent="0">
              <a:buNone/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   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sp, sp, -16</a:t>
            </a:r>
          </a:p>
          <a:p>
            <a:pPr>
              <a:defRPr/>
            </a:pPr>
            <a:r>
              <a:rPr lang="zh-TW" altLang="en-US" b="1" dirty="0">
                <a:latin typeface="Arial" panose="020B0604020202020204" pitchFamily="34" charset="0"/>
                <a:ea typeface="新細明體" panose="02020300000000000000" pitchFamily="18" charset="-120"/>
              </a:rPr>
              <a:t>兩類暫存器：</a:t>
            </a:r>
          </a:p>
          <a:p>
            <a:pPr lvl="1"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保留暫存器：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函數呼叫過程中必須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保留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暫存器內容（即，函數呼叫前後暫存器值保持不變）</a:t>
            </a:r>
          </a:p>
          <a:p>
            <a:pPr lvl="1"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非保留暫存器：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函數呼叫過程中不得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保留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暫存器內容（即，函數呼叫前後暫存器值無需保持不變）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儲存暫存器（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s0-s11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）、返回位址暫存器（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ra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）和堆疊指標（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sp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）均為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保留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暫存器。所有其他暫存器均為非保留暫存器。</a:t>
            </a:r>
          </a:p>
          <a:p>
            <a:pPr lvl="1">
              <a:defRPr/>
            </a:pPr>
            <a:endParaRPr lang="zh-TW" altLang="en-US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：保留</a:t>
            </a:r>
            <a:r>
              <a:rPr lang="en-US" altLang="zh-TW" sz="3600" b="1" dirty="0">
                <a:ea typeface="新細明體" panose="02020300000000000000" pitchFamily="18" charset="-120"/>
              </a:rPr>
              <a:t>/</a:t>
            </a:r>
            <a:r>
              <a:rPr lang="zh-TW" altLang="en-US" sz="3600" b="1" dirty="0">
                <a:ea typeface="新細明體" panose="02020300000000000000" pitchFamily="18" charset="-120"/>
              </a:rPr>
              <a:t>非保留暫存器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431263"/>
              </p:ext>
            </p:extLst>
          </p:nvPr>
        </p:nvGraphicFramePr>
        <p:xfrm>
          <a:off x="977153" y="1065007"/>
          <a:ext cx="10001623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953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35575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613691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361222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暫存器編號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用途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保留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zero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常數值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返回位址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b="1" dirty="0">
                          <a:ea typeface="新細明體" panose="02020300000000000000" pitchFamily="18" charset="-120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堆疊指標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b="1" dirty="0">
                          <a:ea typeface="新細明體" panose="02020300000000000000" pitchFamily="18" charset="-120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gp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全域指標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執行緒指標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t0-2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x5-7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臨時變數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s0/fp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架構指標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b="1" dirty="0">
                          <a:ea typeface="新細明體" panose="02020300000000000000" pitchFamily="18" charset="-120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s1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b="1" dirty="0">
                          <a:ea typeface="新細明體" panose="02020300000000000000" pitchFamily="18" charset="-120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a0-1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x10-11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函數引數</a:t>
                      </a:r>
                      <a:r>
                        <a:rPr lang="en-US" altLang="zh-TW" sz="23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傳回值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a2-7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x12-17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函數引數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s2-11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x18-27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儲存變數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b="1" dirty="0">
                          <a:ea typeface="新細明體" panose="02020300000000000000" pitchFamily="18" charset="-120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t3-6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300" dirty="0">
                          <a:latin typeface="Courier New" panose="02070309020205020404" pitchFamily="49" charset="0"/>
                          <a:ea typeface="新細明體" panose="02020300000000000000" pitchFamily="18" charset="-120"/>
                          <a:cs typeface="Courier New" panose="02070309020205020404" pitchFamily="49" charset="0"/>
                        </a:rPr>
                        <a:t>x28-31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臨時變數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300" dirty="0">
                          <a:ea typeface="新細明體" panose="02020300000000000000" pitchFamily="18" charset="-120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82915"/>
          </a:xfrm>
        </p:spPr>
        <p:txBody>
          <a:bodyPr anchor="ctr" anchorCtr="0">
            <a:normAutofit/>
          </a:bodyPr>
          <a:lstStyle/>
          <a:p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RVfpga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課程內容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4</a:t>
            </a:r>
            <a:r>
              <a:rPr lang="zh-TW" altLang="en-US" sz="3600" b="1" dirty="0">
                <a:ea typeface="新細明體" panose="02020300000000000000" pitchFamily="18" charset="-120"/>
              </a:rPr>
              <a:t>：堆疊 </a:t>
            </a:r>
            <a:r>
              <a:rPr lang="en-US" altLang="zh-TW" sz="3600" b="1" dirty="0">
                <a:ea typeface="新細明體" panose="02020300000000000000" pitchFamily="18" charset="-120"/>
              </a:rPr>
              <a:t>- </a:t>
            </a:r>
            <a:r>
              <a:rPr lang="zh-TW" altLang="en-US" sz="3600" b="1" dirty="0">
                <a:ea typeface="新細明體" panose="02020300000000000000" pitchFamily="18" charset="-120"/>
              </a:rPr>
              <a:t>修改後的組合語言程式碼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C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程式碼</a:t>
            </a:r>
          </a:p>
          <a:p>
            <a:pPr marL="0" indent="0">
              <a:buNone/>
              <a:defRPr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main() {</a:t>
            </a:r>
          </a:p>
          <a:p>
            <a:pPr marL="0" indent="0">
              <a:buNone/>
              <a:defRPr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sum;</a:t>
            </a:r>
          </a:p>
          <a:p>
            <a:pPr marL="0" lvl="1" indent="0">
              <a:spcBef>
                <a:spcPts val="0"/>
              </a:spcBef>
              <a:buNone/>
            </a:pPr>
            <a:endParaRPr lang="zh-TW" altLang="en-US" sz="16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494493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RISC-V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  <a:cs typeface="Arial" panose="020B0604020202020204" pitchFamily="34" charset="0"/>
              </a:rPr>
              <a:t>組合語言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main: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zh-TW" altLang="en-US" sz="16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func1: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sp, sp, -4 # make room on stack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  s0, 0(sp)  # save s0 on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  s0, 0(sp)  # restore s0 from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addi sp, sp, 4  # restore stack pointer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TW" altLang="en-US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	</a:t>
            </a:r>
            <a:r>
              <a:rPr lang="en-US" altLang="zh-TW" sz="1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5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C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語言和組合語言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：結合使用</a:t>
            </a:r>
            <a:r>
              <a:rPr lang="en-US" altLang="zh-TW" sz="3600" b="1" dirty="0">
                <a:ea typeface="新細明體" panose="02020300000000000000" pitchFamily="18" charset="-120"/>
              </a:rPr>
              <a:t>C</a:t>
            </a:r>
            <a:r>
              <a:rPr lang="zh-TW" altLang="en-US" sz="3600" b="1" dirty="0">
                <a:ea typeface="新細明體" panose="02020300000000000000" pitchFamily="18" charset="-120"/>
              </a:rPr>
              <a:t>語言和組合語言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範例：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影像處理程式</a:t>
            </a:r>
          </a:p>
          <a:p>
            <a:pPr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有些函數用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語言編寫，有些則用組合語言編寫</a:t>
            </a: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：影像處理程式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將彩色圖轉換為灰階</a:t>
            </a:r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7C92C424-62F5-408B-8EB0-FABAD78BAD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8" y="2100316"/>
            <a:ext cx="9436605" cy="329861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93051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：影像處理程式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16145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每個像素儲存為三種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8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位位顏色：</a:t>
            </a:r>
            <a:r>
              <a:rPr lang="en-US" altLang="zh-TW" sz="2600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= 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紅色，</a:t>
            </a:r>
            <a:r>
              <a:rPr lang="en-US" altLang="zh-TW" sz="2600" b="1" dirty="0">
                <a:solidFill>
                  <a:srgbClr val="00B05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G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= 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綠色，</a:t>
            </a:r>
            <a:r>
              <a:rPr lang="en-US" altLang="zh-TW" sz="26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</a:rPr>
              <a:t>= 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藍色</a:t>
            </a:r>
          </a:p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可以通過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變更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R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、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G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B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值來建立任何顏色</a:t>
            </a:r>
          </a:p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要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將圖像轉換為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8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位元灰階圖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（</a:t>
            </a:r>
            <a:r>
              <a:rPr lang="en-US" altLang="zh-TW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grey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），每個像素應進行如下變換：</a:t>
            </a:r>
          </a:p>
          <a:p>
            <a:pPr>
              <a:defRPr/>
            </a:pPr>
            <a:endParaRPr lang="zh-TW" altLang="en-US" sz="10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indent="0"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</a:rPr>
              <a:t>			</a:t>
            </a:r>
            <a:r>
              <a:rPr lang="en-US" altLang="zh-TW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grey</a:t>
            </a:r>
            <a:r>
              <a:rPr lang="zh-TW" altLang="en-US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= (306*</a:t>
            </a:r>
            <a:r>
              <a:rPr lang="en-US" altLang="zh-TW" sz="26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R</a:t>
            </a:r>
            <a:r>
              <a:rPr lang="zh-TW" altLang="en-US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+ 601*</a:t>
            </a:r>
            <a:r>
              <a:rPr lang="en-US" altLang="zh-TW" sz="2600" b="1" dirty="0">
                <a:solidFill>
                  <a:srgbClr val="00B05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G</a:t>
            </a:r>
            <a:r>
              <a:rPr lang="zh-TW" altLang="en-US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+ 117*</a:t>
            </a:r>
            <a:r>
              <a:rPr lang="en-US" altLang="zh-TW" sz="2600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B</a:t>
            </a:r>
            <a:r>
              <a:rPr lang="en-US" altLang="zh-TW" sz="2600" dirty="0">
                <a:latin typeface="Courier New" panose="02070309020205020404" pitchFamily="49" charset="0"/>
                <a:ea typeface="新細明體" panose="02020300000000000000" pitchFamily="18" charset="-120"/>
              </a:rPr>
              <a:t>) &gt;&gt; 10</a:t>
            </a:r>
          </a:p>
          <a:p>
            <a:pPr marL="0" indent="0">
              <a:buNone/>
              <a:defRPr/>
            </a:pPr>
            <a:endParaRPr lang="zh-TW" altLang="en-US" sz="1400" b="1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RGB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權重加起來為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1024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306 + 601 + 117 = 1024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），因此若要返回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8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位元範圍（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0-255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），結果應除以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1024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（即右移</a:t>
            </a:r>
            <a:r>
              <a:rPr lang="en-US" altLang="zh-TW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10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位：</a:t>
            </a:r>
            <a:r>
              <a:rPr lang="en-US" altLang="zh-TW" sz="2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&gt;&gt; 10</a:t>
            </a: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  <a:p>
            <a:pPr>
              <a:defRPr/>
            </a:pPr>
            <a:r>
              <a:rPr lang="zh-TW" altLang="en-US" sz="2600" dirty="0">
                <a:latin typeface="Arial" panose="020B0604020202020204" pitchFamily="34" charset="0"/>
                <a:ea typeface="新細明體" panose="02020300000000000000" pitchFamily="18" charset="-120"/>
              </a:rPr>
              <a:t>有關演算法的詳細資訊，請參閱：</a:t>
            </a:r>
          </a:p>
          <a:p>
            <a:pPr marL="0" indent="0">
              <a:buNone/>
              <a:defRPr/>
            </a:pPr>
            <a:r>
              <a:rPr lang="zh-TW" altLang="en-US" sz="2600" dirty="0">
                <a:solidFill>
                  <a:srgbClr val="0000FF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			</a:t>
            </a:r>
            <a:r>
              <a:rPr lang="en-US" altLang="zh-TW" sz="2600" u="sng" dirty="0">
                <a:solidFill>
                  <a:srgbClr val="0000FF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  <a:hlinkClick r:id="rId3"/>
              </a:rPr>
              <a:t>https://www.mathworks.com/help/matlab/ref/rgb2gray.html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2672626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：組合語言函數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altLang="zh-TW" sz="20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grey</a:t>
            </a: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= (306*</a:t>
            </a:r>
            <a:r>
              <a:rPr lang="en-US" altLang="zh-TW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R</a:t>
            </a: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+ 601*</a:t>
            </a:r>
            <a:r>
              <a:rPr lang="en-US" altLang="zh-TW" sz="2000" b="1" dirty="0">
                <a:solidFill>
                  <a:srgbClr val="00B05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G</a:t>
            </a: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+ 117*</a:t>
            </a:r>
            <a:r>
              <a:rPr lang="en-US" altLang="zh-TW" sz="2000" b="1" dirty="0">
                <a:solidFill>
                  <a:srgbClr val="0070C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B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新細明體" panose="02020300000000000000" pitchFamily="18" charset="-12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7" y="1075240"/>
            <a:ext cx="61393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altLang="zh-TW" sz="2000" b="1" dirty="0">
                <a:solidFill>
                  <a:srgbClr val="FF0000"/>
                </a:solidFill>
                <a:latin typeface="Courier New" panose="02070309020205020404" pitchFamily="49" charset="0"/>
                <a:ea typeface="新細明體" panose="02020300000000000000" pitchFamily="18" charset="-120"/>
              </a:rPr>
              <a:t>.globl</a:t>
            </a: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使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CoulourToGrey_Pixel</a:t>
            </a: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</a:rPr>
              <a:t>函數對專案中的所有檔案可見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：結構和陣列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19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extern 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</a:t>
            </a:r>
            <a:r>
              <a:rPr lang="en-US" altLang="zh-TW" sz="1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VanGogh_128x128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[]; // 1D array of individual RGB values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RGB </a:t>
            </a:r>
            <a:r>
              <a:rPr lang="en-US" altLang="zh-TW" sz="1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ColourImage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[N][M];                  // 2D array of RGB struct (colour image)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</a:t>
            </a:r>
            <a:r>
              <a:rPr lang="en-US" altLang="zh-TW" sz="1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GreyImage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[N][M];          // 2D array of greyscale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19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b="1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// </a:t>
            </a:r>
            <a:r>
              <a:rPr lang="en-US" altLang="zh-TW" sz="19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								</a:t>
            </a:r>
            <a:r>
              <a:rPr lang="en-US" altLang="zh-TW" sz="19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   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5</a:t>
            </a:r>
            <a:r>
              <a:rPr lang="zh-TW" altLang="en-US" sz="3600" b="1" dirty="0">
                <a:ea typeface="新細明體" panose="02020300000000000000" pitchFamily="18" charset="-120"/>
              </a:rPr>
              <a:t>：主函數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// Create an N x M matrix using the input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2000">
              <a:effectLst/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// Transform Colour Image to Grey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TW" altLang="en-US" sz="200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void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Grey[i][j] =  </a:t>
            </a:r>
            <a:r>
              <a:rPr lang="en-US" altLang="zh-TW" sz="20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ColourToGrey_Pixel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                                       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6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I/O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簡介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簡介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輸入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輸出（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）系統 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- 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也稱為</a:t>
            </a:r>
            <a:r>
              <a:rPr lang="zh-TW" altLang="en-US" sz="3200" i="1" dirty="0">
                <a:latin typeface="Arial" panose="020B0604020202020204" pitchFamily="34" charset="0"/>
                <a:ea typeface="新細明體" panose="02020300000000000000" pitchFamily="18" charset="-120"/>
              </a:rPr>
              <a:t>週邊設備</a:t>
            </a:r>
          </a:p>
          <a:p>
            <a:pPr>
              <a:defRPr/>
            </a:pP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通用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  <a:p>
            <a:pPr>
              <a:defRPr/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控制器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內容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1A502E7-C4C5-4D9F-9984-AC536A25A55E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入門指南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快速入門指南 </a:t>
            </a:r>
          </a:p>
          <a:p>
            <a:pPr lvl="1"/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架構和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概述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安裝工具（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VSCode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PlatformIO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Vivado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Verilator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Whisper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透過硬體和模擬執行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系統</a:t>
            </a:r>
          </a:p>
          <a:p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實驗</a:t>
            </a:r>
          </a:p>
          <a:p>
            <a:pPr lvl="1"/>
            <a:r>
              <a:rPr kumimoji="0" lang="en-US" altLang="zh-TW" sz="28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1-10</a:t>
            </a:r>
            <a:r>
              <a:rPr kumimoji="0" lang="zh-TW" altLang="en-US" sz="28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：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</a:t>
            </a:r>
            <a:r>
              <a:rPr kumimoji="0" lang="en-US" altLang="zh-TW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Vivado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中編譯</a:t>
            </a:r>
            <a:r>
              <a:rPr kumimoji="0" lang="en-US" altLang="zh-TW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系統，編寫</a:t>
            </a:r>
            <a:r>
              <a:rPr kumimoji="0" lang="en-US" altLang="zh-TW" sz="2800" b="0" i="0" u="none" strike="noStrike" cap="none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800" b="0" i="0" u="none" strike="noStrike" cap="none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系統，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透過新增周邊設備延伸</a:t>
            </a:r>
            <a:r>
              <a:rPr kumimoji="0" lang="en-US" altLang="zh-TW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系統（</a:t>
            </a:r>
            <a:r>
              <a:rPr kumimoji="0" lang="en-US" altLang="zh-TW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2020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年</a:t>
            </a:r>
            <a:r>
              <a:rPr kumimoji="0" lang="en-US" altLang="zh-TW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11</a:t>
            </a:r>
            <a:r>
              <a:rPr kumimoji="0" lang="zh-TW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月發佈）</a:t>
            </a:r>
          </a:p>
          <a:p>
            <a:pPr lvl="1"/>
            <a:r>
              <a:rPr lang="en-US" altLang="zh-TW" sz="28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11-20</a:t>
            </a:r>
            <a:r>
              <a:rPr lang="zh-TW" altLang="en-US" sz="28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：</a:t>
            </a:r>
            <a:r>
              <a:rPr lang="zh-TW" altLang="en-US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分析和修改</a:t>
            </a:r>
            <a:r>
              <a:rPr lang="en-US" altLang="zh-TW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RVfpga</a:t>
            </a:r>
            <a:r>
              <a:rPr lang="zh-TW" altLang="en-US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的</a:t>
            </a:r>
            <a:r>
              <a:rPr lang="en-US" altLang="zh-TW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RISC-V</a:t>
            </a:r>
            <a:r>
              <a:rPr lang="zh-TW" altLang="en-US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核心和記憶體系統（計劃於</a:t>
            </a:r>
            <a:r>
              <a:rPr lang="en-US" altLang="zh-TW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2021</a:t>
            </a:r>
            <a:r>
              <a:rPr lang="zh-TW" altLang="en-US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年第</a:t>
            </a:r>
            <a:r>
              <a:rPr lang="en-US" altLang="zh-TW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4</a:t>
            </a:r>
            <a:r>
              <a:rPr lang="zh-TW" altLang="en-US" sz="28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季度發佈）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7475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：具有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的通用處理器</a:t>
            </a:r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5"/>
            <a:ext cx="5432311" cy="503534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：具有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的處理器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071803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週邊設備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7852561" y="1157227"/>
            <a:ext cx="4243567" cy="49528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SweRVolfX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周邊設備：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開機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ROM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系統控制器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SPI1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快閃記憶體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UART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GPIO LED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和開關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計時器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SPI2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加速計</a:t>
            </a:r>
          </a:p>
          <a:p>
            <a:pPr lvl="1">
              <a:defRPr/>
            </a:pP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段顯示器（在系統控制器內：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Sys-Con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7229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：通用</a:t>
            </a:r>
            <a:r>
              <a:rPr lang="en-US" altLang="zh-TW" sz="3600" b="1" dirty="0">
                <a:ea typeface="新細明體" panose="02020300000000000000" pitchFamily="18" charset="-120"/>
              </a:rPr>
              <a:t>I/O</a:t>
            </a:r>
            <a:r>
              <a:rPr lang="zh-TW" altLang="en-US" sz="3600" b="1" dirty="0">
                <a:ea typeface="新細明體" panose="02020300000000000000" pitchFamily="18" charset="-120"/>
              </a:rPr>
              <a:t>（</a:t>
            </a:r>
            <a:r>
              <a:rPr lang="en-US" altLang="zh-TW" sz="3600" b="1" dirty="0">
                <a:ea typeface="新細明體" panose="02020300000000000000" pitchFamily="18" charset="-120"/>
              </a:rPr>
              <a:t>GPIO</a:t>
            </a:r>
            <a:r>
              <a:rPr lang="zh-TW" altLang="en-US" sz="3600" b="1" dirty="0">
                <a:ea typeface="新細明體" panose="02020300000000000000" pitchFamily="18" charset="-120"/>
              </a:rPr>
              <a:t>）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週邊設備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通用</a:t>
            </a:r>
            <a:r>
              <a:rPr lang="en-US" altLang="zh-TW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允許處理器讀取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寫入連接到週邊設備（例如，開關和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）的引腳</a:t>
            </a:r>
          </a:p>
          <a:p>
            <a:pPr lvl="1">
              <a:defRPr/>
            </a:pP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每個引腳均可配置為輸入或輸出（使用三態）</a:t>
            </a:r>
          </a:p>
          <a:p>
            <a:pPr>
              <a:defRPr/>
            </a:pPr>
            <a:r>
              <a:rPr lang="zh-TW" altLang="en-US" sz="2600" b="1" dirty="0">
                <a:latin typeface="Arial" panose="020B0604020202020204" pitchFamily="34" charset="0"/>
                <a:ea typeface="新細明體" panose="02020300000000000000" pitchFamily="18" charset="-120"/>
              </a:rPr>
              <a:t>三個記憶體映射暫存器：</a:t>
            </a:r>
          </a:p>
          <a:p>
            <a:pPr lvl="1"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讀取暫存器：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從針腳讀取的值</a:t>
            </a:r>
          </a:p>
          <a:p>
            <a:pPr lvl="1"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寫入暫存器：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寫入針腳的值</a:t>
            </a:r>
          </a:p>
          <a:p>
            <a:pPr lvl="1"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啟用暫存器：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1 = 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輸出，</a:t>
            </a:r>
            <a:r>
              <a:rPr lang="en-US" altLang="zh-TW" sz="2200" dirty="0">
                <a:latin typeface="Arial" panose="020B0604020202020204" pitchFamily="34" charset="0"/>
                <a:ea typeface="新細明體" panose="02020300000000000000" pitchFamily="18" charset="-120"/>
              </a:rPr>
              <a:t>0 = </a:t>
            </a:r>
            <a:r>
              <a:rPr lang="zh-TW" altLang="en-US" sz="2200" dirty="0">
                <a:latin typeface="Arial" panose="020B0604020202020204" pitchFamily="34" charset="0"/>
                <a:ea typeface="新細明體" panose="02020300000000000000" pitchFamily="18" charset="-120"/>
              </a:rPr>
              <a:t>輸入</a:t>
            </a: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66" y="3225340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：記憶體映射暫存器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730F37A-2449-4646-BB6D-4FD76FD74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886214"/>
              </p:ext>
            </p:extLst>
          </p:nvPr>
        </p:nvGraphicFramePr>
        <p:xfrm>
          <a:off x="2381135" y="923801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記憶體映射位址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讀取暫存器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寫入暫存器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啟用暫存器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909780" y="2885862"/>
            <a:ext cx="10687860" cy="3650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的位元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15:0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配置為輸出，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bit 31:16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配置為輸入： </a:t>
            </a:r>
          </a:p>
          <a:p>
            <a:pPr marL="0" indent="0">
              <a:buNone/>
              <a:defRPr/>
            </a:pPr>
            <a:r>
              <a:rPr lang="zh-TW" altLang="en-US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t0, 0x80001400  # t0 = 0x80001400</a:t>
            </a:r>
          </a:p>
          <a:p>
            <a:pPr marL="0" indent="0">
              <a:buNone/>
              <a:defRPr/>
            </a:pPr>
            <a:r>
              <a:rPr lang="zh-TW" altLang="en-US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0xFFFF      # 1 = output, 0 = input</a:t>
            </a:r>
          </a:p>
          <a:p>
            <a:pPr marL="0" indent="0">
              <a:buNone/>
              <a:defRPr/>
            </a:pPr>
            <a:r>
              <a:rPr lang="zh-TW" altLang="en-US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t1, 8(t0)       # [15:0] = outputs, [31:16] = inputs</a:t>
            </a:r>
          </a:p>
          <a:p>
            <a:pPr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讀取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： </a:t>
            </a:r>
          </a:p>
          <a:p>
            <a:pPr marL="0" indent="0">
              <a:buNone/>
              <a:defRPr/>
            </a:pPr>
            <a:r>
              <a:rPr lang="zh-TW" altLang="en-US" sz="26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t2, 0(t0)       # t2 = value of GPIO pins</a:t>
            </a:r>
          </a:p>
          <a:p>
            <a:pPr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寫入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I/O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： </a:t>
            </a:r>
          </a:p>
          <a:p>
            <a:pPr marL="0" indent="0">
              <a:buNone/>
              <a:defRPr/>
            </a:pPr>
            <a:r>
              <a:rPr lang="zh-TW" altLang="en-US" sz="22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22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t3, 4(t0)       # GPIO pins = t3</a:t>
            </a:r>
          </a:p>
          <a:p>
            <a:pPr marL="0" indent="0">
              <a:buNone/>
              <a:defRPr/>
            </a:pPr>
            <a:endParaRPr lang="en-US" sz="22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94013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SweRVolfX GPIO</a:t>
            </a:r>
            <a:r>
              <a:rPr lang="zh-TW" altLang="en-US" sz="3600" b="1" dirty="0">
                <a:ea typeface="新細明體" panose="02020300000000000000" pitchFamily="18" charset="-120"/>
              </a:rPr>
              <a:t>模組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48705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OpenCores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模組</a:t>
            </a:r>
          </a:p>
          <a:p>
            <a:pPr marL="0" indent="0">
              <a:buNone/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  	   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hlinkClick r:id="rId3"/>
              </a:rPr>
              <a:t>https://opencores.org/projects/gpio</a:t>
            </a:r>
          </a:p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最多允許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32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引腳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所有引腳均可單獨配置為輸入（啟用 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= 0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）或輸出（啟用 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= 1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整個程式的組態都可以變更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607902"/>
              </p:ext>
            </p:extLst>
          </p:nvPr>
        </p:nvGraphicFramePr>
        <p:xfrm>
          <a:off x="2631440" y="3879943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記憶體映射位址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讀取暫存器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寫入暫存器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啟用暫存器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：記憶體映射暫存器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45926"/>
              </p:ext>
            </p:extLst>
          </p:nvPr>
        </p:nvGraphicFramePr>
        <p:xfrm>
          <a:off x="0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6" name="Visio" r:id="rId4" imgW="3634634" imgH="2724252" progId="Visio.Drawing.15">
                  <p:embed/>
                </p:oleObj>
              </mc:Choice>
              <mc:Fallback>
                <p:oleObj name="Visio" r:id="rId4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286894" y="994394"/>
            <a:ext cx="6791287" cy="57680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和開關映射到</a:t>
            </a:r>
            <a:r>
              <a:rPr lang="en-US" altLang="zh-TW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引腳：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TW" sz="1800" b="1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1800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針腳</a:t>
            </a:r>
            <a:r>
              <a:rPr lang="en-US" altLang="zh-TW" sz="18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[15:0]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（處理器的輸出）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1800" b="1" dirty="0">
                <a:latin typeface="Arial" panose="020B0604020202020204" pitchFamily="34" charset="0"/>
                <a:ea typeface="新細明體" panose="02020300000000000000" pitchFamily="18" charset="-120"/>
              </a:rPr>
              <a:t>開關：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針腳</a:t>
            </a:r>
            <a:r>
              <a:rPr lang="en-US" altLang="zh-TW" sz="18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[31:16]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（處理器的輸入）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配置</a:t>
            </a:r>
            <a:r>
              <a:rPr lang="en-US" altLang="zh-TW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1800" b="1" dirty="0">
                <a:latin typeface="Arial" panose="020B0604020202020204" pitchFamily="34" charset="0"/>
                <a:ea typeface="新細明體" panose="02020300000000000000" pitchFamily="18" charset="-120"/>
              </a:rPr>
              <a:t>啟用暫存器 </a:t>
            </a:r>
            <a:r>
              <a:rPr lang="en-US" altLang="zh-TW" sz="1800" b="1" dirty="0">
                <a:latin typeface="Arial" panose="020B0604020202020204" pitchFamily="34" charset="0"/>
                <a:ea typeface="新細明體" panose="02020300000000000000" pitchFamily="18" charset="-120"/>
              </a:rPr>
              <a:t>= 0x0000FFFF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1 = 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輸出，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0 = 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輸入）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1800" b="1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0xFFFF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t1, 8(t0) # Enable Register = 0xFFFF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寫入</a:t>
            </a:r>
            <a:r>
              <a:rPr lang="en-US" altLang="zh-TW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[15:0]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中的值寫入位址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0x80001404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t3, 4(t0) # LEDs = [t3]</a:t>
            </a:r>
            <a:r>
              <a:rPr lang="en-US" altLang="zh-TW" sz="1800" baseline="-25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15:0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TW" altLang="en-US" sz="2200" b="1" dirty="0">
                <a:latin typeface="Arial" panose="020B0604020202020204" pitchFamily="34" charset="0"/>
                <a:ea typeface="新細明體" panose="02020300000000000000" pitchFamily="18" charset="-120"/>
              </a:rPr>
              <a:t>讀取開關：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從位址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0x80001400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讀取位元 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[31:16]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中的開關值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右移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16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位元，將開關值置於低</a:t>
            </a:r>
            <a:r>
              <a:rPr lang="en-US" altLang="zh-TW" sz="1800" dirty="0">
                <a:latin typeface="Arial" panose="020B0604020202020204" pitchFamily="34" charset="0"/>
                <a:ea typeface="新細明體" panose="02020300000000000000" pitchFamily="18" charset="-120"/>
              </a:rPr>
              <a:t>16</a:t>
            </a:r>
            <a:r>
              <a:rPr lang="zh-TW" altLang="en-US" sz="1800" dirty="0">
                <a:latin typeface="Arial" panose="020B0604020202020204" pitchFamily="34" charset="0"/>
                <a:ea typeface="新細明體" panose="02020300000000000000" pitchFamily="18" charset="-120"/>
              </a:rPr>
              <a:t>位元中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lw   t5, 0(t0)  # [t5]</a:t>
            </a:r>
            <a:r>
              <a:rPr lang="en-US" altLang="zh-TW" sz="1800" baseline="-25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31:16</a:t>
            </a: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= switch values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srli t5, t5, 16 # [t5]</a:t>
            </a:r>
            <a:r>
              <a:rPr lang="en-US" altLang="zh-TW" sz="1800" baseline="-25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15:0</a:t>
            </a:r>
            <a:r>
              <a:rPr lang="zh-TW" altLang="en-US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 </a:t>
            </a:r>
            <a:r>
              <a:rPr lang="en-US" altLang="zh-TW" sz="18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= switch values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945259" y="5555829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開發板圖片來源：</a:t>
            </a:r>
            <a:r>
              <a:rPr lang="en-US" altLang="zh-TW" sz="1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https://reference.digilentinc.com/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GPIO</a:t>
            </a:r>
            <a:r>
              <a:rPr lang="zh-TW" altLang="en-US" sz="3600" b="1" dirty="0">
                <a:ea typeface="新細明體" panose="02020300000000000000" pitchFamily="18" charset="-120"/>
              </a:rPr>
              <a:t>低階實作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77934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主要分為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3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個部分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與板上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LED/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開關的外部連接（左側陰影區域）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SweRVolfX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中整合的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模組（中間陰影區域）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GPIO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之間的連接（右側陰影區域）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696" y="2879148"/>
            <a:ext cx="5490647" cy="3154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：外部連接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8" y="885679"/>
            <a:ext cx="10995681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檔案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rvfpganexys.xdc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：定義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i_sw[15:0]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與開發板上開關的連接，以及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o_led[15:0]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與開發板上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LED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的連接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整合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swervolf_core.v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檔：</a:t>
            </a:r>
            <a:r>
              <a:rPr lang="zh-TW" altLang="en-US" sz="2400" dirty="0">
                <a:ea typeface="新細明體" panose="02020300000000000000" pitchFamily="18" charset="-120"/>
              </a:rPr>
              <a:t>三態緩衝區和</a:t>
            </a:r>
            <a:r>
              <a:rPr lang="en-US" altLang="zh-TW" sz="2400" dirty="0">
                <a:ea typeface="新細明體" panose="02020300000000000000" pitchFamily="18" charset="-120"/>
              </a:rPr>
              <a:t>GPIO</a:t>
            </a:r>
            <a:r>
              <a:rPr lang="zh-TW" altLang="en-US" sz="2400" dirty="0">
                <a:ea typeface="新細明體" panose="02020300000000000000" pitchFamily="18" charset="-120"/>
              </a:rPr>
              <a:t>模組實例化</a:t>
            </a:r>
          </a:p>
          <a:p>
            <a:pPr marL="0" indent="0">
              <a:buNone/>
            </a:pPr>
            <a:endParaRPr lang="es-ES" sz="2400" dirty="0">
              <a:ea typeface="新細明體" panose="02020300000000000000" pitchFamily="18" charset="-12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46" y="1402749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852" y="1944729"/>
            <a:ext cx="4974410" cy="3368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6</a:t>
            </a:r>
            <a:r>
              <a:rPr lang="zh-TW" altLang="en-US" sz="3600" b="1" dirty="0">
                <a:ea typeface="新細明體" panose="02020300000000000000" pitchFamily="18" charset="-120"/>
              </a:rPr>
              <a:t>：與</a:t>
            </a:r>
            <a:r>
              <a:rPr lang="en-US" altLang="zh-TW" sz="3600" b="1" dirty="0">
                <a:ea typeface="新細明體" panose="02020300000000000000" pitchFamily="18" charset="-120"/>
              </a:rPr>
              <a:t>SweRV EH1</a:t>
            </a:r>
            <a:r>
              <a:rPr lang="zh-TW" altLang="en-US" sz="3600" b="1" dirty="0">
                <a:ea typeface="新細明體" panose="02020300000000000000" pitchFamily="18" charset="-120"/>
              </a:rPr>
              <a:t>的連接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wb_intercon.v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7-1 </a:t>
            </a:r>
            <a:r>
              <a:rPr lang="zh-TW" altLang="en-US" sz="2400" dirty="0">
                <a:ea typeface="新細明體" panose="02020300000000000000" pitchFamily="18" charset="-120"/>
              </a:rPr>
              <a:t>多工器實作</a:t>
            </a:r>
          </a:p>
          <a:p>
            <a:pPr marL="0" indent="0">
              <a:buNone/>
            </a:pPr>
            <a:endParaRPr lang="es-ES" sz="2400" dirty="0">
              <a:ea typeface="新細明體" panose="02020300000000000000" pitchFamily="18" charset="-12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44" y="1514963"/>
            <a:ext cx="10744440" cy="4473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課程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2-3</a:t>
            </a:r>
            <a:r>
              <a:rPr lang="zh-TW" altLang="en-US" sz="32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學期課程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本科（實驗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1-10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碩士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/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本科高年級（實驗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11-20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）</a:t>
            </a:r>
          </a:p>
          <a:p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知識儲備要求 </a:t>
            </a:r>
          </a:p>
          <a:p>
            <a:pPr lvl="1"/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基本瞭解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數位設計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高階程式設計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（最好是</a:t>
            </a:r>
            <a:r>
              <a:rPr lang="en-US" altLang="zh-TW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C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語言）、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指令集架構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組合語言程式設計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、處理器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微架構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和</a:t>
            </a:r>
            <a:r>
              <a:rPr lang="zh-TW" altLang="en-US" sz="2400" b="1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記憶體</a:t>
            </a:r>
            <a:r>
              <a:rPr lang="zh-TW" altLang="en-US" sz="2400" dirty="0">
                <a:solidFill>
                  <a:sysClr val="windowText" lastClr="000000"/>
                </a:solidFill>
                <a:ea typeface="新細明體" panose="02020300000000000000" pitchFamily="18" charset="-120"/>
              </a:rPr>
              <a:t>系統（相關資訊請參閱</a:t>
            </a:r>
            <a:r>
              <a:rPr lang="en-US" altLang="zh-TW" sz="2400" i="1" dirty="0">
                <a:ea typeface="新細明體" panose="02020300000000000000" pitchFamily="18" charset="-120"/>
              </a:rPr>
              <a:t>《</a:t>
            </a:r>
            <a:r>
              <a:rPr lang="zh-TW" altLang="en-US" sz="2400" i="1" dirty="0">
                <a:ea typeface="新細明體" panose="02020300000000000000" pitchFamily="18" charset="-120"/>
              </a:rPr>
              <a:t>數位設計和電腦體系結構</a:t>
            </a:r>
            <a:r>
              <a:rPr lang="en-US" altLang="zh-TW" sz="2400" i="1" dirty="0">
                <a:ea typeface="新細明體" panose="02020300000000000000" pitchFamily="18" charset="-120"/>
              </a:rPr>
              <a:t>》RISC-V</a:t>
            </a:r>
            <a:r>
              <a:rPr lang="zh-TW" altLang="en-US" sz="2400" i="1" dirty="0">
                <a:ea typeface="新細明體" panose="02020300000000000000" pitchFamily="18" charset="-120"/>
              </a:rPr>
              <a:t>版本</a:t>
            </a:r>
            <a:r>
              <a:rPr lang="zh-TW" altLang="en-US" sz="2400" dirty="0">
                <a:ea typeface="新細明體" panose="02020300000000000000" pitchFamily="18" charset="-120"/>
              </a:rPr>
              <a:t>（作者：</a:t>
            </a:r>
            <a:r>
              <a:rPr lang="en-US" altLang="zh-TW" sz="2400" dirty="0">
                <a:ea typeface="新細明體" panose="02020300000000000000" pitchFamily="18" charset="-120"/>
              </a:rPr>
              <a:t>Harris &amp; Harris</a:t>
            </a:r>
            <a:r>
              <a:rPr lang="zh-TW" altLang="en-US" sz="2400" dirty="0">
                <a:ea typeface="新細明體" panose="02020300000000000000" pitchFamily="18" charset="-120"/>
              </a:rPr>
              <a:t>）</a:t>
            </a:r>
            <a:r>
              <a:rPr lang="en-US" altLang="zh-TW" sz="2400" dirty="0">
                <a:ea typeface="新細明體" panose="02020300000000000000" pitchFamily="18" charset="-120"/>
              </a:rPr>
              <a:t>© Elsevier</a:t>
            </a:r>
            <a:r>
              <a:rPr lang="zh-TW" altLang="en-US" sz="2400" dirty="0">
                <a:ea typeface="新細明體" panose="02020300000000000000" pitchFamily="18" charset="-120"/>
              </a:rPr>
              <a:t>（預計出版時間：</a:t>
            </a:r>
            <a:r>
              <a:rPr lang="en-US" altLang="zh-TW" sz="2400" dirty="0">
                <a:ea typeface="新細明體" panose="02020300000000000000" pitchFamily="18" charset="-120"/>
              </a:rPr>
              <a:t>2021</a:t>
            </a:r>
            <a:r>
              <a:rPr lang="zh-TW" altLang="en-US" sz="2400" dirty="0">
                <a:ea typeface="新細明體" panose="02020300000000000000" pitchFamily="18" charset="-120"/>
              </a:rPr>
              <a:t>年夏季）。</a:t>
            </a:r>
          </a:p>
          <a:p>
            <a:pPr lvl="1"/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在整個</a:t>
            </a:r>
            <a:r>
              <a:rPr kumimoji="0" lang="en-US" altLang="zh-TW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RVfpga</a:t>
            </a:r>
            <a:r>
              <a:rPr kumimoji="0" lang="zh-TW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新細明體" panose="02020300000000000000" pitchFamily="18" charset="-120"/>
              </a:rPr>
              <a:t>課程中，將通過動手實驗來擴展和鞏固上述主題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7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7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段顯示器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段顯示器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段顯示器概述</a:t>
            </a:r>
          </a:p>
          <a:p>
            <a:pPr>
              <a:defRPr/>
            </a:pP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sz="3200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段顯示器硬體</a:t>
            </a:r>
          </a:p>
          <a:p>
            <a:pPr>
              <a:defRPr/>
            </a:pPr>
            <a:endParaRPr lang="en-US" sz="3200" i="1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段顯示器概述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dirty="0">
                  <a:ea typeface="新細明體" panose="02020300000000000000" pitchFamily="18" charset="-120"/>
                </a:rPr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187118"/>
            <a:ext cx="5519488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段：</a:t>
            </a:r>
            <a:r>
              <a:rPr lang="en-US" altLang="zh-TW" sz="3200" dirty="0">
                <a:latin typeface="Arial" panose="020B0604020202020204" pitchFamily="34" charset="0"/>
                <a:ea typeface="新細明體" panose="02020300000000000000" pitchFamily="18" charset="-120"/>
              </a:rPr>
              <a:t>A-G</a:t>
            </a:r>
          </a:p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點亮相應段可形成特定數位 </a:t>
            </a:r>
          </a:p>
          <a:p>
            <a:pPr lvl="1">
              <a:defRPr/>
            </a:pPr>
            <a:r>
              <a:rPr lang="en-US" altLang="zh-TW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</a:t>
            </a:r>
            <a:r>
              <a:rPr lang="zh-TW" altLang="en-US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B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</a:t>
            </a:r>
          </a:p>
          <a:p>
            <a:pPr lvl="1">
              <a:defRPr/>
            </a:pPr>
            <a:r>
              <a:rPr lang="en-US" altLang="zh-TW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2</a:t>
            </a:r>
            <a:r>
              <a:rPr lang="zh-TW" altLang="en-US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A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B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D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E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G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</a:t>
            </a:r>
          </a:p>
          <a:p>
            <a:pPr lvl="1">
              <a:defRPr/>
            </a:pPr>
            <a:r>
              <a:rPr lang="en-US" altLang="zh-TW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3</a:t>
            </a:r>
            <a:r>
              <a:rPr lang="zh-TW" altLang="en-US" b="1" dirty="0">
                <a:solidFill>
                  <a:srgbClr val="FF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A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B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C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段、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D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G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依此類推 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新細明體" panose="02020300000000000000" pitchFamily="18" charset="-12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Nexys A7</a:t>
            </a:r>
            <a:r>
              <a:rPr lang="zh-TW" altLang="en-US" sz="3600" b="1" dirty="0">
                <a:ea typeface="新細明體" panose="02020300000000000000" pitchFamily="18" charset="-120"/>
              </a:rPr>
              <a:t>上的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段顯示器</a:t>
            </a:r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開發板圖片來源：</a:t>
            </a:r>
            <a:r>
              <a:rPr lang="en-US" altLang="zh-TW" sz="1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https://reference.digilentinc.com/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1" y="862300"/>
            <a:ext cx="5336848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8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位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</a:t>
            </a:r>
          </a:p>
          <a:p>
            <a:pPr>
              <a:spcBef>
                <a:spcPts val="300"/>
              </a:spcBef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記憶體映射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存取：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TW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Enables_Reg</a:t>
            </a:r>
            <a:r>
              <a:rPr lang="zh-TW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	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TW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Digits_Reg</a:t>
            </a:r>
            <a:r>
              <a:rPr lang="zh-TW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	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0x8000103C</a:t>
            </a:r>
          </a:p>
          <a:p>
            <a:pPr>
              <a:spcBef>
                <a:spcPts val="300"/>
              </a:spcBef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啟用訊號低電平有效</a:t>
            </a:r>
          </a:p>
          <a:p>
            <a:pPr>
              <a:spcBef>
                <a:spcPts val="300"/>
              </a:spcBef>
              <a:defRPr/>
            </a:pP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範例：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最右邊的兩位顯示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</a:rPr>
              <a:t>71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TW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Enables_Reg 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= 0xFC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0b11111100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：啟用最右邊的兩位）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TW" sz="20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Digits_Reg 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= 0x71</a:t>
            </a:r>
          </a:p>
          <a:p>
            <a:pPr lvl="1">
              <a:spcBef>
                <a:spcPts val="300"/>
              </a:spcBef>
              <a:defRPr/>
            </a:pP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組合語言：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  <a:cs typeface="Courier New" panose="02070309020205020404" pitchFamily="49" charset="0"/>
              </a:rPr>
              <a:t>	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TW" altLang="en-US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				</a:t>
            </a:r>
            <a:r>
              <a:rPr lang="en-US" altLang="zh-TW" sz="2000" dirty="0">
                <a:latin typeface="Courier New" panose="02070309020205020404" pitchFamily="49" charset="0"/>
                <a:ea typeface="新細明體" panose="02020300000000000000" pitchFamily="18" charset="-120"/>
                <a:cs typeface="Courier New" panose="02070309020205020404" pitchFamily="49" charset="0"/>
              </a:rPr>
              <a:t>sw t2, 4(t0)</a:t>
            </a:r>
          </a:p>
          <a:p>
            <a:pPr lvl="1">
              <a:spcBef>
                <a:spcPts val="300"/>
              </a:spcBef>
              <a:defRPr/>
            </a:pPr>
            <a:endParaRPr lang="zh-TW" altLang="en-US" sz="20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段顯示器硬體</a:t>
            </a:r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9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7048083" y="984963"/>
            <a:ext cx="4265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8</a:t>
            </a:r>
            <a:r>
              <a:rPr lang="zh-TW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位</a:t>
            </a:r>
            <a:r>
              <a:rPr lang="en-US" altLang="zh-TW" sz="24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7</a:t>
            </a:r>
            <a:r>
              <a:rPr lang="zh-TW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段顯示器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0" y="1081027"/>
            <a:ext cx="6227500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每一位都是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共陽極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（每一位所有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的陽極連接在一起）</a:t>
            </a:r>
          </a:p>
          <a:p>
            <a:pPr lvl="1">
              <a:defRPr/>
            </a:pP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陽極訊號充當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啟用訊號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AN0 - AN7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  <a:p>
            <a:pPr lvl="1">
              <a:defRPr/>
            </a:pP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驅動為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低電平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以啟用相應位（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AN0-AN7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經逆</a:t>
            </a:r>
            <a:b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</a:b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變器（未顯示）饋入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LED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</a:p>
          <a:p>
            <a:pPr>
              <a:defRPr/>
            </a:pP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</a:rPr>
              <a:t>所有數字的各個</a:t>
            </a:r>
            <a:r>
              <a:rPr lang="zh-TW" altLang="en-US" sz="2400" b="1" dirty="0">
                <a:latin typeface="Arial" panose="020B0604020202020204" pitchFamily="34" charset="0"/>
                <a:ea typeface="新細明體" panose="02020300000000000000" pitchFamily="18" charset="-120"/>
              </a:rPr>
              <a:t>段均連接在一起</a:t>
            </a:r>
          </a:p>
          <a:p>
            <a:pPr lvl="1">
              <a:defRPr/>
            </a:pP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各個段驅動為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低電平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時即可點亮</a:t>
            </a:r>
          </a:p>
          <a:p>
            <a:pPr lvl="1">
              <a:defRPr/>
            </a:pP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憑借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AN0 - AN7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訊號的</a:t>
            </a:r>
            <a:r>
              <a:rPr lang="zh-TW" altLang="en-US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時分復用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，可以在每一位上顯示惟一值</a:t>
            </a:r>
          </a:p>
          <a:p>
            <a:pPr lvl="1">
              <a:defRPr/>
            </a:pP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一個位的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AN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訊號（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</a:rPr>
              <a:t>AN0 - AN7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）必須每</a:t>
            </a:r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</a:rPr>
              <a:t>1-16 ms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</a:rPr>
              <a:t>變為低電平才能點亮</a:t>
            </a:r>
          </a:p>
          <a:p>
            <a:pPr lvl="1">
              <a:defRPr/>
            </a:pPr>
            <a:endParaRPr lang="zh-TW" altLang="en-US" sz="2000" dirty="0"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lvl="1">
              <a:defRPr/>
            </a:pPr>
            <a:endParaRPr lang="zh-TW" altLang="en-US" sz="2000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lang="en-US" sz="2400" i="1" dirty="0">
              <a:effectLst/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段顯示器低階實作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11248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主要分為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3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個部分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RvfpgaNexys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與板上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段顯示器的外部連接（左側陰影區域）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SweRVolfX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中整合的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段顯示器模組（中間陰影區域）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7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段顯示器和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之間的連接（右側陰影區域）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943" y="2841762"/>
            <a:ext cx="5649860" cy="3246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：外部連接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45967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檔案</a:t>
            </a: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rvfpganexys.xdc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：定義使用開發板上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7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段顯示器時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CA-CG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（在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SoC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中稱為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Digits_Bits[i]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）和</a:t>
            </a:r>
            <a:r>
              <a:rPr lang="en-US" altLang="zh-TW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AN[i]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的連接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334" y="2116206"/>
            <a:ext cx="9702654" cy="2787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SweRVolfX</a:t>
            </a:r>
            <a:r>
              <a:rPr lang="zh-TW" altLang="en-US" sz="3600" b="1" dirty="0">
                <a:ea typeface="新細明體" panose="02020300000000000000" pitchFamily="18" charset="-120"/>
              </a:rPr>
              <a:t>整合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79950"/>
            <a:ext cx="10791930" cy="131057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swervolf_syscon.v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檔：</a:t>
            </a:r>
            <a:r>
              <a:rPr lang="en-US" altLang="zh-TW" sz="20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7</a:t>
            </a:r>
            <a:r>
              <a:rPr lang="zh-TW" altLang="en-US" sz="20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段顯示器控制器</a:t>
            </a:r>
            <a:r>
              <a:rPr lang="zh-TW" altLang="en-US" sz="2000" dirty="0">
                <a:ea typeface="新細明體" panose="02020300000000000000" pitchFamily="18" charset="-120"/>
              </a:rPr>
              <a:t>實例化。除了時脈訊號（</a:t>
            </a:r>
            <a:r>
              <a:rPr lang="en-US" altLang="zh-TW" sz="2000" dirty="0">
                <a:ea typeface="新細明體" panose="02020300000000000000" pitchFamily="18" charset="-120"/>
              </a:rPr>
              <a:t>i_clk</a:t>
            </a:r>
            <a:r>
              <a:rPr lang="zh-TW" altLang="en-US" sz="2000" dirty="0">
                <a:ea typeface="新細明體" panose="02020300000000000000" pitchFamily="18" charset="-120"/>
              </a:rPr>
              <a:t>）和重設訊號（</a:t>
            </a:r>
            <a:r>
              <a:rPr lang="en-US" altLang="zh-TW" sz="2000" dirty="0">
                <a:ea typeface="新細明體" panose="02020300000000000000" pitchFamily="18" charset="-120"/>
              </a:rPr>
              <a:t>i_rst</a:t>
            </a:r>
            <a:r>
              <a:rPr lang="zh-TW" altLang="en-US" sz="2000" dirty="0">
                <a:ea typeface="新細明體" panose="02020300000000000000" pitchFamily="18" charset="-120"/>
              </a:rPr>
              <a:t>）外，該模組還接收兩個輸入訊號（</a:t>
            </a:r>
            <a:r>
              <a:rPr lang="en-US" altLang="zh-TW" sz="2000" b="1" dirty="0">
                <a:ea typeface="新細明體" panose="02020300000000000000" pitchFamily="18" charset="-120"/>
              </a:rPr>
              <a:t>Enables_Reg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b="1" dirty="0">
                <a:ea typeface="新細明體" panose="02020300000000000000" pitchFamily="18" charset="-120"/>
              </a:rPr>
              <a:t>Digits_Reg</a:t>
            </a:r>
            <a:r>
              <a:rPr lang="zh-TW" altLang="en-US" sz="2000" dirty="0">
                <a:ea typeface="新細明體" panose="02020300000000000000" pitchFamily="18" charset="-120"/>
              </a:rPr>
              <a:t>），即前文所述的兩個暫存器映射控制暫存器。該模組輸出兩個訊號（</a:t>
            </a:r>
            <a:r>
              <a:rPr lang="en-US" altLang="zh-TW" sz="2000" b="1" dirty="0">
                <a:ea typeface="新細明體" panose="02020300000000000000" pitchFamily="18" charset="-120"/>
              </a:rPr>
              <a:t>AN</a:t>
            </a:r>
            <a:r>
              <a:rPr lang="zh-TW" altLang="en-US" sz="2000" dirty="0">
                <a:ea typeface="新細明體" panose="02020300000000000000" pitchFamily="18" charset="-120"/>
              </a:rPr>
              <a:t>和</a:t>
            </a:r>
            <a:r>
              <a:rPr lang="en-US" altLang="zh-TW" sz="2000" b="1" dirty="0">
                <a:ea typeface="新細明體" panose="02020300000000000000" pitchFamily="18" charset="-120"/>
              </a:rPr>
              <a:t>Digits_Bits</a:t>
            </a:r>
            <a:r>
              <a:rPr lang="zh-TW" altLang="en-US" sz="2000" dirty="0">
                <a:ea typeface="新細明體" panose="02020300000000000000" pitchFamily="18" charset="-120"/>
              </a:rPr>
              <a:t>），這兩個訊號連接到開發板上</a:t>
            </a:r>
            <a:r>
              <a:rPr lang="en-US" altLang="zh-TW" sz="2000" dirty="0">
                <a:ea typeface="新細明體" panose="02020300000000000000" pitchFamily="18" charset="-120"/>
              </a:rPr>
              <a:t>7</a:t>
            </a:r>
            <a:r>
              <a:rPr lang="zh-TW" altLang="en-US" sz="2000" dirty="0">
                <a:ea typeface="新細明體" panose="02020300000000000000" pitchFamily="18" charset="-120"/>
              </a:rPr>
              <a:t>段顯示器。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077" y="2672835"/>
            <a:ext cx="4826731" cy="29685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7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SweRVolfX</a:t>
            </a:r>
            <a:r>
              <a:rPr lang="zh-TW" altLang="en-US" sz="3600" b="1" dirty="0">
                <a:ea typeface="新細明體" panose="02020300000000000000" pitchFamily="18" charset="-120"/>
              </a:rPr>
              <a:t>整合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0" y="1074218"/>
            <a:ext cx="10743679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>
                <a:ea typeface="新細明體" panose="02020300000000000000" pitchFamily="18" charset="-120"/>
              </a:rPr>
              <a:t>該檔案中還實作了</a:t>
            </a:r>
            <a:r>
              <a:rPr lang="en-US" altLang="zh-TW" b="1" dirty="0">
                <a:ea typeface="新細明體" panose="02020300000000000000" pitchFamily="18" charset="-120"/>
              </a:rPr>
              <a:t>SevSegDisplays_Controller</a:t>
            </a:r>
            <a:r>
              <a:rPr lang="zh-TW" altLang="en-US" dirty="0">
                <a:ea typeface="新細明體" panose="02020300000000000000" pitchFamily="18" charset="-120"/>
              </a:rPr>
              <a:t>，其中包含以下子單元：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兩個多工器（模組</a:t>
            </a:r>
            <a:r>
              <a:rPr lang="en-US" altLang="zh-TW" b="1" dirty="0">
                <a:ea typeface="新細明體" panose="02020300000000000000" pitchFamily="18" charset="-120"/>
              </a:rPr>
              <a:t>SevSegMux</a:t>
            </a:r>
            <a:r>
              <a:rPr lang="zh-TW" altLang="en-US" dirty="0">
                <a:ea typeface="新細明體" panose="02020300000000000000" pitchFamily="18" charset="-120"/>
              </a:rPr>
              <a:t>），用於選擇每</a:t>
            </a:r>
            <a:r>
              <a:rPr lang="en-US" altLang="zh-TW" dirty="0">
                <a:ea typeface="新細明體" panose="02020300000000000000" pitchFamily="18" charset="-120"/>
              </a:rPr>
              <a:t>2 ms</a:t>
            </a:r>
            <a:r>
              <a:rPr lang="zh-TW" altLang="en-US" dirty="0">
                <a:ea typeface="新細明體" panose="02020300000000000000" pitchFamily="18" charset="-120"/>
              </a:rPr>
              <a:t>傳送到</a:t>
            </a:r>
            <a:r>
              <a:rPr lang="en-US" altLang="zh-TW" dirty="0">
                <a:ea typeface="新細明體" panose="02020300000000000000" pitchFamily="18" charset="-120"/>
              </a:rPr>
              <a:t>AN</a:t>
            </a:r>
            <a:r>
              <a:rPr lang="zh-TW" altLang="en-US" dirty="0">
                <a:ea typeface="新細明體" panose="02020300000000000000" pitchFamily="18" charset="-120"/>
              </a:rPr>
              <a:t>和</a:t>
            </a:r>
            <a:r>
              <a:rPr lang="en-US" altLang="zh-TW" dirty="0">
                <a:ea typeface="新細明體" panose="02020300000000000000" pitchFamily="18" charset="-120"/>
              </a:rPr>
              <a:t>Digits_Bits</a:t>
            </a:r>
            <a:r>
              <a:rPr lang="zh-TW" altLang="en-US" dirty="0">
                <a:ea typeface="新細明體" panose="02020300000000000000" pitchFamily="18" charset="-120"/>
              </a:rPr>
              <a:t>訊號的值。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計數器（模組</a:t>
            </a:r>
            <a:r>
              <a:rPr lang="en-US" altLang="zh-TW" b="1" dirty="0">
                <a:ea typeface="新細明體" panose="02020300000000000000" pitchFamily="18" charset="-120"/>
              </a:rPr>
              <a:t>counter</a:t>
            </a:r>
            <a:r>
              <a:rPr lang="zh-TW" altLang="en-US" dirty="0">
                <a:ea typeface="新細明體" panose="02020300000000000000" pitchFamily="18" charset="-120"/>
              </a:rPr>
              <a:t>），用於產生</a:t>
            </a:r>
            <a:r>
              <a:rPr lang="en-US" altLang="zh-TW" dirty="0">
                <a:ea typeface="新細明體" panose="02020300000000000000" pitchFamily="18" charset="-120"/>
              </a:rPr>
              <a:t>2 ms</a:t>
            </a:r>
            <a:r>
              <a:rPr lang="zh-TW" altLang="en-US" dirty="0">
                <a:ea typeface="新細明體" panose="02020300000000000000" pitchFamily="18" charset="-120"/>
              </a:rPr>
              <a:t>週期。</a:t>
            </a:r>
          </a:p>
          <a:p>
            <a:pPr lvl="1"/>
            <a:r>
              <a:rPr lang="zh-TW" altLang="en-US" dirty="0">
                <a:ea typeface="新細明體" panose="02020300000000000000" pitchFamily="18" charset="-120"/>
              </a:rPr>
              <a:t>解碼器（模組</a:t>
            </a:r>
            <a:r>
              <a:rPr lang="en-US" altLang="zh-TW" b="1" dirty="0">
                <a:ea typeface="新細明體" panose="02020300000000000000" pitchFamily="18" charset="-120"/>
              </a:rPr>
              <a:t>SevenSegDecoder</a:t>
            </a:r>
            <a:r>
              <a:rPr lang="zh-TW" altLang="en-US" dirty="0">
                <a:ea typeface="新細明體" panose="02020300000000000000" pitchFamily="18" charset="-120"/>
              </a:rPr>
              <a:t>），用於輸出給定</a:t>
            </a:r>
            <a:r>
              <a:rPr lang="en-US" altLang="zh-TW" dirty="0">
                <a:ea typeface="新細明體" panose="02020300000000000000" pitchFamily="18" charset="-120"/>
              </a:rPr>
              <a:t>4</a:t>
            </a:r>
            <a:r>
              <a:rPr lang="zh-TW" altLang="en-US" dirty="0">
                <a:ea typeface="新細明體" panose="02020300000000000000" pitchFamily="18" charset="-120"/>
              </a:rPr>
              <a:t>位元十六進位值的段值。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4808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8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計時器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b="1" dirty="0">
                <a:ea typeface="新細明體" panose="02020300000000000000" pitchFamily="18" charset="-120"/>
              </a:rPr>
              <a:t>教材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696685" y="1133182"/>
            <a:ext cx="5260495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TW" altLang="en-US" sz="3200" dirty="0">
                <a:ea typeface="新細明體" panose="02020300000000000000" pitchFamily="18" charset="-120"/>
              </a:rPr>
              <a:t>在開始</a:t>
            </a:r>
            <a:r>
              <a:rPr lang="en-US" altLang="zh-TW" sz="3200" dirty="0">
                <a:ea typeface="新細明體" panose="02020300000000000000" pitchFamily="18" charset="-120"/>
              </a:rPr>
              <a:t>RVfpga</a:t>
            </a:r>
            <a:r>
              <a:rPr lang="zh-TW" altLang="en-US" sz="3200" dirty="0">
                <a:ea typeface="新細明體" panose="02020300000000000000" pitchFamily="18" charset="-120"/>
              </a:rPr>
              <a:t>課程之前建議瞭解以下教材：</a:t>
            </a:r>
            <a:r>
              <a:rPr lang="en-US" altLang="zh-TW" sz="3200" b="1" i="1" dirty="0">
                <a:ea typeface="新細明體" panose="02020300000000000000" pitchFamily="18" charset="-120"/>
              </a:rPr>
              <a:t>《</a:t>
            </a:r>
            <a:r>
              <a:rPr lang="zh-TW" altLang="en-US" sz="3200" b="1" i="1" dirty="0">
                <a:ea typeface="新細明體" panose="02020300000000000000" pitchFamily="18" charset="-120"/>
              </a:rPr>
              <a:t>數位設計和電腦結構</a:t>
            </a:r>
            <a:r>
              <a:rPr lang="en-US" altLang="zh-TW" sz="3200" b="1" i="1" dirty="0">
                <a:ea typeface="新細明體" panose="02020300000000000000" pitchFamily="18" charset="-120"/>
              </a:rPr>
              <a:t>》</a:t>
            </a:r>
            <a:r>
              <a:rPr lang="zh-TW" altLang="en-US" sz="3200" b="1" i="1" dirty="0">
                <a:ea typeface="新細明體" panose="02020300000000000000" pitchFamily="18" charset="-120"/>
              </a:rPr>
              <a:t>：</a:t>
            </a:r>
            <a:r>
              <a:rPr lang="en-US" altLang="zh-TW" sz="3200" b="1" i="1" dirty="0">
                <a:ea typeface="新細明體" panose="02020300000000000000" pitchFamily="18" charset="-120"/>
              </a:rPr>
              <a:t>RISC-V</a:t>
            </a:r>
            <a:r>
              <a:rPr lang="zh-TW" altLang="en-US" sz="3200" b="1" i="1" dirty="0">
                <a:ea typeface="新細明體" panose="02020300000000000000" pitchFamily="18" charset="-120"/>
              </a:rPr>
              <a:t>版本</a:t>
            </a:r>
            <a:r>
              <a:rPr lang="zh-TW" altLang="en-US" sz="3200" dirty="0">
                <a:ea typeface="新細明體" panose="02020300000000000000" pitchFamily="18" charset="-120"/>
              </a:rPr>
              <a:t>（作者：</a:t>
            </a:r>
            <a:r>
              <a:rPr lang="en-US" altLang="zh-TW" sz="3200" dirty="0">
                <a:ea typeface="新細明體" panose="02020300000000000000" pitchFamily="18" charset="-120"/>
              </a:rPr>
              <a:t>Harris &amp; Harris</a:t>
            </a:r>
            <a:r>
              <a:rPr lang="zh-TW" altLang="en-US" sz="3200" dirty="0">
                <a:ea typeface="新細明體" panose="02020300000000000000" pitchFamily="18" charset="-120"/>
              </a:rPr>
              <a:t>）</a:t>
            </a:r>
            <a:br>
              <a:rPr lang="en-US" altLang="zh-TW" sz="3200" dirty="0">
                <a:ea typeface="新細明體" panose="02020300000000000000" pitchFamily="18" charset="-120"/>
              </a:rPr>
            </a:br>
            <a:r>
              <a:rPr lang="en-US" altLang="zh-TW" sz="3200" dirty="0">
                <a:ea typeface="新細明體" panose="02020300000000000000" pitchFamily="18" charset="-120"/>
              </a:rPr>
              <a:t>© Elsevier</a:t>
            </a:r>
            <a:r>
              <a:rPr lang="zh-TW" altLang="en-US" sz="3200" dirty="0">
                <a:ea typeface="新細明體" panose="02020300000000000000" pitchFamily="18" charset="-120"/>
              </a:rPr>
              <a:t>，</a:t>
            </a:r>
            <a:r>
              <a:rPr lang="en-US" altLang="zh-TW" sz="3200" dirty="0">
                <a:ea typeface="新細明體" panose="02020300000000000000" pitchFamily="18" charset="-120"/>
              </a:rPr>
              <a:t>2021</a:t>
            </a:r>
            <a:r>
              <a:rPr lang="zh-TW" altLang="en-US" sz="3200" dirty="0">
                <a:ea typeface="新細明體" panose="02020300000000000000" pitchFamily="18" charset="-120"/>
              </a:rPr>
              <a:t>年。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850D973-435C-473D-831F-913FFE7AB4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603" y="990600"/>
            <a:ext cx="4310244" cy="53013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52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計時器概述</a:t>
            </a:r>
          </a:p>
          <a:p>
            <a:pPr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計時器暫存器</a:t>
            </a:r>
          </a:p>
          <a:p>
            <a:pPr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計時器範例</a:t>
            </a:r>
          </a:p>
          <a:p>
            <a:pPr marL="0" indent="0">
              <a:buNone/>
              <a:defRPr/>
            </a:pPr>
            <a:endParaRPr kumimoji="0" lang="zh-TW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747092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計時器以固定的頻率</a:t>
            </a:r>
            <a:r>
              <a:rPr lang="zh-TW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遞增或遞減計數器</a:t>
            </a:r>
          </a:p>
          <a:p>
            <a:pPr>
              <a:defRPr/>
            </a:pP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常見於</a:t>
            </a:r>
            <a:r>
              <a:rPr kumimoji="0" lang="zh-TW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微控制器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和</a:t>
            </a:r>
            <a:r>
              <a:rPr kumimoji="0" lang="en-US" altLang="zh-TW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SoC</a:t>
            </a:r>
            <a:r>
              <a:rPr kumimoji="0" lang="zh-TW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中</a:t>
            </a:r>
          </a:p>
          <a:p>
            <a:pPr>
              <a:defRPr/>
            </a:pPr>
            <a:r>
              <a:rPr lang="zh-TW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用於產生</a:t>
            </a:r>
            <a:r>
              <a:rPr lang="zh-TW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精確時序</a:t>
            </a:r>
          </a:p>
          <a:p>
            <a:pPr marL="0" indent="0">
              <a:buNone/>
              <a:defRPr/>
            </a:pPr>
            <a:endParaRPr kumimoji="0" lang="zh-TW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536642" y="4850709"/>
            <a:ext cx="5399944" cy="10471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可從</a:t>
            </a:r>
            <a:r>
              <a:rPr lang="en-US" altLang="zh-TW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OpenCores</a:t>
            </a:r>
            <a:r>
              <a:rPr lang="zh-TW" alt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（</a:t>
            </a:r>
            <a:r>
              <a:rPr lang="en-US" altLang="zh-TW" sz="2400" u="sng" dirty="0">
                <a:solidFill>
                  <a:srgbClr val="0000FF"/>
                </a:solidFill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  <a:hlinkClick r:id="rId3"/>
              </a:rPr>
              <a:t>https://opencores.org/projects/ptc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）取得使用的計時器模組。</a:t>
            </a:r>
          </a:p>
          <a:p>
            <a:pPr marL="0" indent="0">
              <a:buNone/>
              <a:defRPr/>
            </a:pPr>
            <a:endParaRPr kumimoji="0" lang="zh-TW" alt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9C928-564B-407F-A82F-5BDFCA79BF3A}"/>
              </a:ext>
            </a:extLst>
          </p:cNvPr>
          <p:cNvSpPr txBox="1"/>
          <p:nvPr/>
        </p:nvSpPr>
        <p:spPr>
          <a:xfrm>
            <a:off x="1173616" y="5412970"/>
            <a:ext cx="2375342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週邊設備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22759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：計時器（</a:t>
            </a:r>
            <a:r>
              <a:rPr lang="en-US" altLang="zh-TW" sz="3600" b="1" dirty="0">
                <a:ea typeface="新細明體" panose="02020300000000000000" pitchFamily="18" charset="-120"/>
              </a:rPr>
              <a:t>PTC</a:t>
            </a:r>
            <a:r>
              <a:rPr lang="zh-TW" altLang="en-US" sz="3600" b="1" dirty="0">
                <a:ea typeface="新細明體" panose="02020300000000000000" pitchFamily="18" charset="-120"/>
              </a:rPr>
              <a:t>）模組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06306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計時器模組（也稱為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PTC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模組）用於：</a:t>
            </a:r>
          </a:p>
          <a:p>
            <a:pPr lvl="1">
              <a:defRPr/>
            </a:pPr>
            <a:r>
              <a:rPr lang="zh-TW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計時器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lang="zh-TW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計數器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：對時脈邊緣（或另一個訊號的邊緣，也稱為事件）進行計數 </a:t>
            </a:r>
          </a:p>
          <a:p>
            <a:pPr lvl="1">
              <a:defRPr/>
            </a:pPr>
            <a:endParaRPr lang="zh-TW" altLang="en-US" sz="5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lvl="1">
              <a:defRPr/>
            </a:pPr>
            <a:r>
              <a:rPr lang="zh-TW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脈寬調變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PWM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）：</a:t>
            </a:r>
          </a:p>
          <a:p>
            <a:pPr lvl="2">
              <a:defRPr/>
            </a:pPr>
            <a:r>
              <a:rPr lang="zh-TW" alt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輸出變為高電平的持續時間（稱為工作週期）</a:t>
            </a:r>
          </a:p>
          <a:p>
            <a:pPr lvl="2">
              <a:defRPr/>
            </a:pPr>
            <a:r>
              <a:rPr lang="zh-TW" alt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用於以數位方式計算模擬電壓近似值</a:t>
            </a:r>
          </a:p>
          <a:p>
            <a:pPr>
              <a:defRPr/>
            </a:pP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PWM</a:t>
            </a: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範例：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33%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工作週期（訊號在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1/3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的時間內為高電平）如果高電平為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3 V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，則模擬電壓（訊號的平均電壓）為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3 V * 0.33 = 1 V</a:t>
            </a:r>
          </a:p>
          <a:p>
            <a:pPr>
              <a:defRPr/>
            </a:pPr>
            <a:endParaRPr lang="zh-TW" alt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indent="0">
              <a:buNone/>
              <a:defRPr/>
            </a:pPr>
            <a:endParaRPr kumimoji="0" lang="zh-TW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5870" y="3959805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9" name="Visio" r:id="rId4" imgW="4735741" imgH="1432544" progId="Visio.Drawing.15">
                  <p:embed/>
                </p:oleObj>
              </mc:Choice>
              <mc:Fallback>
                <p:oleObj name="Visio" r:id="rId4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5870" y="3959805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：計時器（</a:t>
            </a:r>
            <a:r>
              <a:rPr lang="en-US" altLang="zh-TW" sz="3600" b="1" dirty="0">
                <a:ea typeface="新細明體" panose="02020300000000000000" pitchFamily="18" charset="-120"/>
              </a:rPr>
              <a:t>PTC</a:t>
            </a:r>
            <a:r>
              <a:rPr lang="zh-TW" altLang="en-US" sz="3600" b="1" dirty="0">
                <a:ea typeface="新細明體" panose="02020300000000000000" pitchFamily="18" charset="-120"/>
              </a:rPr>
              <a:t>）暫存器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338795"/>
              </p:ext>
            </p:extLst>
          </p:nvPr>
        </p:nvGraphicFramePr>
        <p:xfrm>
          <a:off x="603487" y="1148942"/>
          <a:ext cx="1082651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937143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380553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名稱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位址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寬度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存取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說明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RPTC_CNTR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主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PTC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計數器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RPTC_HRC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0x80001204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PTC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高電平參考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擷取暫存器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RPTC_LRC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0x80001208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PTC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低電平參考</a:t>
                      </a: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擷取暫存器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RPTC_CTRL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0x8000120C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4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400" dirty="0">
                          <a:ea typeface="新細明體" panose="02020300000000000000" pitchFamily="18" charset="-120"/>
                        </a:rPr>
                        <a:t>控制暫存器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3284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RPTC_CNTR</a:t>
            </a:r>
            <a:r>
              <a:rPr lang="zh-TW" alt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zh-TW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計數器（計數器的值）</a:t>
            </a:r>
          </a:p>
          <a:p>
            <a:pPr>
              <a:defRPr/>
            </a:pPr>
            <a:r>
              <a:rPr lang="en-US" altLang="zh-TW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RPTC_HRC</a:t>
            </a:r>
            <a:r>
              <a:rPr lang="zh-TW" alt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lang="zh-TW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高電平參考擷取 </a:t>
            </a:r>
            <a:r>
              <a:rPr lang="en-US" altLang="zh-TW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- </a:t>
            </a:r>
            <a:r>
              <a:rPr lang="zh-TW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指示</a:t>
            </a:r>
            <a:r>
              <a:rPr lang="en-US" altLang="zh-TW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PWM</a:t>
            </a:r>
            <a:r>
              <a:rPr lang="zh-TW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模式下輸出應變為高電平的週期數（重設後）</a:t>
            </a:r>
          </a:p>
          <a:p>
            <a:pPr>
              <a:defRPr/>
            </a:pPr>
            <a:r>
              <a:rPr kumimoji="0" lang="en-US" altLang="zh-TW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RPTC_LRC</a:t>
            </a:r>
            <a:r>
              <a:rPr kumimoji="0" lang="zh-TW" altLang="en-US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低電平參考擷取 </a:t>
            </a:r>
            <a:r>
              <a:rPr kumimoji="0" lang="en-US" altLang="zh-TW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- 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指示計數器</a:t>
            </a:r>
            <a:r>
              <a:rPr kumimoji="0" lang="en-US" altLang="zh-TW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/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計時器模式下計數完成時的週期數（重設後）；指示</a:t>
            </a:r>
            <a:r>
              <a:rPr kumimoji="0" lang="en-US" altLang="zh-TW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PWM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模式下輸出應變為低電平的時脈週期數（重設後）。</a:t>
            </a:r>
          </a:p>
          <a:p>
            <a:pPr>
              <a:defRPr/>
            </a:pPr>
            <a:r>
              <a:rPr kumimoji="0" lang="en-US" altLang="zh-TW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RPTC_CTRL</a:t>
            </a:r>
            <a:r>
              <a:rPr kumimoji="0" lang="zh-TW" altLang="en-US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：</a:t>
            </a:r>
            <a:r>
              <a:rPr kumimoji="0" lang="zh-TW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新細明體" panose="02020300000000000000" pitchFamily="18" charset="-120"/>
              </a:rPr>
              <a:t>控制暫存器</a:t>
            </a:r>
          </a:p>
          <a:p>
            <a:pPr marL="0" indent="0">
              <a:buNone/>
              <a:defRPr/>
            </a:pPr>
            <a:endParaRPr kumimoji="0" lang="zh-TW" alt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sz="22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：計時器（</a:t>
            </a:r>
            <a:r>
              <a:rPr lang="en-US" altLang="zh-TW" sz="3600" b="1" dirty="0">
                <a:ea typeface="新細明體" panose="02020300000000000000" pitchFamily="18" charset="-120"/>
              </a:rPr>
              <a:t>PTC</a:t>
            </a:r>
            <a:r>
              <a:rPr lang="zh-TW" altLang="en-US" sz="3600" b="1" dirty="0">
                <a:ea typeface="新細明體" panose="02020300000000000000" pitchFamily="18" charset="-120"/>
              </a:rPr>
              <a:t>）控制暫存器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10CD64-70BC-43F4-B264-CEECFA9C2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597159"/>
              </p:ext>
            </p:extLst>
          </p:nvPr>
        </p:nvGraphicFramePr>
        <p:xfrm>
          <a:off x="444372" y="1009953"/>
          <a:ext cx="11373679" cy="4304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687">
                  <a:extLst>
                    <a:ext uri="{9D8B030D-6E8A-4147-A177-3AD203B41FA5}">
                      <a16:colId xmlns:a16="http://schemas.microsoft.com/office/drawing/2014/main" val="975899823"/>
                    </a:ext>
                  </a:extLst>
                </a:gridCol>
                <a:gridCol w="1351126">
                  <a:extLst>
                    <a:ext uri="{9D8B030D-6E8A-4147-A177-3AD203B41FA5}">
                      <a16:colId xmlns:a16="http://schemas.microsoft.com/office/drawing/2014/main" val="2574718824"/>
                    </a:ext>
                  </a:extLst>
                </a:gridCol>
                <a:gridCol w="930438">
                  <a:extLst>
                    <a:ext uri="{9D8B030D-6E8A-4147-A177-3AD203B41FA5}">
                      <a16:colId xmlns:a16="http://schemas.microsoft.com/office/drawing/2014/main" val="1902636000"/>
                    </a:ext>
                  </a:extLst>
                </a:gridCol>
                <a:gridCol w="8327428">
                  <a:extLst>
                    <a:ext uri="{9D8B030D-6E8A-4147-A177-3AD203B41FA5}">
                      <a16:colId xmlns:a16="http://schemas.microsoft.com/office/drawing/2014/main" val="1303008691"/>
                    </a:ext>
                  </a:extLst>
                </a:gridCol>
              </a:tblGrid>
              <a:tr h="1539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位元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存取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重設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名稱和說明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496101079"/>
                  </a:ext>
                </a:extLst>
              </a:tr>
              <a:tr h="3362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EN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遞增。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025497002"/>
                  </a:ext>
                </a:extLst>
              </a:tr>
              <a:tr h="325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ECLK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選擇時鐘訊號：外部時鐘（通過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&lt;g&gt;ptc_ecgt&lt;/g&gt;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）（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）或系統時鐘（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）。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468277347"/>
                  </a:ext>
                </a:extLst>
              </a:tr>
              <a:tr h="325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2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NEC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用於選擇外部時脈（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ptc_ecgt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）的負邊緣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正邊緣和低電平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/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高電平週期。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487114273"/>
                  </a:ext>
                </a:extLst>
              </a:tr>
              <a:tr h="3349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3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OE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啟用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PWM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輸出驅動器。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72831017"/>
                  </a:ext>
                </a:extLst>
              </a:tr>
              <a:tr h="579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4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SINGLE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在達到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RPTC_LRC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值後不遞增。清零時，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在達到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RPTC_LCR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暫存器中的值後重新啟動。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911080178"/>
                  </a:ext>
                </a:extLst>
              </a:tr>
              <a:tr h="5975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5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INTE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時，當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值等於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RPTC_LRC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或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RPTC_HRC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的值時，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PTC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會將中斷置為有效。清除訊號時，中斷將被屏蔽。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548311893"/>
                  </a:ext>
                </a:extLst>
              </a:tr>
              <a:tr h="606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6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INT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讀取時，該位元表示待處理的中斷。設為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時，表示有一個中斷待處理。當該位元寫入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時，中斷請求將被清除。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148230091"/>
                  </a:ext>
                </a:extLst>
              </a:tr>
              <a:tr h="3349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7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CNTRRST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時，將重設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。清零時，計數器將正常工作。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785966066"/>
                  </a:ext>
                </a:extLst>
              </a:tr>
              <a:tr h="5884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8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800" b="1" dirty="0">
                          <a:ea typeface="新細明體" panose="02020300000000000000" pitchFamily="18" charset="-120"/>
                        </a:rPr>
                        <a:t>CAPTE</a:t>
                      </a:r>
                      <a:r>
                        <a:rPr lang="zh-TW" altLang="en-US" sz="1800" b="1" dirty="0">
                          <a:ea typeface="新細明體" panose="02020300000000000000" pitchFamily="18" charset="-120"/>
                        </a:rPr>
                        <a:t>：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設為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1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時，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RPTC_CNTR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將被擷取到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RPTC_LRC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或</a:t>
                      </a:r>
                      <a:r>
                        <a:rPr lang="en-US" altLang="zh-TW" sz="1800" dirty="0">
                          <a:ea typeface="新細明體" panose="02020300000000000000" pitchFamily="18" charset="-120"/>
                        </a:rPr>
                        <a:t>RPTC_HRC</a:t>
                      </a:r>
                      <a:r>
                        <a:rPr lang="zh-TW" altLang="en-US" sz="1800" dirty="0">
                          <a:ea typeface="新細明體" panose="02020300000000000000" pitchFamily="18" charset="-120"/>
                        </a:rPr>
                        <a:t>暫存器中。清零時，擷取功能將被屏蔽。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78784232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994115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：計時器範例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2203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將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RPTC_LRC</a:t>
            </a: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設定為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要計數的週期數</a:t>
            </a:r>
          </a:p>
          <a:p>
            <a:pPr>
              <a:defRPr/>
            </a:pP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設定控制位元（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RPTC_CTRL</a:t>
            </a: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）以配置計時器：</a:t>
            </a:r>
          </a:p>
          <a:p>
            <a:pPr lvl="1">
              <a:defRPr/>
            </a:pPr>
            <a:r>
              <a:rPr lang="zh-TW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重設計數器並清除中斷：</a:t>
            </a:r>
            <a:r>
              <a:rPr lang="en-US" altLang="zh-TW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RPTC_CTRL = 0xC0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0b0</a:t>
            </a:r>
            <a:r>
              <a:rPr lang="en-US" altLang="zh-TW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11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000000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）： 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CNTRRST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7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：重設計數器（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RPTC_CNTR = 0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）；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INT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6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：清除中斷請求。</a:t>
            </a:r>
          </a:p>
          <a:p>
            <a:pPr lvl="1">
              <a:defRPr/>
            </a:pPr>
            <a:r>
              <a:rPr lang="zh-TW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啟用計數器並允許中斷：</a:t>
            </a:r>
            <a:r>
              <a:rPr lang="en-US" altLang="zh-TW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RPTC_CTRL = 0x21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0b000</a:t>
            </a:r>
            <a:r>
              <a:rPr lang="en-US" altLang="zh-TW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0000</a:t>
            </a:r>
            <a:r>
              <a:rPr lang="en-US" altLang="zh-TW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）：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EN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0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：啟用計數器，從而使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RPTC_CNTR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遞增；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INTE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5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= 1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：當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RPTC_CNTR == RPTC_LRC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時，</a:t>
            </a:r>
            <a:r>
              <a:rPr lang="en-US" altLang="zh-TW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PTC</a:t>
            </a:r>
            <a:r>
              <a:rPr lang="zh-TW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會將中斷視為有效。</a:t>
            </a:r>
          </a:p>
          <a:p>
            <a:pPr>
              <a:defRPr/>
            </a:pP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程式讀取控制暫存器中的中斷位元（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INT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是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RPTC_CTRL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6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），直到其為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1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（表示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RPTC_CNTR == RPTC_LRC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）。</a:t>
            </a:r>
          </a:p>
          <a:p>
            <a:pPr>
              <a:defRPr/>
            </a:pPr>
            <a:endParaRPr lang="zh-TW" altLang="en-US" sz="10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該演算法</a:t>
            </a:r>
            <a:r>
              <a:rPr lang="zh-TW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不使用中斷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，但它會讀取中斷位元（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INT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，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RPTC_CTRL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的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bit 6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）以確定何時達到正確的時脈週期數。我們將在實驗</a:t>
            </a:r>
            <a:r>
              <a:rPr lang="en-US" altLang="zh-TW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9</a:t>
            </a:r>
            <a:r>
              <a:rPr lang="zh-TW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新細明體" panose="02020300000000000000" pitchFamily="18" charset="-120"/>
              </a:rPr>
              <a:t>中展示如何使用中斷。</a:t>
            </a:r>
          </a:p>
          <a:p>
            <a:pPr>
              <a:defRPr/>
            </a:pPr>
            <a:endParaRPr lang="zh-TW" alt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lang="zh-TW" alt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 marL="0" indent="0">
              <a:buNone/>
              <a:defRPr/>
            </a:pPr>
            <a:endParaRPr kumimoji="0" lang="zh-TW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新細明體" panose="02020300000000000000" pitchFamily="18" charset="-120"/>
            </a:endParaRPr>
          </a:p>
          <a:p>
            <a:pPr>
              <a:defRPr/>
            </a:pPr>
            <a:endParaRPr kumimoji="0" lang="zh-TW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新細明體" panose="02020300000000000000" pitchFamily="18" charset="-120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新細明體" panose="02020300000000000000" pitchFamily="18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：計時器低階實作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主要分為</a:t>
            </a:r>
            <a:r>
              <a:rPr lang="en-US" altLang="zh-TW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2</a:t>
            </a:r>
            <a:r>
              <a:rPr lang="zh-TW" altLang="en-US" sz="3200" b="1" dirty="0">
                <a:latin typeface="Arial" panose="020B0604020202020204" pitchFamily="34" charset="0"/>
                <a:ea typeface="新細明體" panose="02020300000000000000" pitchFamily="18" charset="-120"/>
              </a:rPr>
              <a:t>個部分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（無外部連接）</a:t>
            </a:r>
          </a:p>
          <a:p>
            <a:pPr lvl="1">
              <a:defRPr/>
            </a:pP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SweRVolfX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中整合的計時器模組（左側陰影區域）</a:t>
            </a:r>
          </a:p>
          <a:p>
            <a:pPr lvl="1">
              <a:defRPr/>
            </a:pP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計時器和</a:t>
            </a:r>
            <a:r>
              <a:rPr lang="en-US" altLang="zh-TW" dirty="0">
                <a:latin typeface="Arial" panose="020B0604020202020204" pitchFamily="34" charset="0"/>
                <a:ea typeface="新細明體" panose="02020300000000000000" pitchFamily="18" charset="-120"/>
              </a:rPr>
              <a:t>SweRV EH1</a:t>
            </a:r>
            <a:r>
              <a:rPr lang="zh-TW" altLang="en-US" dirty="0">
                <a:latin typeface="Arial" panose="020B0604020202020204" pitchFamily="34" charset="0"/>
                <a:ea typeface="新細明體" panose="02020300000000000000" pitchFamily="18" charset="-120"/>
              </a:rPr>
              <a:t>之間的連接（右側陰影區域）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ea typeface="新細明體" panose="02020300000000000000" pitchFamily="18" charset="-120"/>
              </a:rPr>
              <a:t>RVfpga</a:t>
            </a:r>
            <a:r>
              <a:rPr lang="zh-TW" altLang="en-US" sz="3600" b="1" dirty="0">
                <a:ea typeface="新細明體" panose="02020300000000000000" pitchFamily="18" charset="-120"/>
              </a:rPr>
              <a:t>實驗</a:t>
            </a:r>
            <a:r>
              <a:rPr lang="en-US" altLang="zh-TW" sz="3600" b="1" dirty="0">
                <a:ea typeface="新細明體" panose="02020300000000000000" pitchFamily="18" charset="-120"/>
              </a:rPr>
              <a:t>8</a:t>
            </a:r>
            <a:r>
              <a:rPr lang="zh-TW" altLang="en-US" sz="3600" b="1" dirty="0">
                <a:ea typeface="新細明體" panose="02020300000000000000" pitchFamily="18" charset="-120"/>
              </a:rPr>
              <a:t>：</a:t>
            </a:r>
            <a:r>
              <a:rPr lang="en-US" altLang="zh-TW" sz="3600" b="1" dirty="0">
                <a:ea typeface="新細明體" panose="02020300000000000000" pitchFamily="18" charset="-120"/>
              </a:rPr>
              <a:t>SweRVolfX</a:t>
            </a:r>
            <a:r>
              <a:rPr lang="zh-TW" altLang="en-US" sz="3600" b="1" dirty="0">
                <a:ea typeface="新細明體" panose="02020300000000000000" pitchFamily="18" charset="-120"/>
              </a:rPr>
              <a:t>整合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swervolf_core.v</a:t>
            </a:r>
            <a:r>
              <a:rPr lang="zh-TW" altLang="en-US" sz="2400" dirty="0">
                <a:latin typeface="Arial" panose="020B0604020202020204" pitchFamily="34" charset="0"/>
                <a:ea typeface="新細明體" panose="02020300000000000000" pitchFamily="18" charset="-120"/>
                <a:cs typeface="Times New Roman" panose="02020603050405020304" pitchFamily="18" charset="0"/>
              </a:rPr>
              <a:t>檔：</a:t>
            </a:r>
            <a:r>
              <a:rPr lang="en-US" altLang="zh-TW" sz="2400" dirty="0">
                <a:ea typeface="新細明體" panose="02020300000000000000" pitchFamily="18" charset="-120"/>
              </a:rPr>
              <a:t>PTC</a:t>
            </a:r>
            <a:r>
              <a:rPr lang="zh-TW" altLang="en-US" sz="2400" dirty="0">
                <a:ea typeface="新細明體" panose="02020300000000000000" pitchFamily="18" charset="-120"/>
              </a:rPr>
              <a:t>模組實例化</a:t>
            </a:r>
          </a:p>
          <a:p>
            <a:pPr marL="0" indent="0">
              <a:buNone/>
            </a:pPr>
            <a:endParaRPr lang="es-ES" sz="2400" dirty="0">
              <a:ea typeface="新細明體" panose="02020300000000000000" pitchFamily="18" charset="-12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467" y="1612236"/>
            <a:ext cx="5200650" cy="4095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實驗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9</a:t>
            </a: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：</a:t>
            </a:r>
            <a:b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</a:br>
            <a:r>
              <a:rPr lang="zh-TW" altLang="en-US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中斷驅動</a:t>
            </a:r>
            <a:r>
              <a:rPr lang="en-US" altLang="zh-TW" sz="8800" dirty="0">
                <a:solidFill>
                  <a:srgbClr val="002060"/>
                </a:solidFill>
                <a:latin typeface="+mn-lt"/>
                <a:ea typeface="新細明體" panose="02020300000000000000" pitchFamily="18" charset="-120"/>
              </a:rPr>
              <a:t>I/O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42"/>
  <p:tag name="SECTOMILLISECCONVERTED" val="1"/>
  <p:tag name="MMPROD_NEXTUNIQUEID" val="10011"/>
  <p:tag name="MMPROD_UIDATA" val="&lt;database version=&quot;8.0&quot;&gt;&lt;object type=&quot;1&quot; unique_id=&quot;10001&quot;&gt;&lt;object type=&quot;2&quot; unique_id=&quot;10489&quot;&gt;&lt;object type=&quot;3&quot; unique_id=&quot;10490&quot;&gt;&lt;property id=&quot;20148&quot; value=&quot;5&quot;/&gt;&lt;property id=&quot;20300&quot; value=&quot;Slide 1&quot;/&gt;&lt;property id=&quot;20307&quot; value=&quot;256&quot;/&gt;&lt;/object&gt;&lt;object type=&quot;3&quot; unique_id=&quot;10491&quot;&gt;&lt;property id=&quot;20148&quot; value=&quot;5&quot;/&gt;&lt;property id=&quot;20300&quot; value=&quot;Slide 2 - &amp;quot;致謝&amp;quot;&quot;/&gt;&lt;property id=&quot;20307&quot; value=&quot;257&quot;/&gt;&lt;/object&gt;&lt;object type=&quot;3&quot; unique_id=&quot;10492&quot;&gt;&lt;property id=&quot;20148&quot; value=&quot;5&quot;/&gt;&lt;property id=&quot;20300&quot; value=&quot;Slide 3 - &amp;quot;簡介&amp;quot;&quot;/&gt;&lt;property id=&quot;20307&quot; value=&quot;258&quot;/&gt;&lt;/object&gt;&lt;object type=&quot;3&quot; unique_id=&quot;10493&quot;&gt;&lt;property id=&quot;20148&quot; value=&quot;5&quot;/&gt;&lt;property id=&quot;20300&quot; value=&quot;Slide 4 - &amp;quot;RVfpga概述&amp;quot;&quot;/&gt;&lt;property id=&quot;20307&quot; value=&quot;280&quot;/&gt;&lt;/object&gt;&lt;object type=&quot;3&quot; unique_id=&quot;10494&quot;&gt;&lt;property id=&quot;20148&quot; value=&quot;5&quot;/&gt;&lt;property id=&quot;20300&quot; value=&quot;Slide 5 - &amp;quot;第二門課程：RVfpga-SoC&amp;quot;&quot;/&gt;&lt;property id=&quot;20307&quot; value=&quot;522&quot;/&gt;&lt;/object&gt;&lt;object type=&quot;3&quot; unique_id=&quot;10495&quot;&gt;&lt;property id=&quot;20148&quot; value=&quot;5&quot;/&gt;&lt;property id=&quot;20300&quot; value=&quot;Slide 6 - &amp;quot;RVfpga課程內容&amp;quot;&quot;/&gt;&lt;property id=&quot;20307&quot; value=&quot;281&quot;/&gt;&lt;/object&gt;&lt;object type=&quot;3&quot; unique_id=&quot;10496&quot;&gt;&lt;property id=&quot;20148&quot; value=&quot;5&quot;/&gt;&lt;property id=&quot;20300&quot; value=&quot;Slide 7 - &amp;quot;RVfpga內容&amp;quot;&quot;/&gt;&lt;property id=&quot;20307&quot; value=&quot;262&quot;/&gt;&lt;/object&gt;&lt;object type=&quot;3&quot; unique_id=&quot;10497&quot;&gt;&lt;property id=&quot;20148&quot; value=&quot;5&quot;/&gt;&lt;property id=&quot;20300&quot; value=&quot;Slide 8 - &amp;quot;RVfpga課程&amp;quot;&quot;/&gt;&lt;property id=&quot;20307&quot; value=&quot;264&quot;/&gt;&lt;/object&gt;&lt;object type=&quot;3&quot; unique_id=&quot;10498&quot;&gt;&lt;property id=&quot;20148&quot; value=&quot;5&quot;/&gt;&lt;property id=&quot;20300&quot; value=&quot;Slide 9 - &amp;quot;教材&amp;quot;&quot;/&gt;&lt;property id=&quot;20307&quot; value=&quot;523&quot;/&gt;&lt;/object&gt;&lt;object type=&quot;3&quot; unique_id=&quot;10499&quot;&gt;&lt;property id=&quot;20148&quot; value=&quot;5&quot;/&gt;&lt;property id=&quot;20300&quot; value=&quot;Slide 10 - &amp;quot;如何取得RVfpga&amp;quot;&quot;/&gt;&lt;property id=&quot;20307&quot; value=&quot;279&quot;/&gt;&lt;/object&gt;&lt;object type=&quot;3&quot; unique_id=&quot;10500&quot;&gt;&lt;property id=&quot;20148&quot; value=&quot;5&quot;/&gt;&lt;property id=&quot;20300&quot; value=&quot;Slide 11 - &amp;quot;RVfpga所需的軟體和硬體&amp;quot;&quot;/&gt;&lt;property id=&quot;20307&quot; value=&quot;265&quot;/&gt;&lt;/object&gt;&lt;object type=&quot;3&quot; unique_id=&quot;10501&quot;&gt;&lt;property id=&quot;20148&quot; value=&quot;5&quot;/&gt;&lt;property id=&quot;20300&quot; value=&quot;Slide 12 - &amp;quot;支援的平台&amp;quot;&quot;/&gt;&lt;property id=&quot;20307&quot; value=&quot;292&quot;/&gt;&lt;/object&gt;&lt;object type=&quot;3&quot; unique_id=&quot;10502&quot;&gt;&lt;property id=&quot;20148&quot; value=&quot;5&quot;/&gt;&lt;property id=&quot;20300&quot; value=&quot;Slide 13 - &amp;quot;RVfpga軟體工具&amp;quot;&quot;/&gt;&lt;property id=&quot;20307&quot; value=&quot;286&quot;/&gt;&lt;/object&gt;&lt;object type=&quot;3&quot; unique_id=&quot;10503&quot;&gt;&lt;property id=&quot;20148&quot; value=&quot;5&quot;/&gt;&lt;property id=&quot;20300&quot; value=&quot;Slide 14 - &amp;quot;Nexys A7-100T FPGA開發板&amp;quot;&quot;/&gt;&lt;property id=&quot;20307&quot; value=&quot;273&quot;/&gt;&lt;/object&gt;&lt;object type=&quot;3&quot; unique_id=&quot;10504&quot;&gt;&lt;property id=&quot;20148&quot; value=&quot;5&quot;/&gt;&lt;property id=&quot;20300&quot; value=&quot;Slide 15 - &amp;quot;RISC-V核心和SoC&amp;quot;&quot;/&gt;&lt;property id=&quot;20307&quot; value=&quot;284&quot;/&gt;&lt;/object&gt;&lt;object type=&quot;3&quot; unique_id=&quot;10505&quot;&gt;&lt;property id=&quot;20148&quot; value=&quot;5&quot;/&gt;&lt;property id=&quot;20300&quot; value=&quot;Slide 16 - &amp;quot;RVfpga層級&amp;quot;&quot;/&gt;&lt;property id=&quot;20307&quot; value=&quot;390&quot;/&gt;&lt;/object&gt;&lt;object type=&quot;3&quot; unique_id=&quot;10506&quot;&gt;&lt;property id=&quot;20148&quot; value=&quot;5&quot;/&gt;&lt;property id=&quot;20300&quot; value=&quot;Slide 17 - &amp;quot;RVfpga層級&amp;quot;&quot;/&gt;&lt;property id=&quot;20307&quot; value=&quot;391&quot;/&gt;&lt;/object&gt;&lt;object type=&quot;3&quot; unique_id=&quot;10507&quot;&gt;&lt;property id=&quot;20148&quot; value=&quot;5&quot;/&gt;&lt;property id=&quot;20300&quot; value=&quot;Slide 18 - &amp;quot;SweRV EH1核心和SweRV EH1核心組合&amp;quot;&quot;/&gt;&lt;property id=&quot;20307&quot; value=&quot;261&quot;/&gt;&lt;/object&gt;&lt;object type=&quot;3&quot; unique_id=&quot;10508&quot;&gt;&lt;property id=&quot;20148&quot; value=&quot;5&quot;/&gt;&lt;property id=&quot;20300&quot; value=&quot;Slide 19 - &amp;quot;SweRVolfX SoC&amp;quot;&quot;/&gt;&lt;property id=&quot;20307&quot; value=&quot;266&quot;/&gt;&lt;/object&gt;&lt;object type=&quot;3&quot; unique_id=&quot;10509&quot;&gt;&lt;property id=&quot;20148&quot; value=&quot;5&quot;/&gt;&lt;property id=&quot;20300&quot; value=&quot;Slide 20 - &amp;quot;RVfpgaNexys&amp;quot;&quot;/&gt;&lt;property id=&quot;20307&quot; value=&quot;267&quot;/&gt;&lt;/object&gt;&lt;object type=&quot;3&quot; unique_id=&quot;10510&quot;&gt;&lt;property id=&quot;20148&quot; value=&quot;5&quot;/&gt;&lt;property id=&quot;20300&quot; value=&quot;Slide 21 - &amp;quot;RVfpgaSim&amp;quot;&quot;/&gt;&lt;property id=&quot;20307&quot; value=&quot;392&quot;/&gt;&lt;/object&gt;&lt;object type=&quot;3&quot; unique_id=&quot;10511&quot;&gt;&lt;property id=&quot;20148&quot; value=&quot;5&quot;/&gt;&lt;property id=&quot;20300&quot; value=&quot;Slide 22 - &amp;quot;RVfpga系統延伸&amp;quot;&quot;/&gt;&lt;property id=&quot;20307&quot; value=&quot;269&quot;/&gt;&lt;/object&gt;&lt;object type=&quot;3&quot; unique_id=&quot;10512&quot;&gt;&lt;property id=&quot;20148&quot; value=&quot;5&quot;/&gt;&lt;property id=&quot;20300&quot; value=&quot;Slide 23 - &amp;quot;RVfpga實驗概述&amp;quot;&quot;/&gt;&lt;property id=&quot;20307&quot; value=&quot;283&quot;/&gt;&lt;/object&gt;&lt;object type=&quot;3&quot; unique_id=&quot;10513&quot;&gt;&lt;property id=&quot;20148&quot; value=&quot;5&quot;/&gt;&lt;property id=&quot;20300&quot; value=&quot;Slide 24 - &amp;quot;RVfpga實驗概述&amp;quot;&quot;/&gt;&lt;property id=&quot;20307&quot; value=&quot;271&quot;/&gt;&lt;/object&gt;&lt;object type=&quot;3&quot; unique_id=&quot;10514&quot;&gt;&lt;property id=&quot;20148&quot; value=&quot;5&quot;/&gt;&lt;property id=&quot;20300&quot; value=&quot;Slide 25 - &amp;quot;實驗內容&amp;quot;&quot;/&gt;&lt;property id=&quot;20307&quot; value=&quot;524&quot;/&gt;&lt;/object&gt;&lt;object type=&quot;3&quot; unique_id=&quot;10515&quot;&gt;&lt;property id=&quot;20148&quot; value=&quot;5&quot;/&gt;&lt;property id=&quot;20300&quot; value=&quot;Slide 26 - &amp;quot;RVfpga實驗1-10&amp;quot;&quot;/&gt;&lt;property id=&quot;20307&quot; value=&quot;272&quot;/&gt;&lt;/object&gt;&lt;object type=&quot;3&quot; unique_id=&quot;10516&quot;&gt;&lt;property id=&quot;20148&quot; value=&quot;5&quot;/&gt;&lt;property id=&quot;20300&quot; value=&quot;Slide 27 - &amp;quot;RVfpga實驗1-5：Vivado專案和程式設計&amp;quot;&quot;/&gt;&lt;property id=&quot;20307&quot; value=&quot;274&quot;/&gt;&lt;/object&gt;&lt;object type=&quot;3&quot; unique_id=&quot;10517&quot;&gt;&lt;property id=&quot;20148&quot; value=&quot;5&quot;/&gt;&lt;property id=&quot;20300&quot; value=&quot;Slide 28 - &amp;quot;RVfpga實驗6-10：I/O和周邊設備&amp;quot;&quot;/&gt;&lt;property id=&quot;20307&quot; value=&quot;276&quot;/&gt;&lt;/object&gt;&lt;object type=&quot;3&quot; unique_id=&quot;10518&quot;&gt;&lt;property id=&quot;20148&quot; value=&quot;5&quot;/&gt;&lt;property id=&quot;20300&quot; value=&quot;Slide 29 - &amp;quot;RVfpga實驗11-20：RISC-V核心&amp;quot;&quot;/&gt;&lt;property id=&quot;20307&quot; value=&quot;275&quot;/&gt;&lt;/object&gt;&lt;object type=&quot;3&quot; unique_id=&quot;10519&quot;&gt;&lt;property id=&quot;20148&quot; value=&quot;5&quot;/&gt;&lt;property id=&quot;20300&quot; value=&quot;Slide 30 - &amp;quot;RVfpga受眾和過往成績&amp;quot;&quot;/&gt;&lt;property id=&quot;20307&quot; value=&quot;278&quot;/&gt;&lt;/object&gt;&lt;object type=&quot;3&quot; unique_id=&quot;10520&quot;&gt;&lt;property id=&quot;20148&quot; value=&quot;5&quot;/&gt;&lt;property id=&quot;20300&quot; value=&quot;Slide 31 - &amp;quot;RVfpga 快速入門指南&amp;quot;&quot;/&gt;&lt;property id=&quot;20307&quot; value=&quot;289&quot;/&gt;&lt;/object&gt;&lt;object type=&quot;3&quot; unique_id=&quot;10521&quot;&gt;&lt;property id=&quot;20148&quot; value=&quot;5&quot;/&gt;&lt;property id=&quot;20300&quot; value=&quot;Slide 32 - &amp;quot;快速入門指南概述&amp;quot;&quot;/&gt;&lt;property id=&quot;20307&quot; value=&quot;290&quot;/&gt;&lt;/object&gt;&lt;object type=&quot;3&quot; unique_id=&quot;10522&quot;&gt;&lt;property id=&quot;20148&quot; value=&quot;5&quot;/&gt;&lt;property id=&quot;20300&quot; value=&quot;Slide 33 - &amp;quot;安裝PlatformIO和VSCode&amp;quot;&quot;/&gt;&lt;property id=&quot;20307&quot; value=&quot;291&quot;/&gt;&lt;/object&gt;&lt;object type=&quot;3&quot; unique_id=&quot;10523&quot;&gt;&lt;property id=&quot;20148&quot; value=&quot;5&quot;/&gt;&lt;property id=&quot;20300&quot; value=&quot;Slide 34 - &amp;quot;將RVfpgaNexys下載到開發板並執行程式&amp;quot;&quot;/&gt;&lt;property id=&quot;20307&quot; value=&quot;293&quot;/&gt;&lt;/object&gt;&lt;object type=&quot;3&quot; unique_id=&quot;10524&quot;&gt;&lt;property id=&quot;20148&quot; value=&quot;5&quot;/&gt;&lt;property id=&quot;20300&quot; value=&quot;Slide 35 - &amp;quot;Rvfpga實驗 說明&amp;quot;&quot;/&gt;&lt;property id=&quot;20307&quot; value=&quot;287&quot;/&gt;&lt;/object&gt;&lt;object type=&quot;3&quot; unique_id=&quot;10525&quot;&gt;&lt;property id=&quot;20148&quot; value=&quot;5&quot;/&gt;&lt;property id=&quot;20300&quot; value=&quot;Slide 36 - &amp;quot;實驗1： Vivado專案&amp;quot;&quot;/&gt;&lt;property id=&quot;20307&quot; value=&quot;322&quot;/&gt;&lt;/object&gt;&lt;object type=&quot;3&quot; unique_id=&quot;10526&quot;&gt;&lt;property id=&quot;20148&quot; value=&quot;5&quot;/&gt;&lt;property id=&quot;20300&quot; value=&quot;Slide 37 - &amp;quot;RVfpga實驗1：RVfpga Vivado專案&amp;quot;&quot;/&gt;&lt;property id=&quot;20307&quot; value=&quot;288&quot;/&gt;&lt;/object&gt;&lt;object type=&quot;3&quot; unique_id=&quot;10527&quot;&gt;&lt;property id=&quot;20148&quot; value=&quot;5&quot;/&gt;&lt;property id=&quot;20300&quot; value=&quot;Slide 38 - &amp;quot;實驗2： C語言程式設計&amp;quot;&quot;/&gt;&lt;property id=&quot;20307&quot; value=&quot;323&quot;/&gt;&lt;/object&gt;&lt;object type=&quot;3&quot; unique_id=&quot;10528&quot;&gt;&lt;property id=&quot;20148&quot; value=&quot;5&quot;/&gt;&lt;property id=&quot;20300&quot; value=&quot;Slide 39 - &amp;quot;RVfpga實驗2：C語言程式設計&amp;quot;&quot;/&gt;&lt;property id=&quot;20307&quot; value=&quot;295&quot;/&gt;&lt;/object&gt;&lt;object type=&quot;3&quot; unique_id=&quot;10529&quot;&gt;&lt;property id=&quot;20148&quot; value=&quot;5&quot;/&gt;&lt;property id=&quot;20300&quot; value=&quot;Slide 40 - &amp;quot;RVfpga實驗2：C程式範例&amp;quot;&quot;/&gt;&lt;property id=&quot;20307&quot; value=&quot;294&quot;/&gt;&lt;/object&gt;&lt;object type=&quot;3&quot; unique_id=&quot;10530&quot;&gt;&lt;property id=&quot;20148&quot; value=&quot;5&quot;/&gt;&lt;property id=&quot;20300&quot; value=&quot;Slide 41 - &amp;quot;RVfpga實驗2：記憶體映射I/O位址&amp;quot;&quot;/&gt;&lt;property id=&quot;20307&quot; value=&quot;298&quot;/&gt;&lt;/object&gt;&lt;object type=&quot;3&quot; unique_id=&quot;10531&quot;&gt;&lt;property id=&quot;20148&quot; value=&quot;5&quot;/&gt;&lt;property id=&quot;20300&quot; value=&quot;Slide 42 - &amp;quot;RVfpga實驗2：Western Digital的BSP和PSP&amp;quot;&quot;/&gt;&lt;property id=&quot;20307&quot; value=&quot;296&quot;/&gt;&lt;/object&gt;&lt;object type=&quot;3&quot; unique_id=&quot;10532&quot;&gt;&lt;property id=&quot;20148&quot; value=&quot;5&quot;/&gt;&lt;property id=&quot;20300&quot; value=&quot;Slide 43 - &amp;quot;RVfpga實驗2：使用UART列印到終端機&amp;quot;&quot;/&gt;&lt;property id=&quot;20307&quot; value=&quot;297&quot;/&gt;&lt;/object&gt;&lt;object type=&quot;3&quot; unique_id=&quot;10533&quot;&gt;&lt;property id=&quot;20148&quot; value=&quot;5&quot;/&gt;&lt;property id=&quot;20300&quot; value=&quot;Slide 44 - &amp;quot;實驗3： RISC-V組合語言&amp;quot;&quot;/&gt;&lt;property id=&quot;20307&quot; value=&quot;324&quot;/&gt;&lt;/object&gt;&lt;object type=&quot;3&quot; unique_id=&quot;10534&quot;&gt;&lt;property id=&quot;20148&quot; value=&quot;5&quot;/&gt;&lt;property id=&quot;20300&quot; value=&quot;Slide 45 - &amp;quot;RVfpga實驗3：RISC-V組合語言&amp;quot;&quot;/&gt;&lt;property id=&quot;20307&quot; value=&quot;299&quot;/&gt;&lt;/object&gt;&lt;object type=&quot;3&quot; unique_id=&quot;10535&quot;&gt;&lt;property id=&quot;20148&quot; value=&quot;5&quot;/&gt;&lt;property id=&quot;20300&quot; value=&quot;Slide 46 - &amp;quot;RVfpga實驗3：RISC-V組合語言指令&amp;quot;&quot;/&gt;&lt;property id=&quot;20307&quot; value=&quot;301&quot;/&gt;&lt;/object&gt;&lt;object type=&quot;3&quot; unique_id=&quot;10536&quot;&gt;&lt;property id=&quot;20148&quot; value=&quot;5&quot;/&gt;&lt;property id=&quot;20300&quot; value=&quot;Slide 47 - &amp;quot;RVfpga實驗3：RISC-V組合語言指令&amp;quot;&quot;/&gt;&lt;property id=&quot;20307&quot; value=&quot;300&quot;/&gt;&lt;/object&gt;&lt;object type=&quot;3&quot; unique_id=&quot;10537&quot;&gt;&lt;property id=&quot;20148&quot; value=&quot;5&quot;/&gt;&lt;property id=&quot;20300&quot; value=&quot;Slide 48 - &amp;quot;RVfpga實驗3：RISC-V暫存器&amp;quot;&quot;/&gt;&lt;property id=&quot;20307&quot; value=&quot;302&quot;/&gt;&lt;/object&gt;&lt;object type=&quot;3&quot; unique_id=&quot;10538&quot;&gt;&lt;property id=&quot;20148&quot; value=&quot;5&quot;/&gt;&lt;property id=&quot;20300&quot; value=&quot;Slide 49 - &amp;quot;RVfpga實驗3：RISC-V組合語言程式範例&amp;quot;&quot;/&gt;&lt;property id=&quot;20307&quot; value=&quot;304&quot;/&gt;&lt;/object&gt;&lt;object type=&quot;3&quot; unique_id=&quot;10539&quot;&gt;&lt;property id=&quot;20148&quot; value=&quot;5&quot;/&gt;&lt;property id=&quot;20300&quot; value=&quot;Slide 50 - &amp;quot;實驗4： 函數呼叫&amp;quot;&quot;/&gt;&lt;property id=&quot;20307&quot; value=&quot;325&quot;/&gt;&lt;/object&gt;&lt;object type=&quot;3&quot; unique_id=&quot;10540&quot;&gt;&lt;property id=&quot;20148&quot; value=&quot;5&quot;/&gt;&lt;property id=&quot;20300&quot; value=&quot;Slide 51 - &amp;quot;RVfpga實驗4：函數呼叫&amp;quot;&quot;/&gt;&lt;property id=&quot;20307&quot; value=&quot;306&quot;/&gt;&lt;/object&gt;&lt;object type=&quot;3&quot; unique_id=&quot;10541&quot;&gt;&lt;property id=&quot;20148&quot; value=&quot;5&quot;/&gt;&lt;property id=&quot;20300&quot; value=&quot;Slide 52 - &amp;quot;RVfpga實驗4：具有函數的程式範例&amp;quot;&quot;/&gt;&lt;property id=&quot;20307&quot; value=&quot;308&quot;/&gt;&lt;/object&gt;&lt;object type=&quot;3&quot; unique_id=&quot;10542&quot;&gt;&lt;property id=&quot;20148&quot; value=&quot;5&quot;/&gt;&lt;property id=&quot;20300&quot; value=&quot;Slide 53 - &amp;quot;RVfpga實驗4：具有函數的程式範例&amp;quot;&quot;/&gt;&lt;property id=&quot;20307&quot; value=&quot;307&quot;/&gt;&lt;/object&gt;&lt;object type=&quot;3&quot; unique_id=&quot;10543&quot;&gt;&lt;property id=&quot;20148&quot; value=&quot;5&quot;/&gt;&lt;property id=&quot;20300&quot; value=&quot;Slide 54 - &amp;quot;RVfpga實驗4：C函數庫&amp;quot;&quot;/&gt;&lt;property id=&quot;20307&quot; value=&quot;305&quot;/&gt;&lt;/object&gt;&lt;object type=&quot;3&quot; unique_id=&quot;10544&quot;&gt;&lt;property id=&quot;20148&quot; value=&quot;5&quot;/&gt;&lt;property id=&quot;20300&quot; value=&quot;Slide 55 - &amp;quot;RVfpga實驗4：使用C函數庫的程式範例&amp;quot;&quot;/&gt;&lt;property id=&quot;20307&quot; value=&quot;309&quot;/&gt;&lt;/object&gt;&lt;object type=&quot;3&quot; unique_id=&quot;10545&quot;&gt;&lt;property id=&quot;20148&quot; value=&quot;5&quot;/&gt;&lt;property id=&quot;20300&quot; value=&quot;Slide 56 - &amp;quot;RVfpga實驗4：RISC-V呼叫慣例&amp;quot;&quot;/&gt;&lt;property id=&quot;20307&quot; value=&quot;310&quot;/&gt;&lt;/object&gt;&lt;object type=&quot;3&quot; unique_id=&quot;10546&quot;&gt;&lt;property id=&quot;20148&quot; value=&quot;5&quot;/&gt;&lt;property id=&quot;20300&quot; value=&quot;Slide 57 - &amp;quot;RVfpga實驗4：RISC-V呼叫慣例範例&amp;quot;&quot;/&gt;&lt;property id=&quot;20307&quot; value=&quot;311&quot;/&gt;&lt;/object&gt;&lt;object type=&quot;3&quot; unique_id=&quot;10547&quot;&gt;&lt;property id=&quot;20148&quot; value=&quot;5&quot;/&gt;&lt;property id=&quot;20300&quot; value=&quot;Slide 58 - &amp;quot;RVfpga實驗4：堆疊&amp;quot;&quot;/&gt;&lt;property id=&quot;20307&quot; value=&quot;313&quot;/&gt;&lt;/object&gt;&lt;object type=&quot;3&quot; unique_id=&quot;10548&quot;&gt;&lt;property id=&quot;20148&quot; value=&quot;5&quot;/&gt;&lt;property id=&quot;20300&quot; value=&quot;Slide 59 - &amp;quot;RVfpga實驗4：保留/非保留暫存器&amp;quot;&quot;/&gt;&lt;property id=&quot;20307&quot; value=&quot;314&quot;/&gt;&lt;/object&gt;&lt;object type=&quot;3&quot; unique_id=&quot;10549&quot;&gt;&lt;property id=&quot;20148&quot; value=&quot;5&quot;/&gt;&lt;property id=&quot;20300&quot; value=&quot;Slide 60 - &amp;quot;RVfpga實驗4：堆疊 - 修改後的組合語言程式碼&amp;quot;&quot;/&gt;&lt;property id=&quot;20307&quot; value=&quot;312&quot;/&gt;&lt;/object&gt;&lt;object type=&quot;3&quot; unique_id=&quot;10550&quot;&gt;&lt;property id=&quot;20148&quot; value=&quot;5&quot;/&gt;&lt;property id=&quot;20300&quot; value=&quot;Slide 61 - &amp;quot;實驗5： C語言和組合語言&amp;quot;&quot;/&gt;&lt;property id=&quot;20307&quot; value=&quot;326&quot;/&gt;&lt;/object&gt;&lt;object type=&quot;3&quot; unique_id=&quot;10551&quot;&gt;&lt;property id=&quot;20148&quot; value=&quot;5&quot;/&gt;&lt;property id=&quot;20300&quot; value=&quot;Slide 62 - &amp;quot;RVfpga實驗5：結合使用C語言和組合語言&amp;quot;&quot;/&gt;&lt;property id=&quot;20307&quot; value=&quot;315&quot;/&gt;&lt;/object&gt;&lt;object type=&quot;3&quot; unique_id=&quot;10552&quot;&gt;&lt;property id=&quot;20148&quot; value=&quot;5&quot;/&gt;&lt;property id=&quot;20300&quot; value=&quot;Slide 63 - &amp;quot;RVfpga實驗5：影像處理程式&amp;quot;&quot;/&gt;&lt;property id=&quot;20307&quot; value=&quot;316&quot;/&gt;&lt;/object&gt;&lt;object type=&quot;3&quot; unique_id=&quot;10553&quot;&gt;&lt;property id=&quot;20148&quot; value=&quot;5&quot;/&gt;&lt;property id=&quot;20300&quot; value=&quot;Slide 64 - &amp;quot;RVfpga實驗5：影像處理程式&amp;quot;&quot;/&gt;&lt;property id=&quot;20307&quot; value=&quot;317&quot;/&gt;&lt;/object&gt;&lt;object type=&quot;3&quot; unique_id=&quot;10554&quot;&gt;&lt;property id=&quot;20148&quot; value=&quot;5&quot;/&gt;&lt;property id=&quot;20300&quot; value=&quot;Slide 65 - &amp;quot;RVfpga實驗5：組合語言函數&amp;quot;&quot;/&gt;&lt;property id=&quot;20307&quot; value=&quot;318&quot;/&gt;&lt;/object&gt;&lt;object type=&quot;3&quot; unique_id=&quot;10555&quot;&gt;&lt;property id=&quot;20148&quot; value=&quot;5&quot;/&gt;&lt;property id=&quot;20300&quot; value=&quot;Slide 66 - &amp;quot;RVfpga實驗5：結構和陣列&amp;quot;&quot;/&gt;&lt;property id=&quot;20307&quot; value=&quot;320&quot;/&gt;&lt;/object&gt;&lt;object type=&quot;3&quot; unique_id=&quot;10556&quot;&gt;&lt;property id=&quot;20148&quot; value=&quot;5&quot;/&gt;&lt;property id=&quot;20300&quot; value=&quot;Slide 67 - &amp;quot;RVfpga實驗5：主函數&amp;quot;&quot;/&gt;&lt;property id=&quot;20307&quot; value=&quot;319&quot;/&gt;&lt;/object&gt;&lt;object type=&quot;3&quot; unique_id=&quot;10557&quot;&gt;&lt;property id=&quot;20148&quot; value=&quot;5&quot;/&gt;&lt;property id=&quot;20300&quot; value=&quot;Slide 68 - &amp;quot;實驗6： I/O簡介&amp;quot;&quot;/&gt;&lt;property id=&quot;20307&quot; value=&quot;327&quot;/&gt;&lt;/object&gt;&lt;object type=&quot;3&quot; unique_id=&quot;10558&quot;&gt;&lt;property id=&quot;20148&quot; value=&quot;5&quot;/&gt;&lt;property id=&quot;20300&quot; value=&quot;Slide 69 - &amp;quot;RVfpga實驗6：I/O簡介&amp;quot;&quot;/&gt;&lt;property id=&quot;20307&quot; value=&quot;338&quot;/&gt;&lt;/object&gt;&lt;object type=&quot;3&quot; unique_id=&quot;10559&quot;&gt;&lt;property id=&quot;20148&quot; value=&quot;5&quot;/&gt;&lt;property id=&quot;20300&quot; value=&quot;Slide 70 - &amp;quot;RVfpga實驗6：具有I/O的通用處理器&amp;quot;&quot;/&gt;&lt;property id=&quot;20307&quot; value=&quot;321&quot;/&gt;&lt;/object&gt;&lt;object type=&quot;3&quot; unique_id=&quot;10560&quot;&gt;&lt;property id=&quot;20148&quot; value=&quot;5&quot;/&gt;&lt;property id=&quot;20300&quot; value=&quot;Slide 71 - &amp;quot;RVfpga實驗6：具有I/O的處理器&amp;quot;&quot;/&gt;&lt;property id=&quot;20307&quot; value=&quot;341&quot;/&gt;&lt;/object&gt;&lt;object type=&quot;3&quot; unique_id=&quot;10561&quot;&gt;&lt;property id=&quot;20148&quot; value=&quot;5&quot;/&gt;&lt;property id=&quot;20300&quot; value=&quot;Slide 72 - &amp;quot;RVfpga實驗6：通用I/O（GPIO）&amp;quot;&quot;/&gt;&lt;property id=&quot;20307&quot; value=&quot;340&quot;/&gt;&lt;/object&gt;&lt;object type=&quot;3&quot; unique_id=&quot;10562&quot;&gt;&lt;property id=&quot;20148&quot; value=&quot;5&quot;/&gt;&lt;property id=&quot;20300&quot; value=&quot;Slide 73 - &amp;quot;RVfpga實驗6：記憶體映射暫存器&amp;quot;&quot;/&gt;&lt;property id=&quot;20307&quot; value=&quot;342&quot;/&gt;&lt;/object&gt;&lt;object type=&quot;3&quot; unique_id=&quot;10563&quot;&gt;&lt;property id=&quot;20148&quot; value=&quot;5&quot;/&gt;&lt;property id=&quot;20300&quot; value=&quot;Slide 74 - &amp;quot;RVfpga實驗6：SweRVolfX GPIO模組&amp;quot;&quot;/&gt;&lt;property id=&quot;20307&quot; value=&quot;344&quot;/&gt;&lt;/object&gt;&lt;object type=&quot;3&quot; unique_id=&quot;10564&quot;&gt;&lt;property id=&quot;20148&quot; value=&quot;5&quot;/&gt;&lt;property id=&quot;20300&quot; value=&quot;Slide 75 - &amp;quot;RVfpga實驗6：記憶體映射暫存器&amp;quot;&quot;/&gt;&lt;property id=&quot;20307&quot; value=&quot;343&quot;/&gt;&lt;/object&gt;&lt;object type=&quot;3&quot; unique_id=&quot;10565&quot;&gt;&lt;property id=&quot;20148&quot; value=&quot;5&quot;/&gt;&lt;property id=&quot;20300&quot; value=&quot;Slide 76 - &amp;quot;RVfpga實驗6：GPIO低階實作&amp;quot;&quot;/&gt;&lt;property id=&quot;20307&quot; value=&quot;372&quot;/&gt;&lt;/object&gt;&lt;object type=&quot;3&quot; unique_id=&quot;10566&quot;&gt;&lt;property id=&quot;20148&quot; value=&quot;5&quot;/&gt;&lt;property id=&quot;20300&quot; value=&quot;Slide 77 - &amp;quot;RVfpga實驗6：外部連接&amp;quot;&quot;/&gt;&lt;property id=&quot;20307&quot; value=&quot;373&quot;/&gt;&lt;/object&gt;&lt;object type=&quot;3&quot; unique_id=&quot;10567&quot;&gt;&lt;property id=&quot;20148&quot; value=&quot;5&quot;/&gt;&lt;property id=&quot;20300&quot; value=&quot;Slide 78 - &amp;quot;RVfpga實驗6：RVfpga整合&amp;quot;&quot;/&gt;&lt;property id=&quot;20307&quot; value=&quot;374&quot;/&gt;&lt;/object&gt;&lt;object type=&quot;3&quot; unique_id=&quot;10568&quot;&gt;&lt;property id=&quot;20148&quot; value=&quot;5&quot;/&gt;&lt;property id=&quot;20300&quot; value=&quot;Slide 79 - &amp;quot;RVfpga實驗6：與SweRV EH1的連接&amp;quot;&quot;/&gt;&lt;property id=&quot;20307&quot; value=&quot;375&quot;/&gt;&lt;/object&gt;&lt;object type=&quot;3&quot; unique_id=&quot;10569&quot;&gt;&lt;property id=&quot;20148&quot; value=&quot;5&quot;/&gt;&lt;property id=&quot;20300&quot; value=&quot;Slide 80 - &amp;quot;實驗7： 7段顯示器&amp;quot;&quot;/&gt;&lt;property id=&quot;20307&quot; value=&quot;328&quot;/&gt;&lt;/object&gt;&lt;object type=&quot;3&quot; unique_id=&quot;10570&quot;&gt;&lt;property id=&quot;20148&quot; value=&quot;5&quot;/&gt;&lt;property id=&quot;20300&quot; value=&quot;Slide 81 - &amp;quot;RVfpga實驗7：7段顯示器&amp;quot;&quot;/&gt;&lt;property id=&quot;20307&quot; value=&quot;329&quot;/&gt;&lt;/object&gt;&lt;object type=&quot;3&quot; unique_id=&quot;10571&quot;&gt;&lt;property id=&quot;20148&quot; value=&quot;5&quot;/&gt;&lt;property id=&quot;20300&quot; value=&quot;Slide 82 - &amp;quot;RVfpga實驗7：7段顯示器概述&amp;quot;&quot;/&gt;&lt;property id=&quot;20307&quot; value=&quot;345&quot;/&gt;&lt;/object&gt;&lt;object type=&quot;3&quot; unique_id=&quot;10572&quot;&gt;&lt;property id=&quot;20148&quot; value=&quot;5&quot;/&gt;&lt;property id=&quot;20300&quot; value=&quot;Slide 83 - &amp;quot;RVfpga實驗7：Nexys A7上的7段顯示器&amp;quot;&quot;/&gt;&lt;property id=&quot;20307&quot; value=&quot;346&quot;/&gt;&lt;/object&gt;&lt;object type=&quot;3&quot; unique_id=&quot;10573&quot;&gt;&lt;property id=&quot;20148&quot; value=&quot;5&quot;/&gt;&lt;property id=&quot;20300&quot; value=&quot;Slide 84 - &amp;quot;RVfpga實驗7：7段顯示器硬體&amp;quot;&quot;/&gt;&lt;property id=&quot;20307&quot; value=&quot;347&quot;/&gt;&lt;/object&gt;&lt;object type=&quot;3&quot; unique_id=&quot;10574&quot;&gt;&lt;property id=&quot;20148&quot; value=&quot;5&quot;/&gt;&lt;property id=&quot;20300&quot; value=&quot;Slide 85 - &amp;quot;RVfpga實驗7：7段顯示器低階實作&amp;quot;&quot;/&gt;&lt;property id=&quot;20307&quot; value=&quot;377&quot;/&gt;&lt;/object&gt;&lt;object type=&quot;3&quot; unique_id=&quot;10575&quot;&gt;&lt;property id=&quot;20148&quot; value=&quot;5&quot;/&gt;&lt;property id=&quot;20300&quot; value=&quot;Slide 86 - &amp;quot;RVfpga實驗7：外部連接&amp;quot;&quot;/&gt;&lt;property id=&quot;20307&quot; value=&quot;378&quot;/&gt;&lt;/object&gt;&lt;object type=&quot;3&quot; unique_id=&quot;10576&quot;&gt;&lt;property id=&quot;20148&quot; value=&quot;5&quot;/&gt;&lt;property id=&quot;20300&quot; value=&quot;Slide 87 - &amp;quot;RVfpga實驗7：SweRVolfX整合&amp;quot;&quot;/&gt;&lt;property id=&quot;20307&quot; value=&quot;379&quot;/&gt;&lt;/object&gt;&lt;object type=&quot;3&quot; unique_id=&quot;10577&quot;&gt;&lt;property id=&quot;20148&quot; value=&quot;5&quot;/&gt;&lt;property id=&quot;20300&quot; value=&quot;Slide 88 - &amp;quot;RVfpga實驗7：SweRVolfX整合&amp;quot;&quot;/&gt;&lt;property id=&quot;20307&quot; value=&quot;380&quot;/&gt;&lt;/object&gt;&lt;object type=&quot;3&quot; unique_id=&quot;10578&quot;&gt;&lt;property id=&quot;20148&quot; value=&quot;5&quot;/&gt;&lt;property id=&quot;20300&quot; value=&quot;Slide 89 - &amp;quot;實驗8： 計時器&amp;quot;&quot;/&gt;&lt;property id=&quot;20307&quot; value=&quot;332&quot;/&gt;&lt;/object&gt;&lt;object type=&quot;3&quot; unique_id=&quot;10579&quot;&gt;&lt;property id=&quot;20148&quot; value=&quot;5&quot;/&gt;&lt;property id=&quot;20300&quot; value=&quot;Slide 90 - &amp;quot;RVfpga實驗8：計時器&amp;quot;&quot;/&gt;&lt;property id=&quot;20307&quot; value=&quot;333&quot;/&gt;&lt;/object&gt;&lt;object type=&quot;3&quot; unique_id=&quot;10580&quot;&gt;&lt;property id=&quot;20148&quot; value=&quot;5&quot;/&gt;&lt;property id=&quot;20300&quot; value=&quot;Slide 91 - &amp;quot;RVfpga實驗8：計時器&amp;quot;&quot;/&gt;&lt;property id=&quot;20307&quot; value=&quot;356&quot;/&gt;&lt;/object&gt;&lt;object type=&quot;3&quot; unique_id=&quot;10581&quot;&gt;&lt;property id=&quot;20148&quot; value=&quot;5&quot;/&gt;&lt;property id=&quot;20300&quot; value=&quot;Slide 92 - &amp;quot;RVfpga實驗8：計時器&amp;quot;&quot;/&gt;&lt;property id=&quot;20307&quot; value=&quot;349&quot;/&gt;&lt;/object&gt;&lt;object type=&quot;3&quot; unique_id=&quot;10582&quot;&gt;&lt;property id=&quot;20148&quot; value=&quot;5&quot;/&gt;&lt;property id=&quot;20300&quot; value=&quot;Slide 93 - &amp;quot;RVfpga實驗8：計時器（PTC）模組&amp;quot;&quot;/&gt;&lt;property id=&quot;20307&quot; value=&quot;352&quot;/&gt;&lt;/object&gt;&lt;object type=&quot;3&quot; unique_id=&quot;10583&quot;&gt;&lt;property id=&quot;20148&quot; value=&quot;5&quot;/&gt;&lt;property id=&quot;20300&quot; value=&quot;Slide 94 - &amp;quot;RVfpga實驗8：計時器（PTC）暫存器&amp;quot;&quot;/&gt;&lt;property id=&quot;20307&quot; value=&quot;353&quot;/&gt;&lt;/object&gt;&lt;object type=&quot;3&quot; unique_id=&quot;10584&quot;&gt;&lt;property id=&quot;20148&quot; value=&quot;5&quot;/&gt;&lt;property id=&quot;20300&quot; value=&quot;Slide 95 - &amp;quot;RVfpga實驗8：計時器（PTC）控制暫存器&amp;quot;&quot;/&gt;&lt;property id=&quot;20307&quot; value=&quot;354&quot;/&gt;&lt;/object&gt;&lt;object type=&quot;3&quot; unique_id=&quot;10585&quot;&gt;&lt;property id=&quot;20148&quot; value=&quot;5&quot;/&gt;&lt;property id=&quot;20300&quot; value=&quot;Slide 96 - &amp;quot;RVfpga實驗8：計時器範例&amp;quot;&quot;/&gt;&lt;property id=&quot;20307&quot; value=&quot;355&quot;/&gt;&lt;/object&gt;&lt;object type=&quot;3&quot; unique_id=&quot;10586&quot;&gt;&lt;property id=&quot;20148&quot; value=&quot;5&quot;/&gt;&lt;property id=&quot;20300&quot; value=&quot;Slide 97 - &amp;quot;RVfpga實驗8：計時器低階實作&amp;quot;&quot;/&gt;&lt;property id=&quot;20307&quot; value=&quot;381&quot;/&gt;&lt;/object&gt;&lt;object type=&quot;3&quot; unique_id=&quot;10587&quot;&gt;&lt;property id=&quot;20148&quot; value=&quot;5&quot;/&gt;&lt;property id=&quot;20300&quot; value=&quot;Slide 98 - &amp;quot;RVfpga實驗8：SweRVolfX整合&amp;quot;&quot;/&gt;&lt;property id=&quot;20307&quot; value=&quot;383&quot;/&gt;&lt;/object&gt;&lt;object type=&quot;3&quot; unique_id=&quot;10588&quot;&gt;&lt;property id=&quot;20148&quot; value=&quot;5&quot;/&gt;&lt;property id=&quot;20300&quot; value=&quot;Slide 99 - &amp;quot;實驗9： 中斷驅動I/O&amp;quot;&quot;/&gt;&lt;property id=&quot;20307&quot; value=&quot;330&quot;/&gt;&lt;/object&gt;&lt;object type=&quot;3&quot; unique_id=&quot;10589&quot;&gt;&lt;property id=&quot;20148&quot; value=&quot;5&quot;/&gt;&lt;property id=&quot;20300&quot; value=&quot;Slide 100 - &amp;quot;RVfpga實驗9：中斷驅動I/O&amp;quot;&quot;/&gt;&lt;property id=&quot;20307&quot; value=&quot;331&quot;/&gt;&lt;/object&gt;&lt;object type=&quot;3&quot; unique_id=&quot;10590&quot;&gt;&lt;property id=&quot;20148&quot; value=&quot;5&quot;/&gt;&lt;property id=&quot;20300&quot; value=&quot;Slide 101 - &amp;quot;RVfpga實驗9：中斷驅動I/O簡介&amp;quot;&quot;/&gt;&lt;property id=&quot;20307&quot; value=&quot;357&quot;/&gt;&lt;/object&gt;&lt;object type=&quot;3&quot; unique_id=&quot;10591&quot;&gt;&lt;property id=&quot;20148&quot; value=&quot;5&quot;/&gt;&lt;property id=&quot;20300&quot; value=&quot;Slide 102 - &amp;quot;RVfpga實驗9：處理中斷&amp;quot;&quot;/&gt;&lt;property id=&quot;20307&quot; value=&quot;358&quot;/&gt;&lt;/object&gt;&lt;object type=&quot;3&quot; unique_id=&quot;10592&quot;&gt;&lt;property id=&quot;20148&quot; value=&quot;5&quot;/&gt;&lt;property id=&quot;20300&quot; value=&quot;Slide 103 - &amp;quot;RVfpga實驗9：中斷硬體&amp;quot;&quot;/&gt;&lt;property id=&quot;20307&quot; value=&quot;359&quot;/&gt;&lt;/object&gt;&lt;object type=&quot;3&quot; unique_id=&quot;10593&quot;&gt;&lt;property id=&quot;20148&quot; value=&quot;5&quot;/&gt;&lt;property id=&quot;20300&quot; value=&quot;Slide 104 - &amp;quot;RVfpga實驗9：單向量模式與多向量模式&amp;quot;&quot;/&gt;&lt;property id=&quot;20307&quot; value=&quot;384&quot;/&gt;&lt;/object&gt;&lt;object type=&quot;3&quot; unique_id=&quot;10594&quot;&gt;&lt;property id=&quot;20148&quot; value=&quot;5&quot;/&gt;&lt;property id=&quot;20300&quot; value=&quot;Slide 105 - &amp;quot;RVfpga實驗9：處理中斷&amp;quot;&quot;/&gt;&lt;property id=&quot;20307&quot; value=&quot;360&quot;/&gt;&lt;/object&gt;&lt;object type=&quot;3&quot; unique_id=&quot;10595&quot;&gt;&lt;property id=&quot;20148&quot; value=&quot;5&quot;/&gt;&lt;property id=&quot;20300&quot; value=&quot;Slide 106 - &amp;quot;RVfpga實驗9：中斷範例&amp;quot;&quot;/&gt;&lt;property id=&quot;20307&quot; value=&quot;361&quot;/&gt;&lt;/object&gt;&lt;object type=&quot;3&quot; unique_id=&quot;10596&quot;&gt;&lt;property id=&quot;20148&quot; value=&quot;5&quot;/&gt;&lt;property id=&quot;20300&quot; value=&quot;Slide 107 - &amp;quot;RVfpga實驗9：中斷範例&amp;quot;&quot;/&gt;&lt;property id=&quot;20307&quot; value=&quot;362&quot;/&gt;&lt;/object&gt;&lt;object type=&quot;3&quot; unique_id=&quot;10597&quot;&gt;&lt;property id=&quot;20148&quot; value=&quot;5&quot;/&gt;&lt;property id=&quot;20300&quot; value=&quot;Slide 108 - &amp;quot;RVfpga實驗9：中斷範例&amp;quot;&quot;/&gt;&lt;property id=&quot;20307&quot; value=&quot;365&quot;/&gt;&lt;/object&gt;&lt;object type=&quot;3&quot; unique_id=&quot;10598&quot;&gt;&lt;property id=&quot;20148&quot; value=&quot;5&quot;/&gt;&lt;property id=&quot;20300&quot; value=&quot;Slide 109 - &amp;quot;RVfpga實驗9：中斷範例&amp;quot;&quot;/&gt;&lt;property id=&quot;20307&quot; value=&quot;364&quot;/&gt;&lt;/object&gt;&lt;object type=&quot;3&quot; unique_id=&quot;10599&quot;&gt;&lt;property id=&quot;20148&quot; value=&quot;5&quot;/&gt;&lt;property id=&quot;20300&quot; value=&quot;Slide 110 - &amp;quot;實驗10： 序列匯流排&amp;quot;&quot;/&gt;&lt;property id=&quot;20307&quot; value=&quot;334&quot;/&gt;&lt;/object&gt;&lt;object type=&quot;3&quot; unique_id=&quot;10600&quot;&gt;&lt;property id=&quot;20148&quot; value=&quot;5&quot;/&gt;&lt;property id=&quot;20300&quot; value=&quot;Slide 111 - &amp;quot;RVfpga實驗10：序列匯流排&amp;quot;&quot;/&gt;&lt;property id=&quot;20307&quot; value=&quot;335&quot;/&gt;&lt;/object&gt;&lt;object type=&quot;3&quot; unique_id=&quot;10601&quot;&gt;&lt;property id=&quot;20148&quot; value=&quot;5&quot;/&gt;&lt;property id=&quot;20300&quot; value=&quot;Slide 112 - &amp;quot;RVfpga實驗10：序列匯流排&amp;quot;&quot;/&gt;&lt;property id=&quot;20307&quot; value=&quot;369&quot;/&gt;&lt;/object&gt;&lt;object type=&quot;3&quot; unique_id=&quot;10602&quot;&gt;&lt;property id=&quot;20148&quot; value=&quot;5&quot;/&gt;&lt;property id=&quot;20300&quot; value=&quot;Slide 113 - &amp;quot;RVfpga實驗10：序列匯流排&amp;quot;&quot;/&gt;&lt;property id=&quot;20307&quot; value=&quot;370&quot;/&gt;&lt;/object&gt;&lt;object type=&quot;3&quot; unique_id=&quot;10603&quot;&gt;&lt;property id=&quot;20148&quot; value=&quot;5&quot;/&gt;&lt;property id=&quot;20300&quot; value=&quot;Slide 114 - &amp;quot;RVfpga實驗10：RVfpga系統的SPI模組&amp;quot;&quot;/&gt;&lt;property id=&quot;20307&quot; value=&quot;367&quot;/&gt;&lt;/object&gt;&lt;object type=&quot;3&quot; unique_id=&quot;10604&quot;&gt;&lt;property id=&quot;20148&quot; value=&quot;5&quot;/&gt;&lt;property id=&quot;20300&quot; value=&quot;Slide 115 - &amp;quot;RVfpga實驗10：ADXL362加速計&amp;quot;&quot;/&gt;&lt;property id=&quot;20307&quot; value=&quot;389&quot;/&gt;&lt;/object&gt;&lt;object type=&quot;3&quot; unique_id=&quot;10605&quot;&gt;&lt;property id=&quot;20148&quot; value=&quot;5&quot;/&gt;&lt;property id=&quot;20300&quot; value=&quot;Slide 116 - &amp;quot;RVfpga實驗10：加速計低階實作&amp;quot;&quot;/&gt;&lt;property id=&quot;20307&quot; value=&quot;385&quot;/&gt;&lt;/object&gt;&lt;object type=&quot;3&quot; unique_id=&quot;10606&quot;&gt;&lt;property id=&quot;20148&quot; value=&quot;5&quot;/&gt;&lt;property id=&quot;20300&quot; value=&quot;Slide 117 - &amp;quot;RVfpga實驗10：外部連接&amp;quot;&quot;/&gt;&lt;property id=&quot;20307&quot; value=&quot;386&quot;/&gt;&lt;/object&gt;&lt;object type=&quot;3&quot; unique_id=&quot;10607&quot;&gt;&lt;property id=&quot;20148&quot; value=&quot;5&quot;/&gt;&lt;property id=&quot;20300&quot; value=&quot;Slide 118 - &amp;quot;RVfpga實驗10：SweRVolfX整合&amp;quot;&quot;/&gt;&lt;property id=&quot;20307&quot; value=&quot;387&quot;/&gt;&lt;/object&gt;&lt;object type=&quot;3&quot; unique_id=&quot;10608&quot;&gt;&lt;property id=&quot;20148&quot; value=&quot;5&quot;/&gt;&lt;property id=&quot;20300&quot; value=&quot;Slide 119 - &amp;quot;實驗11-20 瞭解核心和 記憶體系統&amp;quot;&quot;/&gt;&lt;property id=&quot;20307&quot; value=&quot;525&quot;/&gt;&lt;/object&gt;&lt;object type=&quot;3&quot; unique_id=&quot;10609&quot;&gt;&lt;property id=&quot;20148&quot; value=&quot;5&quot;/&gt;&lt;property id=&quot;20300&quot; value=&quot;Slide 120 - &amp;quot;RVfpga實驗11-20概述&amp;quot;&quot;/&gt;&lt;property id=&quot;20307&quot; value=&quot;395&quot;/&gt;&lt;/object&gt;&lt;object type=&quot;3&quot; unique_id=&quot;10610&quot;&gt;&lt;property id=&quot;20148&quot; value=&quot;5&quot;/&gt;&lt;property id=&quot;20300&quot; value=&quot;Slide 121 - &amp;quot;實驗11： SweRV EH1組態、結構和效能監視&amp;quot;&quot;/&gt;&lt;property id=&quot;20307&quot; value=&quot;393&quot;/&gt;&lt;/object&gt;&lt;object type=&quot;3&quot; unique_id=&quot;10611&quot;&gt;&lt;property id=&quot;20148&quot; value=&quot;5&quot;/&gt;&lt;property id=&quot;20300&quot; value=&quot;Slide 122 - &amp;quot;RVfpga實驗11：SweRV EH1 Verilog模組的階層&amp;quot;&quot;/&gt;&lt;property id=&quot;20307&quot; value=&quot;394&quot;/&gt;&lt;/object&gt;&lt;object type=&quot;3&quot; unique_id=&quot;10612&quot;&gt;&lt;property id=&quot;20148&quot; value=&quot;5&quot;/&gt;&lt;property id=&quot;20300&quot; value=&quot;Slide 123 - &amp;quot;RVfpga實驗11：SweRV EH1管線&amp;quot;&quot;/&gt;&lt;property id=&quot;20307&quot; value=&quot;397&quot;/&gt;&lt;/object&gt;&lt;object type=&quot;3&quot; unique_id=&quot;10613&quot;&gt;&lt;property id=&quot;20148&quot; value=&quot;5&quot;/&gt;&lt;property id=&quot;20300&quot; value=&quot;Slide 124 - &amp;quot;RVfpga實驗11：擷取（FC1和FC2）和對齊階段&amp;quot;&quot;/&gt;&lt;property id=&quot;20307&quot; value=&quot;396&quot;/&gt;&lt;/object&gt;&lt;object type=&quot;3&quot; unique_id=&quot;10614&quot;&gt;&lt;property id=&quot;20148&quot; value=&quot;5&quot;/&gt;&lt;property id=&quot;20300&quot; value=&quot;Slide 125 - &amp;quot;RVfpga實驗11：擷取（FC1和FC2）階段&amp;quot;&quot;/&gt;&lt;property id=&quot;20307&quot; value=&quot;400&quot;/&gt;&lt;/object&gt;&lt;object type=&quot;3&quot; unique_id=&quot;10615&quot;&gt;&lt;property id=&quot;20148&quot; value=&quot;5&quot;/&gt;&lt;property id=&quot;20300&quot; value=&quot;Slide 126 - &amp;quot;RVfpga實驗11：對齊階段&amp;quot;&quot;/&gt;&lt;property id=&quot;20307&quot; value=&quot;401&quot;/&gt;&lt;/object&gt;&lt;object type=&quot;3&quot; unique_id=&quot;10616&quot;&gt;&lt;property id=&quot;20148&quot; value=&quot;5&quot;/&gt;&lt;property id=&quot;20300&quot; value=&quot;Slide 127 - &amp;quot;RVfpga實驗11：解碼、EX1/2/3、提交和WB階段&amp;quot;&quot;/&gt;&lt;property id=&quot;20307&quot; value=&quot;399&quot;/&gt;&lt;/object&gt;&lt;object type=&quot;3&quot; unique_id=&quot;10617&quot;&gt;&lt;property id=&quot;20148&quot; value=&quot;5&quot;/&gt;&lt;property id=&quot;20300&quot; value=&quot;Slide 128&quot;/&gt;&lt;property id=&quot;20307&quot; value=&quot;398&quot;/&gt;&lt;/object&gt;&lt;object type=&quot;3&quot; unique_id=&quot;10618&quot;&gt;&lt;property id=&quot;20148&quot; value=&quot;5&quot;/&gt;&lt;property id=&quot;20300&quot; value=&quot;Slide 129 - &amp;quot;RVfpga實驗11：解碼階段&amp;quot;&quot;/&gt;&lt;property id=&quot;20307&quot; value=&quot;402&quot;/&gt;&lt;/object&gt;&lt;object type=&quot;3&quot; unique_id=&quot;10619&quot;&gt;&lt;property id=&quot;20148&quot; value=&quot;5&quot;/&gt;&lt;property id=&quot;20300&quot; value=&quot;Slide 130 - &amp;quot;RVfpga實驗11：執行階段 – 3個管道和一個除法器&amp;quot;&quot;/&gt;&lt;property id=&quot;20307&quot; value=&quot;403&quot;/&gt;&lt;/object&gt;&lt;object type=&quot;3&quot; unique_id=&quot;10620&quot;&gt;&lt;property id=&quot;20148&quot; value=&quot;5&quot;/&gt;&lt;property id=&quot;20300&quot; value=&quot;Slide 131 - &amp;quot;RVfpga實驗11：提交和寫回階段&amp;quot;&quot;/&gt;&lt;property id=&quot;20307&quot; value=&quot;404&quot;/&gt;&lt;/object&gt;&lt;object type=&quot;3&quot; unique_id=&quot;10621&quot;&gt;&lt;property id=&quot;20148&quot; value=&quot;5&quot;/&gt;&lt;property id=&quot;20300&quot; value=&quot;Slide 132 - &amp;quot;RVfpga實驗11：範例程式&amp;quot;&quot;/&gt;&lt;property id=&quot;20307&quot; value=&quot;405&quot;/&gt;&lt;/object&gt;&lt;object type=&quot;3&quot; unique_id=&quot;10622&quot;&gt;&lt;property id=&quot;20148&quot; value=&quot;5&quot;/&gt;&lt;property id=&quot;20300&quot; value=&quot;Slide 133 - &amp;quot;RVfpga實驗11：FC1、FC2和對齊階段模擬&amp;quot;&quot;/&gt;&lt;property id=&quot;20307&quot; value=&quot;406&quot;/&gt;&lt;/object&gt;&lt;object type=&quot;3&quot; unique_id=&quot;10623&quot;&gt;&lt;property id=&quot;20148&quot; value=&quot;5&quot;/&gt;&lt;property id=&quot;20300&quot; value=&quot;Slide 134 - &amp;quot;RVfpga實驗11：模擬分析&amp;quot;&quot;/&gt;&lt;property id=&quot;20307&quot; value=&quot;407&quot;/&gt;&lt;/object&gt;&lt;object type=&quot;3&quot; unique_id=&quot;10624&quot;&gt;&lt;property id=&quot;20148&quot; value=&quot;5&quot;/&gt;&lt;property id=&quot;20300&quot; value=&quot;Slide 135 - &amp;quot;RVfpga實驗11：解碼、EX1/2/3、提交和WB階段模擬&amp;quot;&quot;/&gt;&lt;property id=&quot;20307&quot; value=&quot;408&quot;/&gt;&lt;/object&gt;&lt;object type=&quot;3&quot; unique_id=&quot;10625&quot;&gt;&lt;property id=&quot;20148&quot; value=&quot;5&quot;/&gt;&lt;property id=&quot;20300&quot; value=&quot;Slide 136 - &amp;quot;RVfpga實驗11：模擬分析&amp;quot;&quot;/&gt;&lt;property id=&quot;20307&quot; value=&quot;409&quot;/&gt;&lt;/object&gt;&lt;object type=&quot;3&quot; unique_id=&quot;10626&quot;&gt;&lt;property id=&quot;20148&quot; value=&quot;5&quot;/&gt;&lt;property id=&quot;20300&quot; value=&quot;Slide 137 - &amp;quot;RVfpga實驗11：硬體計數器&amp;quot;&quot;/&gt;&lt;property id=&quot;20307&quot; value=&quot;410&quot;/&gt;&lt;/object&gt;&lt;object type=&quot;3&quot; unique_id=&quot;10627&quot;&gt;&lt;property id=&quot;20148&quot; value=&quot;5&quot;/&gt;&lt;property id=&quot;20300&quot; value=&quot;Slide 138 - &amp;quot;RVfpga實驗11：透過Western Digital的PSP使用效能計數器&amp;quot;&quot;/&gt;&lt;property id=&quot;20307&quot; value=&quot;411&quot;/&gt;&lt;/object&gt;&lt;object type=&quot;3&quot; unique_id=&quot;10628&quot;&gt;&lt;property id=&quot;20148&quot; value=&quot;5&quot;/&gt;&lt;property id=&quot;20300&quot; value=&quot;Slide 139 - &amp;quot;實驗12： 算術/邏輯指令：  add指令&amp;quot;&quot;/&gt;&lt;property id=&quot;20307&quot; value=&quot;412&quot;/&gt;&lt;/object&gt;&lt;object type=&quot;3&quot; unique_id=&quot;10629&quot;&gt;&lt;property id=&quot;20148&quot; value=&quot;5&quot;/&gt;&lt;property id=&quot;20300&quot; value=&quot;Slide 140 - &amp;quot;RVfpga實驗12：簡介&amp;quot;&quot;/&gt;&lt;property id=&quot;20307&quot; value=&quot;413&quot;/&gt;&lt;/object&gt;&lt;object type=&quot;3&quot; unique_id=&quot;10630&quot;&gt;&lt;property id=&quot;20148&quot; value=&quot;5&quot;/&gt;&lt;property id=&quot;20300&quot; value=&quot;Slide 141 - &amp;quot;RVfpga實驗12：範例程式&amp;quot;&quot;/&gt;&lt;property id=&quot;20307&quot; value=&quot;414&quot;/&gt;&lt;/object&gt;&lt;object type=&quot;3&quot; unique_id=&quot;10631&quot;&gt;&lt;property id=&quot;20148&quot; value=&quot;5&quot;/&gt;&lt;property id=&quot;20300&quot; value=&quot;Slide 142 - &amp;quot;RVfpga實驗12：基本分析 - 模擬&amp;quot;&quot;/&gt;&lt;property id=&quot;20307&quot; value=&quot;415&quot;/&gt;&lt;/object&gt;&lt;object type=&quot;3&quot; unique_id=&quot;10632&quot;&gt;&lt;property id=&quot;20148&quot; value=&quot;5&quot;/&gt;&lt;property id=&quot;20300&quot; value=&quot;Slide 143 - &amp;quot;RVfpga實驗12：基本分析 – SweRV EH1管線&amp;quot;&quot;/&gt;&lt;property id=&quot;20307&quot; value=&quot;417&quot;/&gt;&lt;/object&gt;&lt;object type=&quot;3&quot; unique_id=&quot;10633&quot;&gt;&lt;property id=&quot;20148&quot; value=&quot;5&quot;/&gt;&lt;property id=&quot;20300&quot; value=&quot;Slide 144 - &amp;quot;RVfpga實驗12：基本分析 - 模擬&amp;quot;&quot;/&gt;&lt;property id=&quot;20307&quot; value=&quot;416&quot;/&gt;&lt;/object&gt;&lt;object type=&quot;3&quot; unique_id=&quot;10634&quot;&gt;&lt;property id=&quot;20148&quot; value=&quot;5&quot;/&gt;&lt;property id=&quot;20300&quot; value=&quot;Slide 145 - &amp;quot;RVfpga實驗12：進階分析&amp;quot;&quot;/&gt;&lt;property id=&quot;20307&quot; value=&quot;418&quot;/&gt;&lt;/object&gt;&lt;object type=&quot;3&quot; unique_id=&quot;10635&quot;&gt;&lt;property id=&quot;20148&quot; value=&quot;5&quot;/&gt;&lt;property id=&quot;20300&quot; value=&quot;Slide 146&quot;/&gt;&lt;property id=&quot;20307&quot; value=&quot;419&quot;/&gt;&lt;/object&gt;&lt;object type=&quot;3&quot; unique_id=&quot;10636&quot;&gt;&lt;property id=&quot;20148&quot; value=&quot;5&quot;/&gt;&lt;property id=&quot;20300&quot; value=&quot;Slide 147 - &amp;quot;實驗13： 記憶體存取指令： lw和sw指令&amp;quot;&quot;/&gt;&lt;property id=&quot;20307&quot; value=&quot;420&quot;/&gt;&lt;/object&gt;&lt;object type=&quot;3&quot; unique_id=&quot;10637&quot;&gt;&lt;property id=&quot;20148&quot; value=&quot;5&quot;/&gt;&lt;property id=&quot;20300&quot; value=&quot;Slide 148 - &amp;quot;RVfpga實驗13：簡介&amp;quot;&quot;/&gt;&lt;property id=&quot;20307&quot; value=&quot;421&quot;/&gt;&lt;/object&gt;&lt;object type=&quot;3&quot; unique_id=&quot;10638&quot;&gt;&lt;property id=&quot;20148&quot; value=&quot;5&quot;/&gt;&lt;property id=&quot;20300&quot; value=&quot;Slide 149 - &amp;quot;RVfpga實驗13：載入 – 範例程式&amp;quot;&quot;/&gt;&lt;property id=&quot;20307&quot; value=&quot;423&quot;/&gt;&lt;/object&gt;&lt;object type=&quot;3&quot; unique_id=&quot;10639&quot;&gt;&lt;property id=&quot;20148&quot; value=&quot;5&quot;/&gt;&lt;property id=&quot;20300&quot; value=&quot;Slide 150 - &amp;quot;RVfpga實驗13：低延遲載入 – 模擬&amp;quot;&quot;/&gt;&lt;property id=&quot;20307&quot; value=&quot;424&quot;/&gt;&lt;/object&gt;&lt;object type=&quot;3&quot; unique_id=&quot;10640&quot;&gt;&lt;property id=&quot;20148&quot; value=&quot;5&quot;/&gt;&lt;property id=&quot;20300&quot; value=&quot;Slide 151 - &amp;quot;RVfpga實驗13：低延遲載入 – SweRV EH1管線&amp;quot;&quot;/&gt;&lt;property id=&quot;20307&quot; value=&quot;425&quot;/&gt;&lt;/object&gt;&lt;object type=&quot;3&quot; unique_id=&quot;10641&quot;&gt;&lt;property id=&quot;20148&quot; value=&quot;5&quot;/&gt;&lt;property id=&quot;20300&quot; value=&quot;Slide 152 - &amp;quot;RVfpga實驗13：低延遲載入 – 分析&amp;quot;&quot;/&gt;&lt;property id=&quot;20307&quot; value=&quot;426&quot;/&gt;&lt;/object&gt;&lt;object type=&quot;3&quot; unique_id=&quot;10642&quot;&gt;&lt;property id=&quot;20148&quot; value=&quot;5&quot;/&gt;&lt;property id=&quot;20300&quot; value=&quot;Slide 153 - &amp;quot;RVfpga實驗13：高延遲載入分析&amp;quot;&quot;/&gt;&lt;property id=&quot;20307&quot; value=&quot;427&quot;/&gt;&lt;/object&gt;&lt;object type=&quot;3&quot; unique_id=&quot;10643&quot;&gt;&lt;property id=&quot;20148&quot; value=&quot;5&quot;/&gt;&lt;property id=&quot;20300&quot; value=&quot;Slide 154&quot;/&gt;&lt;property id=&quot;20307&quot; value=&quot;428&quot;/&gt;&lt;/object&gt;&lt;object type=&quot;3&quot; unique_id=&quot;10644&quot;&gt;&lt;property id=&quot;20148&quot; value=&quot;5&quot;/&gt;&lt;property id=&quot;20300&quot; value=&quot;Slide 155 - &amp;quot;RVfpga實驗13：儲存 – 範例程式&amp;quot;&quot;/&gt;&lt;property id=&quot;20307&quot; value=&quot;429&quot;/&gt;&lt;/object&gt;&lt;object type=&quot;3&quot; unique_id=&quot;10645&quot;&gt;&lt;property id=&quot;20148&quot; value=&quot;5&quot;/&gt;&lt;property id=&quot;20300&quot; value=&quot;Slide 156 - &amp;quot;RVfpga實驗13：低延遲儲存 – 模擬&amp;quot;&quot;/&gt;&lt;property id=&quot;20307&quot; value=&quot;430&quot;/&gt;&lt;/object&gt;&lt;object type=&quot;3&quot; unique_id=&quot;10646&quot;&gt;&lt;property id=&quot;20148&quot; value=&quot;5&quot;/&gt;&lt;property id=&quot;20300&quot; value=&quot;Slide 157 - &amp;quot;RVfpga實驗13：低延遲儲存 – SweRV EH1管線&amp;quot;&quot;/&gt;&lt;property id=&quot;20307&quot; value=&quot;431&quot;/&gt;&lt;/object&gt;&lt;object type=&quot;3&quot; unique_id=&quot;10647&quot;&gt;&lt;property id=&quot;20148&quot; value=&quot;5&quot;/&gt;&lt;property id=&quot;20300&quot; value=&quot;Slide 158 - &amp;quot;RVfpga實驗13：儲存基本分析 - 模擬&amp;quot;&quot;/&gt;&lt;property id=&quot;20307&quot; value=&quot;432&quot;/&gt;&lt;/object&gt;&lt;object type=&quot;3&quot; unique_id=&quot;10648&quot;&gt;&lt;property id=&quot;20148&quot; value=&quot;5&quot;/&gt;&lt;property id=&quot;20300&quot; value=&quot;Slide 159 - &amp;quot;RVfpga實驗13：外部記憶體載入&amp;quot;&quot;/&gt;&lt;property id=&quot;20307&quot; value=&quot;435&quot;/&gt;&lt;/object&gt;&lt;object type=&quot;3&quot; unique_id=&quot;10649&quot;&gt;&lt;property id=&quot;20148&quot; value=&quot;5&quot;/&gt;&lt;property id=&quot;20300&quot; value=&quot;Slide 160&quot;/&gt;&lt;property id=&quot;20307&quot; value=&quot;434&quot;/&gt;&lt;/object&gt;&lt;object type=&quot;3&quot; unique_id=&quot;10650&quot;&gt;&lt;property id=&quot;20148&quot; value=&quot;5&quot;/&gt;&lt;property id=&quot;20300&quot; value=&quot;Slide 161 - &amp;quot;RVfpga實驗13：外部記憶體 – 範例程式&amp;quot;&quot;/&gt;&lt;property id=&quot;20307&quot; value=&quot;433&quot;/&gt;&lt;/object&gt;&lt;object type=&quot;3&quot; unique_id=&quot;10651&quot;&gt;&lt;property id=&quot;20148&quot; value=&quot;5&quot;/&gt;&lt;property id=&quot;20300&quot; value=&quot;Slide 162 - &amp;quot;RVfpga實驗13：外部記憶體 – 模擬&amp;quot;&quot;/&gt;&lt;property id=&quot;20307&quot; value=&quot;436&quot;/&gt;&lt;/object&gt;&lt;object type=&quot;3&quot; unique_id=&quot;10652&quot;&gt;&lt;property id=&quot;20148&quot; value=&quot;5&quot;/&gt;&lt;property id=&quot;20300&quot; value=&quot;Slide 163 - &amp;quot;RVfpga實驗13：外部記憶體 – 分析&amp;quot;&quot;/&gt;&lt;property id=&quot;20307&quot; value=&quot;437&quot;/&gt;&lt;/object&gt;&lt;object type=&quot;3&quot; unique_id=&quot;10653&quot;&gt;&lt;property id=&quot;20148&quot; value=&quot;5&quot;/&gt;&lt;property id=&quot;20300&quot; value=&quot;Slide 164 - &amp;quot;實驗14： 結構冒險&amp;quot;&quot;/&gt;&lt;property id=&quot;20307&quot; value=&quot;438&quot;/&gt;&lt;/object&gt;&lt;object type=&quot;3&quot; unique_id=&quot;10654&quot;&gt;&lt;property id=&quot;20148&quot; value=&quot;5&quot;/&gt;&lt;property id=&quot;20300&quot; value=&quot;Slide 165 - &amp;quot;RVfpga實驗14：簡介&amp;quot;&quot;/&gt;&lt;property id=&quot;20307&quot; value=&quot;439&quot;/&gt;&lt;/object&gt;&lt;object type=&quot;3&quot; unique_id=&quot;10655&quot;&gt;&lt;property id=&quot;20148&quot; value=&quot;5&quot;/&gt;&lt;property id=&quot;20300&quot; value=&quot;Slide 166 - &amp;quot;RVfpga實驗14：2條mul指令 - 範例程式&amp;quot;&quot;/&gt;&lt;property id=&quot;20307&quot; value=&quot;440&quot;/&gt;&lt;/object&gt;&lt;object type=&quot;3&quot; unique_id=&quot;10656&quot;&gt;&lt;property id=&quot;20148&quot; value=&quot;5&quot;/&gt;&lt;property id=&quot;20300&quot; value=&quot;Slide 167 - &amp;quot;RVfpga實驗14：2條mul指令 - 模擬&amp;quot;&quot;/&gt;&lt;property id=&quot;20307&quot; value=&quot;441&quot;/&gt;&lt;/object&gt;&lt;object type=&quot;3&quot; unique_id=&quot;10657&quot;&gt;&lt;property id=&quot;20148&quot; value=&quot;5&quot;/&gt;&lt;property id=&quot;20300&quot; value=&quot;Slide 168 - &amp;quot;RVfpga實驗14：2條mul指令 - 分析&amp;quot;&quot;/&gt;&lt;property id=&quot;20307&quot; value=&quot;443&quot;/&gt;&lt;/object&gt;&lt;object type=&quot;3&quot; unique_id=&quot;10658&quot;&gt;&lt;property id=&quot;20148&quot; value=&quot;5&quot;/&gt;&lt;property id=&quot;20300&quot; value=&quot;Slide 169 - &amp;quot;RVfpga實驗14：2條mul指令 - 圖&amp;quot;&quot;/&gt;&lt;property id=&quot;20307&quot; value=&quot;442&quot;/&gt;&lt;/object&gt;&lt;object type=&quot;3&quot; unique_id=&quot;10659&quot;&gt;&lt;property id=&quot;20148&quot; value=&quot;5&quot;/&gt;&lt;property id=&quot;20300&quot; value=&quot;Slide 170 - &amp;quot;RVfpga實驗14：3個同步寫入操作 – 範例程式&amp;quot;&quot;/&gt;&lt;property id=&quot;20307&quot; value=&quot;448&quot;/&gt;&lt;/object&gt;&lt;object type=&quot;3&quot; unique_id=&quot;10660&quot;&gt;&lt;property id=&quot;20148&quot; value=&quot;5&quot;/&gt;&lt;property id=&quot;20300&quot; value=&quot;Slide 171&quot;/&gt;&lt;property id=&quot;20307&quot; value=&quot;445&quot;/&gt;&lt;/object&gt;&lt;object type=&quot;3&quot; unique_id=&quot;10661&quot;&gt;&lt;property id=&quot;20148&quot; value=&quot;5&quot;/&gt;&lt;property id=&quot;20300&quot; value=&quot;Slide 172 - &amp;quot;RVfpga實驗14：3個同步寫入操作 – 分析&amp;quot;&quot;/&gt;&lt;property id=&quot;20307&quot; value=&quot;446&quot;/&gt;&lt;/object&gt;&lt;object type=&quot;3&quot; unique_id=&quot;10662&quot;&gt;&lt;property id=&quot;20148&quot; value=&quot;5&quot;/&gt;&lt;property id=&quot;20300&quot; value=&quot;Slide 173 - &amp;quot;RVfpga實驗14：3個同步寫入操作 – 圖&amp;quot;&quot;/&gt;&lt;property id=&quot;20307&quot; value=&quot;447&quot;/&gt;&lt;/object&gt;&lt;object type=&quot;3&quot; unique_id=&quot;10663&quot;&gt;&lt;property id=&quot;20148&quot; value=&quot;5&quot;/&gt;&lt;property id=&quot;20300&quot; value=&quot;Slide 174 - &amp;quot;實驗15： 資料冒險&amp;quot;&quot;/&gt;&lt;property id=&quot;20307&quot; value=&quot;449&quot;/&gt;&lt;/object&gt;&lt;object type=&quot;3&quot; unique_id=&quot;10664&quot;&gt;&lt;property id=&quot;20148&quot; value=&quot;5&quot;/&gt;&lt;property id=&quot;20300&quot; value=&quot;Slide 175 - &amp;quot;RVfpga實驗15：簡介&amp;quot;&quot;/&gt;&lt;property id=&quot;20307&quot; value=&quot;450&quot;/&gt;&lt;/object&gt;&lt;object type=&quot;3&quot; unique_id=&quot;10665&quot;&gt;&lt;property id=&quot;20148&quot; value=&quot;5&quot;/&gt;&lt;property id=&quot;20300&quot; value=&quot;Slide 176 - &amp;quot;RVfpga實驗15：透過轉送解除資料冒險&amp;quot;&quot;/&gt;&lt;property id=&quot;20307&quot; value=&quot;452&quot;/&gt;&lt;/object&gt;&lt;object type=&quot;3&quot; unique_id=&quot;10666&quot;&gt;&lt;property id=&quot;20148&quot; value=&quot;5&quot;/&gt;&lt;property id=&quot;20300&quot; value=&quot;Slide 177&quot;/&gt;&lt;property id=&quot;20307&quot; value=&quot;451&quot;/&gt;&lt;/object&gt;&lt;object type=&quot;3&quot; unique_id=&quot;10667&quot;&gt;&lt;property id=&quot;20148&quot; value=&quot;5&quot;/&gt;&lt;property id=&quot;20300&quot; value=&quot;Slide 178 - &amp;quot;RVfpga實驗15：透過轉送解除資料冒險 – 範例&amp;quot;&quot;/&gt;&lt;property id=&quot;20307&quot; value=&quot;454&quot;/&gt;&lt;/object&gt;&lt;object type=&quot;3&quot; unique_id=&quot;10668&quot;&gt;&lt;property id=&quot;20148&quot; value=&quot;5&quot;/&gt;&lt;property id=&quot;20300&quot; value=&quot;Slide 179 - &amp;quot;RVfpga實驗15：透過轉送解除資料冒險 – 圖&amp;quot;&quot;/&gt;&lt;property id=&quot;20307&quot; value=&quot;453&quot;/&gt;&lt;/object&gt;&lt;object type=&quot;3&quot; unique_id=&quot;10669&quot;&gt;&lt;property id=&quot;20148&quot; value=&quot;5&quot;/&gt;&lt;property id=&quot;20300&quot; value=&quot;Slide 180 - &amp;quot;RVfpga實驗15：透過轉送解除資料冒險 – 管線&amp;quot;&quot;/&gt;&lt;property id=&quot;20307&quot; value=&quot;455&quot;/&gt;&lt;/object&gt;&lt;object type=&quot;3&quot; unique_id=&quot;10670&quot;&gt;&lt;property id=&quot;20148&quot; value=&quot;5&quot;/&gt;&lt;property id=&quot;20300&quot; value=&quot;Slide 181 - &amp;quot;RVfpga實驗15：透過轉送解除資料冒險 – 模擬&amp;quot;&quot;/&gt;&lt;property id=&quot;20307&quot; value=&quot;456&quot;/&gt;&lt;/object&gt;&lt;object type=&quot;3&quot; unique_id=&quot;10671&quot;&gt;&lt;property id=&quot;20148&quot; value=&quot;5&quot;/&gt;&lt;property id=&quot;20300&quot; value=&quot;Slide 182 - &amp;quot;RVfpga實驗15：透過轉送解除資料冒險 – 分析&amp;quot;&quot;/&gt;&lt;property id=&quot;20307&quot; value=&quot;457&quot;/&gt;&lt;/object&gt;&lt;object type=&quot;3&quot; unique_id=&quot;10672&quot;&gt;&lt;property id=&quot;20148&quot; value=&quot;5&quot;/&gt;&lt;property id=&quot;20300&quot; value=&quot;Slide 183&quot;/&gt;&lt;property id=&quot;20307&quot; value=&quot;459&quot;/&gt;&lt;/object&gt;&lt;object type=&quot;3&quot; unique_id=&quot;10673&quot;&gt;&lt;property id=&quot;20148&quot; value=&quot;5&quot;/&gt;&lt;property id=&quot;20300&quot; value=&quot;Slide 184 - &amp;quot;RVfpga實驗15：透過在提交階段轉送解除資料冒險&amp;quot;&quot;/&gt;&lt;property id=&quot;20307&quot; value=&quot;460&quot;/&gt;&lt;/object&gt;&lt;object type=&quot;3&quot; unique_id=&quot;10674&quot;&gt;&lt;property id=&quot;20148&quot; value=&quot;5&quot;/&gt;&lt;property id=&quot;20300&quot; value=&quot;Slide 185 - &amp;quot;RVfpga實驗15：透過在提交階段轉送解除資料冒險 – 管線&amp;quot;&quot;/&gt;&lt;property id=&quot;20307&quot; value=&quot;461&quot;/&gt;&lt;/object&gt;&lt;object type=&quot;3&quot; unique_id=&quot;10675&quot;&gt;&lt;property id=&quot;20148&quot; value=&quot;5&quot;/&gt;&lt;property id=&quot;20300&quot; value=&quot;Slide 186 - &amp;quot;RVfpga實驗15：透過在提交階段轉送解除資料冒險 – 範例&amp;quot;&quot;/&gt;&lt;property id=&quot;20307&quot; value=&quot;462&quot;/&gt;&lt;/object&gt;&lt;object type=&quot;3&quot; unique_id=&quot;10676&quot;&gt;&lt;property id=&quot;20148&quot; value=&quot;5&quot;/&gt;&lt;property id=&quot;20300&quot; value=&quot;Slide 187 - &amp;quot;RVfpga實驗15：透過在提交階段轉送解除資料冒險 – 管線&amp;quot;&quot;/&gt;&lt;property id=&quot;20307&quot; value=&quot;464&quot;/&gt;&lt;/object&gt;&lt;object type=&quot;3&quot; unique_id=&quot;10677&quot;&gt;&lt;property id=&quot;20148&quot; value=&quot;5&quot;/&gt;&lt;property id=&quot;20300&quot; value=&quot;Slide 188 - &amp;quot;RVfpga實驗15：透過在提交階段轉送解除資料冒險 – 模擬&amp;quot;&quot;/&gt;&lt;property id=&quot;20307&quot; value=&quot;465&quot;/&gt;&lt;/object&gt;&lt;object type=&quot;3&quot; unique_id=&quot;10678&quot;&gt;&lt;property id=&quot;20148&quot; value=&quot;5&quot;/&gt;&lt;property id=&quot;20300&quot; value=&quot;Slide 189 - &amp;quot;RVfpga實驗15：透過在提交階段轉送解除資料冒險 – 模擬&amp;quot;&quot;/&gt;&lt;property id=&quot;20307&quot; value=&quot;466&quot;/&gt;&lt;/object&gt;&lt;object type=&quot;3&quot; unique_id=&quot;10679&quot;&gt;&lt;property id=&quot;20148&quot; value=&quot;5&quot;/&gt;&lt;property id=&quot;20300&quot; value=&quot;Slide 190 - &amp;quot;實驗16： 控制冒險和 分支指令&amp;quot;&quot;/&gt;&lt;property id=&quot;20307&quot; value=&quot;467&quot;/&gt;&lt;/object&gt;&lt;object type=&quot;3&quot; unique_id=&quot;10680&quot;&gt;&lt;property id=&quot;20148&quot; value=&quot;5&quot;/&gt;&lt;property id=&quot;20300&quot; value=&quot;Slide 191 - &amp;quot;RVfpga實驗16：簡介&amp;quot;&quot;/&gt;&lt;property id=&quot;20307&quot; value=&quot;468&quot;/&gt;&lt;/object&gt;&lt;object type=&quot;3&quot; unique_id=&quot;10681&quot;&gt;&lt;property id=&quot;20148&quot; value=&quot;5&quot;/&gt;&lt;property id=&quot;20300&quot; value=&quot;Slide 192 - &amp;quot;RVfpga實驗16：beq指令執行和PC計算&amp;quot;&quot;/&gt;&lt;property id=&quot;20307&quot; value=&quot;469&quot;/&gt;&lt;/object&gt;&lt;object type=&quot;3&quot; unique_id=&quot;10682&quot;&gt;&lt;property id=&quot;20148&quot; value=&quot;5&quot;/&gt;&lt;property id=&quot;20300&quot; value=&quot;Slide 193 - &amp;quot;RVfpga實驗16：beq指令執行和PC計算 – 範例&amp;quot;&quot;/&gt;&lt;property id=&quot;20307&quot; value=&quot;470&quot;/&gt;&lt;/object&gt;&lt;object type=&quot;3&quot; unique_id=&quot;10683&quot;&gt;&lt;property id=&quot;20148&quot; value=&quot;5&quot;/&gt;&lt;property id=&quot;20300&quot; value=&quot;Slide 194 - &amp;quot;RVfpga實驗16：第一條beq指令的執行 – 模擬&amp;quot;&quot;/&gt;&lt;property id=&quot;20307&quot; value=&quot;471&quot;/&gt;&lt;/object&gt;&lt;object type=&quot;3&quot; unique_id=&quot;10684&quot;&gt;&lt;property id=&quot;20148&quot; value=&quot;5&quot;/&gt;&lt;property id=&quot;20300&quot; value=&quot;Slide 195 - &amp;quot;RVfpga實驗16：第一條beq指令的執行 – 分析&amp;quot;&quot;/&gt;&lt;property id=&quot;20307&quot; value=&quot;472&quot;/&gt;&lt;/object&gt;&lt;object type=&quot;3&quot; unique_id=&quot;10685&quot;&gt;&lt;property id=&quot;20148&quot; value=&quot;5&quot;/&gt;&lt;property id=&quot;20300&quot; value=&quot;Slide 196 - &amp;quot;RVfpga實驗16：第二條beq指令的執行 – 模擬&amp;quot;&quot;/&gt;&lt;property id=&quot;20307&quot; value=&quot;473&quot;/&gt;&lt;/object&gt;&lt;object type=&quot;3&quot; unique_id=&quot;10686&quot;&gt;&lt;property id=&quot;20148&quot; value=&quot;5&quot;/&gt;&lt;property id=&quot;20300&quot; value=&quot;Slide 197 - &amp;quot;RVfpga實驗16：第二條beq指令的執行 – 分析&amp;quot;&quot;/&gt;&lt;property id=&quot;20307&quot; value=&quot;474&quot;/&gt;&lt;/object&gt;&lt;object type=&quot;3&quot; unique_id=&quot;10687&quot;&gt;&lt;property id=&quot;20148&quot; value=&quot;5&quot;/&gt;&lt;property id=&quot;20300&quot; value=&quot;Slide 198 - &amp;quot;RVfpga實驗16：Gshare分支預測器&amp;quot;&quot;/&gt;&lt;property id=&quot;20307&quot; value=&quot;475&quot;/&gt;&lt;/object&gt;&lt;object type=&quot;3&quot; unique_id=&quot;10688&quot;&gt;&lt;property id=&quot;20148&quot; value=&quot;5&quot;/&gt;&lt;property id=&quot;20300&quot; value=&quot;Slide 199 - &amp;quot;RVfpga實驗16：第二條beq指令的Gshare分支預測器&amp;quot;&quot;/&gt;&lt;property id=&quot;20307&quot; value=&quot;477&quot;/&gt;&lt;/object&gt;&lt;object type=&quot;3&quot; unique_id=&quot;10689&quot;&gt;&lt;property id=&quot;20148&quot; value=&quot;5&quot;/&gt;&lt;property id=&quot;20300&quot; value=&quot;Slide 200 - &amp;quot;RVfpga實驗16：第二條beq指令的Gshare分支預測器&amp;quot;&quot;/&gt;&lt;property id=&quot;20307&quot; value=&quot;478&quot;/&gt;&lt;/object&gt;&lt;object type=&quot;3&quot; unique_id=&quot;10690&quot;&gt;&lt;property id=&quot;20148&quot; value=&quot;5&quot;/&gt;&lt;property id=&quot;20300&quot; value=&quot;Slide 201 - &amp;quot;實驗17： 超標量執行&amp;quot;&quot;/&gt;&lt;property id=&quot;20307&quot; value=&quot;479&quot;/&gt;&lt;/object&gt;&lt;object type=&quot;3&quot; unique_id=&quot;10691&quot;&gt;&lt;property id=&quot;20148&quot; value=&quot;5&quot;/&gt;&lt;property id=&quot;20300&quot; value=&quot;Slide 202 - &amp;quot;RVfpga實驗17：簡介&amp;quot;&quot;/&gt;&lt;property id=&quot;20307&quot; value=&quot;481&quot;/&gt;&lt;/object&gt;&lt;object type=&quot;3&quot; unique_id=&quot;10692&quot;&gt;&lt;property id=&quot;20148&quot; value=&quot;5&quot;/&gt;&lt;property id=&quot;20300&quot; value=&quot;Slide 203 - &amp;quot;RVfpga實驗17：簡介&amp;quot;&quot;/&gt;&lt;property id=&quot;20307&quot; value=&quot;480&quot;/&gt;&lt;/object&gt;&lt;object type=&quot;3&quot; unique_id=&quot;10693&quot;&gt;&lt;property id=&quot;20148&quot; value=&quot;5&quot;/&gt;&lt;property id=&quot;20300&quot; value=&quot;Slide 204 - &amp;quot;RVfpga實驗17：四條獨立的A-L指令 – 範例 – 單指令&amp;quot;&quot;/&gt;&lt;property id=&quot;20307&quot; value=&quot;486&quot;/&gt;&lt;/object&gt;&lt;object type=&quot;3&quot; unique_id=&quot;10694&quot;&gt;&lt;property id=&quot;20148&quot; value=&quot;5&quot;/&gt;&lt;property id=&quot;20300&quot; value=&quot;Slide 205 - &amp;quot;RVfpga實驗17：四條獨立的A-L指令 – 模擬 – 單指令&amp;quot;&quot;/&gt;&lt;property id=&quot;20307&quot; value=&quot;487&quot;/&gt;&lt;/object&gt;&lt;object type=&quot;3&quot; unique_id=&quot;10695&quot;&gt;&lt;property id=&quot;20148&quot; value=&quot;5&quot;/&gt;&lt;property id=&quot;20300&quot; value=&quot;Slide 206 - &amp;quot;RVfpga實驗17：四條獨立的A-L指令 – 模擬 – 單指令&amp;quot;&quot;/&gt;&lt;property id=&quot;20307&quot; value=&quot;488&quot;/&gt;&lt;/object&gt;&lt;object type=&quot;3&quot; unique_id=&quot;10696&quot;&gt;&lt;property id=&quot;20148&quot; value=&quot;5&quot;/&gt;&lt;property id=&quot;20300&quot; value=&quot;Slide 207 - &amp;quot;RVfpga實驗17：四條獨立的A-L指令 – 圖 – 單指令&amp;quot;&quot;/&gt;&lt;property id=&quot;20307&quot; value=&quot;489&quot;/&gt;&lt;/object&gt;&lt;object type=&quot;3&quot; unique_id=&quot;10697&quot;&gt;&lt;property id=&quot;20148&quot; value=&quot;5&quot;/&gt;&lt;property id=&quot;20300&quot; value=&quot;Slide 208 - &amp;quot;RVfpga實驗17：四條獨立的A-L指令 – 範例 – 雙指令&amp;quot;&quot;/&gt;&lt;property id=&quot;20307&quot; value=&quot;482&quot;/&gt;&lt;/object&gt;&lt;object type=&quot;3&quot; unique_id=&quot;10698&quot;&gt;&lt;property id=&quot;20148&quot; value=&quot;5&quot;/&gt;&lt;property id=&quot;20300&quot; value=&quot;Slide 209 - &amp;quot;RVfpga實驗17：四條獨立的A-L指令 – 模擬 – 雙指令&amp;quot;&quot;/&gt;&lt;property id=&quot;20307&quot; value=&quot;483&quot;/&gt;&lt;/object&gt;&lt;object type=&quot;3&quot; unique_id=&quot;10699&quot;&gt;&lt;property id=&quot;20148&quot; value=&quot;5&quot;/&gt;&lt;property id=&quot;20300&quot; value=&quot;Slide 210 - &amp;quot;RVfpga實驗17：四條獨立的A-L指令 – 分析 – 雙指令&amp;quot;&quot;/&gt;&lt;property id=&quot;20307&quot; value=&quot;484&quot;/&gt;&lt;/object&gt;&lt;object type=&quot;3&quot; unique_id=&quot;10700&quot;&gt;&lt;property id=&quot;20148&quot; value=&quot;5&quot;/&gt;&lt;property id=&quot;20300&quot; value=&quot;Slide 211 - &amp;quot;RVfpga實驗17：四條獨立的A-L指令 – 圖 – 雙指令&amp;quot;&quot;/&gt;&lt;property id=&quot;20307&quot; value=&quot;485&quot;/&gt;&lt;/object&gt;&lt;object type=&quot;3&quot; unique_id=&quot;10701&quot;&gt;&lt;property id=&quot;20148&quot; value=&quot;5&quot;/&gt;&lt;property id=&quot;20300&quot; value=&quot;Slide 212 - &amp;quot;RVfpga實驗17：互相交織的兩條mul指令和兩條A-L指令 – 範例 – 雙指令&amp;quot;&quot;/&gt;&lt;property id=&quot;20307&quot; value=&quot;490&quot;/&gt;&lt;/object&gt;&lt;object type=&quot;3&quot; unique_id=&quot;10702&quot;&gt;&lt;property id=&quot;20148&quot; value=&quot;5&quot;/&gt;&lt;property id=&quot;20300&quot; value=&quot;Slide 213 - &amp;quot;RVfpga實驗17：互相交織的兩條mul指令和兩條A-L指令 – 模擬 – 雙指令&amp;quot;&quot;/&gt;&lt;property id=&quot;20307&quot; value=&quot;491&quot;/&gt;&lt;/object&gt;&lt;object type=&quot;3&quot; unique_id=&quot;10703&quot;&gt;&lt;property id=&quot;20148&quot; value=&quot;5&quot;/&gt;&lt;property id=&quot;20300&quot; value=&quot;Slide 214 - &amp;quot;RVfpga實驗17：互相交織的兩條mul指令和兩條A-L指令 – 分析 – 雙指令&amp;quot;&quot;/&gt;&lt;property id=&quot;20307&quot; value=&quot;492&quot;/&gt;&lt;/object&gt;&lt;object type=&quot;3&quot; unique_id=&quot;10704&quot;&gt;&lt;property id=&quot;20148&quot; value=&quot;5&quot;/&gt;&lt;property id=&quot;20300&quot; value=&quot;Slide 215 - &amp;quot;實驗18： 新增新功能： 指令和計數器&amp;quot;&quot;/&gt;&lt;property id=&quot;20307&quot; value=&quot;529&quot;/&gt;&lt;/object&gt;&lt;object type=&quot;3&quot; unique_id=&quot;10705&quot;&gt;&lt;property id=&quot;20148&quot; value=&quot;5&quot;/&gt;&lt;property id=&quot;20300&quot; value=&quot;Slide 216 - &amp;quot;RVfpga實驗18：簡介&amp;quot;&quot;/&gt;&lt;property id=&quot;20307&quot; value=&quot;530&quot;/&gt;&lt;/object&gt;&lt;object type=&quot;3&quot; unique_id=&quot;10706&quot;&gt;&lt;property id=&quot;20148&quot; value=&quot;5&quot;/&gt;&lt;property id=&quot;20300&quot; value=&quot;Slide 217 - &amp;quot;實驗19： 指令快取&amp;quot;&quot;/&gt;&lt;property id=&quot;20307&quot; value=&quot;495&quot;/&gt;&lt;/object&gt;&lt;object type=&quot;3&quot; unique_id=&quot;10707&quot;&gt;&lt;property id=&quot;20148&quot; value=&quot;5&quot;/&gt;&lt;property id=&quot;20300&quot; value=&quot;Slide 218 - &amp;quot;RVfpga實驗19：簡介&amp;quot;&quot;/&gt;&lt;property id=&quot;20307&quot; value=&quot;496&quot;/&gt;&lt;/object&gt;&lt;object type=&quot;3&quot; unique_id=&quot;10708&quot;&gt;&lt;property id=&quot;20148&quot; value=&quot;5&quot;/&gt;&lt;property id=&quot;20300&quot; value=&quot;Slide 219 - &amp;quot;RVfpga實驗19：I$組態和操作&amp;quot;&quot;/&gt;&lt;property id=&quot;20307&quot; value=&quot;497&quot;/&gt;&lt;/object&gt;&lt;object type=&quot;3&quot; unique_id=&quot;10709&quot;&gt;&lt;property id=&quot;20148&quot; value=&quot;5&quot;/&gt;&lt;property id=&quot;20300&quot; value=&quot;Slide 220 - &amp;quot;RVfpga實驗19：I$失效和命中管理 - 範例&amp;quot;&quot;/&gt;&lt;property id=&quot;20307&quot; value=&quot;499&quot;/&gt;&lt;/object&gt;&lt;object type=&quot;3&quot; unique_id=&quot;10710&quot;&gt;&lt;property id=&quot;20148&quot; value=&quot;5&quot;/&gt;&lt;property id=&quot;20300&quot; value=&quot;Slide 221 - &amp;quot;RVfpga實驗19：I$失效管理 - 模擬&amp;quot;&quot;/&gt;&lt;property id=&quot;20307&quot; value=&quot;500&quot;/&gt;&lt;/object&gt;&lt;object type=&quot;3&quot; unique_id=&quot;10711&quot;&gt;&lt;property id=&quot;20148&quot; value=&quot;5&quot;/&gt;&lt;property id=&quot;20300&quot; value=&quot;Slide 222 - &amp;quot;RVfpga實驗19：I$失效管理 - 分析&amp;quot;&quot;/&gt;&lt;property id=&quot;20307&quot; value=&quot;501&quot;/&gt;&lt;/object&gt;&lt;object type=&quot;3&quot; unique_id=&quot;10712&quot;&gt;&lt;property id=&quot;20148&quot; value=&quot;5&quot;/&gt;&lt;property id=&quot;20300&quot; value=&quot;Slide 223 - &amp;quot;RVfpga實驗19：I$失效管理 - 分析&amp;quot;&quot;/&gt;&lt;property id=&quot;20307&quot; value=&quot;526&quot;/&gt;&lt;/object&gt;&lt;object type=&quot;3&quot; unique_id=&quot;10713&quot;&gt;&lt;property id=&quot;20148&quot; value=&quot;5&quot;/&gt;&lt;property id=&quot;20300&quot; value=&quot;Slide 224 - &amp;quot;RVfpga實驗19：I$命中管理 - 模擬&amp;quot;&quot;/&gt;&lt;property id=&quot;20307&quot; value=&quot;502&quot;/&gt;&lt;/object&gt;&lt;object type=&quot;3&quot; unique_id=&quot;10714&quot;&gt;&lt;property id=&quot;20148&quot; value=&quot;5&quot;/&gt;&lt;property id=&quot;20300&quot; value=&quot;Slide 225 - &amp;quot;RVfpga實驗19：I$命中管理 - 分析&amp;quot;&quot;/&gt;&lt;property id=&quot;20307&quot; value=&quot;503&quot;/&gt;&lt;/object&gt;&lt;object type=&quot;3&quot; unique_id=&quot;10715&quot;&gt;&lt;property id=&quot;20148&quot; value=&quot;5&quot;/&gt;&lt;property id=&quot;20300&quot; value=&quot;Slide 226 - &amp;quot;RVfpga實驗19：I$替換策略&amp;quot;&quot;/&gt;&lt;property id=&quot;20307&quot; value=&quot;504&quot;/&gt;&lt;/object&gt;&lt;object type=&quot;3&quot; unique_id=&quot;10716&quot;&gt;&lt;property id=&quot;20148&quot; value=&quot;5&quot;/&gt;&lt;property id=&quot;20300&quot; value=&quot;Slide 227 - &amp;quot;RVfpga實驗19：I$替換策略 - 範例 &amp;quot;&quot;/&gt;&lt;property id=&quot;20307&quot; value=&quot;505&quot;/&gt;&lt;/object&gt;&lt;object type=&quot;3&quot; unique_id=&quot;10717&quot;&gt;&lt;property id=&quot;20148&quot; value=&quot;5&quot;/&gt;&lt;property id=&quot;20300&quot; value=&quot;Slide 228 - &amp;quot;RVfpga實驗19：I$替換策略 – I$組8的變化&amp;quot;&quot;/&gt;&lt;property id=&quot;20307&quot; value=&quot;506&quot;/&gt;&lt;/object&gt;&lt;object type=&quot;3&quot; unique_id=&quot;10718&quot;&gt;&lt;property id=&quot;20148&quot; value=&quot;5&quot;/&gt;&lt;property id=&quot;20300&quot; value=&quot;Slide 229 - &amp;quot;RVfpga實驗19：I$替換策略 – 第1次跳轉&amp;quot;&quot;/&gt;&lt;property id=&quot;20307&quot; value=&quot;508&quot;/&gt;&lt;/object&gt;&lt;object type=&quot;3&quot; unique_id=&quot;10719&quot;&gt;&lt;property id=&quot;20148&quot; value=&quot;5&quot;/&gt;&lt;property id=&quot;20300&quot; value=&quot;Slide 230 - &amp;quot;RVfpga實驗19：I$替換策略 – 第2次跳轉&amp;quot;&quot;/&gt;&lt;property id=&quot;20307&quot; value=&quot;509&quot;/&gt;&lt;/object&gt;&lt;object type=&quot;3&quot; unique_id=&quot;10720&quot;&gt;&lt;property id=&quot;20148&quot; value=&quot;5&quot;/&gt;&lt;property id=&quot;20300&quot; value=&quot;Slide 231 - &amp;quot;RVfpga實驗19：I$替換策略 – 第5次跳轉&amp;quot;&quot;/&gt;&lt;property id=&quot;20307&quot; value=&quot;510&quot;/&gt;&lt;/object&gt;&lt;object type=&quot;3&quot; unique_id=&quot;10721&quot;&gt;&lt;property id=&quot;20148&quot; value=&quot;5&quot;/&gt;&lt;property id=&quot;20300&quot; value=&quot;Slide 232 - &amp;quot;實驗20： ICCM、DCCM 和基準測試&amp;quot;&quot;/&gt;&lt;property id=&quot;20307&quot; value=&quot;493&quot;/&gt;&lt;/object&gt;&lt;object type=&quot;3&quot; unique_id=&quot;10722&quot;&gt;&lt;property id=&quot;20148&quot; value=&quot;5&quot;/&gt;&lt;property id=&quot;20300&quot; value=&quot;Slide 233 - &amp;quot;RVfpga實驗20：簡介&amp;quot;&quot;/&gt;&lt;property id=&quot;20307&quot; value=&quot;494&quot;/&gt;&lt;/object&gt;&lt;object type=&quot;3&quot; unique_id=&quot;10723&quot;&gt;&lt;property id=&quot;20148&quot; value=&quot;5&quot;/&gt;&lt;property id=&quot;20300&quot; value=&quot;Slide 234 - &amp;quot;RVfpga實驗20：指令記憶體 – 位址空間 &amp;quot;&quot;/&gt;&lt;property id=&quot;20307&quot; value=&quot;512&quot;/&gt;&lt;/object&gt;&lt;object type=&quot;3&quot; unique_id=&quot;10724&quot;&gt;&lt;property id=&quot;20148&quot; value=&quot;5&quot;/&gt;&lt;property id=&quot;20300&quot; value=&quot;Slide 235 - &amp;quot;RVfpga實驗20：資料記憶體 – 位址空間 &amp;quot;&quot;/&gt;&lt;property id=&quot;20307&quot; value=&quot;511&quot;/&gt;&lt;/object&gt;&lt;object type=&quot;3&quot; unique_id=&quot;10725&quot;&gt;&lt;property id=&quot;20148&quot; value=&quot;5&quot;/&gt;&lt;property id=&quot;20300&quot; value=&quot;Slide 236 - &amp;quot;RVfpga實驗20：DCCM組態和操作&amp;quot;&quot;/&gt;&lt;property id=&quot;20307&quot; value=&quot;513&quot;/&gt;&lt;/object&gt;&lt;object type=&quot;3&quot; unique_id=&quot;10726&quot;&gt;&lt;property id=&quot;20148&quot; value=&quot;5&quot;/&gt;&lt;property id=&quot;20300&quot; value=&quot;Slide 237 - &amp;quot;RVfpga實驗20：DCCM – 範例&amp;quot;&quot;/&gt;&lt;property id=&quot;20307&quot; value=&quot;514&quot;/&gt;&lt;/object&gt;&lt;object type=&quot;3&quot; unique_id=&quot;10727&quot;&gt;&lt;property id=&quot;20148&quot; value=&quot;5&quot;/&gt;&lt;property id=&quot;20300&quot; value=&quot;Slide 238 - &amp;quot;RVfpga實驗20：DCCM – 模擬&amp;quot;&quot;/&gt;&lt;property id=&quot;20307&quot; value=&quot;515&quot;/&gt;&lt;/object&gt;&lt;object type=&quot;3&quot; unique_id=&quot;10728&quot;&gt;&lt;property id=&quot;20148&quot; value=&quot;5&quot;/&gt;&lt;property id=&quot;20300&quot; value=&quot;Slide 239 - &amp;quot;RVfpga實驗20：DCCM – 分析&amp;quot;&quot;/&gt;&lt;property id=&quot;20307&quot; value=&quot;516&quot;/&gt;&lt;/object&gt;&lt;object type=&quot;3&quot; unique_id=&quot;10729&quot;&gt;&lt;property id=&quot;20148&quot; value=&quot;5&quot;/&gt;&lt;property id=&quot;20300&quot; value=&quot;Slide 240 - &amp;quot;RVfpga實驗20：基準測試&amp;quot;&quot;/&gt;&lt;property id=&quot;20307&quot; value=&quot;517&quot;/&gt;&lt;/object&gt;&lt;object type=&quot;3&quot; unique_id=&quot;10730&quot;&gt;&lt;property id=&quot;20148&quot; value=&quot;5&quot;/&gt;&lt;property id=&quot;20300&quot; value=&quot;Slide 241 - &amp;quot;RVfpga實驗20：指標&amp;quot;&quot;/&gt;&lt;property id=&quot;20307&quot; value=&quot;519&quot;/&gt;&lt;/object&gt;&lt;object type=&quot;3&quot; unique_id=&quot;10731&quot;&gt;&lt;property id=&quot;20148&quot; value=&quot;5&quot;/&gt;&lt;property id=&quot;20300&quot; value=&quot;Slide 242 - &amp;quot;RVfpga實驗20：各種條件下的CoreMark&amp;quot;&quot;/&gt;&lt;property id=&quot;20307&quot; value=&quot;528&quot;/&gt;&lt;/object&gt;&lt;/object&gt;&lt;object type=&quot;8&quot; unique_id=&quot;1097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5577</TotalTime>
  <Words>23759</Words>
  <Application>Microsoft Office PowerPoint</Application>
  <PresentationFormat>宽屏</PresentationFormat>
  <Paragraphs>2284</Paragraphs>
  <Slides>242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242</vt:i4>
      </vt:variant>
    </vt:vector>
  </HeadingPairs>
  <TitlesOfParts>
    <vt:vector size="250" baseType="lpstr">
      <vt:lpstr>Arial-BoldMT</vt:lpstr>
      <vt:lpstr>新細明體</vt:lpstr>
      <vt:lpstr>Arial</vt:lpstr>
      <vt:lpstr>Calibri</vt:lpstr>
      <vt:lpstr>Calibri Light</vt:lpstr>
      <vt:lpstr>Courier New</vt:lpstr>
      <vt:lpstr>Office Theme</vt:lpstr>
      <vt:lpstr>Visio</vt:lpstr>
      <vt:lpstr>PowerPoint 演示文稿</vt:lpstr>
      <vt:lpstr>致謝</vt:lpstr>
      <vt:lpstr>簡介</vt:lpstr>
      <vt:lpstr>RVfpga概述</vt:lpstr>
      <vt:lpstr>第二門課程：RVfpga-SoC</vt:lpstr>
      <vt:lpstr>RVfpga課程內容</vt:lpstr>
      <vt:lpstr>RVfpga內容</vt:lpstr>
      <vt:lpstr>RVfpga課程</vt:lpstr>
      <vt:lpstr>教材</vt:lpstr>
      <vt:lpstr>如何取得RVfpga</vt:lpstr>
      <vt:lpstr>RVfpga所需的軟體和硬體</vt:lpstr>
      <vt:lpstr>支援的平台</vt:lpstr>
      <vt:lpstr>RVfpga軟體工具</vt:lpstr>
      <vt:lpstr>Nexys A7-100T FPGA開發板</vt:lpstr>
      <vt:lpstr>RISC-V核心和SoC</vt:lpstr>
      <vt:lpstr>RVfpga層級</vt:lpstr>
      <vt:lpstr>RVfpga層級</vt:lpstr>
      <vt:lpstr>SweRV EH1核心和SweRV EH1核心組合</vt:lpstr>
      <vt:lpstr>SweRVolfX SoC</vt:lpstr>
      <vt:lpstr>RVfpgaNexys</vt:lpstr>
      <vt:lpstr>RVfpgaSim</vt:lpstr>
      <vt:lpstr>RVfpga系統延伸</vt:lpstr>
      <vt:lpstr>RVfpga實驗概述</vt:lpstr>
      <vt:lpstr>RVfpga實驗概述</vt:lpstr>
      <vt:lpstr>實驗內容</vt:lpstr>
      <vt:lpstr>RVfpga實驗1-10</vt:lpstr>
      <vt:lpstr>RVfpga實驗1-5：Vivado專案和程式設計</vt:lpstr>
      <vt:lpstr>RVfpga實驗6-10：I/O和周邊設備</vt:lpstr>
      <vt:lpstr>RVfpga實驗11-20：RISC-V核心</vt:lpstr>
      <vt:lpstr>RVfpga受眾和過往成績</vt:lpstr>
      <vt:lpstr>RVfpga 快速入門指南</vt:lpstr>
      <vt:lpstr>快速入門指南概述</vt:lpstr>
      <vt:lpstr>安裝PlatformIO和VSCode</vt:lpstr>
      <vt:lpstr>將RVfpgaNexys下載到開發板並執行程式</vt:lpstr>
      <vt:lpstr>Rvfpga實驗 說明</vt:lpstr>
      <vt:lpstr>實驗1： Vivado專案</vt:lpstr>
      <vt:lpstr>RVfpga實驗1：RVfpga Vivado專案</vt:lpstr>
      <vt:lpstr>實驗2： C語言程式設計</vt:lpstr>
      <vt:lpstr>RVfpga實驗2：C語言程式設計</vt:lpstr>
      <vt:lpstr>RVfpga實驗2：C程式範例</vt:lpstr>
      <vt:lpstr>RVfpga實驗2：記憶體映射I/O位址</vt:lpstr>
      <vt:lpstr>RVfpga實驗2：Western Digital的BSP和PSP</vt:lpstr>
      <vt:lpstr>RVfpga實驗2：使用UART列印到終端機</vt:lpstr>
      <vt:lpstr>實驗3： RISC-V組合語言</vt:lpstr>
      <vt:lpstr>RVfpga實驗3：RISC-V組合語言</vt:lpstr>
      <vt:lpstr>RVfpga實驗3：RISC-V組合語言指令</vt:lpstr>
      <vt:lpstr>RVfpga實驗3：RISC-V組合語言指令</vt:lpstr>
      <vt:lpstr>RVfpga實驗3：RISC-V暫存器</vt:lpstr>
      <vt:lpstr>RVfpga實驗3：RISC-V組合語言程式範例</vt:lpstr>
      <vt:lpstr>實驗4： 函數呼叫</vt:lpstr>
      <vt:lpstr>RVfpga實驗4：函數呼叫</vt:lpstr>
      <vt:lpstr>RVfpga實驗4：具有函數的程式範例</vt:lpstr>
      <vt:lpstr>RVfpga實驗4：具有函數的程式範例</vt:lpstr>
      <vt:lpstr>RVfpga實驗4：C函數庫</vt:lpstr>
      <vt:lpstr>RVfpga實驗4：使用C函數庫的程式範例</vt:lpstr>
      <vt:lpstr>RVfpga實驗4：RISC-V呼叫慣例</vt:lpstr>
      <vt:lpstr>RVfpga實驗4：RISC-V呼叫慣例範例</vt:lpstr>
      <vt:lpstr>RVfpga實驗4：堆疊</vt:lpstr>
      <vt:lpstr>RVfpga實驗4：保留/非保留暫存器</vt:lpstr>
      <vt:lpstr>RVfpga實驗4：堆疊 - 修改後的組合語言程式碼</vt:lpstr>
      <vt:lpstr>實驗5： C語言和組合語言</vt:lpstr>
      <vt:lpstr>RVfpga實驗5：結合使用C語言和組合語言</vt:lpstr>
      <vt:lpstr>RVfpga實驗5：影像處理程式</vt:lpstr>
      <vt:lpstr>RVfpga實驗5：影像處理程式</vt:lpstr>
      <vt:lpstr>RVfpga實驗5：組合語言函數</vt:lpstr>
      <vt:lpstr>RVfpga實驗5：結構和陣列</vt:lpstr>
      <vt:lpstr>RVfpga實驗5：主函數</vt:lpstr>
      <vt:lpstr>實驗6： I/O簡介</vt:lpstr>
      <vt:lpstr>RVfpga實驗6：I/O簡介</vt:lpstr>
      <vt:lpstr>RVfpga實驗6：具有I/O的通用處理器</vt:lpstr>
      <vt:lpstr>RVfpga實驗6：具有I/O的處理器</vt:lpstr>
      <vt:lpstr>RVfpga實驗6：通用I/O（GPIO）</vt:lpstr>
      <vt:lpstr>RVfpga實驗6：記憶體映射暫存器</vt:lpstr>
      <vt:lpstr>RVfpga實驗6：SweRVolfX GPIO模組</vt:lpstr>
      <vt:lpstr>RVfpga實驗6：記憶體映射暫存器</vt:lpstr>
      <vt:lpstr>RVfpga實驗6：GPIO低階實作</vt:lpstr>
      <vt:lpstr>RVfpga實驗6：外部連接</vt:lpstr>
      <vt:lpstr>RVfpga實驗6：RVfpga整合</vt:lpstr>
      <vt:lpstr>RVfpga實驗6：與SweRV EH1的連接</vt:lpstr>
      <vt:lpstr>實驗7： 7段顯示器</vt:lpstr>
      <vt:lpstr>RVfpga實驗7：7段顯示器</vt:lpstr>
      <vt:lpstr>RVfpga實驗7：7段顯示器概述</vt:lpstr>
      <vt:lpstr>RVfpga實驗7：Nexys A7上的7段顯示器</vt:lpstr>
      <vt:lpstr>RVfpga實驗7：7段顯示器硬體</vt:lpstr>
      <vt:lpstr>RVfpga實驗7：7段顯示器低階實作</vt:lpstr>
      <vt:lpstr>RVfpga實驗7：外部連接</vt:lpstr>
      <vt:lpstr>RVfpga實驗7：SweRVolfX整合</vt:lpstr>
      <vt:lpstr>RVfpga實驗7：SweRVolfX整合</vt:lpstr>
      <vt:lpstr>實驗8： 計時器</vt:lpstr>
      <vt:lpstr>RVfpga實驗8：計時器</vt:lpstr>
      <vt:lpstr>RVfpga實驗8：計時器</vt:lpstr>
      <vt:lpstr>RVfpga實驗8：計時器</vt:lpstr>
      <vt:lpstr>RVfpga實驗8：計時器（PTC）模組</vt:lpstr>
      <vt:lpstr>RVfpga實驗8：計時器（PTC）暫存器</vt:lpstr>
      <vt:lpstr>RVfpga實驗8：計時器（PTC）控制暫存器</vt:lpstr>
      <vt:lpstr>RVfpga實驗8：計時器範例</vt:lpstr>
      <vt:lpstr>RVfpga實驗8：計時器低階實作</vt:lpstr>
      <vt:lpstr>RVfpga實驗8：SweRVolfX整合</vt:lpstr>
      <vt:lpstr>實驗9： 中斷驅動I/O</vt:lpstr>
      <vt:lpstr>RVfpga實驗9：中斷驅動I/O</vt:lpstr>
      <vt:lpstr>RVfpga實驗9：中斷驅動I/O簡介</vt:lpstr>
      <vt:lpstr>RVfpga實驗9：處理中斷</vt:lpstr>
      <vt:lpstr>RVfpga實驗9：中斷硬體</vt:lpstr>
      <vt:lpstr>RVfpga實驗9：單向量模式與多向量模式</vt:lpstr>
      <vt:lpstr>RVfpga實驗9：處理中斷</vt:lpstr>
      <vt:lpstr>RVfpga實驗9：中斷範例</vt:lpstr>
      <vt:lpstr>RVfpga實驗9：中斷範例</vt:lpstr>
      <vt:lpstr>RVfpga實驗9：中斷範例</vt:lpstr>
      <vt:lpstr>RVfpga實驗9：中斷範例</vt:lpstr>
      <vt:lpstr>實驗10： 序列匯流排</vt:lpstr>
      <vt:lpstr>RVfpga實驗10：序列匯流排</vt:lpstr>
      <vt:lpstr>RVfpga實驗10：序列匯流排</vt:lpstr>
      <vt:lpstr>RVfpga實驗10：序列匯流排</vt:lpstr>
      <vt:lpstr>RVfpga實驗10：RVfpga系統的SPI模組</vt:lpstr>
      <vt:lpstr>RVfpga實驗10：ADXL362加速計</vt:lpstr>
      <vt:lpstr>RVfpga實驗10：加速計低階實作</vt:lpstr>
      <vt:lpstr>RVfpga實驗10：外部連接</vt:lpstr>
      <vt:lpstr>RVfpga實驗10：SweRVolfX整合</vt:lpstr>
      <vt:lpstr>實驗11-20 瞭解核心和 記憶體系統</vt:lpstr>
      <vt:lpstr>RVfpga實驗11-20概述</vt:lpstr>
      <vt:lpstr>實驗11： SweRV EH1組態、結構和效能監視</vt:lpstr>
      <vt:lpstr>RVfpga實驗11：SweRV EH1 Verilog模組的階層</vt:lpstr>
      <vt:lpstr>RVfpga實驗11：SweRV EH1管線</vt:lpstr>
      <vt:lpstr>RVfpga實驗11：擷取（FC1和FC2）和對齊階段</vt:lpstr>
      <vt:lpstr>RVfpga實驗11：擷取（FC1和FC2）階段</vt:lpstr>
      <vt:lpstr>RVfpga實驗11：對齊階段</vt:lpstr>
      <vt:lpstr>RVfpga實驗11：解碼、EX1/2/3、提交和WB階段</vt:lpstr>
      <vt:lpstr>PowerPoint 演示文稿</vt:lpstr>
      <vt:lpstr>RVfpga實驗11：解碼階段</vt:lpstr>
      <vt:lpstr>RVfpga實驗11：執行階段 – 3個管道和一個除法器</vt:lpstr>
      <vt:lpstr>RVfpga實驗11：提交和寫回階段</vt:lpstr>
      <vt:lpstr>RVfpga實驗11：範例程式</vt:lpstr>
      <vt:lpstr>RVfpga實驗11：FC1、FC2和對齊階段模擬</vt:lpstr>
      <vt:lpstr>RVfpga實驗11：模擬分析</vt:lpstr>
      <vt:lpstr>RVfpga實驗11：解碼、EX1/2/3、提交和WB階段模擬</vt:lpstr>
      <vt:lpstr>RVfpga實驗11：模擬分析</vt:lpstr>
      <vt:lpstr>RVfpga實驗11：硬體計數器</vt:lpstr>
      <vt:lpstr>RVfpga實驗11：透過Western Digital的PSP使用效能計數器</vt:lpstr>
      <vt:lpstr>實驗12： 算術/邏輯指令：  add指令</vt:lpstr>
      <vt:lpstr>RVfpga實驗12：簡介</vt:lpstr>
      <vt:lpstr>RVfpga實驗12：範例程式</vt:lpstr>
      <vt:lpstr>RVfpga實驗12：基本分析 - 模擬</vt:lpstr>
      <vt:lpstr>RVfpga實驗12：基本分析 – SweRV EH1管線</vt:lpstr>
      <vt:lpstr>RVfpga實驗12：基本分析 - 模擬</vt:lpstr>
      <vt:lpstr>RVfpga實驗12：進階分析</vt:lpstr>
      <vt:lpstr>PowerPoint 演示文稿</vt:lpstr>
      <vt:lpstr>實驗13： 記憶體存取指令： lw和sw指令</vt:lpstr>
      <vt:lpstr>RVfpga實驗13：簡介</vt:lpstr>
      <vt:lpstr>RVfpga實驗13：載入 – 範例程式</vt:lpstr>
      <vt:lpstr>RVfpga實驗13：低延遲載入 – 模擬</vt:lpstr>
      <vt:lpstr>RVfpga實驗13：低延遲載入 – SweRV EH1管線</vt:lpstr>
      <vt:lpstr>RVfpga實驗13：低延遲載入 – 分析</vt:lpstr>
      <vt:lpstr>RVfpga實驗13：高延遲載入分析</vt:lpstr>
      <vt:lpstr>PowerPoint 演示文稿</vt:lpstr>
      <vt:lpstr>RVfpga實驗13：儲存 – 範例程式</vt:lpstr>
      <vt:lpstr>RVfpga實驗13：低延遲儲存 – 模擬</vt:lpstr>
      <vt:lpstr>RVfpga實驗13：低延遲儲存 – SweRV EH1管線</vt:lpstr>
      <vt:lpstr>RVfpga實驗13：儲存基本分析 - 模擬</vt:lpstr>
      <vt:lpstr>RVfpga實驗13：外部記憶體載入</vt:lpstr>
      <vt:lpstr>PowerPoint 演示文稿</vt:lpstr>
      <vt:lpstr>RVfpga實驗13：外部記憶體 – 範例程式</vt:lpstr>
      <vt:lpstr>RVfpga實驗13：外部記憶體 – 模擬</vt:lpstr>
      <vt:lpstr>RVfpga實驗13：外部記憶體 – 分析</vt:lpstr>
      <vt:lpstr>實驗14： 結構冒險</vt:lpstr>
      <vt:lpstr>RVfpga實驗14：簡介</vt:lpstr>
      <vt:lpstr>RVfpga實驗14：2條mul指令 - 範例程式</vt:lpstr>
      <vt:lpstr>RVfpga實驗14：2條mul指令 - 模擬</vt:lpstr>
      <vt:lpstr>RVfpga實驗14：2條mul指令 - 分析</vt:lpstr>
      <vt:lpstr>RVfpga實驗14：2條mul指令 - 圖</vt:lpstr>
      <vt:lpstr>RVfpga實驗14：3個同步寫入操作 – 範例程式</vt:lpstr>
      <vt:lpstr>PowerPoint 演示文稿</vt:lpstr>
      <vt:lpstr>RVfpga實驗14：3個同步寫入操作 – 分析</vt:lpstr>
      <vt:lpstr>RVfpga實驗14：3個同步寫入操作 – 圖</vt:lpstr>
      <vt:lpstr>實驗15： 資料冒險</vt:lpstr>
      <vt:lpstr>RVfpga實驗15：簡介</vt:lpstr>
      <vt:lpstr>RVfpga實驗15：透過轉送解除資料冒險</vt:lpstr>
      <vt:lpstr>PowerPoint 演示文稿</vt:lpstr>
      <vt:lpstr>RVfpga實驗15：透過轉送解除資料冒險 – 範例</vt:lpstr>
      <vt:lpstr>RVfpga實驗15：透過轉送解除資料冒險 – 圖</vt:lpstr>
      <vt:lpstr>RVfpga實驗15：透過轉送解除資料冒險 – 管線</vt:lpstr>
      <vt:lpstr>RVfpga實驗15：透過轉送解除資料冒險 – 模擬</vt:lpstr>
      <vt:lpstr>RVfpga實驗15：透過轉送解除資料冒險 – 分析</vt:lpstr>
      <vt:lpstr>PowerPoint 演示文稿</vt:lpstr>
      <vt:lpstr>RVfpga實驗15：透過在提交階段轉送解除資料冒險</vt:lpstr>
      <vt:lpstr>RVfpga實驗15：透過在提交階段轉送解除資料冒險 – 管線</vt:lpstr>
      <vt:lpstr>RVfpga實驗15：透過在提交階段轉送解除資料冒險 – 範例</vt:lpstr>
      <vt:lpstr>RVfpga實驗15：透過在提交階段轉送解除資料冒險 – 管線</vt:lpstr>
      <vt:lpstr>RVfpga實驗15：透過在提交階段轉送解除資料冒險 – 模擬</vt:lpstr>
      <vt:lpstr>RVfpga實驗15：透過在提交階段轉送解除資料冒險 – 模擬</vt:lpstr>
      <vt:lpstr>實驗16： 控制冒險和 分支指令</vt:lpstr>
      <vt:lpstr>RVfpga實驗16：簡介</vt:lpstr>
      <vt:lpstr>RVfpga實驗16：beq指令執行和PC計算</vt:lpstr>
      <vt:lpstr>RVfpga實驗16：beq指令執行和PC計算 – 範例</vt:lpstr>
      <vt:lpstr>RVfpga實驗16：第一條beq指令的執行 – 模擬</vt:lpstr>
      <vt:lpstr>RVfpga實驗16：第一條beq指令的執行 – 分析</vt:lpstr>
      <vt:lpstr>RVfpga實驗16：第二條beq指令的執行 – 模擬</vt:lpstr>
      <vt:lpstr>RVfpga實驗16：第二條beq指令的執行 – 分析</vt:lpstr>
      <vt:lpstr>RVfpga實驗16：Gshare分支預測器</vt:lpstr>
      <vt:lpstr>RVfpga實驗16：第二條beq指令的Gshare分支預測器</vt:lpstr>
      <vt:lpstr>RVfpga實驗16：第二條beq指令的Gshare分支預測器</vt:lpstr>
      <vt:lpstr>實驗17： 超標量執行</vt:lpstr>
      <vt:lpstr>RVfpga實驗17：簡介</vt:lpstr>
      <vt:lpstr>RVfpga實驗17：簡介</vt:lpstr>
      <vt:lpstr>RVfpga實驗17：四條獨立的A-L指令 – 範例 – 單指令</vt:lpstr>
      <vt:lpstr>RVfpga實驗17：四條獨立的A-L指令 – 模擬 – 單指令</vt:lpstr>
      <vt:lpstr>RVfpga實驗17：四條獨立的A-L指令 – 模擬 – 單指令</vt:lpstr>
      <vt:lpstr>RVfpga實驗17：四條獨立的A-L指令 – 圖 – 單指令</vt:lpstr>
      <vt:lpstr>RVfpga實驗17：四條獨立的A-L指令 – 範例 – 雙指令</vt:lpstr>
      <vt:lpstr>RVfpga實驗17：四條獨立的A-L指令 – 模擬 – 雙指令</vt:lpstr>
      <vt:lpstr>RVfpga實驗17：四條獨立的A-L指令 – 分析 – 雙指令</vt:lpstr>
      <vt:lpstr>RVfpga實驗17：四條獨立的A-L指令 – 圖 – 雙指令</vt:lpstr>
      <vt:lpstr>RVfpga實驗17：互相交織的兩條mul指令和兩條A-L指令 – 範例 – 雙指令</vt:lpstr>
      <vt:lpstr>RVfpga實驗17：互相交織的兩條mul指令和兩條A-L指令 – 模擬 – 雙指令</vt:lpstr>
      <vt:lpstr>RVfpga實驗17：互相交織的兩條mul指令和兩條A-L指令 – 分析 – 雙指令</vt:lpstr>
      <vt:lpstr>實驗18： 新增新功能： 指令和計數器</vt:lpstr>
      <vt:lpstr>RVfpga實驗18：簡介</vt:lpstr>
      <vt:lpstr>實驗19： 指令快取</vt:lpstr>
      <vt:lpstr>RVfpga實驗19：簡介</vt:lpstr>
      <vt:lpstr>RVfpga實驗19：I$組態和操作</vt:lpstr>
      <vt:lpstr>RVfpga實驗19：I$失效和命中管理 - 範例</vt:lpstr>
      <vt:lpstr>RVfpga實驗19：I$失效管理 - 模擬</vt:lpstr>
      <vt:lpstr>RVfpga實驗19：I$失效管理 - 分析</vt:lpstr>
      <vt:lpstr>RVfpga實驗19：I$失效管理 - 分析</vt:lpstr>
      <vt:lpstr>RVfpga實驗19：I$命中管理 - 模擬</vt:lpstr>
      <vt:lpstr>RVfpga實驗19：I$命中管理 - 分析</vt:lpstr>
      <vt:lpstr>RVfpga實驗19：I$替換策略</vt:lpstr>
      <vt:lpstr>RVfpga實驗19：I$替換策略 - 範例 </vt:lpstr>
      <vt:lpstr>RVfpga實驗19：I$替換策略 – I$組8的變化</vt:lpstr>
      <vt:lpstr>RVfpga實驗19：I$替換策略 – 第1次跳轉</vt:lpstr>
      <vt:lpstr>RVfpga實驗19：I$替換策略 – 第2次跳轉</vt:lpstr>
      <vt:lpstr>RVfpga實驗19：I$替換策略 – 第5次跳轉</vt:lpstr>
      <vt:lpstr>實驗20： ICCM、DCCM 和基準測試</vt:lpstr>
      <vt:lpstr>RVfpga實驗20：簡介</vt:lpstr>
      <vt:lpstr>RVfpga實驗20：指令記憶體 – 位址空間 </vt:lpstr>
      <vt:lpstr>RVfpga實驗20：資料記憶體 – 位址空間 </vt:lpstr>
      <vt:lpstr>RVfpga實驗20：DCCM組態和操作</vt:lpstr>
      <vt:lpstr>RVfpga實驗20：DCCM – 範例</vt:lpstr>
      <vt:lpstr>RVfpga實驗20：DCCM – 模擬</vt:lpstr>
      <vt:lpstr>RVfpga實驗20：DCCM – 分析</vt:lpstr>
      <vt:lpstr>RVfpga實驗20：基準測試</vt:lpstr>
      <vt:lpstr>RVfpga實驗20：指標</vt:lpstr>
      <vt:lpstr>RVfpga實驗20：各種條件下的CoreMark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ec</cp:lastModifiedBy>
  <cp:revision>337</cp:revision>
  <dcterms:created xsi:type="dcterms:W3CDTF">2020-11-26T12:05:56Z</dcterms:created>
  <dcterms:modified xsi:type="dcterms:W3CDTF">2022-04-25T01:34:12Z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DA387873-91CD-4F29-3F3F-3F2F3F3F3F53</vt:lpwstr>
  </property>
  <property fmtid="{D5CDD505-2E9C-101B-9397-08002B2CF9AE}" pid="3" name="ArticulatePath">
    <vt:lpwstr>RVfpga_Slides</vt:lpwstr>
  </property>
</Properties>
</file>