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Default Extension="tif" ContentType="image/tif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3"/>
  </p:notesMasterIdLst>
  <p:handoutMasterIdLst>
    <p:handoutMasterId r:id="rId274"/>
  </p:handoutMasterIdLst>
  <p:sldIdLst>
    <p:sldId id="256" r:id="rId2"/>
    <p:sldId id="616" r:id="rId3"/>
    <p:sldId id="541" r:id="rId4"/>
    <p:sldId id="258" r:id="rId5"/>
    <p:sldId id="542" r:id="rId6"/>
    <p:sldId id="543" r:id="rId7"/>
    <p:sldId id="278" r:id="rId8"/>
    <p:sldId id="617" r:id="rId9"/>
    <p:sldId id="264" r:id="rId10"/>
    <p:sldId id="523" r:id="rId11"/>
    <p:sldId id="584" r:id="rId12"/>
    <p:sldId id="265" r:id="rId13"/>
    <p:sldId id="585" r:id="rId14"/>
    <p:sldId id="292" r:id="rId15"/>
    <p:sldId id="618" r:id="rId16"/>
    <p:sldId id="558" r:id="rId17"/>
    <p:sldId id="390" r:id="rId18"/>
    <p:sldId id="391" r:id="rId19"/>
    <p:sldId id="559" r:id="rId20"/>
    <p:sldId id="261" r:id="rId21"/>
    <p:sldId id="266" r:id="rId22"/>
    <p:sldId id="267" r:id="rId23"/>
    <p:sldId id="392" r:id="rId24"/>
    <p:sldId id="269" r:id="rId25"/>
    <p:sldId id="556" r:id="rId26"/>
    <p:sldId id="271" r:id="rId27"/>
    <p:sldId id="274" r:id="rId28"/>
    <p:sldId id="276" r:id="rId29"/>
    <p:sldId id="275" r:id="rId30"/>
    <p:sldId id="619" r:id="rId31"/>
    <p:sldId id="620" r:id="rId32"/>
    <p:sldId id="621" r:id="rId33"/>
    <p:sldId id="622" r:id="rId34"/>
    <p:sldId id="623" r:id="rId35"/>
    <p:sldId id="624" r:id="rId36"/>
    <p:sldId id="625" r:id="rId37"/>
    <p:sldId id="626" r:id="rId38"/>
    <p:sldId id="627" r:id="rId39"/>
    <p:sldId id="628" r:id="rId40"/>
    <p:sldId id="629" r:id="rId41"/>
    <p:sldId id="630" r:id="rId42"/>
    <p:sldId id="597" r:id="rId43"/>
    <p:sldId id="631" r:id="rId44"/>
    <p:sldId id="599" r:id="rId45"/>
    <p:sldId id="600" r:id="rId46"/>
    <p:sldId id="601" r:id="rId47"/>
    <p:sldId id="602" r:id="rId48"/>
    <p:sldId id="632" r:id="rId49"/>
    <p:sldId id="633" r:id="rId50"/>
    <p:sldId id="603" r:id="rId51"/>
    <p:sldId id="634" r:id="rId52"/>
    <p:sldId id="605" r:id="rId53"/>
    <p:sldId id="606" r:id="rId54"/>
    <p:sldId id="607" r:id="rId55"/>
    <p:sldId id="608" r:id="rId56"/>
    <p:sldId id="635" r:id="rId57"/>
    <p:sldId id="325" r:id="rId58"/>
    <p:sldId id="636" r:id="rId59"/>
    <p:sldId id="308" r:id="rId60"/>
    <p:sldId id="307" r:id="rId61"/>
    <p:sldId id="305" r:id="rId62"/>
    <p:sldId id="309" r:id="rId63"/>
    <p:sldId id="637" r:id="rId64"/>
    <p:sldId id="310" r:id="rId65"/>
    <p:sldId id="311" r:id="rId66"/>
    <p:sldId id="313" r:id="rId67"/>
    <p:sldId id="314" r:id="rId68"/>
    <p:sldId id="312" r:id="rId69"/>
    <p:sldId id="638" r:id="rId70"/>
    <p:sldId id="639" r:id="rId71"/>
    <p:sldId id="326" r:id="rId72"/>
    <p:sldId id="640" r:id="rId73"/>
    <p:sldId id="317" r:id="rId74"/>
    <p:sldId id="318" r:id="rId75"/>
    <p:sldId id="320" r:id="rId76"/>
    <p:sldId id="319" r:id="rId77"/>
    <p:sldId id="641" r:id="rId78"/>
    <p:sldId id="322" r:id="rId79"/>
    <p:sldId id="642" r:id="rId80"/>
    <p:sldId id="327" r:id="rId81"/>
    <p:sldId id="338" r:id="rId82"/>
    <p:sldId id="321" r:id="rId83"/>
    <p:sldId id="609" r:id="rId84"/>
    <p:sldId id="344" r:id="rId85"/>
    <p:sldId id="343" r:id="rId86"/>
    <p:sldId id="643" r:id="rId87"/>
    <p:sldId id="372" r:id="rId88"/>
    <p:sldId id="373" r:id="rId89"/>
    <p:sldId id="374" r:id="rId90"/>
    <p:sldId id="375" r:id="rId91"/>
    <p:sldId id="644" r:id="rId92"/>
    <p:sldId id="328" r:id="rId93"/>
    <p:sldId id="329" r:id="rId94"/>
    <p:sldId id="345" r:id="rId95"/>
    <p:sldId id="346" r:id="rId96"/>
    <p:sldId id="347" r:id="rId97"/>
    <p:sldId id="645" r:id="rId98"/>
    <p:sldId id="377" r:id="rId99"/>
    <p:sldId id="378" r:id="rId100"/>
    <p:sldId id="379" r:id="rId101"/>
    <p:sldId id="646" r:id="rId102"/>
    <p:sldId id="332" r:id="rId103"/>
    <p:sldId id="333" r:id="rId104"/>
    <p:sldId id="352" r:id="rId105"/>
    <p:sldId id="353" r:id="rId106"/>
    <p:sldId id="355" r:id="rId107"/>
    <p:sldId id="647" r:id="rId108"/>
    <p:sldId id="381" r:id="rId109"/>
    <p:sldId id="383" r:id="rId110"/>
    <p:sldId id="648" r:id="rId111"/>
    <p:sldId id="330" r:id="rId112"/>
    <p:sldId id="331" r:id="rId113"/>
    <p:sldId id="610" r:id="rId114"/>
    <p:sldId id="358" r:id="rId115"/>
    <p:sldId id="611" r:id="rId116"/>
    <p:sldId id="649" r:id="rId117"/>
    <p:sldId id="612" r:id="rId118"/>
    <p:sldId id="613" r:id="rId119"/>
    <p:sldId id="650" r:id="rId120"/>
    <p:sldId id="334" r:id="rId121"/>
    <p:sldId id="335" r:id="rId122"/>
    <p:sldId id="369" r:id="rId123"/>
    <p:sldId id="370" r:id="rId124"/>
    <p:sldId id="367" r:id="rId125"/>
    <p:sldId id="389" r:id="rId126"/>
    <p:sldId id="651" r:id="rId127"/>
    <p:sldId id="385" r:id="rId128"/>
    <p:sldId id="386" r:id="rId129"/>
    <p:sldId id="387" r:id="rId130"/>
    <p:sldId id="652" r:id="rId131"/>
    <p:sldId id="525" r:id="rId132"/>
    <p:sldId id="395" r:id="rId133"/>
    <p:sldId id="671" r:id="rId134"/>
    <p:sldId id="572" r:id="rId135"/>
    <p:sldId id="653" r:id="rId136"/>
    <p:sldId id="394" r:id="rId137"/>
    <p:sldId id="397" r:id="rId138"/>
    <p:sldId id="396" r:id="rId139"/>
    <p:sldId id="400" r:id="rId140"/>
    <p:sldId id="399" r:id="rId141"/>
    <p:sldId id="398" r:id="rId142"/>
    <p:sldId id="402" r:id="rId143"/>
    <p:sldId id="403" r:id="rId144"/>
    <p:sldId id="404" r:id="rId145"/>
    <p:sldId id="405" r:id="rId146"/>
    <p:sldId id="406" r:id="rId147"/>
    <p:sldId id="407" r:id="rId148"/>
    <p:sldId id="408" r:id="rId149"/>
    <p:sldId id="409" r:id="rId150"/>
    <p:sldId id="580" r:id="rId151"/>
    <p:sldId id="411" r:id="rId152"/>
    <p:sldId id="655" r:id="rId153"/>
    <p:sldId id="412" r:id="rId154"/>
    <p:sldId id="413" r:id="rId155"/>
    <p:sldId id="414" r:id="rId156"/>
    <p:sldId id="415" r:id="rId157"/>
    <p:sldId id="417" r:id="rId158"/>
    <p:sldId id="416" r:id="rId159"/>
    <p:sldId id="418" r:id="rId160"/>
    <p:sldId id="419" r:id="rId161"/>
    <p:sldId id="654" r:id="rId162"/>
    <p:sldId id="420" r:id="rId163"/>
    <p:sldId id="421" r:id="rId164"/>
    <p:sldId id="423" r:id="rId165"/>
    <p:sldId id="424" r:id="rId166"/>
    <p:sldId id="425" r:id="rId167"/>
    <p:sldId id="426" r:id="rId168"/>
    <p:sldId id="427" r:id="rId169"/>
    <p:sldId id="428" r:id="rId170"/>
    <p:sldId id="429" r:id="rId171"/>
    <p:sldId id="430" r:id="rId172"/>
    <p:sldId id="431" r:id="rId173"/>
    <p:sldId id="432" r:id="rId174"/>
    <p:sldId id="435" r:id="rId175"/>
    <p:sldId id="434" r:id="rId176"/>
    <p:sldId id="433" r:id="rId177"/>
    <p:sldId id="436" r:id="rId178"/>
    <p:sldId id="437" r:id="rId179"/>
    <p:sldId id="656" r:id="rId180"/>
    <p:sldId id="438" r:id="rId181"/>
    <p:sldId id="439" r:id="rId182"/>
    <p:sldId id="440" r:id="rId183"/>
    <p:sldId id="441" r:id="rId184"/>
    <p:sldId id="443" r:id="rId185"/>
    <p:sldId id="442" r:id="rId186"/>
    <p:sldId id="448" r:id="rId187"/>
    <p:sldId id="445" r:id="rId188"/>
    <p:sldId id="446" r:id="rId189"/>
    <p:sldId id="447" r:id="rId190"/>
    <p:sldId id="657" r:id="rId191"/>
    <p:sldId id="449" r:id="rId192"/>
    <p:sldId id="450" r:id="rId193"/>
    <p:sldId id="452" r:id="rId194"/>
    <p:sldId id="451" r:id="rId195"/>
    <p:sldId id="454" r:id="rId196"/>
    <p:sldId id="453" r:id="rId197"/>
    <p:sldId id="455" r:id="rId198"/>
    <p:sldId id="456" r:id="rId199"/>
    <p:sldId id="457" r:id="rId200"/>
    <p:sldId id="459" r:id="rId201"/>
    <p:sldId id="460" r:id="rId202"/>
    <p:sldId id="461" r:id="rId203"/>
    <p:sldId id="462" r:id="rId204"/>
    <p:sldId id="464" r:id="rId205"/>
    <p:sldId id="465" r:id="rId206"/>
    <p:sldId id="466" r:id="rId207"/>
    <p:sldId id="658" r:id="rId208"/>
    <p:sldId id="659" r:id="rId209"/>
    <p:sldId id="467" r:id="rId210"/>
    <p:sldId id="614" r:id="rId211"/>
    <p:sldId id="469" r:id="rId212"/>
    <p:sldId id="470" r:id="rId213"/>
    <p:sldId id="471" r:id="rId214"/>
    <p:sldId id="472" r:id="rId215"/>
    <p:sldId id="473" r:id="rId216"/>
    <p:sldId id="474" r:id="rId217"/>
    <p:sldId id="475" r:id="rId218"/>
    <p:sldId id="477" r:id="rId219"/>
    <p:sldId id="478" r:id="rId220"/>
    <p:sldId id="660" r:id="rId221"/>
    <p:sldId id="479" r:id="rId222"/>
    <p:sldId id="481" r:id="rId223"/>
    <p:sldId id="480" r:id="rId224"/>
    <p:sldId id="486" r:id="rId225"/>
    <p:sldId id="487" r:id="rId226"/>
    <p:sldId id="488" r:id="rId227"/>
    <p:sldId id="489" r:id="rId228"/>
    <p:sldId id="482" r:id="rId229"/>
    <p:sldId id="483" r:id="rId230"/>
    <p:sldId id="484" r:id="rId231"/>
    <p:sldId id="485" r:id="rId232"/>
    <p:sldId id="490" r:id="rId233"/>
    <p:sldId id="491" r:id="rId234"/>
    <p:sldId id="492" r:id="rId235"/>
    <p:sldId id="661" r:id="rId236"/>
    <p:sldId id="529" r:id="rId237"/>
    <p:sldId id="615" r:id="rId238"/>
    <p:sldId id="495" r:id="rId239"/>
    <p:sldId id="496" r:id="rId240"/>
    <p:sldId id="662" r:id="rId241"/>
    <p:sldId id="663" r:id="rId242"/>
    <p:sldId id="497" r:id="rId243"/>
    <p:sldId id="499" r:id="rId244"/>
    <p:sldId id="500" r:id="rId245"/>
    <p:sldId id="501" r:id="rId246"/>
    <p:sldId id="526" r:id="rId247"/>
    <p:sldId id="502" r:id="rId248"/>
    <p:sldId id="503" r:id="rId249"/>
    <p:sldId id="504" r:id="rId250"/>
    <p:sldId id="505" r:id="rId251"/>
    <p:sldId id="506" r:id="rId252"/>
    <p:sldId id="508" r:id="rId253"/>
    <p:sldId id="509" r:id="rId254"/>
    <p:sldId id="510" r:id="rId255"/>
    <p:sldId id="664" r:id="rId256"/>
    <p:sldId id="493" r:id="rId257"/>
    <p:sldId id="494" r:id="rId258"/>
    <p:sldId id="512" r:id="rId259"/>
    <p:sldId id="511" r:id="rId260"/>
    <p:sldId id="666" r:id="rId261"/>
    <p:sldId id="667" r:id="rId262"/>
    <p:sldId id="668" r:id="rId263"/>
    <p:sldId id="669" r:id="rId264"/>
    <p:sldId id="517" r:id="rId265"/>
    <p:sldId id="410" r:id="rId266"/>
    <p:sldId id="538" r:id="rId267"/>
    <p:sldId id="539" r:id="rId268"/>
    <p:sldId id="519" r:id="rId269"/>
    <p:sldId id="528" r:id="rId270"/>
    <p:sldId id="670" r:id="rId271"/>
    <p:sldId id="257" r:id="rId2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IEL ANGEL CHAVER MARTINEZ" initials="DACM" lastIdx="22" clrIdx="0">
    <p:extLst>
      <p:ext uri="{19B8F6BF-5375-455C-9EA6-DF929625EA0E}">
        <p15:presenceInfo xmlns:p15="http://schemas.microsoft.com/office/powerpoint/2012/main" userId="DANIEL ANGEL CHAVER MARTINE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97" autoAdjust="0"/>
    <p:restoredTop sz="95694" autoAdjust="0"/>
  </p:normalViewPr>
  <p:slideViewPr>
    <p:cSldViewPr snapToGrid="0">
      <p:cViewPr varScale="1">
        <p:scale>
          <a:sx n="81" d="100"/>
          <a:sy n="81" d="100"/>
        </p:scale>
        <p:origin x="1554" y="60"/>
      </p:cViewPr>
      <p:guideLst/>
    </p:cSldViewPr>
  </p:slideViewPr>
  <p:outlineViewPr>
    <p:cViewPr>
      <p:scale>
        <a:sx n="33" d="100"/>
        <a:sy n="33" d="100"/>
      </p:scale>
      <p:origin x="0" y="-1660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1" d="100"/>
          <a:sy n="71" d="100"/>
        </p:scale>
        <p:origin x="3936" y="54"/>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tableStyles" Target="tableStyle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notesMaster" Target="notesMasters/notesMaster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handoutMaster" Target="handoutMasters/handoutMaster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commentAuthors" Target="commentAuthors.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presProps" Target="presProps.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viewProps" Target="viewProps.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theme" Target="theme/theme1.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image" Target="../media/image77.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94.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98.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9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729A16-3F65-4FED-B8F0-5E77923492F4}" type="datetimeFigureOut">
              <a:rPr lang="es-ES" smtClean="0"/>
              <a:t>01/05/2022</a:t>
            </a:fld>
            <a:endParaRPr lang="es-ES"/>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F55C3E-705D-468D-BE65-605678AAE28F}" type="slidenum">
              <a:rPr lang="es-ES" smtClean="0"/>
              <a:t>‹Nº›</a:t>
            </a:fld>
            <a:endParaRPr lang="es-ES"/>
          </a:p>
        </p:txBody>
      </p:sp>
    </p:spTree>
    <p:extLst>
      <p:ext uri="{BB962C8B-B14F-4D97-AF65-F5344CB8AC3E}">
        <p14:creationId xmlns:p14="http://schemas.microsoft.com/office/powerpoint/2010/main" val="534722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BE6577-3358-4447-B097-793FB8933ADE}" type="datetimeFigureOut">
              <a:rPr lang="es-ES" smtClean="0"/>
              <a:t>01/05/2022</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CF4480-2D2F-409F-8246-3E554EA5C51D}" type="slidenum">
              <a:rPr lang="es-ES" smtClean="0"/>
              <a:t>‹Nº›</a:t>
            </a:fld>
            <a:endParaRPr lang="es-ES"/>
          </a:p>
        </p:txBody>
      </p:sp>
    </p:spTree>
    <p:extLst>
      <p:ext uri="{BB962C8B-B14F-4D97-AF65-F5344CB8AC3E}">
        <p14:creationId xmlns:p14="http://schemas.microsoft.com/office/powerpoint/2010/main" val="2780781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ECBB1-DF2A-4487-AF76-F73B17920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F74246D-BDD9-47CC-BC2A-B136E2E3E2E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34700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BF046-9752-42BF-A8C1-17A412129D5C}"/>
              </a:ext>
            </a:extLst>
          </p:cNvPr>
          <p:cNvSpPr>
            <a:spLocks noGrp="1"/>
          </p:cNvSpPr>
          <p:nvPr>
            <p:ph type="title"/>
          </p:nvPr>
        </p:nvSpPr>
        <p:spPr>
          <a:xfrm>
            <a:off x="184245" y="95535"/>
            <a:ext cx="11169555" cy="680114"/>
          </a:xfrm>
        </p:spPr>
        <p:txBody>
          <a:bodyPr/>
          <a:lstStyle>
            <a:lvl1pPr>
              <a:defRPr b="0">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3E4F8C04-74FA-49F3-8F47-A67C1A553608}"/>
              </a:ext>
            </a:extLst>
          </p:cNvPr>
          <p:cNvSpPr>
            <a:spLocks noGrp="1"/>
          </p:cNvSpPr>
          <p:nvPr>
            <p:ph idx="1"/>
          </p:nvPr>
        </p:nvSpPr>
        <p:spPr>
          <a:xfrm>
            <a:off x="838200" y="1064525"/>
            <a:ext cx="10515600" cy="511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2" descr="C:\HARRIS\Books\DDCAriscv\LectureSlides\riscv-logos\riscv-logos\PNG\Standard_2.png">
            <a:extLst>
              <a:ext uri="{FF2B5EF4-FFF2-40B4-BE49-F238E27FC236}">
                <a16:creationId xmlns:a16="http://schemas.microsoft.com/office/drawing/2014/main" id="{5ECECC6E-61E7-4841-9AFA-2568AC2C069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7" y="6324601"/>
            <a:ext cx="4472383" cy="56417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F6420A77-B3B5-42AD-BA56-1C6491EBFDE9}"/>
              </a:ext>
            </a:extLst>
          </p:cNvPr>
          <p:cNvSpPr/>
          <p:nvPr userDrawn="1"/>
        </p:nvSpPr>
        <p:spPr>
          <a:xfrm>
            <a:off x="2032000" y="775648"/>
            <a:ext cx="10160000" cy="762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 name="Rectangle 10">
            <a:extLst>
              <a:ext uri="{FF2B5EF4-FFF2-40B4-BE49-F238E27FC236}">
                <a16:creationId xmlns:a16="http://schemas.microsoft.com/office/drawing/2014/main" id="{5C9A57B5-B628-4E70-8EFF-1EE4DEFA5F7E}"/>
              </a:ext>
            </a:extLst>
          </p:cNvPr>
          <p:cNvSpPr/>
          <p:nvPr userDrawn="1"/>
        </p:nvSpPr>
        <p:spPr>
          <a:xfrm>
            <a:off x="0" y="775648"/>
            <a:ext cx="2032000" cy="762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585743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Ref idx="1001">
        <a:schemeClr val="bg1"/>
      </p:bgRef>
    </p:bg>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38B95755-7905-5D42-BBB8-DA95748EB582}"/>
              </a:ext>
            </a:extLst>
          </p:cNvPr>
          <p:cNvSpPr/>
          <p:nvPr userDrawn="1"/>
        </p:nvSpPr>
        <p:spPr>
          <a:xfrm>
            <a:off x="867508" y="492373"/>
            <a:ext cx="10394461" cy="5462954"/>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Title 1">
            <a:extLst>
              <a:ext uri="{FF2B5EF4-FFF2-40B4-BE49-F238E27FC236}">
                <a16:creationId xmlns:a16="http://schemas.microsoft.com/office/drawing/2014/main" id="{40AB06C0-A11F-4A5A-A134-ADF1BE8A0DB3}"/>
              </a:ext>
            </a:extLst>
          </p:cNvPr>
          <p:cNvSpPr>
            <a:spLocks noGrp="1"/>
          </p:cNvSpPr>
          <p:nvPr>
            <p:ph type="ctrTitle"/>
          </p:nvPr>
        </p:nvSpPr>
        <p:spPr>
          <a:xfrm>
            <a:off x="1524000" y="492372"/>
            <a:ext cx="9144000" cy="4204673"/>
          </a:xfrm>
        </p:spPr>
        <p:txBody>
          <a:bodyPr anchor="b"/>
          <a:lstStyle>
            <a:lvl1pPr algn="ctr">
              <a:defRPr sz="7500" b="1">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37624437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C3EA6F0-D667-4E09-B65D-C619883D9E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3D3DD4D-9FF9-4838-90AD-0733A628BB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2" descr="C:\HARRIS\Books\DDCAriscv\LectureSlides\riscv-logos\riscv-logos\PNG\Standard_2.png">
            <a:extLst>
              <a:ext uri="{FF2B5EF4-FFF2-40B4-BE49-F238E27FC236}">
                <a16:creationId xmlns:a16="http://schemas.microsoft.com/office/drawing/2014/main" id="{AC14D8DC-A2DB-4A60-918E-02785DCCC41D}"/>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8577" y="6324601"/>
            <a:ext cx="4472383" cy="56417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2B2AB1E-249E-4D78-A831-6D0EA2A4FA5E}"/>
              </a:ext>
            </a:extLst>
          </p:cNvPr>
          <p:cNvSpPr txBox="1"/>
          <p:nvPr userDrawn="1"/>
        </p:nvSpPr>
        <p:spPr>
          <a:xfrm>
            <a:off x="4622309" y="6331803"/>
            <a:ext cx="28956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baseline="0" dirty="0" err="1"/>
              <a:t>RVfpga</a:t>
            </a:r>
            <a:r>
              <a:rPr lang="en-US" sz="1600" b="0" baseline="0" dirty="0"/>
              <a:t> </a:t>
            </a:r>
            <a:r>
              <a:rPr lang="en-US" sz="1600" b="0" baseline="0" dirty="0" smtClean="0"/>
              <a:t>v2.2 </a:t>
            </a:r>
            <a:r>
              <a:rPr lang="en-US" sz="1600" b="0" baseline="0" dirty="0"/>
              <a:t>© 2022     </a:t>
            </a:r>
            <a:r>
              <a:rPr lang="en-US" sz="1600" baseline="0" dirty="0">
                <a:solidFill>
                  <a:schemeClr val="tx1"/>
                </a:solidFill>
              </a:rPr>
              <a:t>&lt;</a:t>
            </a:r>
            <a:fld id="{D1B2EFE9-D440-4A3B-858C-5FEDF5DD0E10}" type="slidenum">
              <a:rPr lang="en-US" sz="1600" smtClean="0">
                <a:solidFill>
                  <a:schemeClr val="tx1"/>
                </a:solidFill>
              </a:rPr>
              <a:pPr marL="0" marR="0" lvl="0" indent="0" algn="l" defTabSz="914400" rtl="0" eaLnBrk="1" fontAlgn="auto" latinLnBrk="0" hangingPunct="1">
                <a:lnSpc>
                  <a:spcPct val="100000"/>
                </a:lnSpc>
                <a:spcBef>
                  <a:spcPts val="0"/>
                </a:spcBef>
                <a:spcAft>
                  <a:spcPts val="0"/>
                </a:spcAft>
                <a:buClrTx/>
                <a:buSzTx/>
                <a:buFontTx/>
                <a:buNone/>
                <a:tabLst/>
                <a:defRPr/>
              </a:pPr>
              <a:t>‹Nº›</a:t>
            </a:fld>
            <a:r>
              <a:rPr lang="en-US" sz="1600" dirty="0">
                <a:solidFill>
                  <a:schemeClr val="tx1"/>
                </a:solidFill>
              </a:rPr>
              <a:t>&gt;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Imagination Technologies </a:t>
            </a:r>
          </a:p>
        </p:txBody>
      </p:sp>
      <p:pic>
        <p:nvPicPr>
          <p:cNvPr id="9" name="Picture 8" descr="Imagination_Logo_Secondary_Blk">
            <a:extLst>
              <a:ext uri="{FF2B5EF4-FFF2-40B4-BE49-F238E27FC236}">
                <a16:creationId xmlns:a16="http://schemas.microsoft.com/office/drawing/2014/main" id="{1D2F3502-1BA8-450D-9062-ADBCF82F178D}"/>
              </a:ext>
            </a:extLst>
          </p:cNvPr>
          <p:cNvPicPr>
            <a:picLocks noChangeAspect="1"/>
          </p:cNvPicPr>
          <p:nvPr userDrawn="1"/>
        </p:nvPicPr>
        <p:blipFill>
          <a:blip r:embed="rId6"/>
          <a:stretch>
            <a:fillRect/>
          </a:stretch>
        </p:blipFill>
        <p:spPr>
          <a:xfrm>
            <a:off x="7249885" y="6365557"/>
            <a:ext cx="2749610" cy="492443"/>
          </a:xfrm>
          <a:prstGeom prst="rect">
            <a:avLst/>
          </a:prstGeom>
        </p:spPr>
      </p:pic>
    </p:spTree>
    <p:extLst>
      <p:ext uri="{BB962C8B-B14F-4D97-AF65-F5344CB8AC3E}">
        <p14:creationId xmlns:p14="http://schemas.microsoft.com/office/powerpoint/2010/main" val="3402934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hyperlink" Target="https://opencores.org/projects/ptc" TargetMode="Externa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39.emf"/><Relationship Id="rId4" Type="http://schemas.openxmlformats.org/officeDocument/2006/relationships/package" Target="../embeddings/Dibujo_de_Microsoft_Visio3.vsdx"/></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package" Target="../embeddings/Dibujo_de_Microsoft_Visio.vsd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emf"/></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45.emf"/><Relationship Id="rId4" Type="http://schemas.openxmlformats.org/officeDocument/2006/relationships/package" Target="../embeddings/Dibujo_de_Microsoft_Visio4.vsdx"/></Relationships>
</file>

<file path=ppt/slides/_rels/slide124.xml.rels><?xml version="1.0" encoding="UTF-8" standalone="yes"?>
<Relationships xmlns="http://schemas.openxmlformats.org/package/2006/relationships"><Relationship Id="rId2" Type="http://schemas.openxmlformats.org/officeDocument/2006/relationships/hyperlink" Target="https://opencores.org/projects/simple_spi" TargetMode="Externa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hyperlink" Target="https://www.analog.com/media/en/technical-documentation/data-sheets/ADXL362.pdf" TargetMode="Externa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package" Target="../embeddings/Dibujo_de_Microsoft_Visio1.vsd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7.emf"/></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50.emf"/></Relationships>
</file>

<file path=ppt/slides/_rels/slide1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17.svg"/></Relationships>
</file>

<file path=ppt/slides/_rels/slide13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52.emf"/></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53.emf"/></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58.emf"/></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59.emf"/></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61.emf"/></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62.emf"/></Relationships>
</file>

<file path=ppt/slides/_rels/slide17.xml.rels><?xml version="1.0" encoding="UTF-8" standalone="yes"?>
<Relationships xmlns="http://schemas.openxmlformats.org/package/2006/relationships"><Relationship Id="rId3" Type="http://schemas.openxmlformats.org/officeDocument/2006/relationships/package" Target="../embeddings/Dibujo_de_Microsoft_Visio.vsd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5.emf"/></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64.emf"/></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image" Target="../media/image65.emf"/></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github.com/chipsalliance/Cores-SweRVolf" TargetMode="External"/><Relationship Id="rId2" Type="http://schemas.openxmlformats.org/officeDocument/2006/relationships/hyperlink" Target="https://github.com/chipsalliance/Cores-SweRV" TargetMode="Externa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image" Target="../media/image68.emf"/></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image" Target="../media/image70.emf"/></Relationships>
</file>

<file path=ppt/slides/_rels/slide19.xml.rels><?xml version="1.0" encoding="UTF-8" standalone="yes"?>
<Relationships xmlns="http://schemas.openxmlformats.org/package/2006/relationships"><Relationship Id="rId2" Type="http://schemas.openxmlformats.org/officeDocument/2006/relationships/hyperlink" Target="https://github.com/chipsalliance/Cores-SweRVolf" TargetMode="Externa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image" Target="../media/image71.emf"/></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image" Target="../media/image72.emf"/></Relationships>
</file>

<file path=ppt/slides/_rels/slide197.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image" Target="../media/image73.emf"/></Relationships>
</file>

<file path=ppt/slides/_rels/slide19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image" Target="../media/image75.emf"/></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22.vml"/><Relationship Id="rId4" Type="http://schemas.openxmlformats.org/officeDocument/2006/relationships/image" Target="../media/image76.emf"/></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image" Target="../media/image78.emf"/><Relationship Id="rId5" Type="http://schemas.openxmlformats.org/officeDocument/2006/relationships/oleObject" Target="../embeddings/oleObject18.bin"/><Relationship Id="rId4" Type="http://schemas.openxmlformats.org/officeDocument/2006/relationships/image" Target="../media/image77.emf"/></Relationships>
</file>

<file path=ppt/slides/_rels/slide20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9.tif"/><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24.vml"/><Relationship Id="rId4" Type="http://schemas.openxmlformats.org/officeDocument/2006/relationships/image" Target="../media/image80.emf"/></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25.vml"/><Relationship Id="rId4" Type="http://schemas.openxmlformats.org/officeDocument/2006/relationships/image" Target="../media/image83.emf"/></Relationships>
</file>

<file path=ppt/slides/_rels/slide21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26.vml"/><Relationship Id="rId4" Type="http://schemas.openxmlformats.org/officeDocument/2006/relationships/image" Target="../media/image91.emf"/></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27.vml"/><Relationship Id="rId4" Type="http://schemas.openxmlformats.org/officeDocument/2006/relationships/image" Target="../media/image94.emf"/></Relationships>
</file>

<file path=ppt/slides/_rels/slide25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28.vml"/><Relationship Id="rId4" Type="http://schemas.openxmlformats.org/officeDocument/2006/relationships/image" Target="../media/image98.emf"/></Relationships>
</file>

<file path=ppt/slides/_rels/slide25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29.vml"/><Relationship Id="rId4" Type="http://schemas.openxmlformats.org/officeDocument/2006/relationships/image" Target="../media/image99.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3" Type="http://schemas.openxmlformats.org/officeDocument/2006/relationships/hyperlink" Target="https://github.com/chipsalliance/Cores-SweRV/blob/master/docs/RISC-V_SweRV_EH1_PRM.pdf" TargetMode="External"/><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jpeg"/><Relationship Id="rId3" Type="http://schemas.openxmlformats.org/officeDocument/2006/relationships/image" Target="../media/image4.png"/><Relationship Id="rId7" Type="http://schemas.openxmlformats.org/officeDocument/2006/relationships/image" Target="../media/image8.jpeg"/><Relationship Id="rId12"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jpeg"/><Relationship Id="rId3" Type="http://schemas.openxmlformats.org/officeDocument/2006/relationships/image" Target="../media/image4.png"/><Relationship Id="rId7" Type="http://schemas.openxmlformats.org/officeDocument/2006/relationships/image" Target="../media/image8.jpeg"/><Relationship Id="rId12"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university.imgtec.com/rvfpga/"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hyperlink" Target="https://www.mathworks.com/help/matlab/ref/rgb2gray.html"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hyperlink" Target="https://opencores.org/projects/gpio" TargetMode="Externa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package" Target="../embeddings/Dibujo_de_Microsoft_Visio2.vsdx"/><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27.emf"/></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C4882FB-AB5B-40D1-82D0-89B3918449B8}"/>
              </a:ext>
            </a:extLst>
          </p:cNvPr>
          <p:cNvSpPr txBox="1"/>
          <p:nvPr/>
        </p:nvSpPr>
        <p:spPr>
          <a:xfrm>
            <a:off x="266700" y="2133600"/>
            <a:ext cx="11658600" cy="2462213"/>
          </a:xfrm>
          <a:prstGeom prst="rect">
            <a:avLst/>
          </a:prstGeom>
          <a:noFill/>
        </p:spPr>
        <p:txBody>
          <a:bodyPr wrap="square" rtlCol="0">
            <a:spAutoFit/>
          </a:bodyPr>
          <a:lstStyle/>
          <a:p>
            <a:r>
              <a:rPr lang="en-US" sz="12000" b="1" dirty="0"/>
              <a:t>RVfpga</a:t>
            </a:r>
          </a:p>
          <a:p>
            <a:r>
              <a:rPr lang="en-US" sz="3400" b="1" i="1" dirty="0"/>
              <a:t>The Complete Course in Understanding Computer Architecture</a:t>
            </a:r>
            <a:endParaRPr lang="en-US" sz="3400" b="1" dirty="0"/>
          </a:p>
        </p:txBody>
      </p:sp>
    </p:spTree>
    <p:extLst>
      <p:ext uri="{BB962C8B-B14F-4D97-AF65-F5344CB8AC3E}">
        <p14:creationId xmlns:p14="http://schemas.microsoft.com/office/powerpoint/2010/main" val="12790116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a:t>Textbook</a:t>
            </a:r>
          </a:p>
        </p:txBody>
      </p:sp>
      <p:sp>
        <p:nvSpPr>
          <p:cNvPr id="5" name="Content Placeholder 1">
            <a:extLst>
              <a:ext uri="{FF2B5EF4-FFF2-40B4-BE49-F238E27FC236}">
                <a16:creationId xmlns:a16="http://schemas.microsoft.com/office/drawing/2014/main" id="{85FA6EB4-709A-4CF8-B1FC-5821232A6F9C}"/>
              </a:ext>
            </a:extLst>
          </p:cNvPr>
          <p:cNvSpPr txBox="1">
            <a:spLocks/>
          </p:cNvSpPr>
          <p:nvPr/>
        </p:nvSpPr>
        <p:spPr>
          <a:xfrm>
            <a:off x="696686" y="1133182"/>
            <a:ext cx="4942114" cy="484154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
                <a:srgbClr val="FBB116"/>
              </a:buClr>
              <a:buSzTx/>
              <a:buNone/>
              <a:tabLst/>
              <a:defRPr/>
            </a:pPr>
            <a:r>
              <a:rPr lang="en-US" sz="3200" dirty="0"/>
              <a:t>Recommended text to understand before starting the </a:t>
            </a:r>
            <a:r>
              <a:rPr lang="en-US" sz="3200" dirty="0" err="1"/>
              <a:t>RVfpga</a:t>
            </a:r>
            <a:r>
              <a:rPr lang="en-US" sz="3200" dirty="0"/>
              <a:t> course: </a:t>
            </a:r>
            <a:r>
              <a:rPr lang="en-US" sz="3200" b="1" i="1" dirty="0"/>
              <a:t>Digital Design and Computer Architecture: RISC-V Edition</a:t>
            </a:r>
            <a:r>
              <a:rPr lang="en-US" sz="3200" dirty="0"/>
              <a:t>, Harris &amp; Harris, © Elsevier, 2021</a:t>
            </a:r>
            <a:endParaRPr kumimoji="0" lang="en-US" sz="3200" b="0" i="0" u="none" strike="noStrike" kern="1200" cap="none" spc="0" normalizeH="0" baseline="0" noProof="0" dirty="0">
              <a:ln>
                <a:noFill/>
              </a:ln>
              <a:solidFill>
                <a:sysClr val="windowText" lastClr="000000"/>
              </a:solidFill>
              <a:effectLst/>
              <a:uLnTx/>
              <a:uFillTx/>
              <a:latin typeface="Arial"/>
              <a:ea typeface="+mn-ea"/>
              <a:cs typeface="Arial"/>
            </a:endParaRPr>
          </a:p>
        </p:txBody>
      </p:sp>
      <p:pic>
        <p:nvPicPr>
          <p:cNvPr id="3" name="Picture 2" descr="Diagram&#10;&#10;Description automatically generated">
            <a:extLst>
              <a:ext uri="{FF2B5EF4-FFF2-40B4-BE49-F238E27FC236}">
                <a16:creationId xmlns:a16="http://schemas.microsoft.com/office/drawing/2014/main" id="{4850D973-435C-473D-831F-913FFE7AB4F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780603" y="990600"/>
            <a:ext cx="4310244" cy="5301343"/>
          </a:xfrm>
          <a:prstGeom prst="rect">
            <a:avLst/>
          </a:prstGeom>
          <a:ln>
            <a:solidFill>
              <a:schemeClr val="bg1">
                <a:lumMod val="65000"/>
              </a:schemeClr>
            </a:solidFill>
          </a:ln>
        </p:spPr>
      </p:pic>
      <p:sp>
        <p:nvSpPr>
          <p:cNvPr id="6" name="TextBox 5">
            <a:extLst>
              <a:ext uri="{FF2B5EF4-FFF2-40B4-BE49-F238E27FC236}">
                <a16:creationId xmlns:a16="http://schemas.microsoft.com/office/drawing/2014/main" id="{FDA9C197-FBAA-45A4-91DF-24FC11BA6971}"/>
              </a:ext>
            </a:extLst>
          </p:cNvPr>
          <p:cNvSpPr txBox="1"/>
          <p:nvPr/>
        </p:nvSpPr>
        <p:spPr>
          <a:xfrm rot="5400000">
            <a:off x="8588743" y="3484423"/>
            <a:ext cx="5567553" cy="400110"/>
          </a:xfrm>
          <a:prstGeom prst="rect">
            <a:avLst/>
          </a:prstGeom>
          <a:noFill/>
        </p:spPr>
        <p:txBody>
          <a:bodyPr wrap="square">
            <a:spAutoFit/>
          </a:bodyPr>
          <a:lstStyle/>
          <a:p>
            <a:r>
              <a:rPr lang="en-US" sz="2000" b="1" dirty="0">
                <a:effectLst/>
                <a:latin typeface="Times New Roman" panose="02020603050405020304" pitchFamily="18" charset="0"/>
                <a:ea typeface="Times New Roman" panose="02020603050405020304" pitchFamily="18" charset="0"/>
              </a:rPr>
              <a:t>ISBN-10:</a:t>
            </a:r>
            <a:r>
              <a:rPr lang="en-US" sz="2000" dirty="0">
                <a:effectLst/>
                <a:latin typeface="Times New Roman" panose="02020603050405020304" pitchFamily="18" charset="0"/>
                <a:ea typeface="Times New Roman" panose="02020603050405020304" pitchFamily="18" charset="0"/>
              </a:rPr>
              <a:t> 0128200642  </a:t>
            </a:r>
            <a:r>
              <a:rPr lang="en-US" sz="2000" b="1" dirty="0">
                <a:effectLst/>
                <a:latin typeface="Times New Roman" panose="02020603050405020304" pitchFamily="18" charset="0"/>
                <a:ea typeface="Times New Roman" panose="02020603050405020304" pitchFamily="18" charset="0"/>
              </a:rPr>
              <a:t>ISBN-13:</a:t>
            </a:r>
            <a:r>
              <a:rPr lang="en-US" sz="2000" dirty="0">
                <a:effectLst/>
                <a:latin typeface="Times New Roman" panose="02020603050405020304" pitchFamily="18" charset="0"/>
                <a:ea typeface="Times New Roman" panose="02020603050405020304" pitchFamily="18" charset="0"/>
              </a:rPr>
              <a:t> 978-0128200643</a:t>
            </a:r>
            <a:endParaRPr lang="en-US" sz="2000" dirty="0"/>
          </a:p>
        </p:txBody>
      </p:sp>
    </p:spTree>
    <p:extLst>
      <p:ext uri="{BB962C8B-B14F-4D97-AF65-F5344CB8AC3E}">
        <p14:creationId xmlns:p14="http://schemas.microsoft.com/office/powerpoint/2010/main" val="3369526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7: Integration into </a:t>
            </a:r>
            <a:r>
              <a:rPr lang="en-US" b="1" dirty="0" err="1"/>
              <a:t>SweRVolfX</a:t>
            </a:r>
            <a:endParaRPr lang="en-US" b="1" dirty="0"/>
          </a:p>
        </p:txBody>
      </p:sp>
      <p:sp>
        <p:nvSpPr>
          <p:cNvPr id="8" name="Content Placeholder 1">
            <a:extLst>
              <a:ext uri="{FF2B5EF4-FFF2-40B4-BE49-F238E27FC236}">
                <a16:creationId xmlns:a16="http://schemas.microsoft.com/office/drawing/2014/main" id="{19349055-132D-40FF-B6E7-C4CDF7611DA4}"/>
              </a:ext>
            </a:extLst>
          </p:cNvPr>
          <p:cNvSpPr txBox="1">
            <a:spLocks/>
          </p:cNvSpPr>
          <p:nvPr/>
        </p:nvSpPr>
        <p:spPr>
          <a:xfrm>
            <a:off x="337930" y="979949"/>
            <a:ext cx="11137289" cy="205849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a:latin typeface="Arial" panose="020B0604020202020204" pitchFamily="34" charset="0"/>
                <a:ea typeface="SimSun" panose="02010600030101010101" pitchFamily="2" charset="-122"/>
                <a:cs typeface="Times New Roman" panose="02020603050405020304" pitchFamily="18" charset="0"/>
              </a:rPr>
              <a:t>File </a:t>
            </a:r>
            <a:r>
              <a:rPr lang="en-GB" b="1" dirty="0">
                <a:latin typeface="Arial" panose="020B0604020202020204" pitchFamily="34" charset="0"/>
                <a:ea typeface="SimSun" panose="02010600030101010101" pitchFamily="2" charset="-122"/>
                <a:cs typeface="Times New Roman" panose="02020603050405020304" pitchFamily="18" charset="0"/>
              </a:rPr>
              <a:t>swervolf_syscon.v</a:t>
            </a:r>
            <a:r>
              <a:rPr lang="en-GB" dirty="0">
                <a:latin typeface="Arial" panose="020B0604020202020204" pitchFamily="34" charset="0"/>
                <a:ea typeface="SimSun" panose="02010600030101010101" pitchFamily="2" charset="-122"/>
                <a:cs typeface="Times New Roman" panose="02020603050405020304" pitchFamily="18" charset="0"/>
              </a:rPr>
              <a:t>: 7-segment displays controller instance</a:t>
            </a:r>
            <a:r>
              <a:rPr lang="en-GB" dirty="0"/>
              <a:t>:</a:t>
            </a:r>
          </a:p>
          <a:p>
            <a:pPr lvl="1"/>
            <a:r>
              <a:rPr lang="en-US" sz="2200" b="1" dirty="0">
                <a:solidFill>
                  <a:srgbClr val="0070C0"/>
                </a:solidFill>
              </a:rPr>
              <a:t>Inputs: </a:t>
            </a:r>
            <a:r>
              <a:rPr lang="en-US" sz="2200" dirty="0" err="1"/>
              <a:t>i_clk</a:t>
            </a:r>
            <a:r>
              <a:rPr lang="en-US" sz="2200" dirty="0"/>
              <a:t> (clock), reset (</a:t>
            </a:r>
            <a:r>
              <a:rPr lang="en-US" sz="2200" dirty="0" err="1"/>
              <a:t>i_rst</a:t>
            </a:r>
            <a:r>
              <a:rPr lang="en-US" sz="2200" dirty="0"/>
              <a:t>)</a:t>
            </a:r>
          </a:p>
          <a:p>
            <a:pPr lvl="1"/>
            <a:r>
              <a:rPr lang="en-US" sz="2200" b="1" dirty="0">
                <a:solidFill>
                  <a:srgbClr val="0070C0"/>
                </a:solidFill>
              </a:rPr>
              <a:t>Memory-mapped inputs:</a:t>
            </a:r>
            <a:r>
              <a:rPr lang="en-US" sz="2200" b="1" dirty="0"/>
              <a:t> </a:t>
            </a:r>
            <a:r>
              <a:rPr lang="en-US" sz="2200" b="1" dirty="0" err="1"/>
              <a:t>Enables_Reg</a:t>
            </a:r>
            <a:r>
              <a:rPr lang="en-US" sz="2200" b="1" dirty="0"/>
              <a:t> </a:t>
            </a:r>
            <a:r>
              <a:rPr lang="en-US" sz="2200" dirty="0"/>
              <a:t>(which digits on board are enabled), </a:t>
            </a:r>
            <a:r>
              <a:rPr lang="en-US" sz="2200" b="1" dirty="0" err="1"/>
              <a:t>Digits_Reg</a:t>
            </a:r>
            <a:r>
              <a:rPr lang="en-US" sz="2200" b="1" dirty="0"/>
              <a:t> </a:t>
            </a:r>
            <a:r>
              <a:rPr lang="en-US" sz="2200" dirty="0"/>
              <a:t>(number to display)</a:t>
            </a:r>
          </a:p>
          <a:p>
            <a:pPr lvl="1"/>
            <a:r>
              <a:rPr lang="en-US" sz="2200" b="1" dirty="0">
                <a:solidFill>
                  <a:srgbClr val="0070C0"/>
                </a:solidFill>
              </a:rPr>
              <a:t>Outputs: </a:t>
            </a:r>
            <a:r>
              <a:rPr lang="en-US" sz="2200" b="1" dirty="0"/>
              <a:t>AN</a:t>
            </a:r>
            <a:r>
              <a:rPr lang="en-US" sz="2200" dirty="0"/>
              <a:t> (which digit on board to drive), </a:t>
            </a:r>
            <a:r>
              <a:rPr lang="en-US" sz="2200" b="1" dirty="0" err="1"/>
              <a:t>Digits_Bits</a:t>
            </a:r>
            <a:r>
              <a:rPr lang="en-US" sz="2200" b="1" dirty="0"/>
              <a:t> </a:t>
            </a:r>
            <a:r>
              <a:rPr lang="en-US" sz="2200" dirty="0"/>
              <a:t>(which segments to assert).</a:t>
            </a:r>
          </a:p>
        </p:txBody>
      </p:sp>
      <p:pic>
        <p:nvPicPr>
          <p:cNvPr id="3" name="Imagen 2"/>
          <p:cNvPicPr>
            <a:picLocks noChangeAspect="1"/>
          </p:cNvPicPr>
          <p:nvPr/>
        </p:nvPicPr>
        <p:blipFill>
          <a:blip r:embed="rId2"/>
          <a:stretch>
            <a:fillRect/>
          </a:stretch>
        </p:blipFill>
        <p:spPr>
          <a:xfrm>
            <a:off x="3493208" y="3279376"/>
            <a:ext cx="4826731" cy="2968552"/>
          </a:xfrm>
          <a:prstGeom prst="rect">
            <a:avLst/>
          </a:prstGeom>
        </p:spPr>
      </p:pic>
    </p:spTree>
    <p:extLst>
      <p:ext uri="{BB962C8B-B14F-4D97-AF65-F5344CB8AC3E}">
        <p14:creationId xmlns:p14="http://schemas.microsoft.com/office/powerpoint/2010/main" val="319515160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7: Advanced Exercises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219200"/>
            <a:ext cx="11468213" cy="488986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t>Exercise 3. </a:t>
            </a:r>
            <a:r>
              <a:rPr lang="en-US" dirty="0"/>
              <a:t>Modify the controller described in this lab so that the 8-digit 7-segment displays can show any combination of ON/OFF LEDs. </a:t>
            </a:r>
          </a:p>
          <a:p>
            <a:endParaRPr lang="es-ES" dirty="0"/>
          </a:p>
          <a:p>
            <a:r>
              <a:rPr lang="en-US" b="1" dirty="0"/>
              <a:t>Exercise 4. </a:t>
            </a:r>
            <a:r>
              <a:rPr lang="en-US" dirty="0"/>
              <a:t>Use the new controller for printing the following on the 8-digit 7-segment displays: “I SAY HI”. As usual, implement both RISC-V assembly and C versions of the program. </a:t>
            </a:r>
            <a:endParaRPr lang="en-US" b="1" dirty="0"/>
          </a:p>
        </p:txBody>
      </p:sp>
    </p:spTree>
    <p:extLst>
      <p:ext uri="{BB962C8B-B14F-4D97-AF65-F5344CB8AC3E}">
        <p14:creationId xmlns:p14="http://schemas.microsoft.com/office/powerpoint/2010/main" val="130981475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rmAutofit/>
          </a:bodyPr>
          <a:lstStyle/>
          <a:p>
            <a:r>
              <a:rPr lang="en-US" sz="9500" dirty="0">
                <a:solidFill>
                  <a:srgbClr val="002060"/>
                </a:solidFill>
                <a:latin typeface="+mn-lt"/>
              </a:rPr>
              <a:t>Lab 8:</a:t>
            </a:r>
            <a:br>
              <a:rPr lang="en-US" sz="9500" dirty="0">
                <a:solidFill>
                  <a:srgbClr val="002060"/>
                </a:solidFill>
                <a:latin typeface="+mn-lt"/>
              </a:rPr>
            </a:br>
            <a:r>
              <a:rPr lang="en-US" sz="9500" dirty="0">
                <a:solidFill>
                  <a:srgbClr val="002060"/>
                </a:solidFill>
                <a:latin typeface="+mn-lt"/>
              </a:rPr>
              <a:t>Timers</a:t>
            </a:r>
          </a:p>
        </p:txBody>
      </p:sp>
    </p:spTree>
    <p:extLst>
      <p:ext uri="{BB962C8B-B14F-4D97-AF65-F5344CB8AC3E}">
        <p14:creationId xmlns:p14="http://schemas.microsoft.com/office/powerpoint/2010/main" val="311057725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8: Timers</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1081027"/>
            <a:ext cx="11434252" cy="450874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a:t>Generate precise timing: Timers increment or decrement a counter at a fixed frequency, which is often configurable, and then interrupt the processor when the counter reaches zero or a predefined value. </a:t>
            </a:r>
          </a:p>
          <a:p>
            <a:pPr>
              <a:defRPr/>
            </a:pPr>
            <a:r>
              <a:rPr lang="en-US" dirty="0"/>
              <a:t>More sophisticated timers can also perform other functions, such as generating pulse-width modulated (PWM) waveforms to control the speed of a motor or the brightness of a light. </a:t>
            </a:r>
          </a:p>
          <a:p>
            <a:pPr>
              <a:defRPr/>
            </a:pPr>
            <a:r>
              <a:rPr lang="en-US" dirty="0"/>
              <a:t>In this lab, we first describe the high-level specification of the timer included in the </a:t>
            </a:r>
            <a:r>
              <a:rPr lang="en-US" dirty="0" err="1"/>
              <a:t>RVfpga</a:t>
            </a:r>
            <a:r>
              <a:rPr lang="en-US" dirty="0"/>
              <a:t> System and then explain its low-level implementation. Both fundamental and advanced exercises are proposed that show how to both use and modify a timer.</a:t>
            </a:r>
            <a:endParaRPr lang="en-US" sz="3200" dirty="0">
              <a:solidFill>
                <a:sysClr val="windowText" lastClr="000000"/>
              </a:solidFill>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400747092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8: Timer (PTC) Module</a:t>
            </a:r>
          </a:p>
        </p:txBody>
      </p:sp>
      <p:sp>
        <p:nvSpPr>
          <p:cNvPr id="7" name="Content Placeholder 1">
            <a:extLst>
              <a:ext uri="{FF2B5EF4-FFF2-40B4-BE49-F238E27FC236}">
                <a16:creationId xmlns:a16="http://schemas.microsoft.com/office/drawing/2014/main" id="{BBEF73BC-2826-423C-A3C9-BCAE951EEC88}"/>
              </a:ext>
            </a:extLst>
          </p:cNvPr>
          <p:cNvSpPr txBox="1">
            <a:spLocks/>
          </p:cNvSpPr>
          <p:nvPr/>
        </p:nvSpPr>
        <p:spPr>
          <a:xfrm>
            <a:off x="452948" y="899160"/>
            <a:ext cx="11677320" cy="3197805"/>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2400" dirty="0">
                <a:solidFill>
                  <a:sysClr val="windowText" lastClr="000000"/>
                </a:solidFill>
                <a:latin typeface="Arial" panose="020B0604020202020204" pitchFamily="34" charset="0"/>
                <a:ea typeface="SimSun" panose="02010600030101010101" pitchFamily="2" charset="-122"/>
              </a:rPr>
              <a:t>The Timer module used is from </a:t>
            </a:r>
            <a:r>
              <a:rPr lang="en-US" sz="2400" dirty="0" err="1">
                <a:solidFill>
                  <a:sysClr val="windowText" lastClr="000000"/>
                </a:solidFill>
                <a:latin typeface="Arial" panose="020B0604020202020204" pitchFamily="34" charset="0"/>
                <a:ea typeface="SimSun" panose="02010600030101010101" pitchFamily="2" charset="-122"/>
              </a:rPr>
              <a:t>OpenCores</a:t>
            </a:r>
            <a:r>
              <a:rPr lang="en-US" sz="2400" dirty="0">
                <a:solidFill>
                  <a:sysClr val="windowText" lastClr="000000"/>
                </a:solidFill>
                <a:latin typeface="Arial" panose="020B0604020202020204" pitchFamily="34" charset="0"/>
                <a:ea typeface="SimSun" panose="02010600030101010101" pitchFamily="2" charset="-122"/>
              </a:rPr>
              <a:t>: </a:t>
            </a:r>
            <a:r>
              <a:rPr lang="en-GB" sz="2400" u="sng" dirty="0">
                <a:solidFill>
                  <a:srgbClr val="0000FF"/>
                </a:solidFill>
                <a:latin typeface="Arial" panose="020B0604020202020204" pitchFamily="34" charset="0"/>
                <a:ea typeface="SimSun" panose="02010600030101010101" pitchFamily="2" charset="-122"/>
                <a:cs typeface="Times New Roman" panose="02020603050405020304" pitchFamily="18" charset="0"/>
                <a:hlinkClick r:id="rId3"/>
              </a:rPr>
              <a:t>https://opencores.org/projects/ptc</a:t>
            </a:r>
            <a:endParaRPr lang="en-US" sz="2400" dirty="0">
              <a:solidFill>
                <a:sysClr val="windowText" lastClr="000000"/>
              </a:solidFill>
              <a:latin typeface="Arial" panose="020B0604020202020204" pitchFamily="34" charset="0"/>
              <a:ea typeface="SimSun" panose="02010600030101010101" pitchFamily="2" charset="-122"/>
            </a:endParaRPr>
          </a:p>
          <a:p>
            <a:pPr>
              <a:defRPr/>
            </a:pPr>
            <a:r>
              <a:rPr lang="en-US" sz="2400" dirty="0">
                <a:solidFill>
                  <a:sysClr val="windowText" lastClr="000000"/>
                </a:solidFill>
                <a:latin typeface="Arial" panose="020B0604020202020204" pitchFamily="34" charset="0"/>
                <a:ea typeface="SimSun" panose="02010600030101010101" pitchFamily="2" charset="-122"/>
              </a:rPr>
              <a:t>Timer module (also called the </a:t>
            </a:r>
            <a:r>
              <a:rPr lang="en-US" sz="2400" b="1" dirty="0">
                <a:solidFill>
                  <a:sysClr val="windowText" lastClr="000000"/>
                </a:solidFill>
                <a:latin typeface="Arial" panose="020B0604020202020204" pitchFamily="34" charset="0"/>
                <a:ea typeface="SimSun" panose="02010600030101010101" pitchFamily="2" charset="-122"/>
              </a:rPr>
              <a:t>PTC</a:t>
            </a:r>
            <a:r>
              <a:rPr lang="en-US" sz="2400" dirty="0">
                <a:solidFill>
                  <a:sysClr val="windowText" lastClr="000000"/>
                </a:solidFill>
                <a:latin typeface="Arial" panose="020B0604020202020204" pitchFamily="34" charset="0"/>
                <a:ea typeface="SimSun" panose="02010600030101010101" pitchFamily="2" charset="-122"/>
              </a:rPr>
              <a:t> module) is used for:</a:t>
            </a:r>
          </a:p>
          <a:p>
            <a:pPr lvl="1">
              <a:defRPr/>
            </a:pPr>
            <a:r>
              <a:rPr lang="en-US" sz="2000" b="1" dirty="0">
                <a:solidFill>
                  <a:sysClr val="windowText" lastClr="000000"/>
                </a:solidFill>
                <a:latin typeface="Arial" panose="020B0604020202020204" pitchFamily="34" charset="0"/>
                <a:ea typeface="SimSun" panose="02010600030101010101" pitchFamily="2" charset="-122"/>
              </a:rPr>
              <a:t>T</a:t>
            </a:r>
            <a:r>
              <a:rPr lang="en-US" sz="2000" dirty="0">
                <a:solidFill>
                  <a:sysClr val="windowText" lastClr="000000"/>
                </a:solidFill>
                <a:latin typeface="Arial" panose="020B0604020202020204" pitchFamily="34" charset="0"/>
                <a:ea typeface="SimSun" panose="02010600030101010101" pitchFamily="2" charset="-122"/>
              </a:rPr>
              <a:t>imer/</a:t>
            </a:r>
            <a:r>
              <a:rPr lang="en-US" sz="2000" b="1" dirty="0">
                <a:solidFill>
                  <a:sysClr val="windowText" lastClr="000000"/>
                </a:solidFill>
                <a:latin typeface="Arial" panose="020B0604020202020204" pitchFamily="34" charset="0"/>
                <a:ea typeface="SimSun" panose="02010600030101010101" pitchFamily="2" charset="-122"/>
              </a:rPr>
              <a:t>C</a:t>
            </a:r>
            <a:r>
              <a:rPr lang="en-US" sz="2000" dirty="0">
                <a:solidFill>
                  <a:sysClr val="windowText" lastClr="000000"/>
                </a:solidFill>
                <a:latin typeface="Arial" panose="020B0604020202020204" pitchFamily="34" charset="0"/>
                <a:ea typeface="SimSun" panose="02010600030101010101" pitchFamily="2" charset="-122"/>
              </a:rPr>
              <a:t>ounter: counts clock edges (or edges of another signal, also called events) </a:t>
            </a:r>
          </a:p>
          <a:p>
            <a:pPr lvl="1">
              <a:defRPr/>
            </a:pPr>
            <a:endParaRPr lang="en-US" sz="500" dirty="0">
              <a:solidFill>
                <a:sysClr val="windowText" lastClr="000000"/>
              </a:solidFill>
              <a:latin typeface="Arial" panose="020B0604020202020204" pitchFamily="34" charset="0"/>
              <a:ea typeface="SimSun" panose="02010600030101010101" pitchFamily="2" charset="-122"/>
            </a:endParaRPr>
          </a:p>
          <a:p>
            <a:pPr lvl="1">
              <a:defRPr/>
            </a:pPr>
            <a:r>
              <a:rPr lang="en-US" sz="2000" b="1" dirty="0">
                <a:solidFill>
                  <a:sysClr val="windowText" lastClr="000000"/>
                </a:solidFill>
                <a:latin typeface="Arial" panose="020B0604020202020204" pitchFamily="34" charset="0"/>
                <a:ea typeface="SimSun" panose="02010600030101010101" pitchFamily="2" charset="-122"/>
              </a:rPr>
              <a:t>P</a:t>
            </a:r>
            <a:r>
              <a:rPr lang="en-US" sz="2000" dirty="0">
                <a:solidFill>
                  <a:sysClr val="windowText" lastClr="000000"/>
                </a:solidFill>
                <a:latin typeface="Arial" panose="020B0604020202020204" pitchFamily="34" charset="0"/>
                <a:ea typeface="SimSun" panose="02010600030101010101" pitchFamily="2" charset="-122"/>
              </a:rPr>
              <a:t>ulse-width modulation (PWM): </a:t>
            </a:r>
          </a:p>
          <a:p>
            <a:pPr lvl="2">
              <a:defRPr/>
            </a:pPr>
            <a:r>
              <a:rPr lang="en-US" dirty="0">
                <a:solidFill>
                  <a:sysClr val="windowText" lastClr="000000"/>
                </a:solidFill>
                <a:latin typeface="Arial" panose="020B0604020202020204" pitchFamily="34" charset="0"/>
                <a:ea typeface="SimSun" panose="02010600030101010101" pitchFamily="2" charset="-122"/>
              </a:rPr>
              <a:t>Vary high duration (called </a:t>
            </a:r>
            <a:r>
              <a:rPr lang="en-US" i="1" dirty="0">
                <a:solidFill>
                  <a:sysClr val="windowText" lastClr="000000"/>
                </a:solidFill>
                <a:latin typeface="Arial" panose="020B0604020202020204" pitchFamily="34" charset="0"/>
                <a:ea typeface="SimSun" panose="02010600030101010101" pitchFamily="2" charset="-122"/>
              </a:rPr>
              <a:t>duty cycle</a:t>
            </a:r>
            <a:r>
              <a:rPr lang="en-US" dirty="0">
                <a:solidFill>
                  <a:sysClr val="windowText" lastClr="000000"/>
                </a:solidFill>
                <a:latin typeface="Arial" panose="020B0604020202020204" pitchFamily="34" charset="0"/>
                <a:ea typeface="SimSun" panose="02010600030101010101" pitchFamily="2" charset="-122"/>
              </a:rPr>
              <a:t>) of an output</a:t>
            </a:r>
          </a:p>
          <a:p>
            <a:pPr lvl="2">
              <a:defRPr/>
            </a:pPr>
            <a:r>
              <a:rPr lang="en-US" dirty="0">
                <a:solidFill>
                  <a:sysClr val="windowText" lastClr="000000"/>
                </a:solidFill>
                <a:latin typeface="Arial" panose="020B0604020202020204" pitchFamily="34" charset="0"/>
                <a:ea typeface="SimSun" panose="02010600030101010101" pitchFamily="2" charset="-122"/>
              </a:rPr>
              <a:t>Used to approximate an analog voltage digitally</a:t>
            </a:r>
          </a:p>
          <a:p>
            <a:pPr lvl="2">
              <a:defRPr/>
            </a:pPr>
            <a:r>
              <a:rPr lang="en-US" b="1" dirty="0">
                <a:solidFill>
                  <a:sysClr val="windowText" lastClr="000000"/>
                </a:solidFill>
                <a:latin typeface="Arial" panose="020B0604020202020204" pitchFamily="34" charset="0"/>
                <a:ea typeface="SimSun" panose="02010600030101010101" pitchFamily="2" charset="-122"/>
              </a:rPr>
              <a:t>PWM example: </a:t>
            </a:r>
            <a:r>
              <a:rPr lang="en-US" dirty="0">
                <a:solidFill>
                  <a:sysClr val="windowText" lastClr="000000"/>
                </a:solidFill>
                <a:latin typeface="Arial" panose="020B0604020202020204" pitchFamily="34" charset="0"/>
                <a:ea typeface="SimSun" panose="02010600030101010101" pitchFamily="2" charset="-122"/>
              </a:rPr>
              <a:t>33% duty cycle (signal is high 1/3</a:t>
            </a:r>
            <a:r>
              <a:rPr lang="en-US" baseline="30000" dirty="0">
                <a:solidFill>
                  <a:sysClr val="windowText" lastClr="000000"/>
                </a:solidFill>
                <a:latin typeface="Arial" panose="020B0604020202020204" pitchFamily="34" charset="0"/>
                <a:ea typeface="SimSun" panose="02010600030101010101" pitchFamily="2" charset="-122"/>
              </a:rPr>
              <a:t>rd</a:t>
            </a:r>
            <a:r>
              <a:rPr lang="en-US" dirty="0">
                <a:solidFill>
                  <a:sysClr val="windowText" lastClr="000000"/>
                </a:solidFill>
                <a:latin typeface="Arial" panose="020B0604020202020204" pitchFamily="34" charset="0"/>
                <a:ea typeface="SimSun" panose="02010600030101010101" pitchFamily="2" charset="-122"/>
              </a:rPr>
              <a:t> of the time). If high level is 3 V, analog voltage (average voltage of signal) is 3 V * 0.33 = 1 V</a:t>
            </a:r>
          </a:p>
        </p:txBody>
      </p:sp>
      <p:graphicFrame>
        <p:nvGraphicFramePr>
          <p:cNvPr id="5" name="Object 11">
            <a:extLst>
              <a:ext uri="{FF2B5EF4-FFF2-40B4-BE49-F238E27FC236}">
                <a16:creationId xmlns:a16="http://schemas.microsoft.com/office/drawing/2014/main" id="{B8DD4DC2-D7E9-49A0-B61C-D40BF9DA67DE}"/>
              </a:ext>
            </a:extLst>
          </p:cNvPr>
          <p:cNvGraphicFramePr>
            <a:graphicFrameLocks noChangeAspect="1"/>
          </p:cNvGraphicFramePr>
          <p:nvPr>
            <p:extLst>
              <p:ext uri="{D42A27DB-BD31-4B8C-83A1-F6EECF244321}">
                <p14:modId xmlns:p14="http://schemas.microsoft.com/office/powerpoint/2010/main" val="1382416497"/>
              </p:ext>
            </p:extLst>
          </p:nvPr>
        </p:nvGraphicFramePr>
        <p:xfrm>
          <a:off x="2376390" y="4096965"/>
          <a:ext cx="7362620" cy="2226310"/>
        </p:xfrm>
        <a:graphic>
          <a:graphicData uri="http://schemas.openxmlformats.org/presentationml/2006/ole">
            <mc:AlternateContent xmlns:mc="http://schemas.openxmlformats.org/markup-compatibility/2006">
              <mc:Choice xmlns:v="urn:schemas-microsoft-com:vml" Requires="v">
                <p:oleObj spid="_x0000_s102501" name="Visio" r:id="rId4" imgW="4735741" imgH="1432544" progId="Visio.Drawing.15">
                  <p:embed/>
                </p:oleObj>
              </mc:Choice>
              <mc:Fallback>
                <p:oleObj name="Visio" r:id="rId4" imgW="4735741" imgH="1432544" progId="Visio.Drawing.15">
                  <p:embed/>
                  <p:pic>
                    <p:nvPicPr>
                      <p:cNvPr id="12" name="Object 11">
                        <a:extLst>
                          <a:ext uri="{FF2B5EF4-FFF2-40B4-BE49-F238E27FC236}">
                            <a16:creationId xmlns:a16="http://schemas.microsoft.com/office/drawing/2014/main" id="{B8DD4DC2-D7E9-49A0-B61C-D40BF9DA67DE}"/>
                          </a:ext>
                        </a:extLst>
                      </p:cNvPr>
                      <p:cNvPicPr/>
                      <p:nvPr/>
                    </p:nvPicPr>
                    <p:blipFill>
                      <a:blip r:embed="rId5"/>
                      <a:stretch>
                        <a:fillRect/>
                      </a:stretch>
                    </p:blipFill>
                    <p:spPr>
                      <a:xfrm>
                        <a:off x="2376390" y="4096965"/>
                        <a:ext cx="7362620" cy="2226310"/>
                      </a:xfrm>
                      <a:prstGeom prst="rect">
                        <a:avLst/>
                      </a:prstGeom>
                    </p:spPr>
                  </p:pic>
                </p:oleObj>
              </mc:Fallback>
            </mc:AlternateContent>
          </a:graphicData>
        </a:graphic>
      </p:graphicFrame>
    </p:spTree>
    <p:extLst>
      <p:ext uri="{BB962C8B-B14F-4D97-AF65-F5344CB8AC3E}">
        <p14:creationId xmlns:p14="http://schemas.microsoft.com/office/powerpoint/2010/main" val="80703636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8: Timer (PTC) Registers</a:t>
            </a:r>
          </a:p>
        </p:txBody>
      </p:sp>
      <p:graphicFrame>
        <p:nvGraphicFramePr>
          <p:cNvPr id="2" name="Table 1">
            <a:extLst>
              <a:ext uri="{FF2B5EF4-FFF2-40B4-BE49-F238E27FC236}">
                <a16:creationId xmlns:a16="http://schemas.microsoft.com/office/drawing/2014/main" id="{441C2AA1-2FE9-4DEB-96AC-50DE954CD669}"/>
              </a:ext>
            </a:extLst>
          </p:cNvPr>
          <p:cNvGraphicFramePr>
            <a:graphicFrameLocks noGrp="1"/>
          </p:cNvGraphicFramePr>
          <p:nvPr/>
        </p:nvGraphicFramePr>
        <p:xfrm>
          <a:off x="603487" y="1148942"/>
          <a:ext cx="10826513" cy="1828800"/>
        </p:xfrm>
        <a:graphic>
          <a:graphicData uri="http://schemas.openxmlformats.org/drawingml/2006/table">
            <a:tbl>
              <a:tblPr firstRow="1" firstCol="1" bandRow="1">
                <a:tableStyleId>{5C22544A-7EE6-4342-B048-85BDC9FD1C3A}</a:tableStyleId>
              </a:tblPr>
              <a:tblGrid>
                <a:gridCol w="1975872">
                  <a:extLst>
                    <a:ext uri="{9D8B030D-6E8A-4147-A177-3AD203B41FA5}">
                      <a16:colId xmlns:a16="http://schemas.microsoft.com/office/drawing/2014/main" val="2534660567"/>
                    </a:ext>
                  </a:extLst>
                </a:gridCol>
                <a:gridCol w="1741181">
                  <a:extLst>
                    <a:ext uri="{9D8B030D-6E8A-4147-A177-3AD203B41FA5}">
                      <a16:colId xmlns:a16="http://schemas.microsoft.com/office/drawing/2014/main" val="3686557480"/>
                    </a:ext>
                  </a:extLst>
                </a:gridCol>
                <a:gridCol w="937143">
                  <a:extLst>
                    <a:ext uri="{9D8B030D-6E8A-4147-A177-3AD203B41FA5}">
                      <a16:colId xmlns:a16="http://schemas.microsoft.com/office/drawing/2014/main" val="2281826840"/>
                    </a:ext>
                  </a:extLst>
                </a:gridCol>
                <a:gridCol w="1380553">
                  <a:extLst>
                    <a:ext uri="{9D8B030D-6E8A-4147-A177-3AD203B41FA5}">
                      <a16:colId xmlns:a16="http://schemas.microsoft.com/office/drawing/2014/main" val="47948107"/>
                    </a:ext>
                  </a:extLst>
                </a:gridCol>
                <a:gridCol w="4791764">
                  <a:extLst>
                    <a:ext uri="{9D8B030D-6E8A-4147-A177-3AD203B41FA5}">
                      <a16:colId xmlns:a16="http://schemas.microsoft.com/office/drawing/2014/main" val="2283955662"/>
                    </a:ext>
                  </a:extLst>
                </a:gridCol>
              </a:tblGrid>
              <a:tr h="0">
                <a:tc>
                  <a:txBody>
                    <a:bodyPr/>
                    <a:lstStyle/>
                    <a:p>
                      <a:pPr marL="0" marR="0" algn="ctr">
                        <a:spcBef>
                          <a:spcPts val="0"/>
                        </a:spcBef>
                        <a:spcAft>
                          <a:spcPts val="0"/>
                        </a:spcAft>
                      </a:pPr>
                      <a:r>
                        <a:rPr lang="en-GB" sz="2400" dirty="0">
                          <a:effectLst/>
                        </a:rPr>
                        <a:t>Name</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Address</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Width</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Access</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l">
                        <a:spcBef>
                          <a:spcPts val="0"/>
                        </a:spcBef>
                        <a:spcAft>
                          <a:spcPts val="0"/>
                        </a:spcAft>
                      </a:pPr>
                      <a:r>
                        <a:rPr lang="en-GB" sz="2400" dirty="0">
                          <a:effectLst/>
                        </a:rPr>
                        <a:t>Description</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7261876"/>
                  </a:ext>
                </a:extLst>
              </a:tr>
              <a:tr h="0">
                <a:tc>
                  <a:txBody>
                    <a:bodyPr/>
                    <a:lstStyle/>
                    <a:p>
                      <a:pPr marL="0" marR="0" algn="ctr">
                        <a:spcBef>
                          <a:spcPts val="0"/>
                        </a:spcBef>
                        <a:spcAft>
                          <a:spcPts val="0"/>
                        </a:spcAft>
                      </a:pPr>
                      <a:r>
                        <a:rPr lang="en-GB" sz="2400" dirty="0">
                          <a:effectLst/>
                        </a:rPr>
                        <a:t>RPTC_CNTR</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0x80001200</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1-32</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R/W</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l">
                        <a:spcBef>
                          <a:spcPts val="0"/>
                        </a:spcBef>
                        <a:spcAft>
                          <a:spcPts val="0"/>
                        </a:spcAft>
                      </a:pPr>
                      <a:r>
                        <a:rPr lang="en-GB" sz="2400" dirty="0">
                          <a:effectLst/>
                        </a:rPr>
                        <a:t>Main PTC counter</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34221991"/>
                  </a:ext>
                </a:extLst>
              </a:tr>
              <a:tr h="0">
                <a:tc>
                  <a:txBody>
                    <a:bodyPr/>
                    <a:lstStyle/>
                    <a:p>
                      <a:pPr marL="0" marR="0" algn="ctr">
                        <a:spcBef>
                          <a:spcPts val="0"/>
                        </a:spcBef>
                        <a:spcAft>
                          <a:spcPts val="0"/>
                        </a:spcAft>
                      </a:pPr>
                      <a:r>
                        <a:rPr lang="en-GB" sz="2400" dirty="0">
                          <a:effectLst/>
                        </a:rPr>
                        <a:t>RPTC_HRC</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0x80001204</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1-32</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R/W</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l">
                        <a:spcBef>
                          <a:spcPts val="0"/>
                        </a:spcBef>
                        <a:spcAft>
                          <a:spcPts val="0"/>
                        </a:spcAft>
                      </a:pPr>
                      <a:r>
                        <a:rPr lang="en-GB" sz="2400" dirty="0">
                          <a:effectLst/>
                        </a:rPr>
                        <a:t>PTC HI Reference/Capture register</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87456656"/>
                  </a:ext>
                </a:extLst>
              </a:tr>
              <a:tr h="0">
                <a:tc>
                  <a:txBody>
                    <a:bodyPr/>
                    <a:lstStyle/>
                    <a:p>
                      <a:pPr marL="0" marR="0" algn="ctr">
                        <a:spcBef>
                          <a:spcPts val="0"/>
                        </a:spcBef>
                        <a:spcAft>
                          <a:spcPts val="0"/>
                        </a:spcAft>
                      </a:pPr>
                      <a:r>
                        <a:rPr lang="en-GB" sz="2400" dirty="0">
                          <a:effectLst/>
                        </a:rPr>
                        <a:t>RPTC_LRC</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0x80001208</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1-32</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R/W</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l">
                        <a:spcBef>
                          <a:spcPts val="0"/>
                        </a:spcBef>
                        <a:spcAft>
                          <a:spcPts val="0"/>
                        </a:spcAft>
                      </a:pPr>
                      <a:r>
                        <a:rPr lang="en-GB" sz="2400" dirty="0">
                          <a:effectLst/>
                        </a:rPr>
                        <a:t>PTC LO Reference/Capture register</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36320497"/>
                  </a:ext>
                </a:extLst>
              </a:tr>
              <a:tr h="0">
                <a:tc>
                  <a:txBody>
                    <a:bodyPr/>
                    <a:lstStyle/>
                    <a:p>
                      <a:pPr marL="0" marR="0" algn="ctr">
                        <a:spcBef>
                          <a:spcPts val="0"/>
                        </a:spcBef>
                        <a:spcAft>
                          <a:spcPts val="0"/>
                        </a:spcAft>
                      </a:pPr>
                      <a:r>
                        <a:rPr lang="en-GB" sz="2400" dirty="0">
                          <a:effectLst/>
                        </a:rPr>
                        <a:t>RPTC_CTRL</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0x8000120C</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9</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2400" dirty="0">
                          <a:effectLst/>
                        </a:rPr>
                        <a:t>R/W</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l">
                        <a:spcBef>
                          <a:spcPts val="0"/>
                        </a:spcBef>
                        <a:spcAft>
                          <a:spcPts val="0"/>
                        </a:spcAft>
                      </a:pPr>
                      <a:r>
                        <a:rPr lang="en-GB" sz="2400" dirty="0">
                          <a:effectLst/>
                        </a:rPr>
                        <a:t>Control register</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22741090"/>
                  </a:ext>
                </a:extLst>
              </a:tr>
            </a:tbl>
          </a:graphicData>
        </a:graphic>
      </p:graphicFrame>
      <p:sp>
        <p:nvSpPr>
          <p:cNvPr id="6" name="Content Placeholder 1">
            <a:extLst>
              <a:ext uri="{FF2B5EF4-FFF2-40B4-BE49-F238E27FC236}">
                <a16:creationId xmlns:a16="http://schemas.microsoft.com/office/drawing/2014/main" id="{6EECF98B-5346-4ABD-8C02-9AF6D25D8912}"/>
              </a:ext>
            </a:extLst>
          </p:cNvPr>
          <p:cNvSpPr txBox="1">
            <a:spLocks/>
          </p:cNvSpPr>
          <p:nvPr/>
        </p:nvSpPr>
        <p:spPr>
          <a:xfrm>
            <a:off x="452948" y="3261359"/>
            <a:ext cx="11299080" cy="2328407"/>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2200" b="1" dirty="0">
                <a:solidFill>
                  <a:sysClr val="windowText" lastClr="000000"/>
                </a:solidFill>
                <a:latin typeface="Arial" panose="020B0604020202020204" pitchFamily="34" charset="0"/>
                <a:ea typeface="SimSun" panose="02010600030101010101" pitchFamily="2" charset="-122"/>
              </a:rPr>
              <a:t>RPTC_CNTR: </a:t>
            </a:r>
            <a:r>
              <a:rPr lang="en-US" sz="2200" dirty="0">
                <a:solidFill>
                  <a:sysClr val="windowText" lastClr="000000"/>
                </a:solidFill>
                <a:latin typeface="Arial" panose="020B0604020202020204" pitchFamily="34" charset="0"/>
                <a:ea typeface="SimSun" panose="02010600030101010101" pitchFamily="2" charset="-122"/>
              </a:rPr>
              <a:t>Counter (value of the counter)</a:t>
            </a:r>
          </a:p>
          <a:p>
            <a:pPr>
              <a:defRPr/>
            </a:pPr>
            <a:r>
              <a:rPr lang="en-US" sz="2200" b="1" dirty="0">
                <a:solidFill>
                  <a:sysClr val="windowText" lastClr="000000"/>
                </a:solidFill>
                <a:latin typeface="Arial" panose="020B0604020202020204" pitchFamily="34" charset="0"/>
                <a:ea typeface="SimSun" panose="02010600030101010101" pitchFamily="2" charset="-122"/>
              </a:rPr>
              <a:t>RPTC_HRC: </a:t>
            </a:r>
            <a:r>
              <a:rPr lang="en-US" sz="2200" dirty="0">
                <a:solidFill>
                  <a:sysClr val="windowText" lastClr="000000"/>
                </a:solidFill>
                <a:latin typeface="Arial" panose="020B0604020202020204" pitchFamily="34" charset="0"/>
                <a:ea typeface="SimSun" panose="02010600030101010101" pitchFamily="2" charset="-122"/>
              </a:rPr>
              <a:t>High reference capture – indicates the number of cycles (after reset) when the output should go high in PWM mode</a:t>
            </a:r>
          </a:p>
          <a:p>
            <a:pPr>
              <a:defRPr/>
            </a:pPr>
            <a:r>
              <a:rPr kumimoji="0" lang="en-US" sz="2200" b="1" i="0" u="none" strike="noStrike" kern="1200" cap="none" spc="0" normalizeH="0" baseline="0" noProof="0" dirty="0">
                <a:ln>
                  <a:noFill/>
                </a:ln>
                <a:solidFill>
                  <a:sysClr val="windowText" lastClr="000000"/>
                </a:solidFill>
                <a:uLnTx/>
                <a:uFillTx/>
                <a:latin typeface="Arial" panose="020B0604020202020204" pitchFamily="34" charset="0"/>
                <a:ea typeface="SimSun" panose="02010600030101010101" pitchFamily="2" charset="-122"/>
                <a:cs typeface="Arial"/>
              </a:rPr>
              <a:t>RPTC_LRC: </a:t>
            </a:r>
            <a:r>
              <a:rPr kumimoji="0" lang="en-US" sz="2200" i="0" u="none" strike="noStrike" kern="1200" cap="none" spc="0" normalizeH="0" baseline="0" noProof="0" dirty="0">
                <a:ln>
                  <a:noFill/>
                </a:ln>
                <a:solidFill>
                  <a:sysClr val="windowText" lastClr="000000"/>
                </a:solidFill>
                <a:uLnTx/>
                <a:uFillTx/>
                <a:latin typeface="Arial" panose="020B0604020202020204" pitchFamily="34" charset="0"/>
                <a:ea typeface="SimSun" panose="02010600030101010101" pitchFamily="2" charset="-122"/>
                <a:cs typeface="Arial"/>
              </a:rPr>
              <a:t>Low reference capture – indicates the number of cycles (after reset) when the count is complete in counter/timer mode; indicates the number of clock cycles (after reset) when the output should go low in PWM mode.</a:t>
            </a:r>
          </a:p>
          <a:p>
            <a:pPr>
              <a:defRPr/>
            </a:pPr>
            <a:r>
              <a:rPr kumimoji="0" lang="en-US" sz="2200" b="1" i="0" u="none" strike="noStrike" kern="1200" cap="none" spc="0" normalizeH="0" baseline="0" noProof="0" dirty="0">
                <a:ln>
                  <a:noFill/>
                </a:ln>
                <a:solidFill>
                  <a:sysClr val="windowText" lastClr="000000"/>
                </a:solidFill>
                <a:uLnTx/>
                <a:uFillTx/>
                <a:latin typeface="Arial" panose="020B0604020202020204" pitchFamily="34" charset="0"/>
                <a:ea typeface="SimSun" panose="02010600030101010101" pitchFamily="2" charset="-122"/>
                <a:cs typeface="Arial"/>
              </a:rPr>
              <a:t>RPTC_CTRL: </a:t>
            </a:r>
            <a:r>
              <a:rPr kumimoji="0" lang="en-US" sz="2200" i="0" u="none" strike="noStrike" kern="1200" cap="none" spc="0" normalizeH="0" baseline="0" noProof="0" dirty="0">
                <a:ln>
                  <a:noFill/>
                </a:ln>
                <a:solidFill>
                  <a:sysClr val="windowText" lastClr="000000"/>
                </a:solidFill>
                <a:uLnTx/>
                <a:uFillTx/>
                <a:latin typeface="Arial" panose="020B0604020202020204" pitchFamily="34" charset="0"/>
                <a:ea typeface="SimSun" panose="02010600030101010101" pitchFamily="2" charset="-122"/>
                <a:cs typeface="Arial"/>
              </a:rPr>
              <a:t>Control register</a:t>
            </a:r>
            <a:endParaRPr lang="en-US" sz="2200" dirty="0">
              <a:solidFill>
                <a:sysClr val="windowText" lastClr="000000"/>
              </a:solidFill>
              <a:latin typeface="Arial" panose="020B0604020202020204" pitchFamily="34" charset="0"/>
              <a:ea typeface="SimSun" panose="02010600030101010101" pitchFamily="2" charset="-122"/>
            </a:endParaRPr>
          </a:p>
          <a:p>
            <a:pPr marL="0" indent="0">
              <a:buNone/>
              <a:defRPr/>
            </a:pPr>
            <a:endParaRPr kumimoji="0" lang="en-US" sz="2200" i="0" u="none" strike="noStrike" kern="1200" cap="none" spc="0" normalizeH="0" baseline="0" noProof="0" dirty="0">
              <a:ln>
                <a:noFill/>
              </a:ln>
              <a:solidFill>
                <a:sysClr val="windowText" lastClr="000000"/>
              </a:solidFill>
              <a:uLnTx/>
              <a:uFillTx/>
              <a:latin typeface="Arial" panose="020B0604020202020204" pitchFamily="34" charset="0"/>
              <a:ea typeface="SimSun" panose="02010600030101010101" pitchFamily="2" charset="-122"/>
              <a:cs typeface="Arial"/>
            </a:endParaRPr>
          </a:p>
          <a:p>
            <a:pPr>
              <a:defRPr/>
            </a:pPr>
            <a:endParaRPr kumimoji="0" lang="en-GB" sz="2200" i="0" u="none" strike="noStrike" kern="1200" cap="none" spc="0" normalizeH="0" baseline="0" noProof="0" dirty="0">
              <a:ln>
                <a:noFill/>
              </a:ln>
              <a:solidFill>
                <a:sysClr val="windowText" lastClr="000000"/>
              </a:solidFill>
              <a:effectLst/>
              <a:uLnTx/>
              <a:uFillTx/>
              <a:latin typeface="Arial"/>
              <a:ea typeface="+mn-ea"/>
              <a:cs typeface="Arial"/>
            </a:endParaRPr>
          </a:p>
          <a:p>
            <a:pPr marL="741363" lvl="1" indent="-341313">
              <a:spcBef>
                <a:spcPts val="0"/>
              </a:spcBef>
            </a:pPr>
            <a:endParaRPr lang="en-US" sz="2200" dirty="0">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99707744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8: Timer Example</a:t>
            </a:r>
          </a:p>
        </p:txBody>
      </p:sp>
      <p:sp>
        <p:nvSpPr>
          <p:cNvPr id="5" name="Content Placeholder 1">
            <a:extLst>
              <a:ext uri="{FF2B5EF4-FFF2-40B4-BE49-F238E27FC236}">
                <a16:creationId xmlns:a16="http://schemas.microsoft.com/office/drawing/2014/main" id="{644D4E48-275D-4852-BC08-15C1DD3AB785}"/>
              </a:ext>
            </a:extLst>
          </p:cNvPr>
          <p:cNvSpPr txBox="1">
            <a:spLocks/>
          </p:cNvSpPr>
          <p:nvPr/>
        </p:nvSpPr>
        <p:spPr>
          <a:xfrm>
            <a:off x="452948" y="1081027"/>
            <a:ext cx="11442203" cy="5192552"/>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2600" b="1" dirty="0">
                <a:solidFill>
                  <a:sysClr val="windowText" lastClr="000000"/>
                </a:solidFill>
                <a:latin typeface="Arial" panose="020B0604020202020204" pitchFamily="34" charset="0"/>
                <a:ea typeface="SimSun" panose="02010600030101010101" pitchFamily="2" charset="-122"/>
              </a:rPr>
              <a:t>Set RPTC_LRC </a:t>
            </a:r>
            <a:r>
              <a:rPr lang="en-US" sz="2600" dirty="0">
                <a:solidFill>
                  <a:sysClr val="windowText" lastClr="000000"/>
                </a:solidFill>
                <a:latin typeface="Arial" panose="020B0604020202020204" pitchFamily="34" charset="0"/>
                <a:ea typeface="SimSun" panose="02010600030101010101" pitchFamily="2" charset="-122"/>
              </a:rPr>
              <a:t>to number of cycles to count</a:t>
            </a:r>
          </a:p>
          <a:p>
            <a:pPr>
              <a:defRPr/>
            </a:pPr>
            <a:r>
              <a:rPr lang="en-US" sz="2600" b="1" dirty="0">
                <a:solidFill>
                  <a:sysClr val="windowText" lastClr="000000"/>
                </a:solidFill>
                <a:latin typeface="Arial" panose="020B0604020202020204" pitchFamily="34" charset="0"/>
                <a:ea typeface="SimSun" panose="02010600030101010101" pitchFamily="2" charset="-122"/>
              </a:rPr>
              <a:t>Set control bits (RPTC_CTRL) to configure timer:</a:t>
            </a:r>
          </a:p>
          <a:p>
            <a:pPr lvl="1">
              <a:defRPr/>
            </a:pPr>
            <a:r>
              <a:rPr lang="en-US" sz="2000" b="1" dirty="0">
                <a:solidFill>
                  <a:sysClr val="windowText" lastClr="000000"/>
                </a:solidFill>
                <a:latin typeface="Arial" panose="020B0604020202020204" pitchFamily="34" charset="0"/>
                <a:ea typeface="SimSun" panose="02010600030101010101" pitchFamily="2" charset="-122"/>
              </a:rPr>
              <a:t>Reset counter and clear interrupts: RPTC_CTRL = 0xC0 </a:t>
            </a:r>
            <a:r>
              <a:rPr lang="en-US" sz="2000" dirty="0">
                <a:solidFill>
                  <a:sysClr val="windowText" lastClr="000000"/>
                </a:solidFill>
                <a:latin typeface="Arial" panose="020B0604020202020204" pitchFamily="34" charset="0"/>
                <a:ea typeface="SimSun" panose="02010600030101010101" pitchFamily="2" charset="-122"/>
              </a:rPr>
              <a:t>(0b0</a:t>
            </a:r>
            <a:r>
              <a:rPr lang="en-US" sz="2000" b="1" dirty="0">
                <a:solidFill>
                  <a:sysClr val="windowText" lastClr="000000"/>
                </a:solidFill>
                <a:latin typeface="Arial" panose="020B0604020202020204" pitchFamily="34" charset="0"/>
                <a:ea typeface="SimSun" panose="02010600030101010101" pitchFamily="2" charset="-122"/>
              </a:rPr>
              <a:t>11</a:t>
            </a:r>
            <a:r>
              <a:rPr lang="en-US" sz="2000" dirty="0">
                <a:solidFill>
                  <a:sysClr val="windowText" lastClr="000000"/>
                </a:solidFill>
                <a:latin typeface="Arial" panose="020B0604020202020204" pitchFamily="34" charset="0"/>
                <a:ea typeface="SimSun" panose="02010600030101010101" pitchFamily="2" charset="-122"/>
              </a:rPr>
              <a:t>000000):  CNTRRST (bit 7) = 1: counter is reset (RPTC_CNTR = 0); INT (bit 6) = 1: interrupt request cleared.</a:t>
            </a:r>
          </a:p>
          <a:p>
            <a:pPr lvl="1">
              <a:defRPr/>
            </a:pPr>
            <a:r>
              <a:rPr lang="en-US" sz="2000" b="1" dirty="0">
                <a:solidFill>
                  <a:sysClr val="windowText" lastClr="000000"/>
                </a:solidFill>
                <a:latin typeface="Arial" panose="020B0604020202020204" pitchFamily="34" charset="0"/>
                <a:ea typeface="SimSun" panose="02010600030101010101" pitchFamily="2" charset="-122"/>
              </a:rPr>
              <a:t>Enable counter and interrupts: RPTC_CTRL = 0x21 </a:t>
            </a:r>
            <a:r>
              <a:rPr lang="en-US" sz="2000" dirty="0">
                <a:solidFill>
                  <a:sysClr val="windowText" lastClr="000000"/>
                </a:solidFill>
                <a:latin typeface="Arial" panose="020B0604020202020204" pitchFamily="34" charset="0"/>
                <a:ea typeface="SimSun" panose="02010600030101010101" pitchFamily="2" charset="-122"/>
              </a:rPr>
              <a:t>(0b000</a:t>
            </a:r>
            <a:r>
              <a:rPr lang="en-US" sz="2000" b="1" dirty="0">
                <a:solidFill>
                  <a:sysClr val="windowText" lastClr="000000"/>
                </a:solidFill>
                <a:latin typeface="Arial" panose="020B0604020202020204" pitchFamily="34" charset="0"/>
                <a:ea typeface="SimSun" panose="02010600030101010101" pitchFamily="2" charset="-122"/>
              </a:rPr>
              <a:t>1</a:t>
            </a:r>
            <a:r>
              <a:rPr lang="en-US" sz="2000" dirty="0">
                <a:solidFill>
                  <a:sysClr val="windowText" lastClr="000000"/>
                </a:solidFill>
                <a:latin typeface="Arial" panose="020B0604020202020204" pitchFamily="34" charset="0"/>
                <a:ea typeface="SimSun" panose="02010600030101010101" pitchFamily="2" charset="-122"/>
              </a:rPr>
              <a:t>0000</a:t>
            </a:r>
            <a:r>
              <a:rPr lang="en-US" sz="2000" b="1" dirty="0">
                <a:solidFill>
                  <a:sysClr val="windowText" lastClr="000000"/>
                </a:solidFill>
                <a:latin typeface="Arial" panose="020B0604020202020204" pitchFamily="34" charset="0"/>
                <a:ea typeface="SimSun" panose="02010600030101010101" pitchFamily="2" charset="-122"/>
              </a:rPr>
              <a:t>1</a:t>
            </a:r>
            <a:r>
              <a:rPr lang="en-US" sz="2000" dirty="0">
                <a:solidFill>
                  <a:sysClr val="windowText" lastClr="000000"/>
                </a:solidFill>
                <a:latin typeface="Arial" panose="020B0604020202020204" pitchFamily="34" charset="0"/>
                <a:ea typeface="SimSun" panose="02010600030101010101" pitchFamily="2" charset="-122"/>
              </a:rPr>
              <a:t>): EN (bit 0) = 1: counter is enabled, so RPTC_CNTR increments; INTE (bit 5) = 1: PTC asserts an interrupt when RPTC_CNTR == RPTC_LRC.</a:t>
            </a:r>
          </a:p>
          <a:p>
            <a:pPr>
              <a:defRPr/>
            </a:pPr>
            <a:r>
              <a:rPr lang="en-US" sz="2600" dirty="0">
                <a:solidFill>
                  <a:sysClr val="windowText" lastClr="000000"/>
                </a:solidFill>
                <a:latin typeface="Arial" panose="020B0604020202020204" pitchFamily="34" charset="0"/>
                <a:ea typeface="SimSun" panose="02010600030101010101" pitchFamily="2" charset="-122"/>
              </a:rPr>
              <a:t>Program reads interrupt bit in control register (</a:t>
            </a:r>
            <a:r>
              <a:rPr lang="en-US" sz="2600" b="1" dirty="0">
                <a:solidFill>
                  <a:sysClr val="windowText" lastClr="000000"/>
                </a:solidFill>
                <a:latin typeface="Arial" panose="020B0604020202020204" pitchFamily="34" charset="0"/>
                <a:ea typeface="SimSun" panose="02010600030101010101" pitchFamily="2" charset="-122"/>
              </a:rPr>
              <a:t>INT</a:t>
            </a:r>
            <a:r>
              <a:rPr lang="en-US" sz="2600" dirty="0">
                <a:solidFill>
                  <a:sysClr val="windowText" lastClr="000000"/>
                </a:solidFill>
                <a:latin typeface="Arial" panose="020B0604020202020204" pitchFamily="34" charset="0"/>
                <a:ea typeface="SimSun" panose="02010600030101010101" pitchFamily="2" charset="-122"/>
              </a:rPr>
              <a:t> is </a:t>
            </a:r>
            <a:r>
              <a:rPr lang="en-US" sz="2600" b="1" dirty="0">
                <a:solidFill>
                  <a:sysClr val="windowText" lastClr="000000"/>
                </a:solidFill>
                <a:latin typeface="Arial" panose="020B0604020202020204" pitchFamily="34" charset="0"/>
                <a:ea typeface="SimSun" panose="02010600030101010101" pitchFamily="2" charset="-122"/>
              </a:rPr>
              <a:t>bit 6 </a:t>
            </a:r>
            <a:r>
              <a:rPr lang="en-US" sz="2600" dirty="0">
                <a:solidFill>
                  <a:sysClr val="windowText" lastClr="000000"/>
                </a:solidFill>
                <a:latin typeface="Arial" panose="020B0604020202020204" pitchFamily="34" charset="0"/>
                <a:ea typeface="SimSun" panose="02010600030101010101" pitchFamily="2" charset="-122"/>
              </a:rPr>
              <a:t>of </a:t>
            </a:r>
            <a:r>
              <a:rPr lang="en-US" sz="2600" b="1" dirty="0">
                <a:solidFill>
                  <a:sysClr val="windowText" lastClr="000000"/>
                </a:solidFill>
                <a:latin typeface="Arial" panose="020B0604020202020204" pitchFamily="34" charset="0"/>
                <a:ea typeface="SimSun" panose="02010600030101010101" pitchFamily="2" charset="-122"/>
              </a:rPr>
              <a:t>RPTC_CTRL</a:t>
            </a:r>
            <a:r>
              <a:rPr lang="en-US" sz="2600" dirty="0">
                <a:solidFill>
                  <a:sysClr val="windowText" lastClr="000000"/>
                </a:solidFill>
                <a:latin typeface="Arial" panose="020B0604020202020204" pitchFamily="34" charset="0"/>
                <a:ea typeface="SimSun" panose="02010600030101010101" pitchFamily="2" charset="-122"/>
              </a:rPr>
              <a:t>) until it is 1 (indicating that RPTC_CNTR == RPTC_LRC).</a:t>
            </a:r>
          </a:p>
          <a:p>
            <a:pPr>
              <a:defRPr/>
            </a:pPr>
            <a:endParaRPr lang="en-US" sz="1000" dirty="0">
              <a:solidFill>
                <a:sysClr val="windowText" lastClr="000000"/>
              </a:solidFill>
              <a:latin typeface="Arial" panose="020B0604020202020204" pitchFamily="34" charset="0"/>
              <a:ea typeface="SimSun" panose="02010600030101010101" pitchFamily="2" charset="-122"/>
            </a:endParaRPr>
          </a:p>
          <a:p>
            <a:pPr>
              <a:defRPr/>
            </a:pPr>
            <a:r>
              <a:rPr lang="en-US" sz="2600" dirty="0">
                <a:solidFill>
                  <a:sysClr val="windowText" lastClr="000000"/>
                </a:solidFill>
                <a:latin typeface="Arial" panose="020B0604020202020204" pitchFamily="34" charset="0"/>
                <a:ea typeface="SimSun" panose="02010600030101010101" pitchFamily="2" charset="-122"/>
              </a:rPr>
              <a:t>This algorithm </a:t>
            </a:r>
            <a:r>
              <a:rPr lang="en-US" sz="2600" b="1" dirty="0">
                <a:solidFill>
                  <a:sysClr val="windowText" lastClr="000000"/>
                </a:solidFill>
                <a:latin typeface="Arial" panose="020B0604020202020204" pitchFamily="34" charset="0"/>
                <a:ea typeface="SimSun" panose="02010600030101010101" pitchFamily="2" charset="-122"/>
              </a:rPr>
              <a:t>does not use interrupts</a:t>
            </a:r>
            <a:r>
              <a:rPr lang="en-US" sz="2600" dirty="0">
                <a:solidFill>
                  <a:sysClr val="windowText" lastClr="000000"/>
                </a:solidFill>
                <a:latin typeface="Arial" panose="020B0604020202020204" pitchFamily="34" charset="0"/>
                <a:ea typeface="SimSun" panose="02010600030101010101" pitchFamily="2" charset="-122"/>
              </a:rPr>
              <a:t>, but it does read the interrupt bit (INT, bit 6 of RPTC_CTRL) to determine when the correct number of clock cycles have been reached. We show how to use interrupts in Lab 9.</a:t>
            </a:r>
          </a:p>
          <a:p>
            <a:pPr>
              <a:defRPr/>
            </a:pPr>
            <a:endParaRPr lang="en-US" sz="2600" dirty="0">
              <a:solidFill>
                <a:sysClr val="windowText" lastClr="000000"/>
              </a:solidFill>
              <a:latin typeface="Arial" panose="020B0604020202020204" pitchFamily="34" charset="0"/>
              <a:ea typeface="SimSun" panose="02010600030101010101" pitchFamily="2" charset="-122"/>
            </a:endParaRPr>
          </a:p>
          <a:p>
            <a:pPr>
              <a:defRPr/>
            </a:pPr>
            <a:endParaRPr lang="en-US" sz="3200" dirty="0">
              <a:solidFill>
                <a:sysClr val="windowText" lastClr="000000"/>
              </a:solidFill>
              <a:latin typeface="Arial" panose="020B0604020202020204" pitchFamily="34" charset="0"/>
              <a:ea typeface="SimSun" panose="02010600030101010101" pitchFamily="2" charset="-122"/>
            </a:endParaRPr>
          </a:p>
          <a:p>
            <a:pPr marL="0" indent="0">
              <a:buNone/>
              <a:defRPr/>
            </a:pPr>
            <a:endParaRPr kumimoji="0" lang="en-US" sz="3200" i="0" u="none" strike="noStrike" kern="1200" cap="none" spc="0" normalizeH="0" baseline="0" noProof="0" dirty="0">
              <a:ln>
                <a:noFill/>
              </a:ln>
              <a:solidFill>
                <a:sysClr val="windowText" lastClr="000000"/>
              </a:solidFill>
              <a:uLnTx/>
              <a:uFillTx/>
              <a:latin typeface="Arial" panose="020B0604020202020204" pitchFamily="34" charset="0"/>
              <a:ea typeface="SimSun" panose="02010600030101010101" pitchFamily="2" charset="-122"/>
              <a:cs typeface="Arial"/>
            </a:endParaRPr>
          </a:p>
          <a:p>
            <a:pPr>
              <a:defRPr/>
            </a:pPr>
            <a:endParaRPr kumimoji="0" lang="en-GB" sz="3200" i="0" u="none" strike="noStrike" kern="1200" cap="none" spc="0" normalizeH="0" baseline="0" noProof="0" dirty="0">
              <a:ln>
                <a:noFill/>
              </a:ln>
              <a:solidFill>
                <a:sysClr val="windowText" lastClr="000000"/>
              </a:solidFill>
              <a:effectLst/>
              <a:uLnTx/>
              <a:uFillTx/>
              <a:latin typeface="Arial"/>
              <a:ea typeface="+mn-ea"/>
              <a:cs typeface="Arial"/>
            </a:endParaRPr>
          </a:p>
          <a:p>
            <a:pPr marL="741363" lvl="1" indent="-341313">
              <a:spcBef>
                <a:spcPts val="0"/>
              </a:spcBef>
            </a:pPr>
            <a:endParaRPr lang="en-US" sz="2800" dirty="0">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300914421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143000"/>
            <a:ext cx="11468213" cy="496606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t>Exercise 1. </a:t>
            </a:r>
            <a:r>
              <a:rPr lang="en-US" dirty="0"/>
              <a:t>Write a program that displays an ascending count on the 8-digit 7-segment displays. The value should change about once per second and, for creating this delay, you must use the timer module. </a:t>
            </a:r>
          </a:p>
          <a:p>
            <a:pPr lvl="1"/>
            <a:r>
              <a:rPr lang="en-US" dirty="0"/>
              <a:t>First, write the program in RISC-V assembly language and run it on the </a:t>
            </a:r>
            <a:r>
              <a:rPr lang="en-US" dirty="0" err="1"/>
              <a:t>Nexys</a:t>
            </a:r>
            <a:r>
              <a:rPr lang="en-US" dirty="0"/>
              <a:t> A7 board. </a:t>
            </a:r>
          </a:p>
          <a:p>
            <a:pPr lvl="1"/>
            <a:r>
              <a:rPr lang="en-US" dirty="0"/>
              <a:t>Then, perform a simulation in </a:t>
            </a:r>
            <a:r>
              <a:rPr lang="en-US" dirty="0" err="1"/>
              <a:t>Verilator</a:t>
            </a:r>
            <a:r>
              <a:rPr lang="en-US" dirty="0"/>
              <a:t> with the same program.</a:t>
            </a:r>
          </a:p>
          <a:p>
            <a:pPr lvl="1"/>
            <a:r>
              <a:rPr lang="en-US" dirty="0"/>
              <a:t>Now write the program in C and run it on the </a:t>
            </a:r>
            <a:r>
              <a:rPr lang="en-US" dirty="0" err="1"/>
              <a:t>Nexys</a:t>
            </a:r>
            <a:r>
              <a:rPr lang="en-US" dirty="0"/>
              <a:t> A7 board. </a:t>
            </a:r>
          </a:p>
          <a:p>
            <a:pPr lvl="1"/>
            <a:r>
              <a:rPr lang="en-US" dirty="0"/>
              <a:t>Simulate your C program in </a:t>
            </a:r>
            <a:r>
              <a:rPr lang="en-US" dirty="0" err="1"/>
              <a:t>Verilator</a:t>
            </a:r>
            <a:r>
              <a:rPr lang="en-US" dirty="0"/>
              <a:t>, as in part (b) for the RISC-V assembly program. </a:t>
            </a:r>
          </a:p>
          <a:p>
            <a:endParaRPr lang="en-US" dirty="0"/>
          </a:p>
        </p:txBody>
      </p:sp>
      <p:sp>
        <p:nvSpPr>
          <p:cNvPr id="7" name="Title 3">
            <a:extLst>
              <a:ext uri="{FF2B5EF4-FFF2-40B4-BE49-F238E27FC236}">
                <a16:creationId xmlns:a16="http://schemas.microsoft.com/office/drawing/2014/main" id="{9BAFCE51-1B71-407E-8996-0DEAC139F6F1}"/>
              </a:ext>
            </a:extLst>
          </p:cNvPr>
          <p:cNvSpPr>
            <a:spLocks noGrp="1"/>
          </p:cNvSpPr>
          <p:nvPr>
            <p:ph type="title"/>
          </p:nvPr>
        </p:nvSpPr>
        <p:spPr>
          <a:xfrm>
            <a:off x="184244" y="95535"/>
            <a:ext cx="11893937" cy="680114"/>
          </a:xfrm>
        </p:spPr>
        <p:txBody>
          <a:bodyPr>
            <a:noAutofit/>
          </a:bodyPr>
          <a:lstStyle/>
          <a:p>
            <a:r>
              <a:rPr lang="pt-BR" b="1" dirty="0"/>
              <a:t>RVfpga Lab 8: Fundamental Exercises - Sample</a:t>
            </a:r>
          </a:p>
        </p:txBody>
      </p:sp>
    </p:spTree>
    <p:extLst>
      <p:ext uri="{BB962C8B-B14F-4D97-AF65-F5344CB8AC3E}">
        <p14:creationId xmlns:p14="http://schemas.microsoft.com/office/powerpoint/2010/main" val="58395196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8: Timer Low-Level Implementation</a:t>
            </a:r>
          </a:p>
        </p:txBody>
      </p:sp>
      <p:sp>
        <p:nvSpPr>
          <p:cNvPr id="13" name="Content Placeholder 1">
            <a:extLst>
              <a:ext uri="{FF2B5EF4-FFF2-40B4-BE49-F238E27FC236}">
                <a16:creationId xmlns:a16="http://schemas.microsoft.com/office/drawing/2014/main" id="{19349055-132D-40FF-B6E7-C4CDF7611DA4}"/>
              </a:ext>
            </a:extLst>
          </p:cNvPr>
          <p:cNvSpPr txBox="1">
            <a:spLocks/>
          </p:cNvSpPr>
          <p:nvPr/>
        </p:nvSpPr>
        <p:spPr>
          <a:xfrm>
            <a:off x="144052" y="885679"/>
            <a:ext cx="11893937" cy="205849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b="1" dirty="0">
                <a:effectLst/>
                <a:latin typeface="Arial" panose="020B0604020202020204" pitchFamily="34" charset="0"/>
                <a:ea typeface="SimSun" panose="02010600030101010101" pitchFamily="2" charset="-122"/>
              </a:rPr>
              <a:t>Divided in 2 main parts</a:t>
            </a:r>
          </a:p>
          <a:p>
            <a:pPr lvl="1">
              <a:defRPr/>
            </a:pPr>
            <a:r>
              <a:rPr lang="en-US" dirty="0">
                <a:latin typeface="Arial" panose="020B0604020202020204" pitchFamily="34" charset="0"/>
                <a:ea typeface="SimSun" panose="02010600030101010101" pitchFamily="2" charset="-122"/>
              </a:rPr>
              <a:t>(No external connection)</a:t>
            </a:r>
          </a:p>
          <a:p>
            <a:pPr lvl="1">
              <a:defRPr/>
            </a:pPr>
            <a:r>
              <a:rPr lang="en-US" dirty="0">
                <a:latin typeface="Arial" panose="020B0604020202020204" pitchFamily="34" charset="0"/>
                <a:ea typeface="SimSun" panose="02010600030101010101" pitchFamily="2" charset="-122"/>
              </a:rPr>
              <a:t>Integration of the Timer module into </a:t>
            </a:r>
            <a:r>
              <a:rPr lang="en-US" dirty="0" err="1">
                <a:latin typeface="Arial" panose="020B0604020202020204" pitchFamily="34" charset="0"/>
                <a:ea typeface="SimSun" panose="02010600030101010101" pitchFamily="2" charset="-122"/>
              </a:rPr>
              <a:t>SweRVolfX</a:t>
            </a:r>
            <a:r>
              <a:rPr lang="en-US" dirty="0">
                <a:latin typeface="Arial" panose="020B0604020202020204" pitchFamily="34" charset="0"/>
                <a:ea typeface="SimSun" panose="02010600030101010101" pitchFamily="2" charset="-122"/>
              </a:rPr>
              <a:t> (left shaded region)</a:t>
            </a:r>
          </a:p>
          <a:p>
            <a:pPr lvl="1">
              <a:defRPr/>
            </a:pPr>
            <a:r>
              <a:rPr lang="en-US" dirty="0">
                <a:latin typeface="Arial" panose="020B0604020202020204" pitchFamily="34" charset="0"/>
                <a:ea typeface="SimSun" panose="02010600030101010101" pitchFamily="2" charset="-122"/>
              </a:rPr>
              <a:t>Connection between the Timer and the SweRV EH1 (right shaded region)</a:t>
            </a:r>
          </a:p>
        </p:txBody>
      </p:sp>
      <p:pic>
        <p:nvPicPr>
          <p:cNvPr id="2" name="Imagen 1"/>
          <p:cNvPicPr>
            <a:picLocks noChangeAspect="1"/>
          </p:cNvPicPr>
          <p:nvPr/>
        </p:nvPicPr>
        <p:blipFill>
          <a:blip r:embed="rId2"/>
          <a:stretch>
            <a:fillRect/>
          </a:stretch>
        </p:blipFill>
        <p:spPr>
          <a:xfrm>
            <a:off x="3372941" y="3054199"/>
            <a:ext cx="5436158" cy="3123463"/>
          </a:xfrm>
          <a:prstGeom prst="rect">
            <a:avLst/>
          </a:prstGeom>
        </p:spPr>
      </p:pic>
    </p:spTree>
    <p:extLst>
      <p:ext uri="{BB962C8B-B14F-4D97-AF65-F5344CB8AC3E}">
        <p14:creationId xmlns:p14="http://schemas.microsoft.com/office/powerpoint/2010/main" val="192391159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8: Integration into </a:t>
            </a:r>
            <a:r>
              <a:rPr lang="en-US" b="1" dirty="0" err="1"/>
              <a:t>SweRVolfX</a:t>
            </a:r>
            <a:endParaRPr lang="en-US" b="1" dirty="0"/>
          </a:p>
        </p:txBody>
      </p:sp>
      <p:sp>
        <p:nvSpPr>
          <p:cNvPr id="8" name="Content Placeholder 1">
            <a:extLst>
              <a:ext uri="{FF2B5EF4-FFF2-40B4-BE49-F238E27FC236}">
                <a16:creationId xmlns:a16="http://schemas.microsoft.com/office/drawing/2014/main" id="{19349055-132D-40FF-B6E7-C4CDF7611DA4}"/>
              </a:ext>
            </a:extLst>
          </p:cNvPr>
          <p:cNvSpPr txBox="1">
            <a:spLocks/>
          </p:cNvSpPr>
          <p:nvPr/>
        </p:nvSpPr>
        <p:spPr>
          <a:xfrm>
            <a:off x="683289" y="885679"/>
            <a:ext cx="10791930" cy="205849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400" dirty="0">
                <a:latin typeface="Arial" panose="020B0604020202020204" pitchFamily="34" charset="0"/>
                <a:ea typeface="SimSun" panose="02010600030101010101" pitchFamily="2" charset="-122"/>
                <a:cs typeface="Times New Roman" panose="02020603050405020304" pitchFamily="18" charset="0"/>
              </a:rPr>
              <a:t>File </a:t>
            </a:r>
            <a:r>
              <a:rPr lang="en-GB" sz="2400" b="1" dirty="0">
                <a:latin typeface="Arial" panose="020B0604020202020204" pitchFamily="34" charset="0"/>
                <a:ea typeface="SimSun" panose="02010600030101010101" pitchFamily="2" charset="-122"/>
                <a:cs typeface="Times New Roman" panose="02020603050405020304" pitchFamily="18" charset="0"/>
              </a:rPr>
              <a:t>swervolf_core.v</a:t>
            </a:r>
            <a:r>
              <a:rPr lang="en-GB" sz="2400" dirty="0">
                <a:latin typeface="Arial" panose="020B0604020202020204" pitchFamily="34" charset="0"/>
                <a:ea typeface="SimSun" panose="02010600030101010101" pitchFamily="2" charset="-122"/>
                <a:cs typeface="Times New Roman" panose="02020603050405020304" pitchFamily="18" charset="0"/>
              </a:rPr>
              <a:t>: </a:t>
            </a:r>
            <a:r>
              <a:rPr lang="en-GB" sz="2400" dirty="0"/>
              <a:t>PTC module instantiation</a:t>
            </a:r>
          </a:p>
          <a:p>
            <a:pPr marL="0" indent="0">
              <a:buNone/>
            </a:pPr>
            <a:endParaRPr lang="es-ES" sz="2400" dirty="0"/>
          </a:p>
        </p:txBody>
      </p:sp>
      <p:pic>
        <p:nvPicPr>
          <p:cNvPr id="2" name="Imagen 1"/>
          <p:cNvPicPr>
            <a:picLocks noChangeAspect="1"/>
          </p:cNvPicPr>
          <p:nvPr/>
        </p:nvPicPr>
        <p:blipFill>
          <a:blip r:embed="rId2"/>
          <a:stretch>
            <a:fillRect/>
          </a:stretch>
        </p:blipFill>
        <p:spPr>
          <a:xfrm>
            <a:off x="3244467" y="1612236"/>
            <a:ext cx="5200650" cy="4095750"/>
          </a:xfrm>
          <a:prstGeom prst="rect">
            <a:avLst/>
          </a:prstGeom>
        </p:spPr>
      </p:pic>
    </p:spTree>
    <p:extLst>
      <p:ext uri="{BB962C8B-B14F-4D97-AF65-F5344CB8AC3E}">
        <p14:creationId xmlns:p14="http://schemas.microsoft.com/office/powerpoint/2010/main" val="12939480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err="1"/>
              <a:t>RVfpga</a:t>
            </a:r>
            <a:r>
              <a:rPr lang="en-US" b="1" dirty="0"/>
              <a:t> System</a:t>
            </a:r>
          </a:p>
        </p:txBody>
      </p:sp>
      <p:sp>
        <p:nvSpPr>
          <p:cNvPr id="2" name="Rectangle 2">
            <a:extLst>
              <a:ext uri="{FF2B5EF4-FFF2-40B4-BE49-F238E27FC236}">
                <a16:creationId xmlns:a16="http://schemas.microsoft.com/office/drawing/2014/main" id="{F20AFDD5-7CF2-4F29-839C-9D1A71E1F667}"/>
              </a:ext>
            </a:extLst>
          </p:cNvPr>
          <p:cNvSpPr>
            <a:spLocks noChangeArrowheads="1"/>
          </p:cNvSpPr>
          <p:nvPr/>
        </p:nvSpPr>
        <p:spPr bwMode="auto">
          <a:xfrm>
            <a:off x="1446904" y="941295"/>
            <a:ext cx="16909342"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E8A78BE5-FF11-4261-873E-78063B97D792}"/>
              </a:ext>
            </a:extLst>
          </p:cNvPr>
          <p:cNvGraphicFramePr>
            <a:graphicFrameLocks noChangeAspect="1"/>
          </p:cNvGraphicFramePr>
          <p:nvPr/>
        </p:nvGraphicFramePr>
        <p:xfrm>
          <a:off x="1042039" y="991172"/>
          <a:ext cx="5755341" cy="5121241"/>
        </p:xfrm>
        <a:graphic>
          <a:graphicData uri="http://schemas.openxmlformats.org/presentationml/2006/ole">
            <mc:AlternateContent xmlns:mc="http://schemas.openxmlformats.org/markup-compatibility/2006">
              <mc:Choice xmlns:v="urn:schemas-microsoft-com:vml" Requires="v">
                <p:oleObj spid="_x0000_s127073" name="Visio" r:id="rId3" imgW="4160733" imgH="3707138" progId="Visio.Drawing.15">
                  <p:embed/>
                </p:oleObj>
              </mc:Choice>
              <mc:Fallback>
                <p:oleObj name="Visio" r:id="rId3" imgW="4160733" imgH="3707138" progId="Visio.Drawing.15">
                  <p:embed/>
                  <p:pic>
                    <p:nvPicPr>
                      <p:cNvPr id="3" name="Object 2">
                        <a:extLst>
                          <a:ext uri="{FF2B5EF4-FFF2-40B4-BE49-F238E27FC236}">
                            <a16:creationId xmlns:a16="http://schemas.microsoft.com/office/drawing/2014/main" id="{E8A78BE5-FF11-4261-873E-78063B97D792}"/>
                          </a:ext>
                        </a:extLst>
                      </p:cNvPr>
                      <p:cNvPicPr>
                        <a:picLocks noChangeAspect="1" noChangeArrowheads="1"/>
                      </p:cNvPicPr>
                      <p:nvPr/>
                    </p:nvPicPr>
                    <p:blipFill>
                      <a:blip r:embed="rId4"/>
                      <a:srcRect/>
                      <a:stretch>
                        <a:fillRect/>
                      </a:stretch>
                    </p:blipFill>
                    <p:spPr bwMode="auto">
                      <a:xfrm>
                        <a:off x="1042039" y="991172"/>
                        <a:ext cx="5755341" cy="5121241"/>
                      </a:xfrm>
                      <a:prstGeom prst="rect">
                        <a:avLst/>
                      </a:prstGeom>
                      <a:noFill/>
                    </p:spPr>
                  </p:pic>
                </p:oleObj>
              </mc:Fallback>
            </mc:AlternateContent>
          </a:graphicData>
        </a:graphic>
      </p:graphicFrame>
      <p:pic>
        <p:nvPicPr>
          <p:cNvPr id="8" name="Graphic 7">
            <a:extLst>
              <a:ext uri="{FF2B5EF4-FFF2-40B4-BE49-F238E27FC236}">
                <a16:creationId xmlns:a16="http://schemas.microsoft.com/office/drawing/2014/main" id="{3D6665E3-3F88-4BC4-9D9A-23D2DA38ECC4}"/>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7053464" y="1559189"/>
            <a:ext cx="4550201" cy="518625"/>
          </a:xfrm>
          <a:prstGeom prst="rect">
            <a:avLst/>
          </a:prstGeom>
        </p:spPr>
      </p:pic>
      <p:sp>
        <p:nvSpPr>
          <p:cNvPr id="6" name="Content Placeholder 1">
            <a:extLst>
              <a:ext uri="{FF2B5EF4-FFF2-40B4-BE49-F238E27FC236}">
                <a16:creationId xmlns:a16="http://schemas.microsoft.com/office/drawing/2014/main" id="{20C5B237-8DAC-4ECD-9568-DE6BA0A937BD}"/>
              </a:ext>
            </a:extLst>
          </p:cNvPr>
          <p:cNvSpPr txBox="1">
            <a:spLocks/>
          </p:cNvSpPr>
          <p:nvPr/>
        </p:nvSpPr>
        <p:spPr>
          <a:xfrm>
            <a:off x="7096537" y="2295940"/>
            <a:ext cx="4680860" cy="358237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dirty="0">
                <a:solidFill>
                  <a:sysClr val="windowText" lastClr="000000"/>
                </a:solidFill>
              </a:rPr>
              <a:t>Open-source core from Western Digital</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dirty="0">
                <a:solidFill>
                  <a:sysClr val="windowText" lastClr="000000"/>
                </a:solidFill>
              </a:rPr>
              <a:t>2-way superscalar core</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dirty="0">
                <a:solidFill>
                  <a:sysClr val="windowText" lastClr="000000"/>
                </a:solidFill>
              </a:rPr>
              <a:t>9-stage pipeline</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dirty="0">
                <a:solidFill>
                  <a:sysClr val="windowText" lastClr="000000"/>
                </a:solidFill>
              </a:rPr>
              <a:t>In-order</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dirty="0">
                <a:solidFill>
                  <a:sysClr val="windowText" lastClr="000000"/>
                </a:solidFill>
              </a:rPr>
              <a:t>RV32IMC</a:t>
            </a:r>
            <a:endParaRPr lang="en-US" dirty="0"/>
          </a:p>
        </p:txBody>
      </p:sp>
    </p:spTree>
    <p:extLst>
      <p:ext uri="{BB962C8B-B14F-4D97-AF65-F5344CB8AC3E}">
        <p14:creationId xmlns:p14="http://schemas.microsoft.com/office/powerpoint/2010/main" val="177904523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219200"/>
            <a:ext cx="11468213" cy="488986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t>Exercise 2. </a:t>
            </a:r>
            <a:r>
              <a:rPr lang="en-US" dirty="0"/>
              <a:t>Modify </a:t>
            </a:r>
            <a:r>
              <a:rPr lang="en-US" dirty="0" err="1"/>
              <a:t>RVfpgaNexys</a:t>
            </a:r>
            <a:r>
              <a:rPr lang="en-US" dirty="0"/>
              <a:t> for connecting the PWM output signal of the timer (</a:t>
            </a:r>
            <a:r>
              <a:rPr lang="en-US" i="1" dirty="0" err="1"/>
              <a:t>pwm_pad_o</a:t>
            </a:r>
            <a:r>
              <a:rPr lang="en-US" dirty="0"/>
              <a:t>) to one of the two tri-</a:t>
            </a:r>
            <a:r>
              <a:rPr lang="en-US" dirty="0" err="1"/>
              <a:t>colour</a:t>
            </a:r>
            <a:r>
              <a:rPr lang="en-US" dirty="0"/>
              <a:t> LEDs available on the </a:t>
            </a:r>
            <a:r>
              <a:rPr lang="en-US" dirty="0" err="1"/>
              <a:t>Nexys</a:t>
            </a:r>
            <a:r>
              <a:rPr lang="en-US" dirty="0"/>
              <a:t> A7 board.</a:t>
            </a:r>
          </a:p>
          <a:p>
            <a:endParaRPr lang="es-ES" dirty="0"/>
          </a:p>
          <a:p>
            <a:r>
              <a:rPr lang="en-US" b="1" dirty="0"/>
              <a:t>Exercise 3. </a:t>
            </a:r>
            <a:r>
              <a:rPr lang="en-US" dirty="0"/>
              <a:t>Implement a program that uses the new peripheral for controlling the tri-</a:t>
            </a:r>
            <a:r>
              <a:rPr lang="en-US" dirty="0" err="1"/>
              <a:t>colour</a:t>
            </a:r>
            <a:r>
              <a:rPr lang="en-US" dirty="0"/>
              <a:t> LED, using the value provided by the 16 switches.</a:t>
            </a:r>
            <a:endParaRPr lang="en-US" b="1" dirty="0"/>
          </a:p>
        </p:txBody>
      </p:sp>
      <p:sp>
        <p:nvSpPr>
          <p:cNvPr id="6" name="Title 3">
            <a:extLst>
              <a:ext uri="{FF2B5EF4-FFF2-40B4-BE49-F238E27FC236}">
                <a16:creationId xmlns:a16="http://schemas.microsoft.com/office/drawing/2014/main" id="{6FF7EC0F-73EB-45CB-A44C-D6C9D167E45A}"/>
              </a:ext>
            </a:extLst>
          </p:cNvPr>
          <p:cNvSpPr txBox="1">
            <a:spLocks/>
          </p:cNvSpPr>
          <p:nvPr/>
        </p:nvSpPr>
        <p:spPr>
          <a:xfrm>
            <a:off x="184244" y="95535"/>
            <a:ext cx="11893937" cy="68011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0" kern="1200">
                <a:solidFill>
                  <a:schemeClr val="tx1"/>
                </a:solidFill>
                <a:latin typeface="+mn-lt"/>
                <a:ea typeface="+mj-ea"/>
                <a:cs typeface="+mj-cs"/>
              </a:defRPr>
            </a:lvl1pPr>
          </a:lstStyle>
          <a:p>
            <a:r>
              <a:rPr lang="en-US" b="1" dirty="0" err="1"/>
              <a:t>RVfpga</a:t>
            </a:r>
            <a:r>
              <a:rPr lang="en-US" b="1" dirty="0"/>
              <a:t> Lab 8: Advanced Exercises - Sample</a:t>
            </a:r>
          </a:p>
        </p:txBody>
      </p:sp>
    </p:spTree>
    <p:extLst>
      <p:ext uri="{BB962C8B-B14F-4D97-AF65-F5344CB8AC3E}">
        <p14:creationId xmlns:p14="http://schemas.microsoft.com/office/powerpoint/2010/main" val="259529345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rmAutofit/>
          </a:bodyPr>
          <a:lstStyle/>
          <a:p>
            <a:r>
              <a:rPr lang="en-US" sz="9500" dirty="0">
                <a:solidFill>
                  <a:srgbClr val="002060"/>
                </a:solidFill>
                <a:latin typeface="+mn-lt"/>
              </a:rPr>
              <a:t>Lab 9:</a:t>
            </a:r>
            <a:br>
              <a:rPr lang="en-US" sz="9500" dirty="0">
                <a:solidFill>
                  <a:srgbClr val="002060"/>
                </a:solidFill>
                <a:latin typeface="+mn-lt"/>
              </a:rPr>
            </a:br>
            <a:r>
              <a:rPr lang="en-US" sz="8300" dirty="0">
                <a:solidFill>
                  <a:srgbClr val="002060"/>
                </a:solidFill>
                <a:latin typeface="+mn-lt"/>
              </a:rPr>
              <a:t>Interrupt-Driven I/O</a:t>
            </a:r>
          </a:p>
        </p:txBody>
      </p:sp>
    </p:spTree>
    <p:extLst>
      <p:ext uri="{BB962C8B-B14F-4D97-AF65-F5344CB8AC3E}">
        <p14:creationId xmlns:p14="http://schemas.microsoft.com/office/powerpoint/2010/main" val="263952909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9: Interrupt-Driven I/O</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1081027"/>
            <a:ext cx="11677320" cy="317093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dirty="0">
                <a:effectLst/>
                <a:latin typeface="Arial" panose="020B0604020202020204" pitchFamily="34" charset="0"/>
                <a:ea typeface="SimSun" panose="02010600030101010101" pitchFamily="2" charset="-122"/>
              </a:rPr>
              <a:t>Interrupt-driven I/O vs. Programmed I/O</a:t>
            </a:r>
          </a:p>
          <a:p>
            <a:pPr>
              <a:defRPr/>
            </a:pPr>
            <a:r>
              <a:rPr kumimoji="0" lang="en-US" sz="3200" i="0" u="none" strike="noStrike" kern="1200" cap="none" spc="0" normalizeH="0" baseline="0" noProof="0" dirty="0" err="1">
                <a:ln>
                  <a:noFill/>
                </a:ln>
                <a:solidFill>
                  <a:sysClr val="windowText" lastClr="000000"/>
                </a:solidFill>
                <a:uLnTx/>
                <a:uFillTx/>
                <a:latin typeface="Arial" panose="020B0604020202020204" pitchFamily="34" charset="0"/>
                <a:ea typeface="SimSun" panose="02010600030101010101" pitchFamily="2" charset="-122"/>
                <a:cs typeface="Arial"/>
              </a:rPr>
              <a:t>RVfpga</a:t>
            </a:r>
            <a:r>
              <a:rPr kumimoji="0" lang="en-US" sz="3200" i="0" u="none" strike="noStrike" kern="1200" cap="none" spc="0" normalizeH="0" baseline="0" noProof="0" dirty="0">
                <a:ln>
                  <a:noFill/>
                </a:ln>
                <a:solidFill>
                  <a:sysClr val="windowText" lastClr="000000"/>
                </a:solidFill>
                <a:uLnTx/>
                <a:uFillTx/>
                <a:latin typeface="Arial" panose="020B0604020202020204" pitchFamily="34" charset="0"/>
                <a:ea typeface="SimSun" panose="02010600030101010101" pitchFamily="2" charset="-122"/>
                <a:cs typeface="Arial"/>
              </a:rPr>
              <a:t> System’s Interrupt Controller</a:t>
            </a:r>
          </a:p>
          <a:p>
            <a:pPr>
              <a:defRPr/>
            </a:pPr>
            <a:r>
              <a:rPr kumimoji="0" lang="en-US" sz="3200" i="0" u="none" strike="noStrike" kern="1200" cap="none" spc="0" normalizeH="0" baseline="0" noProof="0" dirty="0">
                <a:ln>
                  <a:noFill/>
                </a:ln>
                <a:solidFill>
                  <a:sysClr val="windowText" lastClr="000000"/>
                </a:solidFill>
                <a:uLnTx/>
                <a:uFillTx/>
                <a:latin typeface="Arial" panose="020B0604020202020204" pitchFamily="34" charset="0"/>
                <a:ea typeface="SimSun" panose="02010600030101010101" pitchFamily="2" charset="-122"/>
                <a:cs typeface="Arial"/>
              </a:rPr>
              <a:t>How to configure interrupts using Western </a:t>
            </a:r>
            <a:r>
              <a:rPr kumimoji="0" lang="en-US" sz="3200" i="0" u="none" strike="noStrike" kern="1200" cap="none" spc="0" normalizeH="0" baseline="0" noProof="0" dirty="0" err="1">
                <a:ln>
                  <a:noFill/>
                </a:ln>
                <a:solidFill>
                  <a:sysClr val="windowText" lastClr="000000"/>
                </a:solidFill>
                <a:uLnTx/>
                <a:uFillTx/>
                <a:latin typeface="Arial" panose="020B0604020202020204" pitchFamily="34" charset="0"/>
                <a:ea typeface="SimSun" panose="02010600030101010101" pitchFamily="2" charset="-122"/>
                <a:cs typeface="Arial"/>
              </a:rPr>
              <a:t>Digita</a:t>
            </a:r>
            <a:r>
              <a:rPr lang="en-US" sz="3200" dirty="0">
                <a:solidFill>
                  <a:sysClr val="windowText" lastClr="000000"/>
                </a:solidFill>
                <a:latin typeface="Arial" panose="020B0604020202020204" pitchFamily="34" charset="0"/>
                <a:ea typeface="SimSun" panose="02010600030101010101" pitchFamily="2" charset="-122"/>
              </a:rPr>
              <a:t>l’s Platform Support and Board Support Packages (PSP and BSP)</a:t>
            </a:r>
          </a:p>
          <a:p>
            <a:pPr>
              <a:defRPr/>
            </a:pPr>
            <a:r>
              <a:rPr kumimoji="0" lang="en-US" sz="3200" i="0" u="none" strike="noStrike" kern="1200" cap="none" spc="0" normalizeH="0" baseline="0" noProof="0" dirty="0">
                <a:ln>
                  <a:noFill/>
                </a:ln>
                <a:solidFill>
                  <a:sysClr val="windowText" lastClr="000000"/>
                </a:solidFill>
                <a:effectLst/>
                <a:uLnTx/>
                <a:uFillTx/>
                <a:latin typeface="Arial" panose="020B0604020202020204" pitchFamily="34" charset="0"/>
                <a:ea typeface="SimSun" panose="02010600030101010101" pitchFamily="2" charset="-122"/>
                <a:cs typeface="Arial"/>
              </a:rPr>
              <a:t>Inter</a:t>
            </a:r>
            <a:r>
              <a:rPr lang="en-US" sz="3200" dirty="0" err="1">
                <a:solidFill>
                  <a:sysClr val="windowText" lastClr="000000"/>
                </a:solidFill>
                <a:latin typeface="Arial" panose="020B0604020202020204" pitchFamily="34" charset="0"/>
                <a:ea typeface="SimSun" panose="02010600030101010101" pitchFamily="2" charset="-122"/>
              </a:rPr>
              <a:t>rupt</a:t>
            </a:r>
            <a:r>
              <a:rPr lang="en-US" sz="3200" dirty="0">
                <a:solidFill>
                  <a:sysClr val="windowText" lastClr="000000"/>
                </a:solidFill>
                <a:latin typeface="Arial" panose="020B0604020202020204" pitchFamily="34" charset="0"/>
                <a:ea typeface="SimSun" panose="02010600030101010101" pitchFamily="2" charset="-122"/>
              </a:rPr>
              <a:t> Example and Exercises</a:t>
            </a:r>
            <a:endParaRPr kumimoji="0" lang="en-GB" sz="3200" i="0" u="none" strike="noStrike" kern="1200" cap="none" spc="0" normalizeH="0" baseline="0" noProof="0" dirty="0">
              <a:ln>
                <a:noFill/>
              </a:ln>
              <a:solidFill>
                <a:sysClr val="windowText" lastClr="000000"/>
              </a:solidFill>
              <a:effectLst/>
              <a:uLnTx/>
              <a:uFillTx/>
              <a:latin typeface="Arial"/>
              <a:ea typeface="+mn-ea"/>
              <a:cs typeface="Arial"/>
            </a:endParaRPr>
          </a:p>
          <a:p>
            <a:pPr marL="741363" lvl="1" indent="-341313">
              <a:spcBef>
                <a:spcPts val="0"/>
              </a:spcBef>
            </a:pPr>
            <a:endParaRPr lang="en-US" sz="2800" dirty="0">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96854477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9: Interrupt-Driven I/O Introduction</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1081027"/>
            <a:ext cx="11677320" cy="442061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b="1" dirty="0">
                <a:latin typeface="Arial" panose="020B0604020202020204" pitchFamily="34" charset="0"/>
                <a:ea typeface="SimSun" panose="02010600030101010101" pitchFamily="2" charset="-122"/>
              </a:rPr>
              <a:t>Programmed I/O:</a:t>
            </a:r>
          </a:p>
          <a:p>
            <a:pPr lvl="1">
              <a:defRPr/>
            </a:pPr>
            <a:r>
              <a:rPr lang="en-US" sz="2800" dirty="0">
                <a:latin typeface="Arial" panose="020B0604020202020204" pitchFamily="34" charset="0"/>
                <a:ea typeface="SimSun" panose="02010600030101010101" pitchFamily="2" charset="-122"/>
              </a:rPr>
              <a:t>Program continuously </a:t>
            </a:r>
            <a:r>
              <a:rPr lang="en-US" sz="2800" b="1" dirty="0">
                <a:solidFill>
                  <a:srgbClr val="0070C0"/>
                </a:solidFill>
                <a:latin typeface="Arial" panose="020B0604020202020204" pitchFamily="34" charset="0"/>
                <a:ea typeface="SimSun" panose="02010600030101010101" pitchFamily="2" charset="-122"/>
              </a:rPr>
              <a:t>polls</a:t>
            </a:r>
            <a:r>
              <a:rPr lang="en-US" sz="2800" dirty="0">
                <a:latin typeface="Arial" panose="020B0604020202020204" pitchFamily="34" charset="0"/>
                <a:ea typeface="SimSun" panose="02010600030101010101" pitchFamily="2" charset="-122"/>
              </a:rPr>
              <a:t> a value (i.e., switches)</a:t>
            </a:r>
          </a:p>
          <a:p>
            <a:pPr lvl="1">
              <a:defRPr/>
            </a:pPr>
            <a:r>
              <a:rPr lang="en-US" sz="2800" b="1" dirty="0">
                <a:solidFill>
                  <a:srgbClr val="0070C0"/>
                </a:solidFill>
                <a:latin typeface="Arial" panose="020B0604020202020204" pitchFamily="34" charset="0"/>
                <a:ea typeface="SimSun" panose="02010600030101010101" pitchFamily="2" charset="-122"/>
              </a:rPr>
              <a:t>Processor busy </a:t>
            </a:r>
            <a:r>
              <a:rPr lang="en-US" sz="2800" dirty="0">
                <a:latin typeface="Arial" panose="020B0604020202020204" pitchFamily="34" charset="0"/>
                <a:ea typeface="SimSun" panose="02010600030101010101" pitchFamily="2" charset="-122"/>
              </a:rPr>
              <a:t>doing this – instead of other work</a:t>
            </a:r>
          </a:p>
          <a:p>
            <a:pPr>
              <a:defRPr/>
            </a:pPr>
            <a:r>
              <a:rPr lang="en-US" sz="3200" b="1" dirty="0">
                <a:effectLst/>
                <a:latin typeface="Arial" panose="020B0604020202020204" pitchFamily="34" charset="0"/>
                <a:ea typeface="SimSun" panose="02010600030101010101" pitchFamily="2" charset="-122"/>
              </a:rPr>
              <a:t>Interrupt-driven I/O:</a:t>
            </a:r>
          </a:p>
          <a:p>
            <a:pPr lvl="1">
              <a:defRPr/>
            </a:pPr>
            <a:r>
              <a:rPr lang="en-US" sz="2800" dirty="0">
                <a:latin typeface="Arial" panose="020B0604020202020204" pitchFamily="34" charset="0"/>
                <a:ea typeface="SimSun" panose="02010600030101010101" pitchFamily="2" charset="-122"/>
              </a:rPr>
              <a:t>An </a:t>
            </a:r>
            <a:r>
              <a:rPr lang="en-US" sz="2800" b="1" dirty="0">
                <a:solidFill>
                  <a:srgbClr val="0070C0"/>
                </a:solidFill>
                <a:latin typeface="Arial" panose="020B0604020202020204" pitchFamily="34" charset="0"/>
                <a:ea typeface="SimSun" panose="02010600030101010101" pitchFamily="2" charset="-122"/>
              </a:rPr>
              <a:t>event</a:t>
            </a:r>
            <a:r>
              <a:rPr lang="en-US" sz="2800" dirty="0">
                <a:latin typeface="Arial" panose="020B0604020202020204" pitchFamily="34" charset="0"/>
                <a:ea typeface="SimSun" panose="02010600030101010101" pitchFamily="2" charset="-122"/>
              </a:rPr>
              <a:t> (i.e., a switch asserting) makes processor jump to an </a:t>
            </a:r>
            <a:r>
              <a:rPr lang="en-US" sz="2800" b="1" dirty="0">
                <a:solidFill>
                  <a:srgbClr val="0070C0"/>
                </a:solidFill>
                <a:latin typeface="Arial" panose="020B0604020202020204" pitchFamily="34" charset="0"/>
                <a:ea typeface="SimSun" panose="02010600030101010101" pitchFamily="2" charset="-122"/>
              </a:rPr>
              <a:t>interrupt service routine </a:t>
            </a:r>
            <a:r>
              <a:rPr lang="en-US" sz="2800" dirty="0">
                <a:latin typeface="Arial" panose="020B0604020202020204" pitchFamily="34" charset="0"/>
                <a:ea typeface="SimSun" panose="02010600030101010101" pitchFamily="2" charset="-122"/>
              </a:rPr>
              <a:t>(ISR, also called an interrupt </a:t>
            </a:r>
            <a:r>
              <a:rPr lang="en-US" sz="2800" i="1" dirty="0">
                <a:latin typeface="Arial" panose="020B0604020202020204" pitchFamily="34" charset="0"/>
                <a:ea typeface="SimSun" panose="02010600030101010101" pitchFamily="2" charset="-122"/>
              </a:rPr>
              <a:t>handler</a:t>
            </a:r>
            <a:r>
              <a:rPr lang="en-US" sz="2800" dirty="0">
                <a:latin typeface="Arial" panose="020B0604020202020204" pitchFamily="34" charset="0"/>
                <a:ea typeface="SimSun" panose="02010600030101010101" pitchFamily="2" charset="-122"/>
              </a:rPr>
              <a:t>), which handles the event and then returns to the program.</a:t>
            </a:r>
          </a:p>
          <a:p>
            <a:pPr lvl="1">
              <a:defRPr/>
            </a:pPr>
            <a:r>
              <a:rPr lang="en-US" sz="2800" dirty="0">
                <a:effectLst/>
                <a:latin typeface="Arial" panose="020B0604020202020204" pitchFamily="34" charset="0"/>
                <a:ea typeface="SimSun" panose="02010600030101010101" pitchFamily="2" charset="-122"/>
              </a:rPr>
              <a:t>T</a:t>
            </a:r>
            <a:r>
              <a:rPr lang="en-US" sz="2800" dirty="0">
                <a:latin typeface="Arial" panose="020B0604020202020204" pitchFamily="34" charset="0"/>
                <a:ea typeface="SimSun" panose="02010600030101010101" pitchFamily="2" charset="-122"/>
              </a:rPr>
              <a:t>he </a:t>
            </a:r>
            <a:r>
              <a:rPr lang="en-US" sz="2800" b="1" dirty="0">
                <a:solidFill>
                  <a:srgbClr val="0070C0"/>
                </a:solidFill>
                <a:latin typeface="Arial" panose="020B0604020202020204" pitchFamily="34" charset="0"/>
                <a:ea typeface="SimSun" panose="02010600030101010101" pitchFamily="2" charset="-122"/>
              </a:rPr>
              <a:t>processor does other work </a:t>
            </a:r>
            <a:r>
              <a:rPr lang="en-US" sz="2800" dirty="0">
                <a:latin typeface="Arial" panose="020B0604020202020204" pitchFamily="34" charset="0"/>
                <a:ea typeface="SimSun" panose="02010600030101010101" pitchFamily="2" charset="-122"/>
              </a:rPr>
              <a:t>between events.</a:t>
            </a:r>
          </a:p>
        </p:txBody>
      </p:sp>
    </p:spTree>
    <p:extLst>
      <p:ext uri="{BB962C8B-B14F-4D97-AF65-F5344CB8AC3E}">
        <p14:creationId xmlns:p14="http://schemas.microsoft.com/office/powerpoint/2010/main" val="113708217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9: Handling Interrupts</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1081027"/>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dirty="0">
                <a:effectLst/>
                <a:latin typeface="Arial" panose="020B0604020202020204" pitchFamily="34" charset="0"/>
                <a:ea typeface="SimSun" panose="02010600030101010101" pitchFamily="2" charset="-122"/>
              </a:rPr>
              <a:t>Interrupts may be caused by </a:t>
            </a:r>
            <a:r>
              <a:rPr lang="en-US" sz="3200" b="1" dirty="0">
                <a:effectLst/>
                <a:latin typeface="Arial" panose="020B0604020202020204" pitchFamily="34" charset="0"/>
                <a:ea typeface="SimSun" panose="02010600030101010101" pitchFamily="2" charset="-122"/>
              </a:rPr>
              <a:t>hardware</a:t>
            </a:r>
            <a:r>
              <a:rPr lang="en-US" sz="3200" dirty="0">
                <a:effectLst/>
                <a:latin typeface="Arial" panose="020B0604020202020204" pitchFamily="34" charset="0"/>
                <a:ea typeface="SimSun" panose="02010600030101010101" pitchFamily="2" charset="-122"/>
              </a:rPr>
              <a:t> or </a:t>
            </a:r>
            <a:r>
              <a:rPr lang="en-US" sz="3200" b="1" dirty="0">
                <a:effectLst/>
                <a:latin typeface="Arial" panose="020B0604020202020204" pitchFamily="34" charset="0"/>
                <a:ea typeface="SimSun" panose="02010600030101010101" pitchFamily="2" charset="-122"/>
              </a:rPr>
              <a:t>software</a:t>
            </a:r>
          </a:p>
          <a:p>
            <a:pPr>
              <a:defRPr/>
            </a:pPr>
            <a:r>
              <a:rPr kumimoji="0" lang="en-US" sz="3200" i="0" u="none" strike="noStrike" kern="1200" cap="none" spc="0" normalizeH="0" baseline="0" noProof="0" dirty="0">
                <a:ln>
                  <a:noFill/>
                </a:ln>
                <a:solidFill>
                  <a:sysClr val="windowText" lastClr="000000"/>
                </a:solidFill>
                <a:uLnTx/>
                <a:uFillTx/>
                <a:latin typeface="Arial" panose="020B0604020202020204" pitchFamily="34" charset="0"/>
                <a:ea typeface="SimSun" panose="02010600030101010101" pitchFamily="2" charset="-122"/>
                <a:cs typeface="Arial"/>
              </a:rPr>
              <a:t>In this lab, we focus on </a:t>
            </a:r>
            <a:r>
              <a:rPr kumimoji="0" lang="en-US" sz="3200" b="1" i="0" u="none" strike="noStrike" kern="1200" cap="none" spc="0" normalizeH="0" baseline="0" noProof="0" dirty="0">
                <a:ln>
                  <a:noFill/>
                </a:ln>
                <a:solidFill>
                  <a:sysClr val="windowText" lastClr="000000"/>
                </a:solidFill>
                <a:uLnTx/>
                <a:uFillTx/>
                <a:latin typeface="Arial" panose="020B0604020202020204" pitchFamily="34" charset="0"/>
                <a:ea typeface="SimSun" panose="02010600030101010101" pitchFamily="2" charset="-122"/>
                <a:cs typeface="Arial"/>
              </a:rPr>
              <a:t>hardware interrupts</a:t>
            </a:r>
          </a:p>
          <a:p>
            <a:pPr>
              <a:defRPr/>
            </a:pPr>
            <a:r>
              <a:rPr kumimoji="0" lang="en-US" sz="3200" i="0" u="none" strike="noStrike" kern="1200" cap="none" spc="0" normalizeH="0" baseline="0" noProof="0" dirty="0">
                <a:ln>
                  <a:noFill/>
                </a:ln>
                <a:solidFill>
                  <a:sysClr val="windowText" lastClr="000000"/>
                </a:solidFill>
                <a:uLnTx/>
                <a:uFillTx/>
                <a:latin typeface="Arial" panose="020B0604020202020204" pitchFamily="34" charset="0"/>
                <a:ea typeface="SimSun" panose="02010600030101010101" pitchFamily="2" charset="-122"/>
                <a:cs typeface="Arial"/>
              </a:rPr>
              <a:t>The SweRV EH1 core handles interrupts</a:t>
            </a:r>
            <a:r>
              <a:rPr lang="en-US" sz="3200" dirty="0">
                <a:solidFill>
                  <a:sysClr val="windowText" lastClr="000000"/>
                </a:solidFill>
                <a:latin typeface="Arial" panose="020B0604020202020204" pitchFamily="34" charset="0"/>
                <a:ea typeface="SimSun" panose="02010600030101010101" pitchFamily="2" charset="-122"/>
              </a:rPr>
              <a:t> after RISC-V’s PLIC (Platform-level interrupt controller) specification. It is referred to as the Programmable Interrupt Controller (</a:t>
            </a:r>
            <a:r>
              <a:rPr lang="en-US" sz="3200" b="1" dirty="0">
                <a:solidFill>
                  <a:sysClr val="windowText" lastClr="000000"/>
                </a:solidFill>
                <a:latin typeface="Arial" panose="020B0604020202020204" pitchFamily="34" charset="0"/>
                <a:ea typeface="SimSun" panose="02010600030101010101" pitchFamily="2" charset="-122"/>
              </a:rPr>
              <a:t>PIC</a:t>
            </a:r>
            <a:r>
              <a:rPr lang="en-US" sz="3200" dirty="0">
                <a:solidFill>
                  <a:sysClr val="windowText" lastClr="000000"/>
                </a:solidFill>
                <a:latin typeface="Arial" panose="020B0604020202020204" pitchFamily="34" charset="0"/>
                <a:ea typeface="SimSun" panose="02010600030101010101" pitchFamily="2" charset="-122"/>
              </a:rPr>
              <a:t>). It has:</a:t>
            </a:r>
          </a:p>
          <a:p>
            <a:pPr lvl="1">
              <a:defRPr/>
            </a:pPr>
            <a:r>
              <a:rPr kumimoji="0" lang="en-US" sz="2800" i="0" u="none" strike="noStrike" kern="1200" cap="none" spc="0" normalizeH="0" baseline="0" noProof="0" dirty="0">
                <a:ln>
                  <a:noFill/>
                </a:ln>
                <a:solidFill>
                  <a:sysClr val="windowText" lastClr="000000"/>
                </a:solidFill>
                <a:effectLst/>
                <a:uLnTx/>
                <a:uFillTx/>
                <a:latin typeface="Arial" panose="020B0604020202020204" pitchFamily="34" charset="0"/>
                <a:ea typeface="SimSun" panose="02010600030101010101" pitchFamily="2" charset="-122"/>
                <a:cs typeface="Arial"/>
              </a:rPr>
              <a:t>255 </a:t>
            </a:r>
            <a:r>
              <a:rPr lang="en-US" sz="2800" dirty="0">
                <a:solidFill>
                  <a:sysClr val="windowText" lastClr="000000"/>
                </a:solidFill>
                <a:latin typeface="Arial" panose="020B0604020202020204" pitchFamily="34" charset="0"/>
                <a:ea typeface="SimSun" panose="02010600030101010101" pitchFamily="2" charset="-122"/>
              </a:rPr>
              <a:t>interrupt sources</a:t>
            </a:r>
          </a:p>
          <a:p>
            <a:pPr lvl="1">
              <a:defRPr/>
            </a:pPr>
            <a:r>
              <a:rPr kumimoji="0" lang="en-US" sz="2800" i="0" u="none" strike="noStrike" kern="1200" cap="none" spc="0" normalizeH="0" baseline="0" noProof="0" dirty="0">
                <a:ln>
                  <a:noFill/>
                </a:ln>
                <a:solidFill>
                  <a:sysClr val="windowText" lastClr="000000"/>
                </a:solidFill>
                <a:effectLst/>
                <a:uLnTx/>
                <a:uFillTx/>
                <a:latin typeface="Arial" panose="020B0604020202020204" pitchFamily="34" charset="0"/>
                <a:ea typeface="SimSun" panose="02010600030101010101" pitchFamily="2" charset="-122"/>
                <a:cs typeface="Arial"/>
              </a:rPr>
              <a:t>15 priority levels</a:t>
            </a:r>
            <a:endParaRPr kumimoji="0" lang="en-GB" sz="2800" i="0" u="none" strike="noStrike" kern="1200" cap="none" spc="0" normalizeH="0" baseline="0" noProof="0" dirty="0">
              <a:ln>
                <a:noFill/>
              </a:ln>
              <a:solidFill>
                <a:sysClr val="windowText" lastClr="000000"/>
              </a:solidFill>
              <a:effectLst/>
              <a:uLnTx/>
              <a:uFillTx/>
              <a:latin typeface="Arial"/>
              <a:ea typeface="+mn-ea"/>
              <a:cs typeface="Arial"/>
            </a:endParaRPr>
          </a:p>
          <a:p>
            <a:pPr marL="400050" lvl="1" indent="0">
              <a:spcBef>
                <a:spcPts val="0"/>
              </a:spcBef>
              <a:buNone/>
            </a:pPr>
            <a:endParaRPr lang="en-US" sz="2800" dirty="0">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251340099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9: Interrupt Hardware</a:t>
            </a:r>
          </a:p>
        </p:txBody>
      </p:sp>
      <p:pic>
        <p:nvPicPr>
          <p:cNvPr id="5" name="Imagen 16">
            <a:extLst>
              <a:ext uri="{FF2B5EF4-FFF2-40B4-BE49-F238E27FC236}">
                <a16:creationId xmlns:a16="http://schemas.microsoft.com/office/drawing/2014/main" id="{D81E216E-F0DF-4D1B-831C-BA8AAC52991A}"/>
              </a:ext>
            </a:extLst>
          </p:cNvPr>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274679" y="1161235"/>
            <a:ext cx="11572327" cy="4756594"/>
          </a:xfrm>
          <a:prstGeom prst="rect">
            <a:avLst/>
          </a:prstGeom>
          <a:noFill/>
          <a:ln>
            <a:noFill/>
          </a:ln>
        </p:spPr>
      </p:pic>
    </p:spTree>
    <p:extLst>
      <p:ext uri="{BB962C8B-B14F-4D97-AF65-F5344CB8AC3E}">
        <p14:creationId xmlns:p14="http://schemas.microsoft.com/office/powerpoint/2010/main" val="125448489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3600" b="1" dirty="0"/>
              <a:t>RVfpga Lab 9: WD’s PSP/BSP functions for handling interrupts</a:t>
            </a:r>
          </a:p>
        </p:txBody>
      </p:sp>
      <p:pic>
        <p:nvPicPr>
          <p:cNvPr id="2" name="Imagen 1"/>
          <p:cNvPicPr>
            <a:picLocks noChangeAspect="1"/>
          </p:cNvPicPr>
          <p:nvPr/>
        </p:nvPicPr>
        <p:blipFill>
          <a:blip r:embed="rId2"/>
          <a:stretch>
            <a:fillRect/>
          </a:stretch>
        </p:blipFill>
        <p:spPr>
          <a:xfrm>
            <a:off x="2810542" y="902570"/>
            <a:ext cx="6321581" cy="5371558"/>
          </a:xfrm>
          <a:prstGeom prst="rect">
            <a:avLst/>
          </a:prstGeom>
        </p:spPr>
      </p:pic>
    </p:spTree>
    <p:extLst>
      <p:ext uri="{BB962C8B-B14F-4D97-AF65-F5344CB8AC3E}">
        <p14:creationId xmlns:p14="http://schemas.microsoft.com/office/powerpoint/2010/main" val="344780464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331028" y="899160"/>
            <a:ext cx="11677320" cy="539496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US" sz="2000" b="1" dirty="0">
                <a:latin typeface="Arial" panose="020B0604020202020204" pitchFamily="34" charset="0"/>
                <a:ea typeface="SimSun" panose="02010600030101010101" pitchFamily="2" charset="-122"/>
              </a:rPr>
              <a:t>Use interrupts to read value of Switch[0] – only on rising edge (0</a:t>
            </a:r>
            <a:r>
              <a:rPr lang="en-US" sz="2000" b="1" dirty="0">
                <a:latin typeface="Arial" panose="020B0604020202020204" pitchFamily="34" charset="0"/>
                <a:ea typeface="SimSun" panose="02010600030101010101" pitchFamily="2" charset="-122"/>
                <a:sym typeface="Wingdings" panose="05000000000000000000" pitchFamily="2" charset="2"/>
              </a:rPr>
              <a:t>1 transition)</a:t>
            </a:r>
            <a:endParaRPr lang="en-US" sz="1800" b="1" dirty="0">
              <a:latin typeface="Arial" panose="020B0604020202020204" pitchFamily="34" charset="0"/>
              <a:ea typeface="SimSun" panose="02010600030101010101" pitchFamily="2" charset="-122"/>
            </a:endParaRPr>
          </a:p>
          <a:p>
            <a:pPr>
              <a:defRPr/>
            </a:pPr>
            <a:r>
              <a:rPr lang="en-US" sz="2000" dirty="0">
                <a:effectLst/>
                <a:latin typeface="Arial" panose="020B0604020202020204" pitchFamily="34" charset="0"/>
                <a:ea typeface="SimSun" panose="02010600030101010101" pitchFamily="2" charset="-122"/>
              </a:rPr>
              <a:t>Steps for configuring the system using PSP/BSP functions:</a:t>
            </a:r>
          </a:p>
          <a:p>
            <a:pPr marL="971550" lvl="1" indent="-514350">
              <a:buFont typeface="+mj-lt"/>
              <a:buAutoNum type="arabicPeriod"/>
              <a:defRPr/>
            </a:pPr>
            <a:r>
              <a:rPr lang="en-US" sz="1800" dirty="0">
                <a:latin typeface="Arial" panose="020B0604020202020204" pitchFamily="34" charset="0"/>
                <a:ea typeface="SimSun" panose="02010600030101010101" pitchFamily="2" charset="-122"/>
              </a:rPr>
              <a:t>Initialize the interrupt system</a:t>
            </a:r>
          </a:p>
          <a:p>
            <a:pPr marL="971550" lvl="1" indent="-514350">
              <a:buFont typeface="+mj-lt"/>
              <a:buAutoNum type="arabicPeriod"/>
              <a:defRPr/>
            </a:pPr>
            <a:r>
              <a:rPr lang="en-US" sz="1800" dirty="0">
                <a:latin typeface="Arial" panose="020B0604020202020204" pitchFamily="34" charset="0"/>
                <a:ea typeface="SimSun" panose="02010600030101010101" pitchFamily="2" charset="-122"/>
              </a:rPr>
              <a:t>Initialize external interrupt line IRQ4 and connect with GPIO</a:t>
            </a:r>
          </a:p>
          <a:p>
            <a:pPr marL="971550" lvl="1" indent="-514350">
              <a:buFont typeface="+mj-lt"/>
              <a:buAutoNum type="arabicPeriod"/>
              <a:defRPr/>
            </a:pPr>
            <a:r>
              <a:rPr lang="en-US" sz="1800" dirty="0">
                <a:latin typeface="Arial" panose="020B0604020202020204" pitchFamily="34" charset="0"/>
                <a:ea typeface="SimSun" panose="02010600030101010101" pitchFamily="2" charset="-122"/>
              </a:rPr>
              <a:t>Initialize the GPIO registers for using interrupts:</a:t>
            </a:r>
          </a:p>
          <a:p>
            <a:pPr lvl="2">
              <a:defRPr/>
            </a:pPr>
            <a:r>
              <a:rPr lang="en-US" sz="1200" dirty="0">
                <a:latin typeface="Arial" panose="020B0604020202020204" pitchFamily="34" charset="0"/>
                <a:ea typeface="SimSun" panose="02010600030101010101" pitchFamily="2" charset="-122"/>
              </a:rPr>
              <a:t>RGPIO_INTE = 0x10000 (enable interrupt for Switch[0])</a:t>
            </a:r>
          </a:p>
          <a:p>
            <a:pPr lvl="2">
              <a:defRPr/>
            </a:pPr>
            <a:r>
              <a:rPr lang="en-US" sz="1200" dirty="0">
                <a:latin typeface="Arial" panose="020B0604020202020204" pitchFamily="34" charset="0"/>
                <a:ea typeface="SimSun" panose="02010600030101010101" pitchFamily="2" charset="-122"/>
              </a:rPr>
              <a:t>RGPIO_PTRIG = 0x10000 (interrupt triggered on rising-edge of Switch[0])</a:t>
            </a:r>
          </a:p>
          <a:p>
            <a:pPr lvl="2">
              <a:defRPr/>
            </a:pPr>
            <a:r>
              <a:rPr lang="en-US" sz="1200" dirty="0">
                <a:latin typeface="Arial" panose="020B0604020202020204" pitchFamily="34" charset="0"/>
                <a:ea typeface="SimSun" panose="02010600030101010101" pitchFamily="2" charset="-122"/>
              </a:rPr>
              <a:t>RGPIO_INTS = 0x0 (clears all interrupts)</a:t>
            </a:r>
          </a:p>
          <a:p>
            <a:pPr lvl="2">
              <a:defRPr/>
            </a:pPr>
            <a:r>
              <a:rPr lang="en-US" sz="1200" dirty="0">
                <a:latin typeface="Arial" panose="020B0604020202020204" pitchFamily="34" charset="0"/>
                <a:ea typeface="SimSun" panose="02010600030101010101" pitchFamily="2" charset="-122"/>
              </a:rPr>
              <a:t>RGPIO_CTRL = 0x1 (enables GPIO interrupts)</a:t>
            </a:r>
          </a:p>
          <a:p>
            <a:pPr marL="971550" lvl="1" indent="-514350">
              <a:buFont typeface="+mj-lt"/>
              <a:buAutoNum type="arabicPeriod"/>
              <a:defRPr/>
            </a:pPr>
            <a:r>
              <a:rPr lang="en-US" sz="1800" dirty="0">
                <a:latin typeface="Arial" panose="020B0604020202020204" pitchFamily="34" charset="0"/>
                <a:ea typeface="SimSun" panose="02010600030101010101" pitchFamily="2" charset="-122"/>
              </a:rPr>
              <a:t>Enable global interrupts</a:t>
            </a:r>
          </a:p>
          <a:p>
            <a:pPr>
              <a:defRPr/>
            </a:pPr>
            <a:r>
              <a:rPr lang="en-US" sz="2000" dirty="0">
                <a:latin typeface="Arial" panose="020B0604020202020204" pitchFamily="34" charset="0"/>
                <a:ea typeface="SimSun" panose="02010600030101010101" pitchFamily="2" charset="-122"/>
              </a:rPr>
              <a:t>GPIO_ISR (see next slide): Invoked when an interrupt is triggered at the GPIO</a:t>
            </a:r>
          </a:p>
          <a:p>
            <a:pPr marL="971550" lvl="1" indent="-514350">
              <a:buFont typeface="+mj-lt"/>
              <a:buAutoNum type="arabicPeriod"/>
              <a:defRPr/>
            </a:pPr>
            <a:r>
              <a:rPr lang="en-US" sz="1800" dirty="0">
                <a:latin typeface="Arial" panose="020B0604020202020204" pitchFamily="34" charset="0"/>
                <a:ea typeface="SimSun" panose="02010600030101010101" pitchFamily="2" charset="-122"/>
              </a:rPr>
              <a:t>The current state of the LEDs is read</a:t>
            </a:r>
          </a:p>
          <a:p>
            <a:pPr marL="971550" lvl="1" indent="-514350">
              <a:buFont typeface="+mj-lt"/>
              <a:buAutoNum type="arabicPeriod"/>
              <a:defRPr/>
            </a:pPr>
            <a:r>
              <a:rPr lang="en-US" sz="1800" dirty="0">
                <a:latin typeface="Arial" panose="020B0604020202020204" pitchFamily="34" charset="0"/>
                <a:ea typeface="SimSun" panose="02010600030101010101" pitchFamily="2" charset="-122"/>
              </a:rPr>
              <a:t>The LEDs are inverted and masked</a:t>
            </a:r>
          </a:p>
          <a:p>
            <a:pPr marL="971550" lvl="1" indent="-514350">
              <a:buFont typeface="+mj-lt"/>
              <a:buAutoNum type="arabicPeriod"/>
              <a:defRPr/>
            </a:pPr>
            <a:r>
              <a:rPr lang="en-US" sz="1800" dirty="0">
                <a:latin typeface="Arial" panose="020B0604020202020204" pitchFamily="34" charset="0"/>
                <a:ea typeface="SimSun" panose="02010600030101010101" pitchFamily="2" charset="-122"/>
              </a:rPr>
              <a:t>The LEDs are written with the new value</a:t>
            </a:r>
          </a:p>
          <a:p>
            <a:pPr marL="971550" lvl="1" indent="-514350">
              <a:buFont typeface="+mj-lt"/>
              <a:buAutoNum type="arabicPeriod"/>
              <a:defRPr/>
            </a:pPr>
            <a:r>
              <a:rPr lang="en-US" sz="1800" dirty="0">
                <a:latin typeface="Arial" panose="020B0604020202020204" pitchFamily="34" charset="0"/>
                <a:ea typeface="SimSun" panose="02010600030101010101" pitchFamily="2" charset="-122"/>
              </a:rPr>
              <a:t>The GPIO interrupt is cleared</a:t>
            </a:r>
          </a:p>
          <a:p>
            <a:pPr marL="971550" lvl="1" indent="-514350">
              <a:buFont typeface="+mj-lt"/>
              <a:buAutoNum type="arabicPeriod"/>
              <a:defRPr/>
            </a:pPr>
            <a:r>
              <a:rPr lang="en-US" sz="1800" dirty="0">
                <a:latin typeface="Arial" panose="020B0604020202020204" pitchFamily="34" charset="0"/>
                <a:ea typeface="SimSun" panose="02010600030101010101" pitchFamily="2" charset="-122"/>
              </a:rPr>
              <a:t>The IRQ4 external interrupt is cleared</a:t>
            </a:r>
          </a:p>
          <a:p>
            <a:pPr>
              <a:defRPr/>
            </a:pPr>
            <a:r>
              <a:rPr lang="en-US" sz="2000" dirty="0">
                <a:latin typeface="Arial" panose="020B0604020202020204" pitchFamily="34" charset="0"/>
                <a:ea typeface="SimSun" panose="02010600030101010101" pitchFamily="2" charset="-122"/>
              </a:rPr>
              <a:t>For full code, see: </a:t>
            </a:r>
            <a:r>
              <a:rPr lang="en-US" sz="2000" i="1" dirty="0">
                <a:latin typeface="Arial" panose="020B0604020202020204" pitchFamily="34" charset="0"/>
                <a:ea typeface="SimSun" panose="02010600030101010101" pitchFamily="2" charset="-122"/>
              </a:rPr>
              <a:t>[</a:t>
            </a:r>
            <a:r>
              <a:rPr lang="en-US" sz="2000" i="1" dirty="0" err="1">
                <a:latin typeface="Arial" panose="020B0604020202020204" pitchFamily="34" charset="0"/>
                <a:ea typeface="SimSun" panose="02010600030101010101" pitchFamily="2" charset="-122"/>
              </a:rPr>
              <a:t>RVfpgaPath</a:t>
            </a:r>
            <a:r>
              <a:rPr lang="en-US" sz="2000" i="1" dirty="0">
                <a:latin typeface="Arial" panose="020B0604020202020204" pitchFamily="34" charset="0"/>
                <a:ea typeface="SimSun" panose="02010600030101010101" pitchFamily="2" charset="-122"/>
              </a:rPr>
              <a:t>]/</a:t>
            </a:r>
            <a:r>
              <a:rPr lang="en-US" sz="2000" i="1" dirty="0" err="1">
                <a:latin typeface="Arial" panose="020B0604020202020204" pitchFamily="34" charset="0"/>
                <a:ea typeface="SimSun" panose="02010600030101010101" pitchFamily="2" charset="-122"/>
              </a:rPr>
              <a:t>RVfpga</a:t>
            </a:r>
            <a:r>
              <a:rPr lang="en-US" sz="2000" i="1" dirty="0">
                <a:latin typeface="Arial" panose="020B0604020202020204" pitchFamily="34" charset="0"/>
                <a:ea typeface="SimSun" panose="02010600030101010101" pitchFamily="2" charset="-122"/>
              </a:rPr>
              <a:t>/Labs/Lab9/LED-Switch_7SegDispl_Interrupts_C-Lang.c</a:t>
            </a:r>
            <a:endParaRPr lang="en-US" sz="2000" i="1" dirty="0"/>
          </a:p>
          <a:p>
            <a:pPr marL="571500" indent="-514350">
              <a:buFont typeface="+mj-lt"/>
              <a:buAutoNum type="arabicPeriod"/>
              <a:defRPr/>
            </a:pPr>
            <a:endParaRPr lang="en-US" sz="2000" dirty="0">
              <a:latin typeface="Arial" panose="020B0604020202020204" pitchFamily="34" charset="0"/>
              <a:ea typeface="SimSun" panose="02010600030101010101" pitchFamily="2" charset="-122"/>
            </a:endParaRPr>
          </a:p>
        </p:txBody>
      </p:sp>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3600" b="1" dirty="0"/>
              <a:t>RVfpga Lab 9: Interrupt Example using WD’s PSP/BSP</a:t>
            </a:r>
          </a:p>
        </p:txBody>
      </p:sp>
    </p:spTree>
    <p:extLst>
      <p:ext uri="{BB962C8B-B14F-4D97-AF65-F5344CB8AC3E}">
        <p14:creationId xmlns:p14="http://schemas.microsoft.com/office/powerpoint/2010/main" val="340590076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35625" y="95535"/>
            <a:ext cx="12130268" cy="680114"/>
          </a:xfrm>
        </p:spPr>
        <p:txBody>
          <a:bodyPr>
            <a:noAutofit/>
          </a:bodyPr>
          <a:lstStyle/>
          <a:p>
            <a:r>
              <a:rPr lang="en-US" sz="3200" b="1" dirty="0"/>
              <a:t>RVfpga Lab 9: Example ISR to i</a:t>
            </a:r>
            <a:r>
              <a:rPr lang="en-US" sz="3200" b="1" dirty="0">
                <a:ea typeface="SimSun" panose="02010600030101010101" pitchFamily="2" charset="-122"/>
              </a:rPr>
              <a:t>nvert right-most LED when switch 0</a:t>
            </a:r>
            <a:r>
              <a:rPr lang="en-US" sz="3200" b="1" dirty="0">
                <a:ea typeface="SimSun" panose="02010600030101010101" pitchFamily="2" charset="-122"/>
                <a:sym typeface="Wingdings" panose="05000000000000000000" pitchFamily="2" charset="2"/>
              </a:rPr>
              <a:t>1</a:t>
            </a:r>
            <a:endParaRPr lang="en-US" sz="3200" b="1" dirty="0"/>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1026219"/>
            <a:ext cx="11677320" cy="508957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void </a:t>
            </a:r>
            <a:r>
              <a:rPr lang="en-US" sz="2000" b="1" dirty="0">
                <a:effectLst/>
                <a:latin typeface="Courier New" panose="02070309020205020404" pitchFamily="49" charset="0"/>
                <a:ea typeface="SimSun" panose="02010600030101010101" pitchFamily="2" charset="-122"/>
                <a:cs typeface="Courier New" panose="02070309020205020404" pitchFamily="49" charset="0"/>
              </a:rPr>
              <a:t>GPIO_ISR</a:t>
            </a:r>
            <a:r>
              <a:rPr lang="en-US" sz="2000" dirty="0">
                <a:effectLst/>
                <a:latin typeface="Courier New" panose="02070309020205020404" pitchFamily="49" charset="0"/>
                <a:ea typeface="SimSun" panose="02010600030101010101" pitchFamily="2" charset="-122"/>
                <a:cs typeface="Courier New" panose="02070309020205020404" pitchFamily="49" charset="0"/>
              </a:rPr>
              <a:t>(void) {</a:t>
            </a: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unsigned int i;</a:t>
            </a:r>
          </a:p>
          <a:p>
            <a:pPr marL="0" indent="0">
              <a:spcBef>
                <a:spcPts val="0"/>
              </a:spcBef>
              <a:buNone/>
              <a:defRPr/>
            </a:pPr>
            <a:endParaRPr lang="en-US" sz="2000" dirty="0">
              <a:effectLst/>
              <a:latin typeface="Courier New" panose="02070309020205020404" pitchFamily="49" charset="0"/>
              <a:ea typeface="SimSun" panose="02010600030101010101" pitchFamily="2" charset="-122"/>
              <a:cs typeface="Courier New" panose="02070309020205020404" pitchFamily="49" charset="0"/>
            </a:endParaRP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 Invert LED value */</a:t>
            </a: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i = M_PSP_READ_REGISTER_32(GPIO_LEDs);    // RGPIO_OUT</a:t>
            </a: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i = !i;                                   // Invert the LEDs</a:t>
            </a: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i = i &amp; 0x1;                              // Only change right-most LED</a:t>
            </a:r>
          </a:p>
          <a:p>
            <a:pPr marL="0" indent="0">
              <a:spcBef>
                <a:spcPts val="0"/>
              </a:spcBef>
              <a:buNone/>
              <a:defRPr/>
            </a:pPr>
            <a:endParaRPr lang="en-US" sz="2000" dirty="0">
              <a:effectLst/>
              <a:latin typeface="Courier New" panose="02070309020205020404" pitchFamily="49" charset="0"/>
              <a:ea typeface="SimSun" panose="02010600030101010101" pitchFamily="2" charset="-122"/>
              <a:cs typeface="Courier New" panose="02070309020205020404" pitchFamily="49" charset="0"/>
            </a:endParaRP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M_PSP_WRITE_REGISTER_32(GPIO_LEDs, i)     // RGPIO_OUT</a:t>
            </a:r>
          </a:p>
          <a:p>
            <a:pPr marL="0" indent="0">
              <a:spcBef>
                <a:spcPts val="0"/>
              </a:spcBef>
              <a:buNone/>
              <a:defRPr/>
            </a:pPr>
            <a:endParaRPr lang="en-US" sz="2000" dirty="0">
              <a:effectLst/>
              <a:latin typeface="Courier New" panose="02070309020205020404" pitchFamily="49" charset="0"/>
              <a:ea typeface="SimSun" panose="02010600030101010101" pitchFamily="2" charset="-122"/>
              <a:cs typeface="Courier New" panose="02070309020205020404" pitchFamily="49" charset="0"/>
            </a:endParaRP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 Clear GPIO interrupt */</a:t>
            </a: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M_PSP_WRITE_REGISTER_32(RGPIO_INTS, 0x0); // RGPIO_INTS</a:t>
            </a:r>
          </a:p>
          <a:p>
            <a:pPr marL="0" indent="0">
              <a:spcBef>
                <a:spcPts val="0"/>
              </a:spcBef>
              <a:buNone/>
              <a:defRPr/>
            </a:pPr>
            <a:endParaRPr lang="en-US" sz="2000" dirty="0">
              <a:effectLst/>
              <a:latin typeface="Courier New" panose="02070309020205020404" pitchFamily="49" charset="0"/>
              <a:ea typeface="SimSun" panose="02010600030101010101" pitchFamily="2" charset="-122"/>
              <a:cs typeface="Courier New" panose="02070309020205020404" pitchFamily="49" charset="0"/>
            </a:endParaRP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 Clear this interrupt (IRQ4) */</a:t>
            </a: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bspClearExtInterrupt(4);</a:t>
            </a: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a:t>
            </a:r>
            <a:endParaRPr lang="en-US" sz="2000" dirty="0">
              <a:latin typeface="Courier New" panose="02070309020205020404" pitchFamily="49" charset="0"/>
              <a:ea typeface="SimSun"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34611516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9: Exercises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127760"/>
            <a:ext cx="11468213" cy="498130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b="1" dirty="0"/>
              <a:t>Exercise 1. </a:t>
            </a:r>
            <a:r>
              <a:rPr lang="en-US" sz="2400" dirty="0"/>
              <a:t>Modify the </a:t>
            </a:r>
            <a:r>
              <a:rPr lang="en-US" sz="2400" i="1" dirty="0"/>
              <a:t>LED-Switch_7SegDispl_Interrupts_C-Lang </a:t>
            </a:r>
            <a:r>
              <a:rPr lang="en-US" sz="2400" dirty="0"/>
              <a:t>program to include a second interrupt source, in this case generated by the timer.</a:t>
            </a:r>
          </a:p>
          <a:p>
            <a:r>
              <a:rPr lang="en-US" sz="2400" b="1" dirty="0"/>
              <a:t>Exercise 2. </a:t>
            </a:r>
            <a:r>
              <a:rPr lang="en-US" sz="2400" dirty="0"/>
              <a:t>Modify </a:t>
            </a:r>
            <a:r>
              <a:rPr lang="en-US" sz="2400" dirty="0" err="1"/>
              <a:t>RVfpgaNexys</a:t>
            </a:r>
            <a:r>
              <a:rPr lang="en-US" sz="2400" dirty="0"/>
              <a:t> to include a third interrupt source coming from the second GPIO that you designed in Lab 6 for controlling the on-board pushbuttons (GPIO2).</a:t>
            </a:r>
          </a:p>
          <a:p>
            <a:r>
              <a:rPr lang="en-US" sz="2400" b="1" dirty="0"/>
              <a:t>Exercise 3. </a:t>
            </a:r>
            <a:r>
              <a:rPr lang="en-US" sz="2400" dirty="0"/>
              <a:t>Use the extended </a:t>
            </a:r>
            <a:r>
              <a:rPr lang="en-US" sz="2400" dirty="0" err="1"/>
              <a:t>RVfpgaNexys</a:t>
            </a:r>
            <a:r>
              <a:rPr lang="en-US" sz="2400" dirty="0"/>
              <a:t> version that you designed in the previous exercise to implement a C program that displays an increasingly incrementing binary count on the LEDs, starting at 1. </a:t>
            </a:r>
          </a:p>
          <a:p>
            <a:pPr lvl="1"/>
            <a:r>
              <a:rPr lang="en-US" sz="2000" dirty="0"/>
              <a:t>Create a delay with the timer, using interrupts, for waiting between displaying each incremented value so that the values are viewable by the human eye. </a:t>
            </a:r>
          </a:p>
          <a:p>
            <a:pPr lvl="1"/>
            <a:r>
              <a:rPr lang="en-US" sz="2000" dirty="0"/>
              <a:t>Read BTNC and use it to change the speed of the count.</a:t>
            </a:r>
          </a:p>
          <a:p>
            <a:pPr lvl="1"/>
            <a:r>
              <a:rPr lang="en-US" sz="2000" dirty="0"/>
              <a:t>Read Switch[0] and use it to restart the count whenever it is pressed. </a:t>
            </a:r>
            <a:endParaRPr lang="en-US" sz="2000" b="1" dirty="0"/>
          </a:p>
        </p:txBody>
      </p:sp>
    </p:spTree>
    <p:extLst>
      <p:ext uri="{BB962C8B-B14F-4D97-AF65-F5344CB8AC3E}">
        <p14:creationId xmlns:p14="http://schemas.microsoft.com/office/powerpoint/2010/main" val="6184205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a:t>RVfpga Required Software and Hardware</a:t>
            </a:r>
          </a:p>
        </p:txBody>
      </p:sp>
      <p:graphicFrame>
        <p:nvGraphicFramePr>
          <p:cNvPr id="5" name="Tabla 7">
            <a:extLst>
              <a:ext uri="{FF2B5EF4-FFF2-40B4-BE49-F238E27FC236}">
                <a16:creationId xmlns:a16="http://schemas.microsoft.com/office/drawing/2014/main" id="{C7B4BCC1-6B1F-4B3E-9201-441EDCB2E472}"/>
              </a:ext>
            </a:extLst>
          </p:cNvPr>
          <p:cNvGraphicFramePr>
            <a:graphicFrameLocks noGrp="1"/>
          </p:cNvGraphicFramePr>
          <p:nvPr>
            <p:extLst>
              <p:ext uri="{D42A27DB-BD31-4B8C-83A1-F6EECF244321}">
                <p14:modId xmlns:p14="http://schemas.microsoft.com/office/powerpoint/2010/main" val="1004879984"/>
              </p:ext>
            </p:extLst>
          </p:nvPr>
        </p:nvGraphicFramePr>
        <p:xfrm>
          <a:off x="567260" y="1160009"/>
          <a:ext cx="4267068" cy="4212758"/>
        </p:xfrm>
        <a:graphic>
          <a:graphicData uri="http://schemas.openxmlformats.org/drawingml/2006/table">
            <a:tbl>
              <a:tblPr firstRow="1" bandRow="1">
                <a:tableStyleId>{5C22544A-7EE6-4342-B048-85BDC9FD1C3A}</a:tableStyleId>
              </a:tblPr>
              <a:tblGrid>
                <a:gridCol w="4267068">
                  <a:extLst>
                    <a:ext uri="{9D8B030D-6E8A-4147-A177-3AD203B41FA5}">
                      <a16:colId xmlns:a16="http://schemas.microsoft.com/office/drawing/2014/main" val="2989335716"/>
                    </a:ext>
                  </a:extLst>
                </a:gridCol>
              </a:tblGrid>
              <a:tr h="659947">
                <a:tc>
                  <a:txBody>
                    <a:bodyPr/>
                    <a:lstStyle/>
                    <a:p>
                      <a:pPr algn="ctr"/>
                      <a:r>
                        <a:rPr lang="es-ES" sz="3600" dirty="0"/>
                        <a:t>SOFTWARE</a:t>
                      </a:r>
                    </a:p>
                  </a:txBody>
                  <a:tcPr>
                    <a:solidFill>
                      <a:srgbClr val="1F108E"/>
                    </a:solidFill>
                  </a:tcPr>
                </a:tc>
                <a:extLst>
                  <a:ext uri="{0D108BD9-81ED-4DB2-BD59-A6C34878D82A}">
                    <a16:rowId xmlns:a16="http://schemas.microsoft.com/office/drawing/2014/main" val="3153849981"/>
                  </a:ext>
                </a:extLst>
              </a:tr>
              <a:tr h="53529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2400" dirty="0" smtClean="0"/>
                        <a:t>Xilinx </a:t>
                      </a:r>
                      <a:r>
                        <a:rPr lang="es-ES" sz="2400" b="1" dirty="0" smtClean="0"/>
                        <a:t>Vivado</a:t>
                      </a:r>
                      <a:r>
                        <a:rPr lang="es-ES" sz="2400" dirty="0" smtClean="0"/>
                        <a:t> 2019.2 </a:t>
                      </a:r>
                      <a:r>
                        <a:rPr lang="es-ES" sz="2400" dirty="0" err="1" smtClean="0"/>
                        <a:t>WebPACK</a:t>
                      </a:r>
                      <a:endParaRPr lang="es-ES" sz="2400" dirty="0"/>
                    </a:p>
                  </a:txBody>
                  <a:tcPr/>
                </a:tc>
                <a:extLst>
                  <a:ext uri="{0D108BD9-81ED-4DB2-BD59-A6C34878D82A}">
                    <a16:rowId xmlns:a16="http://schemas.microsoft.com/office/drawing/2014/main" val="3555150308"/>
                  </a:ext>
                </a:extLst>
              </a:tr>
              <a:tr h="2111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2400" b="1" dirty="0"/>
                        <a:t>PlatformIO</a:t>
                      </a:r>
                      <a:r>
                        <a:rPr lang="es-ES" sz="2400" dirty="0"/>
                        <a:t> – an extension of Microsoft’s</a:t>
                      </a:r>
                      <a:r>
                        <a:rPr lang="es-ES" sz="2400" baseline="0" dirty="0"/>
                        <a:t> </a:t>
                      </a:r>
                      <a:r>
                        <a:rPr lang="es-ES" sz="2400" b="1" dirty="0"/>
                        <a:t>Visual Studio Code – </a:t>
                      </a:r>
                      <a:r>
                        <a:rPr lang="es-ES" sz="2400" dirty="0"/>
                        <a:t> with Chips Alliance platform,</a:t>
                      </a:r>
                      <a:r>
                        <a:rPr lang="es-ES" sz="2400" baseline="0" dirty="0"/>
                        <a:t> which </a:t>
                      </a:r>
                      <a:r>
                        <a:rPr lang="es-ES" sz="2400" dirty="0"/>
                        <a:t>includes: RISC-V Toolchain, OpenOCD, Verilator HDL Simulator, WD Whisper instruction set simulator (ISS</a:t>
                      </a:r>
                      <a:r>
                        <a:rPr lang="es-ES" sz="240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2400" b="1" dirty="0" err="1" smtClean="0"/>
                        <a:t>Verilator</a:t>
                      </a:r>
                      <a:r>
                        <a:rPr lang="es-ES" sz="2400" b="1" baseline="0" dirty="0" smtClean="0"/>
                        <a:t> </a:t>
                      </a:r>
                      <a:r>
                        <a:rPr lang="es-ES" sz="2400" b="0" baseline="0" dirty="0" smtClean="0"/>
                        <a:t>and </a:t>
                      </a:r>
                      <a:r>
                        <a:rPr lang="es-ES" sz="2400" b="1" baseline="0" dirty="0" err="1" smtClean="0"/>
                        <a:t>GTKWave</a:t>
                      </a:r>
                      <a:endParaRPr lang="es-ES" sz="2400" dirty="0"/>
                    </a:p>
                  </a:txBody>
                  <a:tcPr/>
                </a:tc>
                <a:extLst>
                  <a:ext uri="{0D108BD9-81ED-4DB2-BD59-A6C34878D82A}">
                    <a16:rowId xmlns:a16="http://schemas.microsoft.com/office/drawing/2014/main" val="3795607364"/>
                  </a:ext>
                </a:extLst>
              </a:tr>
            </a:tbl>
          </a:graphicData>
        </a:graphic>
      </p:graphicFrame>
      <p:graphicFrame>
        <p:nvGraphicFramePr>
          <p:cNvPr id="6" name="Tabla 8">
            <a:extLst>
              <a:ext uri="{FF2B5EF4-FFF2-40B4-BE49-F238E27FC236}">
                <a16:creationId xmlns:a16="http://schemas.microsoft.com/office/drawing/2014/main" id="{0E1CDCAC-99BE-42F3-A8E2-3083523B6120}"/>
              </a:ext>
            </a:extLst>
          </p:cNvPr>
          <p:cNvGraphicFramePr>
            <a:graphicFrameLocks noGrp="1"/>
          </p:cNvGraphicFramePr>
          <p:nvPr>
            <p:extLst>
              <p:ext uri="{D42A27DB-BD31-4B8C-83A1-F6EECF244321}">
                <p14:modId xmlns:p14="http://schemas.microsoft.com/office/powerpoint/2010/main" val="1492484643"/>
              </p:ext>
            </p:extLst>
          </p:nvPr>
        </p:nvGraphicFramePr>
        <p:xfrm>
          <a:off x="5531952" y="1264408"/>
          <a:ext cx="6092788" cy="1198879"/>
        </p:xfrm>
        <a:graphic>
          <a:graphicData uri="http://schemas.openxmlformats.org/drawingml/2006/table">
            <a:tbl>
              <a:tblPr firstRow="1" bandRow="1">
                <a:tableStyleId>{5C22544A-7EE6-4342-B048-85BDC9FD1C3A}</a:tableStyleId>
              </a:tblPr>
              <a:tblGrid>
                <a:gridCol w="6092788">
                  <a:extLst>
                    <a:ext uri="{9D8B030D-6E8A-4147-A177-3AD203B41FA5}">
                      <a16:colId xmlns:a16="http://schemas.microsoft.com/office/drawing/2014/main" val="2989335716"/>
                    </a:ext>
                  </a:extLst>
                </a:gridCol>
              </a:tblGrid>
              <a:tr h="661958">
                <a:tc>
                  <a:txBody>
                    <a:bodyPr/>
                    <a:lstStyle/>
                    <a:p>
                      <a:pPr algn="ctr"/>
                      <a:r>
                        <a:rPr lang="es-ES" sz="3600" dirty="0"/>
                        <a:t>HARDWARE*</a:t>
                      </a:r>
                    </a:p>
                  </a:txBody>
                  <a:tcPr>
                    <a:solidFill>
                      <a:srgbClr val="1F108E"/>
                    </a:solidFill>
                  </a:tcPr>
                </a:tc>
                <a:extLst>
                  <a:ext uri="{0D108BD9-81ED-4DB2-BD59-A6C34878D82A}">
                    <a16:rowId xmlns:a16="http://schemas.microsoft.com/office/drawing/2014/main" val="3153849981"/>
                  </a:ext>
                </a:extLst>
              </a:tr>
              <a:tr h="5369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400" kern="1200" dirty="0">
                          <a:solidFill>
                            <a:schemeClr val="dk1"/>
                          </a:solidFill>
                          <a:effectLst/>
                          <a:latin typeface="+mn-lt"/>
                          <a:ea typeface="+mn-ea"/>
                          <a:cs typeface="+mn-cs"/>
                        </a:rPr>
                        <a:t>Digilent’s </a:t>
                      </a:r>
                      <a:r>
                        <a:rPr lang="en-GB" sz="2400" b="1" kern="1200" dirty="0">
                          <a:solidFill>
                            <a:schemeClr val="dk1"/>
                          </a:solidFill>
                          <a:effectLst/>
                          <a:latin typeface="+mn-lt"/>
                          <a:ea typeface="+mn-ea"/>
                          <a:cs typeface="+mn-cs"/>
                        </a:rPr>
                        <a:t>Nexys A7 </a:t>
                      </a:r>
                      <a:r>
                        <a:rPr lang="en-GB" sz="2400" kern="1200" dirty="0">
                          <a:solidFill>
                            <a:schemeClr val="dk1"/>
                          </a:solidFill>
                          <a:effectLst/>
                          <a:latin typeface="+mn-lt"/>
                          <a:ea typeface="+mn-ea"/>
                          <a:cs typeface="+mn-cs"/>
                        </a:rPr>
                        <a:t>/ Nexys 4 DDR FPGA Board</a:t>
                      </a:r>
                      <a:endParaRPr lang="es-ES" sz="2400" dirty="0"/>
                    </a:p>
                  </a:txBody>
                  <a:tcPr/>
                </a:tc>
                <a:extLst>
                  <a:ext uri="{0D108BD9-81ED-4DB2-BD59-A6C34878D82A}">
                    <a16:rowId xmlns:a16="http://schemas.microsoft.com/office/drawing/2014/main" val="3555150308"/>
                  </a:ext>
                </a:extLst>
              </a:tr>
            </a:tbl>
          </a:graphicData>
        </a:graphic>
      </p:graphicFrame>
      <p:graphicFrame>
        <p:nvGraphicFramePr>
          <p:cNvPr id="8" name="Tabla 11">
            <a:extLst>
              <a:ext uri="{FF2B5EF4-FFF2-40B4-BE49-F238E27FC236}">
                <a16:creationId xmlns:a16="http://schemas.microsoft.com/office/drawing/2014/main" id="{9EE8E773-384B-4CA2-AE60-6B5E48BC0061}"/>
              </a:ext>
            </a:extLst>
          </p:cNvPr>
          <p:cNvGraphicFramePr>
            <a:graphicFrameLocks noGrp="1"/>
          </p:cNvGraphicFramePr>
          <p:nvPr>
            <p:extLst>
              <p:ext uri="{D42A27DB-BD31-4B8C-83A1-F6EECF244321}">
                <p14:modId xmlns:p14="http://schemas.microsoft.com/office/powerpoint/2010/main" val="3559398790"/>
              </p:ext>
            </p:extLst>
          </p:nvPr>
        </p:nvGraphicFramePr>
        <p:xfrm>
          <a:off x="5531952" y="3210222"/>
          <a:ext cx="6092788" cy="1734743"/>
        </p:xfrm>
        <a:graphic>
          <a:graphicData uri="http://schemas.openxmlformats.org/drawingml/2006/table">
            <a:tbl>
              <a:tblPr firstRow="1" bandRow="1">
                <a:tableStyleId>{5C22544A-7EE6-4342-B048-85BDC9FD1C3A}</a:tableStyleId>
              </a:tblPr>
              <a:tblGrid>
                <a:gridCol w="6092788">
                  <a:extLst>
                    <a:ext uri="{9D8B030D-6E8A-4147-A177-3AD203B41FA5}">
                      <a16:colId xmlns:a16="http://schemas.microsoft.com/office/drawing/2014/main" val="2989335716"/>
                    </a:ext>
                  </a:extLst>
                </a:gridCol>
              </a:tblGrid>
              <a:tr h="661555">
                <a:tc>
                  <a:txBody>
                    <a:bodyPr/>
                    <a:lstStyle/>
                    <a:p>
                      <a:pPr algn="ctr"/>
                      <a:r>
                        <a:rPr lang="es-ES" sz="3600" dirty="0"/>
                        <a:t>RISC-V CORE &amp;</a:t>
                      </a:r>
                      <a:r>
                        <a:rPr lang="es-ES" sz="3600" baseline="0" dirty="0"/>
                        <a:t> SOC</a:t>
                      </a:r>
                      <a:endParaRPr lang="es-ES" sz="3600" dirty="0"/>
                    </a:p>
                  </a:txBody>
                  <a:tcPr>
                    <a:solidFill>
                      <a:srgbClr val="1F108E"/>
                    </a:solidFill>
                  </a:tcPr>
                </a:tc>
                <a:extLst>
                  <a:ext uri="{0D108BD9-81ED-4DB2-BD59-A6C34878D82A}">
                    <a16:rowId xmlns:a16="http://schemas.microsoft.com/office/drawing/2014/main" val="3153849981"/>
                  </a:ext>
                </a:extLst>
              </a:tr>
              <a:tr h="5365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2400" b="1" dirty="0"/>
                        <a:t>Core: </a:t>
                      </a:r>
                      <a:r>
                        <a:rPr lang="es-ES" sz="2400" dirty="0"/>
                        <a:t>Western Digital’s </a:t>
                      </a:r>
                      <a:r>
                        <a:rPr lang="es-ES" sz="2400" b="1" dirty="0" err="1"/>
                        <a:t>SweRV</a:t>
                      </a:r>
                      <a:r>
                        <a:rPr lang="es-ES" sz="2400" b="1" dirty="0"/>
                        <a:t> EH1**</a:t>
                      </a:r>
                    </a:p>
                  </a:txBody>
                  <a:tcPr/>
                </a:tc>
                <a:extLst>
                  <a:ext uri="{0D108BD9-81ED-4DB2-BD59-A6C34878D82A}">
                    <a16:rowId xmlns:a16="http://schemas.microsoft.com/office/drawing/2014/main" val="3555150308"/>
                  </a:ext>
                </a:extLst>
              </a:tr>
              <a:tr h="5365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2400" b="1" dirty="0"/>
                        <a:t>SoC:</a:t>
                      </a:r>
                      <a:r>
                        <a:rPr lang="es-ES" sz="2400" b="1" baseline="0" dirty="0"/>
                        <a:t> </a:t>
                      </a:r>
                      <a:r>
                        <a:rPr lang="es-ES" sz="2400" dirty="0"/>
                        <a:t>Chips </a:t>
                      </a:r>
                      <a:r>
                        <a:rPr lang="es-ES" sz="2400" dirty="0" err="1"/>
                        <a:t>Alliance’s</a:t>
                      </a:r>
                      <a:r>
                        <a:rPr lang="es-ES" sz="2400" dirty="0"/>
                        <a:t> </a:t>
                      </a:r>
                      <a:r>
                        <a:rPr lang="es-ES" sz="2400" b="1" dirty="0" err="1"/>
                        <a:t>SweRVolf</a:t>
                      </a:r>
                      <a:r>
                        <a:rPr lang="es-ES" sz="2400" b="1" dirty="0"/>
                        <a:t>**</a:t>
                      </a:r>
                    </a:p>
                  </a:txBody>
                  <a:tcPr/>
                </a:tc>
                <a:extLst>
                  <a:ext uri="{0D108BD9-81ED-4DB2-BD59-A6C34878D82A}">
                    <a16:rowId xmlns:a16="http://schemas.microsoft.com/office/drawing/2014/main" val="871006549"/>
                  </a:ext>
                </a:extLst>
              </a:tr>
            </a:tbl>
          </a:graphicData>
        </a:graphic>
      </p:graphicFrame>
      <p:sp>
        <p:nvSpPr>
          <p:cNvPr id="9" name="Content Placeholder 1">
            <a:extLst>
              <a:ext uri="{FF2B5EF4-FFF2-40B4-BE49-F238E27FC236}">
                <a16:creationId xmlns:a16="http://schemas.microsoft.com/office/drawing/2014/main" id="{92E13513-2B5A-422C-BC32-ACE6D4D76E93}"/>
              </a:ext>
            </a:extLst>
          </p:cNvPr>
          <p:cNvSpPr>
            <a:spLocks noGrp="1"/>
          </p:cNvSpPr>
          <p:nvPr>
            <p:ph idx="1"/>
          </p:nvPr>
        </p:nvSpPr>
        <p:spPr>
          <a:xfrm>
            <a:off x="184245" y="5618671"/>
            <a:ext cx="11905322" cy="487969"/>
          </a:xfrm>
        </p:spPr>
        <p:txBody>
          <a:bodyPr>
            <a:noAutofit/>
          </a:bodyPr>
          <a:lstStyle/>
          <a:p>
            <a:pPr marL="0" indent="0">
              <a:buNone/>
            </a:pPr>
            <a:r>
              <a:rPr lang="en-US" sz="2400" dirty="0"/>
              <a:t>All are free except the optional </a:t>
            </a:r>
            <a:r>
              <a:rPr lang="en-US" sz="2400" dirty="0" err="1"/>
              <a:t>Nexys</a:t>
            </a:r>
            <a:r>
              <a:rPr lang="en-US" sz="2400" dirty="0"/>
              <a:t> A7 FPGA board, which costs $265 (academic price: $199)</a:t>
            </a:r>
          </a:p>
        </p:txBody>
      </p:sp>
      <p:sp>
        <p:nvSpPr>
          <p:cNvPr id="10" name="Content Placeholder 1">
            <a:extLst>
              <a:ext uri="{FF2B5EF4-FFF2-40B4-BE49-F238E27FC236}">
                <a16:creationId xmlns:a16="http://schemas.microsoft.com/office/drawing/2014/main" id="{245865E2-9AFA-48FC-BDC1-793D7F0AE9B3}"/>
              </a:ext>
            </a:extLst>
          </p:cNvPr>
          <p:cNvSpPr txBox="1">
            <a:spLocks/>
          </p:cNvSpPr>
          <p:nvPr/>
        </p:nvSpPr>
        <p:spPr>
          <a:xfrm>
            <a:off x="5531952" y="2473328"/>
            <a:ext cx="6411784" cy="4134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*Optional: All labs can be completed in simulation only; so this hardware is recommended but not required.</a:t>
            </a:r>
          </a:p>
        </p:txBody>
      </p:sp>
      <p:sp>
        <p:nvSpPr>
          <p:cNvPr id="11" name="Content Placeholder 1">
            <a:extLst>
              <a:ext uri="{FF2B5EF4-FFF2-40B4-BE49-F238E27FC236}">
                <a16:creationId xmlns:a16="http://schemas.microsoft.com/office/drawing/2014/main" id="{02B46974-6442-49FB-9FEB-79D20C4F0564}"/>
              </a:ext>
            </a:extLst>
          </p:cNvPr>
          <p:cNvSpPr txBox="1">
            <a:spLocks/>
          </p:cNvSpPr>
          <p:nvPr/>
        </p:nvSpPr>
        <p:spPr>
          <a:xfrm>
            <a:off x="5423095" y="4895273"/>
            <a:ext cx="6411784" cy="4134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**Open-source – and provided as part of </a:t>
            </a:r>
            <a:r>
              <a:rPr lang="en-US" sz="2000" dirty="0" err="1"/>
              <a:t>RVfpga</a:t>
            </a:r>
            <a:r>
              <a:rPr lang="en-US" sz="2000" dirty="0"/>
              <a:t> package.</a:t>
            </a:r>
          </a:p>
        </p:txBody>
      </p:sp>
    </p:spTree>
    <p:extLst>
      <p:ext uri="{BB962C8B-B14F-4D97-AF65-F5344CB8AC3E}">
        <p14:creationId xmlns:p14="http://schemas.microsoft.com/office/powerpoint/2010/main" val="387488939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rmAutofit/>
          </a:bodyPr>
          <a:lstStyle/>
          <a:p>
            <a:r>
              <a:rPr lang="en-US" sz="9500" dirty="0">
                <a:solidFill>
                  <a:srgbClr val="002060"/>
                </a:solidFill>
                <a:latin typeface="+mn-lt"/>
              </a:rPr>
              <a:t>Lab 10:</a:t>
            </a:r>
            <a:br>
              <a:rPr lang="en-US" sz="9500" dirty="0">
                <a:solidFill>
                  <a:srgbClr val="002060"/>
                </a:solidFill>
                <a:latin typeface="+mn-lt"/>
              </a:rPr>
            </a:br>
            <a:r>
              <a:rPr lang="en-US" sz="9500" dirty="0">
                <a:solidFill>
                  <a:srgbClr val="002060"/>
                </a:solidFill>
                <a:latin typeface="+mn-lt"/>
              </a:rPr>
              <a:t>Serial Buses</a:t>
            </a:r>
          </a:p>
        </p:txBody>
      </p:sp>
    </p:spTree>
    <p:extLst>
      <p:ext uri="{BB962C8B-B14F-4D97-AF65-F5344CB8AC3E}">
        <p14:creationId xmlns:p14="http://schemas.microsoft.com/office/powerpoint/2010/main" val="335934202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10: Serial Buses</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346268" y="1081027"/>
            <a:ext cx="11677320" cy="484733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2400" dirty="0"/>
              <a:t>We first describe how serial buses work.</a:t>
            </a:r>
          </a:p>
          <a:p>
            <a:pPr lvl="1">
              <a:defRPr/>
            </a:pPr>
            <a:r>
              <a:rPr lang="en-GB" sz="2000" dirty="0">
                <a:solidFill>
                  <a:srgbClr val="00000A"/>
                </a:solidFill>
                <a:latin typeface="Arial" panose="020B0604020202020204" pitchFamily="34" charset="0"/>
                <a:ea typeface="SimSun" panose="02010600030101010101" pitchFamily="2" charset="-122"/>
                <a:cs typeface="Times New Roman" panose="02020603050405020304" pitchFamily="18" charset="0"/>
              </a:rPr>
              <a:t>Serial buses send </a:t>
            </a:r>
            <a:r>
              <a:rPr lang="en-GB" sz="20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one bit at a time</a:t>
            </a:r>
            <a:r>
              <a:rPr lang="en-GB" sz="2000" dirty="0">
                <a:solidFill>
                  <a:srgbClr val="00000A"/>
                </a:solidFill>
                <a:latin typeface="Arial" panose="020B0604020202020204" pitchFamily="34" charset="0"/>
                <a:ea typeface="SimSun" panose="02010600030101010101" pitchFamily="2" charset="-122"/>
                <a:cs typeface="Times New Roman" panose="02020603050405020304" pitchFamily="18" charset="0"/>
              </a:rPr>
              <a:t>. </a:t>
            </a:r>
          </a:p>
          <a:p>
            <a:pPr lvl="1">
              <a:defRPr/>
            </a:pPr>
            <a:r>
              <a:rPr lang="en-GB" sz="2000" dirty="0">
                <a:solidFill>
                  <a:srgbClr val="00000A"/>
                </a:solidFill>
                <a:latin typeface="Arial" panose="020B0604020202020204" pitchFamily="34" charset="0"/>
                <a:ea typeface="SimSun" panose="02010600030101010101" pitchFamily="2" charset="-122"/>
                <a:cs typeface="Times New Roman" panose="02020603050405020304" pitchFamily="18" charset="0"/>
              </a:rPr>
              <a:t>Parallel buses send </a:t>
            </a:r>
            <a:r>
              <a:rPr lang="en-GB" sz="20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multiple bits at once</a:t>
            </a:r>
          </a:p>
          <a:p>
            <a:pPr>
              <a:defRPr/>
            </a:pPr>
            <a:r>
              <a:rPr lang="en-GB" sz="2400" dirty="0">
                <a:solidFill>
                  <a:srgbClr val="00000A"/>
                </a:solidFill>
                <a:latin typeface="Arial" panose="020B0604020202020204" pitchFamily="34" charset="0"/>
                <a:ea typeface="SimSun" panose="02010600030101010101" pitchFamily="2" charset="-122"/>
                <a:cs typeface="Times New Roman" panose="02020603050405020304" pitchFamily="18" charset="0"/>
              </a:rPr>
              <a:t>Common serial buses</a:t>
            </a:r>
          </a:p>
          <a:p>
            <a:pPr lvl="1">
              <a:defRPr/>
            </a:pPr>
            <a:r>
              <a:rPr lang="en-GB" sz="20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UART</a:t>
            </a:r>
            <a:r>
              <a:rPr lang="en-GB" sz="2000" dirty="0">
                <a:solidFill>
                  <a:srgbClr val="00000A"/>
                </a:solidFill>
                <a:latin typeface="Arial" panose="020B0604020202020204" pitchFamily="34" charset="0"/>
                <a:ea typeface="SimSun" panose="02010600030101010101" pitchFamily="2" charset="-122"/>
                <a:cs typeface="Times New Roman" panose="02020603050405020304" pitchFamily="18" charset="0"/>
              </a:rPr>
              <a:t> (universal asynchronous receiver/transmitter)</a:t>
            </a:r>
          </a:p>
          <a:p>
            <a:pPr lvl="1">
              <a:defRPr/>
            </a:pPr>
            <a:r>
              <a:rPr lang="en-GB" sz="20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SPI</a:t>
            </a:r>
            <a:r>
              <a:rPr lang="en-GB" sz="2000" dirty="0">
                <a:solidFill>
                  <a:srgbClr val="00000A"/>
                </a:solidFill>
                <a:latin typeface="Arial" panose="020B0604020202020204" pitchFamily="34" charset="0"/>
                <a:ea typeface="SimSun" panose="02010600030101010101" pitchFamily="2" charset="-122"/>
                <a:cs typeface="Times New Roman" panose="02020603050405020304" pitchFamily="18" charset="0"/>
              </a:rPr>
              <a:t> (serial peripheral interface)</a:t>
            </a:r>
          </a:p>
          <a:p>
            <a:pPr lvl="1">
              <a:defRPr/>
            </a:pPr>
            <a:r>
              <a:rPr lang="en-GB" sz="20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I2C</a:t>
            </a:r>
            <a:r>
              <a:rPr lang="en-GB" sz="2000" dirty="0">
                <a:solidFill>
                  <a:srgbClr val="00000A"/>
                </a:solidFill>
                <a:latin typeface="Arial" panose="020B0604020202020204" pitchFamily="34" charset="0"/>
                <a:ea typeface="SimSun" panose="02010600030101010101" pitchFamily="2" charset="-122"/>
                <a:cs typeface="Times New Roman" panose="02020603050405020304" pitchFamily="18" charset="0"/>
              </a:rPr>
              <a:t> (inter-integrated circuit protocol)</a:t>
            </a:r>
          </a:p>
          <a:p>
            <a:pPr>
              <a:defRPr/>
            </a:pPr>
            <a:r>
              <a:rPr lang="en-US" sz="2400" dirty="0"/>
              <a:t>We then focus on the SPI accelerometer available on the </a:t>
            </a:r>
            <a:r>
              <a:rPr lang="en-US" sz="2400" dirty="0" err="1"/>
              <a:t>Nexys</a:t>
            </a:r>
            <a:r>
              <a:rPr lang="en-US" sz="2400" dirty="0"/>
              <a:t> A7 board: </a:t>
            </a:r>
          </a:p>
          <a:p>
            <a:pPr lvl="1">
              <a:defRPr/>
            </a:pPr>
            <a:r>
              <a:rPr lang="en-US" sz="2000" dirty="0"/>
              <a:t>Analysis of the high-level specification + fundamental exercises</a:t>
            </a:r>
          </a:p>
          <a:p>
            <a:pPr lvl="1">
              <a:defRPr/>
            </a:pPr>
            <a:r>
              <a:rPr lang="en-US" sz="2000" dirty="0"/>
              <a:t>Analysis of the low-level implementation + advanced exercises</a:t>
            </a:r>
          </a:p>
          <a:p>
            <a:pPr>
              <a:defRPr/>
            </a:pPr>
            <a:r>
              <a:rPr lang="en-GB" sz="2400" dirty="0">
                <a:solidFill>
                  <a:srgbClr val="00000A"/>
                </a:solidFill>
                <a:latin typeface="Arial" panose="020B0604020202020204" pitchFamily="34" charset="0"/>
                <a:ea typeface="SimSun" panose="02010600030101010101" pitchFamily="2" charset="-122"/>
                <a:cs typeface="Times New Roman" panose="02020603050405020304" pitchFamily="18" charset="0"/>
              </a:rPr>
              <a:t>More advanced exercises with UART and I2C</a:t>
            </a:r>
          </a:p>
        </p:txBody>
      </p:sp>
    </p:spTree>
    <p:extLst>
      <p:ext uri="{BB962C8B-B14F-4D97-AF65-F5344CB8AC3E}">
        <p14:creationId xmlns:p14="http://schemas.microsoft.com/office/powerpoint/2010/main" val="328101732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10: Serial Buses – SPI </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1550774" y="3314438"/>
            <a:ext cx="8692978" cy="2610627"/>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defRPr/>
            </a:pPr>
            <a:r>
              <a:rPr lang="en-GB" b="1" dirty="0">
                <a:solidFill>
                  <a:srgbClr val="00000A"/>
                </a:solidFill>
                <a:latin typeface="Arial" panose="020B0604020202020204" pitchFamily="34" charset="0"/>
                <a:ea typeface="SimSun" panose="02010600030101010101" pitchFamily="2" charset="-122"/>
                <a:cs typeface="Times New Roman" panose="02020603050405020304" pitchFamily="18" charset="0"/>
              </a:rPr>
              <a:t>Controller: </a:t>
            </a:r>
            <a:r>
              <a:rPr lang="en-GB" dirty="0">
                <a:solidFill>
                  <a:srgbClr val="00000A"/>
                </a:solidFill>
                <a:latin typeface="Arial" panose="020B0604020202020204" pitchFamily="34" charset="0"/>
                <a:ea typeface="SimSun" panose="02010600030101010101" pitchFamily="2" charset="-122"/>
                <a:cs typeface="Times New Roman" panose="02020603050405020304" pitchFamily="18" charset="0"/>
              </a:rPr>
              <a:t>sends clock, sends &amp; receives data</a:t>
            </a:r>
          </a:p>
          <a:p>
            <a:pPr>
              <a:spcBef>
                <a:spcPts val="0"/>
              </a:spcBef>
              <a:defRPr/>
            </a:pPr>
            <a:r>
              <a:rPr lang="en-GB" b="1" dirty="0">
                <a:solidFill>
                  <a:srgbClr val="00000A"/>
                </a:solidFill>
                <a:effectLst/>
                <a:latin typeface="Arial" panose="020B0604020202020204" pitchFamily="34" charset="0"/>
                <a:ea typeface="SimSun" panose="02010600030101010101" pitchFamily="2" charset="-122"/>
                <a:cs typeface="Times New Roman" panose="02020603050405020304" pitchFamily="18" charset="0"/>
              </a:rPr>
              <a:t>Peripheral: </a:t>
            </a:r>
            <a:r>
              <a:rPr lang="en-GB" dirty="0">
                <a:solidFill>
                  <a:srgbClr val="00000A"/>
                </a:solidFill>
                <a:effectLst/>
                <a:latin typeface="Arial" panose="020B0604020202020204" pitchFamily="34" charset="0"/>
                <a:ea typeface="SimSun" panose="02010600030101010101" pitchFamily="2" charset="-122"/>
                <a:cs typeface="Times New Roman" panose="02020603050405020304" pitchFamily="18" charset="0"/>
              </a:rPr>
              <a:t>receives clock, sends &amp; receives data</a:t>
            </a:r>
          </a:p>
          <a:p>
            <a:pPr>
              <a:spcBef>
                <a:spcPts val="0"/>
              </a:spcBef>
              <a:defRPr/>
            </a:pPr>
            <a:r>
              <a:rPr lang="en-GB" b="1" dirty="0">
                <a:solidFill>
                  <a:srgbClr val="00000A"/>
                </a:solidFill>
                <a:latin typeface="Arial" panose="020B0604020202020204" pitchFamily="34" charset="0"/>
                <a:ea typeface="SimSun" panose="02010600030101010101" pitchFamily="2" charset="-122"/>
                <a:cs typeface="Times New Roman" panose="02020603050405020304" pitchFamily="18" charset="0"/>
              </a:rPr>
              <a:t>Signals:</a:t>
            </a:r>
          </a:p>
          <a:p>
            <a:pPr lvl="1">
              <a:spcBef>
                <a:spcPts val="0"/>
              </a:spcBef>
              <a:defRPr/>
            </a:pPr>
            <a:r>
              <a:rPr lang="en-GB" sz="2200" b="1" dirty="0">
                <a:solidFill>
                  <a:srgbClr val="00000A"/>
                </a:solidFill>
                <a:effectLst/>
                <a:latin typeface="Arial" panose="020B0604020202020204" pitchFamily="34" charset="0"/>
                <a:ea typeface="SimSun" panose="02010600030101010101" pitchFamily="2" charset="-122"/>
                <a:cs typeface="Times New Roman" panose="02020603050405020304" pitchFamily="18" charset="0"/>
              </a:rPr>
              <a:t>SDO: </a:t>
            </a:r>
            <a:r>
              <a:rPr lang="en-GB" sz="2200" dirty="0">
                <a:solidFill>
                  <a:srgbClr val="00000A"/>
                </a:solidFill>
                <a:effectLst/>
                <a:latin typeface="Arial" panose="020B0604020202020204" pitchFamily="34" charset="0"/>
                <a:ea typeface="SimSun" panose="02010600030101010101" pitchFamily="2" charset="-122"/>
                <a:cs typeface="Times New Roman" panose="02020603050405020304" pitchFamily="18" charset="0"/>
              </a:rPr>
              <a:t>Serial Data Out</a:t>
            </a:r>
          </a:p>
          <a:p>
            <a:pPr lvl="1">
              <a:spcBef>
                <a:spcPts val="0"/>
              </a:spcBef>
              <a:defRPr/>
            </a:pPr>
            <a:r>
              <a:rPr lang="en-GB" sz="22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SDI: </a:t>
            </a:r>
            <a:r>
              <a:rPr lang="en-GB" sz="2200" dirty="0">
                <a:solidFill>
                  <a:srgbClr val="00000A"/>
                </a:solidFill>
                <a:latin typeface="Arial" panose="020B0604020202020204" pitchFamily="34" charset="0"/>
                <a:ea typeface="SimSun" panose="02010600030101010101" pitchFamily="2" charset="-122"/>
                <a:cs typeface="Times New Roman" panose="02020603050405020304" pitchFamily="18" charset="0"/>
              </a:rPr>
              <a:t>Serial Data In</a:t>
            </a:r>
          </a:p>
          <a:p>
            <a:pPr lvl="1">
              <a:spcBef>
                <a:spcPts val="0"/>
              </a:spcBef>
              <a:defRPr/>
            </a:pPr>
            <a:r>
              <a:rPr lang="en-GB" sz="2200" b="1" dirty="0">
                <a:solidFill>
                  <a:srgbClr val="00000A"/>
                </a:solidFill>
                <a:effectLst/>
                <a:latin typeface="Arial" panose="020B0604020202020204" pitchFamily="34" charset="0"/>
                <a:ea typeface="SimSun" panose="02010600030101010101" pitchFamily="2" charset="-122"/>
                <a:cs typeface="Times New Roman" panose="02020603050405020304" pitchFamily="18" charset="0"/>
              </a:rPr>
              <a:t>SCK: </a:t>
            </a:r>
            <a:r>
              <a:rPr lang="en-GB" sz="2200" dirty="0">
                <a:solidFill>
                  <a:srgbClr val="00000A"/>
                </a:solidFill>
                <a:effectLst/>
                <a:latin typeface="Arial" panose="020B0604020202020204" pitchFamily="34" charset="0"/>
                <a:ea typeface="SimSun" panose="02010600030101010101" pitchFamily="2" charset="-122"/>
                <a:cs typeface="Times New Roman" panose="02020603050405020304" pitchFamily="18" charset="0"/>
              </a:rPr>
              <a:t>SPI clock</a:t>
            </a:r>
          </a:p>
          <a:p>
            <a:pPr lvl="1">
              <a:spcBef>
                <a:spcPts val="0"/>
              </a:spcBef>
              <a:defRPr/>
            </a:pPr>
            <a:r>
              <a:rPr lang="en-GB" sz="22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CSbar: </a:t>
            </a:r>
            <a:r>
              <a:rPr lang="en-GB" sz="2200" dirty="0">
                <a:solidFill>
                  <a:srgbClr val="00000A"/>
                </a:solidFill>
                <a:latin typeface="Arial" panose="020B0604020202020204" pitchFamily="34" charset="0"/>
                <a:ea typeface="SimSun" panose="02010600030101010101" pitchFamily="2" charset="-122"/>
                <a:cs typeface="Times New Roman" panose="02020603050405020304" pitchFamily="18" charset="0"/>
              </a:rPr>
              <a:t>low-asserted chip select</a:t>
            </a:r>
            <a:endParaRPr lang="en-GB" sz="2200" dirty="0">
              <a:solidFill>
                <a:srgbClr val="00000A"/>
              </a:solidFill>
              <a:effectLst/>
              <a:latin typeface="Arial" panose="020B0604020202020204" pitchFamily="34" charset="0"/>
              <a:ea typeface="SimSun" panose="02010600030101010101" pitchFamily="2" charset="-122"/>
              <a:cs typeface="Times New Roman" panose="02020603050405020304" pitchFamily="18" charset="0"/>
            </a:endParaRPr>
          </a:p>
          <a:p>
            <a:pPr lvl="1">
              <a:defRPr/>
            </a:pPr>
            <a:endParaRPr lang="en-GB" sz="2200" b="1" dirty="0">
              <a:solidFill>
                <a:srgbClr val="00000A"/>
              </a:solidFill>
              <a:effectLst/>
              <a:latin typeface="Arial" panose="020B0604020202020204" pitchFamily="34" charset="0"/>
              <a:ea typeface="SimSun" panose="02010600030101010101" pitchFamily="2" charset="-122"/>
              <a:cs typeface="Times New Roman" panose="02020603050405020304" pitchFamily="18" charset="0"/>
            </a:endParaRPr>
          </a:p>
          <a:p>
            <a:pPr lvl="1">
              <a:defRPr/>
            </a:pPr>
            <a:endParaRPr lang="en-US" sz="2200" dirty="0">
              <a:latin typeface="Arial" panose="020B0604020202020204" pitchFamily="34" charset="0"/>
              <a:ea typeface="SimSun" panose="02010600030101010101" pitchFamily="2" charset="-122"/>
            </a:endParaRPr>
          </a:p>
        </p:txBody>
      </p:sp>
      <p:pic>
        <p:nvPicPr>
          <p:cNvPr id="5" name="Imagen 7">
            <a:extLst>
              <a:ext uri="{FF2B5EF4-FFF2-40B4-BE49-F238E27FC236}">
                <a16:creationId xmlns:a16="http://schemas.microsoft.com/office/drawing/2014/main" id="{336661E6-0161-40DF-90A5-1556B7AE1887}"/>
              </a:ext>
            </a:extLst>
          </p:cNvPr>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3666353" y="859451"/>
            <a:ext cx="4229100" cy="2420620"/>
          </a:xfrm>
          <a:prstGeom prst="rect">
            <a:avLst/>
          </a:prstGeom>
          <a:noFill/>
          <a:ln>
            <a:noFill/>
          </a:ln>
        </p:spPr>
      </p:pic>
    </p:spTree>
    <p:extLst>
      <p:ext uri="{BB962C8B-B14F-4D97-AF65-F5344CB8AC3E}">
        <p14:creationId xmlns:p14="http://schemas.microsoft.com/office/powerpoint/2010/main" val="183111274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10: Serial Buses – SPI </a:t>
            </a:r>
          </a:p>
        </p:txBody>
      </p:sp>
      <p:pic>
        <p:nvPicPr>
          <p:cNvPr id="5" name="Imagen 7">
            <a:extLst>
              <a:ext uri="{FF2B5EF4-FFF2-40B4-BE49-F238E27FC236}">
                <a16:creationId xmlns:a16="http://schemas.microsoft.com/office/drawing/2014/main" id="{336661E6-0161-40DF-90A5-1556B7AE1887}"/>
              </a:ext>
            </a:extLst>
          </p:cNvPr>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666353" y="859451"/>
            <a:ext cx="4229100" cy="2420620"/>
          </a:xfrm>
          <a:prstGeom prst="rect">
            <a:avLst/>
          </a:prstGeom>
          <a:noFill/>
          <a:ln>
            <a:noFill/>
          </a:ln>
        </p:spPr>
      </p:pic>
      <p:graphicFrame>
        <p:nvGraphicFramePr>
          <p:cNvPr id="2" name="Object 1">
            <a:extLst>
              <a:ext uri="{FF2B5EF4-FFF2-40B4-BE49-F238E27FC236}">
                <a16:creationId xmlns:a16="http://schemas.microsoft.com/office/drawing/2014/main" id="{BD8FF6F8-560E-4A01-B06C-581996CA4AD8}"/>
              </a:ext>
            </a:extLst>
          </p:cNvPr>
          <p:cNvGraphicFramePr>
            <a:graphicFrameLocks noChangeAspect="1"/>
          </p:cNvGraphicFramePr>
          <p:nvPr/>
        </p:nvGraphicFramePr>
        <p:xfrm>
          <a:off x="952500" y="4689970"/>
          <a:ext cx="9934019" cy="1611770"/>
        </p:xfrm>
        <a:graphic>
          <a:graphicData uri="http://schemas.openxmlformats.org/presentationml/2006/ole">
            <mc:AlternateContent xmlns:mc="http://schemas.openxmlformats.org/markup-compatibility/2006">
              <mc:Choice xmlns:v="urn:schemas-microsoft-com:vml" Requires="v">
                <p:oleObj spid="_x0000_s103525" name="Visio" r:id="rId4" imgW="5029200" imgH="815324" progId="Visio.Drawing.15">
                  <p:embed/>
                </p:oleObj>
              </mc:Choice>
              <mc:Fallback>
                <p:oleObj name="Visio" r:id="rId4" imgW="5029200" imgH="815324" progId="Visio.Drawing.15">
                  <p:embed/>
                  <p:pic>
                    <p:nvPicPr>
                      <p:cNvPr id="2" name="Object 1">
                        <a:extLst>
                          <a:ext uri="{FF2B5EF4-FFF2-40B4-BE49-F238E27FC236}">
                            <a16:creationId xmlns:a16="http://schemas.microsoft.com/office/drawing/2014/main" id="{BD8FF6F8-560E-4A01-B06C-581996CA4AD8}"/>
                          </a:ext>
                        </a:extLst>
                      </p:cNvPr>
                      <p:cNvPicPr/>
                      <p:nvPr/>
                    </p:nvPicPr>
                    <p:blipFill>
                      <a:blip r:embed="rId5"/>
                      <a:stretch>
                        <a:fillRect/>
                      </a:stretch>
                    </p:blipFill>
                    <p:spPr>
                      <a:xfrm>
                        <a:off x="952500" y="4689970"/>
                        <a:ext cx="9934019" cy="1611770"/>
                      </a:xfrm>
                      <a:prstGeom prst="rect">
                        <a:avLst/>
                      </a:prstGeom>
                    </p:spPr>
                  </p:pic>
                </p:oleObj>
              </mc:Fallback>
            </mc:AlternateContent>
          </a:graphicData>
        </a:graphic>
      </p:graphicFrame>
      <p:sp>
        <p:nvSpPr>
          <p:cNvPr id="6" name="Content Placeholder 1">
            <a:extLst>
              <a:ext uri="{FF2B5EF4-FFF2-40B4-BE49-F238E27FC236}">
                <a16:creationId xmlns:a16="http://schemas.microsoft.com/office/drawing/2014/main" id="{33B681F3-84FA-4CF9-AD63-3BB0BE010565}"/>
              </a:ext>
            </a:extLst>
          </p:cNvPr>
          <p:cNvSpPr txBox="1">
            <a:spLocks/>
          </p:cNvSpPr>
          <p:nvPr/>
        </p:nvSpPr>
        <p:spPr>
          <a:xfrm>
            <a:off x="716280" y="3283958"/>
            <a:ext cx="10881360" cy="2610627"/>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defRPr/>
            </a:pPr>
            <a:r>
              <a:rPr lang="en-GB" sz="22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SCK idles</a:t>
            </a:r>
          </a:p>
          <a:p>
            <a:pPr>
              <a:spcBef>
                <a:spcPts val="0"/>
              </a:spcBef>
              <a:defRPr/>
            </a:pPr>
            <a:r>
              <a:rPr lang="en-GB" sz="2200" dirty="0">
                <a:solidFill>
                  <a:srgbClr val="00000A"/>
                </a:solidFill>
                <a:effectLst/>
                <a:latin typeface="Arial" panose="020B0604020202020204" pitchFamily="34" charset="0"/>
                <a:ea typeface="SimSun" panose="02010600030101010101" pitchFamily="2" charset="-122"/>
                <a:cs typeface="Times New Roman" panose="02020603050405020304" pitchFamily="18" charset="0"/>
              </a:rPr>
              <a:t>When controller sends an </a:t>
            </a:r>
            <a:r>
              <a:rPr lang="en-GB" sz="2200" b="1" dirty="0">
                <a:solidFill>
                  <a:srgbClr val="00000A"/>
                </a:solidFill>
                <a:effectLst/>
                <a:latin typeface="Arial" panose="020B0604020202020204" pitchFamily="34" charset="0"/>
                <a:ea typeface="SimSun" panose="02010600030101010101" pitchFamily="2" charset="-122"/>
                <a:cs typeface="Times New Roman" panose="02020603050405020304" pitchFamily="18" charset="0"/>
              </a:rPr>
              <a:t>edge on SCK</a:t>
            </a:r>
            <a:r>
              <a:rPr lang="en-GB" sz="2200" dirty="0">
                <a:solidFill>
                  <a:srgbClr val="00000A"/>
                </a:solidFill>
                <a:effectLst/>
                <a:latin typeface="Arial" panose="020B0604020202020204" pitchFamily="34" charset="0"/>
                <a:ea typeface="SimSun" panose="02010600030101010101" pitchFamily="2" charset="-122"/>
                <a:cs typeface="Times New Roman" panose="02020603050405020304" pitchFamily="18" charset="0"/>
              </a:rPr>
              <a:t>, both the controlle</a:t>
            </a:r>
            <a:r>
              <a:rPr lang="en-GB" sz="2200" dirty="0">
                <a:solidFill>
                  <a:srgbClr val="00000A"/>
                </a:solidFill>
                <a:latin typeface="Arial" panose="020B0604020202020204" pitchFamily="34" charset="0"/>
                <a:ea typeface="SimSun" panose="02010600030101010101" pitchFamily="2" charset="-122"/>
                <a:cs typeface="Times New Roman" panose="02020603050405020304" pitchFamily="18" charset="0"/>
              </a:rPr>
              <a:t>r and peripheral </a:t>
            </a:r>
            <a:r>
              <a:rPr lang="en-GB" sz="22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sample and send data</a:t>
            </a:r>
            <a:r>
              <a:rPr lang="en-GB" sz="2200" dirty="0">
                <a:solidFill>
                  <a:srgbClr val="00000A"/>
                </a:solidFill>
                <a:latin typeface="Arial" panose="020B0604020202020204" pitchFamily="34" charset="0"/>
                <a:ea typeface="SimSun" panose="02010600030101010101" pitchFamily="2" charset="-122"/>
                <a:cs typeface="Times New Roman" panose="02020603050405020304" pitchFamily="18" charset="0"/>
              </a:rPr>
              <a:t>. Data is changed (sent) on falling edge and sampled on rising edge (although this is configurable)</a:t>
            </a:r>
            <a:endParaRPr lang="en-GB" sz="2200" dirty="0">
              <a:solidFill>
                <a:srgbClr val="00000A"/>
              </a:solidFill>
              <a:effectLst/>
              <a:latin typeface="Arial" panose="020B0604020202020204" pitchFamily="34" charset="0"/>
              <a:ea typeface="SimSun" panose="02010600030101010101" pitchFamily="2" charset="-122"/>
              <a:cs typeface="Times New Roman" panose="02020603050405020304" pitchFamily="18" charset="0"/>
            </a:endParaRPr>
          </a:p>
          <a:p>
            <a:pPr lvl="1">
              <a:defRPr/>
            </a:pPr>
            <a:endParaRPr lang="en-US" sz="2200" dirty="0">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393863309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10: </a:t>
            </a:r>
            <a:r>
              <a:rPr lang="en-US" b="1" dirty="0" err="1"/>
              <a:t>RVfpga</a:t>
            </a:r>
            <a:r>
              <a:rPr lang="en-US" b="1" dirty="0"/>
              <a:t> System’s SPI Module</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1040835"/>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dirty="0" err="1">
                <a:solidFill>
                  <a:srgbClr val="00000A"/>
                </a:solidFill>
                <a:latin typeface="Arial" panose="020B0604020202020204" pitchFamily="34" charset="0"/>
                <a:ea typeface="SimSun" panose="02010600030101010101" pitchFamily="2" charset="-122"/>
                <a:cs typeface="Times New Roman" panose="02020603050405020304" pitchFamily="18" charset="0"/>
              </a:rPr>
              <a:t>RVfpga</a:t>
            </a:r>
            <a:r>
              <a:rPr lang="en-US" sz="3200" dirty="0">
                <a:solidFill>
                  <a:srgbClr val="00000A"/>
                </a:solidFill>
                <a:latin typeface="Arial" panose="020B0604020202020204" pitchFamily="34" charset="0"/>
                <a:ea typeface="SimSun" panose="02010600030101010101" pitchFamily="2" charset="-122"/>
                <a:cs typeface="Times New Roman" panose="02020603050405020304" pitchFamily="18" charset="0"/>
              </a:rPr>
              <a:t> System’s SPI module is from OpenCores 		</a:t>
            </a:r>
          </a:p>
          <a:p>
            <a:pPr marL="0" indent="0">
              <a:buNone/>
              <a:defRPr/>
            </a:pPr>
            <a:r>
              <a:rPr lang="en-US" sz="3200" dirty="0">
                <a:solidFill>
                  <a:srgbClr val="00000A"/>
                </a:solidFill>
                <a:latin typeface="Arial" panose="020B0604020202020204" pitchFamily="34" charset="0"/>
                <a:ea typeface="SimSun" panose="02010600030101010101" pitchFamily="2" charset="-122"/>
                <a:cs typeface="Times New Roman" panose="02020603050405020304" pitchFamily="18" charset="0"/>
              </a:rPr>
              <a:t>			</a:t>
            </a:r>
            <a:r>
              <a:rPr lang="en-US" sz="3200" dirty="0">
                <a:solidFill>
                  <a:srgbClr val="00000A"/>
                </a:solidFill>
                <a:latin typeface="Arial" panose="020B0604020202020204" pitchFamily="34" charset="0"/>
                <a:ea typeface="SimSun" panose="02010600030101010101" pitchFamily="2" charset="-122"/>
                <a:cs typeface="Times New Roman" panose="02020603050405020304" pitchFamily="18" charset="0"/>
                <a:hlinkClick r:id="rId2"/>
              </a:rPr>
              <a:t>https://opencores.org/projects/simple_spi</a:t>
            </a:r>
            <a:endParaRPr lang="en-US" sz="3200" dirty="0">
              <a:solidFill>
                <a:srgbClr val="00000A"/>
              </a:solidFill>
              <a:latin typeface="Arial" panose="020B0604020202020204" pitchFamily="34" charset="0"/>
              <a:ea typeface="SimSun" panose="02010600030101010101" pitchFamily="2" charset="-122"/>
              <a:cs typeface="Times New Roman" panose="02020603050405020304" pitchFamily="18" charset="0"/>
            </a:endParaRPr>
          </a:p>
          <a:p>
            <a:pPr>
              <a:defRPr/>
            </a:pPr>
            <a:r>
              <a:rPr lang="en-US" sz="3200" dirty="0">
                <a:solidFill>
                  <a:srgbClr val="00000A"/>
                </a:solidFill>
                <a:latin typeface="Arial" panose="020B0604020202020204" pitchFamily="34" charset="0"/>
                <a:ea typeface="SimSun" panose="02010600030101010101" pitchFamily="2" charset="-122"/>
                <a:cs typeface="Times New Roman" panose="02020603050405020304" pitchFamily="18" charset="0"/>
              </a:rPr>
              <a:t>4-entry read and write buffers</a:t>
            </a:r>
          </a:p>
          <a:p>
            <a:pPr>
              <a:defRPr/>
            </a:pPr>
            <a:r>
              <a:rPr lang="en-US" sz="3200" dirty="0">
                <a:solidFill>
                  <a:srgbClr val="00000A"/>
                </a:solidFill>
                <a:latin typeface="Arial" panose="020B0604020202020204" pitchFamily="34" charset="0"/>
                <a:ea typeface="SimSun" panose="02010600030101010101" pitchFamily="2" charset="-122"/>
                <a:cs typeface="Times New Roman" panose="02020603050405020304" pitchFamily="18" charset="0"/>
              </a:rPr>
              <a:t>SPI Registers:</a:t>
            </a:r>
            <a:endParaRPr lang="en-US" sz="3200" dirty="0">
              <a:latin typeface="Arial" panose="020B0604020202020204" pitchFamily="34" charset="0"/>
              <a:ea typeface="SimSun" panose="02010600030101010101" pitchFamily="2" charset="-122"/>
            </a:endParaRPr>
          </a:p>
        </p:txBody>
      </p:sp>
      <p:graphicFrame>
        <p:nvGraphicFramePr>
          <p:cNvPr id="2" name="Tabla 1"/>
          <p:cNvGraphicFramePr>
            <a:graphicFrameLocks noGrp="1"/>
          </p:cNvGraphicFramePr>
          <p:nvPr/>
        </p:nvGraphicFramePr>
        <p:xfrm>
          <a:off x="1568713" y="3493851"/>
          <a:ext cx="8781087" cy="2484918"/>
        </p:xfrm>
        <a:graphic>
          <a:graphicData uri="http://schemas.openxmlformats.org/drawingml/2006/table">
            <a:tbl>
              <a:tblPr firstRow="1" firstCol="1" bandRow="1">
                <a:tableStyleId>{5C22544A-7EE6-4342-B048-85BDC9FD1C3A}</a:tableStyleId>
              </a:tblPr>
              <a:tblGrid>
                <a:gridCol w="1592506">
                  <a:extLst>
                    <a:ext uri="{9D8B030D-6E8A-4147-A177-3AD203B41FA5}">
                      <a16:colId xmlns:a16="http://schemas.microsoft.com/office/drawing/2014/main" val="281596545"/>
                    </a:ext>
                  </a:extLst>
                </a:gridCol>
                <a:gridCol w="1731838">
                  <a:extLst>
                    <a:ext uri="{9D8B030D-6E8A-4147-A177-3AD203B41FA5}">
                      <a16:colId xmlns:a16="http://schemas.microsoft.com/office/drawing/2014/main" val="881716930"/>
                    </a:ext>
                  </a:extLst>
                </a:gridCol>
                <a:gridCol w="994194">
                  <a:extLst>
                    <a:ext uri="{9D8B030D-6E8A-4147-A177-3AD203B41FA5}">
                      <a16:colId xmlns:a16="http://schemas.microsoft.com/office/drawing/2014/main" val="2959728281"/>
                    </a:ext>
                  </a:extLst>
                </a:gridCol>
                <a:gridCol w="1223570">
                  <a:extLst>
                    <a:ext uri="{9D8B030D-6E8A-4147-A177-3AD203B41FA5}">
                      <a16:colId xmlns:a16="http://schemas.microsoft.com/office/drawing/2014/main" val="447605542"/>
                    </a:ext>
                  </a:extLst>
                </a:gridCol>
                <a:gridCol w="3238979">
                  <a:extLst>
                    <a:ext uri="{9D8B030D-6E8A-4147-A177-3AD203B41FA5}">
                      <a16:colId xmlns:a16="http://schemas.microsoft.com/office/drawing/2014/main" val="1739878468"/>
                    </a:ext>
                  </a:extLst>
                </a:gridCol>
              </a:tblGrid>
              <a:tr h="414153">
                <a:tc>
                  <a:txBody>
                    <a:bodyPr/>
                    <a:lstStyle/>
                    <a:p>
                      <a:pPr algn="ctr">
                        <a:spcAft>
                          <a:spcPts val="0"/>
                        </a:spcAft>
                      </a:pPr>
                      <a:r>
                        <a:rPr lang="en-GB" sz="2400" dirty="0">
                          <a:effectLst/>
                        </a:rPr>
                        <a:t>Name</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Address</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Width</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Access</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Description</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68779415"/>
                  </a:ext>
                </a:extLst>
              </a:tr>
              <a:tr h="414153">
                <a:tc>
                  <a:txBody>
                    <a:bodyPr/>
                    <a:lstStyle/>
                    <a:p>
                      <a:pPr algn="ctr">
                        <a:spcAft>
                          <a:spcPts val="0"/>
                        </a:spcAft>
                      </a:pPr>
                      <a:r>
                        <a:rPr lang="en-GB" sz="2400" dirty="0">
                          <a:effectLst/>
                        </a:rPr>
                        <a:t>SPCR</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0x80001100</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8</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R/W</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Control register</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27990052"/>
                  </a:ext>
                </a:extLst>
              </a:tr>
              <a:tr h="414153">
                <a:tc>
                  <a:txBody>
                    <a:bodyPr/>
                    <a:lstStyle/>
                    <a:p>
                      <a:pPr algn="ctr">
                        <a:spcAft>
                          <a:spcPts val="0"/>
                        </a:spcAft>
                      </a:pPr>
                      <a:r>
                        <a:rPr lang="en-GB" sz="2400" dirty="0">
                          <a:effectLst/>
                        </a:rPr>
                        <a:t>SPSR</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0x80001108</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8</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R/W</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Status register</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17149892"/>
                  </a:ext>
                </a:extLst>
              </a:tr>
              <a:tr h="414153">
                <a:tc>
                  <a:txBody>
                    <a:bodyPr/>
                    <a:lstStyle/>
                    <a:p>
                      <a:pPr algn="ctr">
                        <a:spcAft>
                          <a:spcPts val="0"/>
                        </a:spcAft>
                      </a:pPr>
                      <a:r>
                        <a:rPr lang="en-GB" sz="2400" dirty="0">
                          <a:effectLst/>
                        </a:rPr>
                        <a:t>SPDR</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0x80001110</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8</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R/W</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Data register</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5779106"/>
                  </a:ext>
                </a:extLst>
              </a:tr>
              <a:tr h="414153">
                <a:tc>
                  <a:txBody>
                    <a:bodyPr/>
                    <a:lstStyle/>
                    <a:p>
                      <a:pPr algn="ctr">
                        <a:spcAft>
                          <a:spcPts val="0"/>
                        </a:spcAft>
                      </a:pPr>
                      <a:r>
                        <a:rPr lang="en-GB" sz="2400" dirty="0">
                          <a:effectLst/>
                        </a:rPr>
                        <a:t>SPER</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0x80001118</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8</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R/W</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Extensions register</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49937777"/>
                  </a:ext>
                </a:extLst>
              </a:tr>
              <a:tr h="414153">
                <a:tc>
                  <a:txBody>
                    <a:bodyPr/>
                    <a:lstStyle/>
                    <a:p>
                      <a:pPr algn="ctr">
                        <a:spcAft>
                          <a:spcPts val="0"/>
                        </a:spcAft>
                      </a:pPr>
                      <a:r>
                        <a:rPr lang="en-GB" sz="2400" dirty="0">
                          <a:effectLst/>
                        </a:rPr>
                        <a:t>SPCS</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0x80001120</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8</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R/W</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CS register</a:t>
                      </a:r>
                      <a:endParaRPr lang="es-ES" sz="3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23258772"/>
                  </a:ext>
                </a:extLst>
              </a:tr>
            </a:tbl>
          </a:graphicData>
        </a:graphic>
      </p:graphicFrame>
    </p:spTree>
    <p:extLst>
      <p:ext uri="{BB962C8B-B14F-4D97-AF65-F5344CB8AC3E}">
        <p14:creationId xmlns:p14="http://schemas.microsoft.com/office/powerpoint/2010/main" val="404897320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10: SPI ADXL362 Accelerometer</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1040835"/>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a:t>The Nexys A7 board includes an SPI Analog Devices ADXL362 accelerometer. You can find the complete information at: </a:t>
            </a:r>
            <a:endParaRPr lang="es-ES" dirty="0"/>
          </a:p>
          <a:p>
            <a:pPr marL="400050" lvl="1" indent="0">
              <a:buNone/>
            </a:pPr>
            <a:r>
              <a:rPr lang="en-GB" u="sng" dirty="0">
                <a:hlinkClick r:id="rId2"/>
              </a:rPr>
              <a:t>https://www.analog.com/media/en/technical-documentation/data-sheets/ADXL362.pdf</a:t>
            </a:r>
            <a:endParaRPr lang="en-GB" u="sng" dirty="0"/>
          </a:p>
          <a:p>
            <a:endParaRPr lang="en-US" sz="3200" dirty="0">
              <a:latin typeface="Arial" panose="020B0604020202020204" pitchFamily="34" charset="0"/>
              <a:ea typeface="SimSun" panose="02010600030101010101" pitchFamily="2" charset="-122"/>
            </a:endParaRPr>
          </a:p>
        </p:txBody>
      </p:sp>
      <p:pic>
        <p:nvPicPr>
          <p:cNvPr id="5" name="Imagen 4"/>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695309" y="3004458"/>
            <a:ext cx="4524243" cy="2822480"/>
          </a:xfrm>
          <a:prstGeom prst="rect">
            <a:avLst/>
          </a:prstGeom>
          <a:noFill/>
          <a:ln>
            <a:noFill/>
          </a:ln>
        </p:spPr>
      </p:pic>
    </p:spTree>
    <p:extLst>
      <p:ext uri="{BB962C8B-B14F-4D97-AF65-F5344CB8AC3E}">
        <p14:creationId xmlns:p14="http://schemas.microsoft.com/office/powerpoint/2010/main" val="183035172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325880"/>
            <a:ext cx="11468213" cy="478318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t>Exercise 1. </a:t>
            </a:r>
            <a:r>
              <a:rPr lang="en-US" dirty="0"/>
              <a:t>Create a RISC-V assembly program that reads the eight most significant bits of the X-axis, Y-axis, and Z-axis acceleration data and then displays those values on the 8-digit 7-Segment Displays. </a:t>
            </a:r>
          </a:p>
        </p:txBody>
      </p:sp>
      <p:sp>
        <p:nvSpPr>
          <p:cNvPr id="6" name="Title 3">
            <a:extLst>
              <a:ext uri="{FF2B5EF4-FFF2-40B4-BE49-F238E27FC236}">
                <a16:creationId xmlns:a16="http://schemas.microsoft.com/office/drawing/2014/main" id="{31A1F45F-76F9-4445-84ED-E47D3B4E96B8}"/>
              </a:ext>
            </a:extLst>
          </p:cNvPr>
          <p:cNvSpPr txBox="1">
            <a:spLocks/>
          </p:cNvSpPr>
          <p:nvPr/>
        </p:nvSpPr>
        <p:spPr>
          <a:xfrm>
            <a:off x="184244" y="95535"/>
            <a:ext cx="11893937" cy="68011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0" kern="1200">
                <a:solidFill>
                  <a:schemeClr val="tx1"/>
                </a:solidFill>
                <a:latin typeface="+mn-lt"/>
                <a:ea typeface="+mj-ea"/>
                <a:cs typeface="+mj-cs"/>
              </a:defRPr>
            </a:lvl1pPr>
          </a:lstStyle>
          <a:p>
            <a:r>
              <a:rPr lang="en-US" b="1" dirty="0" err="1"/>
              <a:t>RVfpga</a:t>
            </a:r>
            <a:r>
              <a:rPr lang="en-US" b="1" dirty="0"/>
              <a:t> Lab 10: Fundamental Exercises - Sample</a:t>
            </a:r>
          </a:p>
        </p:txBody>
      </p:sp>
    </p:spTree>
    <p:extLst>
      <p:ext uri="{BB962C8B-B14F-4D97-AF65-F5344CB8AC3E}">
        <p14:creationId xmlns:p14="http://schemas.microsoft.com/office/powerpoint/2010/main" val="323056006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10: Accel. Low-Level Implementation</a:t>
            </a:r>
          </a:p>
        </p:txBody>
      </p:sp>
      <p:sp>
        <p:nvSpPr>
          <p:cNvPr id="13" name="Content Placeholder 1">
            <a:extLst>
              <a:ext uri="{FF2B5EF4-FFF2-40B4-BE49-F238E27FC236}">
                <a16:creationId xmlns:a16="http://schemas.microsoft.com/office/drawing/2014/main" id="{19349055-132D-40FF-B6E7-C4CDF7611DA4}"/>
              </a:ext>
            </a:extLst>
          </p:cNvPr>
          <p:cNvSpPr txBox="1">
            <a:spLocks/>
          </p:cNvSpPr>
          <p:nvPr/>
        </p:nvSpPr>
        <p:spPr>
          <a:xfrm>
            <a:off x="144052" y="843147"/>
            <a:ext cx="11893937" cy="205849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b="1" dirty="0">
                <a:effectLst/>
                <a:latin typeface="Arial" panose="020B0604020202020204" pitchFamily="34" charset="0"/>
                <a:ea typeface="SimSun" panose="02010600030101010101" pitchFamily="2" charset="-122"/>
              </a:rPr>
              <a:t>Divided in 3 main parts</a:t>
            </a:r>
          </a:p>
          <a:p>
            <a:pPr lvl="1">
              <a:defRPr/>
            </a:pPr>
            <a:r>
              <a:rPr lang="en-US" dirty="0" err="1">
                <a:latin typeface="Arial" panose="020B0604020202020204" pitchFamily="34" charset="0"/>
                <a:ea typeface="SimSun" panose="02010600030101010101" pitchFamily="2" charset="-122"/>
              </a:rPr>
              <a:t>RVfpgaNexys</a:t>
            </a:r>
            <a:r>
              <a:rPr lang="en-US" dirty="0">
                <a:latin typeface="Arial" panose="020B0604020202020204" pitchFamily="34" charset="0"/>
                <a:ea typeface="SimSun" panose="02010600030101010101" pitchFamily="2" charset="-122"/>
              </a:rPr>
              <a:t> external connection to the on-board accelerometer (left shaded region)</a:t>
            </a:r>
          </a:p>
          <a:p>
            <a:pPr lvl="1">
              <a:defRPr/>
            </a:pPr>
            <a:r>
              <a:rPr lang="en-US" dirty="0">
                <a:latin typeface="Arial" panose="020B0604020202020204" pitchFamily="34" charset="0"/>
                <a:ea typeface="SimSun" panose="02010600030101010101" pitchFamily="2" charset="-122"/>
              </a:rPr>
              <a:t>Integration of the new SPI module into </a:t>
            </a:r>
            <a:r>
              <a:rPr lang="en-US" dirty="0" err="1">
                <a:latin typeface="Arial" panose="020B0604020202020204" pitchFamily="34" charset="0"/>
                <a:ea typeface="SimSun" panose="02010600030101010101" pitchFamily="2" charset="-122"/>
              </a:rPr>
              <a:t>SweRVolfX</a:t>
            </a:r>
            <a:r>
              <a:rPr lang="en-US" dirty="0">
                <a:latin typeface="Arial" panose="020B0604020202020204" pitchFamily="34" charset="0"/>
                <a:ea typeface="SimSun" panose="02010600030101010101" pitchFamily="2" charset="-122"/>
              </a:rPr>
              <a:t> (middle shaded region)</a:t>
            </a:r>
          </a:p>
          <a:p>
            <a:pPr lvl="1">
              <a:defRPr/>
            </a:pPr>
            <a:r>
              <a:rPr lang="en-US" dirty="0">
                <a:latin typeface="Arial" panose="020B0604020202020204" pitchFamily="34" charset="0"/>
                <a:ea typeface="SimSun" panose="02010600030101010101" pitchFamily="2" charset="-122"/>
              </a:rPr>
              <a:t>Connection between the accelerometer and the SweRV EH1 (right shaded region)</a:t>
            </a:r>
          </a:p>
        </p:txBody>
      </p:sp>
      <p:pic>
        <p:nvPicPr>
          <p:cNvPr id="3" name="Imagen 2"/>
          <p:cNvPicPr>
            <a:picLocks noChangeAspect="1"/>
          </p:cNvPicPr>
          <p:nvPr/>
        </p:nvPicPr>
        <p:blipFill>
          <a:blip r:embed="rId2"/>
          <a:stretch>
            <a:fillRect/>
          </a:stretch>
        </p:blipFill>
        <p:spPr>
          <a:xfrm>
            <a:off x="4074956" y="3364874"/>
            <a:ext cx="4686271" cy="2692599"/>
          </a:xfrm>
          <a:prstGeom prst="rect">
            <a:avLst/>
          </a:prstGeom>
        </p:spPr>
      </p:pic>
    </p:spTree>
    <p:extLst>
      <p:ext uri="{BB962C8B-B14F-4D97-AF65-F5344CB8AC3E}">
        <p14:creationId xmlns:p14="http://schemas.microsoft.com/office/powerpoint/2010/main" val="51994754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10: External Connection</a:t>
            </a:r>
          </a:p>
        </p:txBody>
      </p:sp>
      <p:sp>
        <p:nvSpPr>
          <p:cNvPr id="13" name="Content Placeholder 1">
            <a:extLst>
              <a:ext uri="{FF2B5EF4-FFF2-40B4-BE49-F238E27FC236}">
                <a16:creationId xmlns:a16="http://schemas.microsoft.com/office/drawing/2014/main" id="{19349055-132D-40FF-B6E7-C4CDF7611DA4}"/>
              </a:ext>
            </a:extLst>
          </p:cNvPr>
          <p:cNvSpPr txBox="1">
            <a:spLocks/>
          </p:cNvSpPr>
          <p:nvPr/>
        </p:nvSpPr>
        <p:spPr>
          <a:xfrm>
            <a:off x="683289" y="1062681"/>
            <a:ext cx="10791930" cy="1881488"/>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400" dirty="0">
                <a:latin typeface="Arial" panose="020B0604020202020204" pitchFamily="34" charset="0"/>
                <a:ea typeface="SimSun" panose="02010600030101010101" pitchFamily="2" charset="-122"/>
                <a:cs typeface="Times New Roman" panose="02020603050405020304" pitchFamily="18" charset="0"/>
              </a:rPr>
              <a:t>File </a:t>
            </a:r>
            <a:r>
              <a:rPr lang="en-GB" sz="2400" b="1" dirty="0" err="1">
                <a:latin typeface="Arial" panose="020B0604020202020204" pitchFamily="34" charset="0"/>
                <a:ea typeface="SimSun" panose="02010600030101010101" pitchFamily="2" charset="-122"/>
                <a:cs typeface="Times New Roman" panose="02020603050405020304" pitchFamily="18" charset="0"/>
              </a:rPr>
              <a:t>rvfpganexys.xdc</a:t>
            </a:r>
            <a:r>
              <a:rPr lang="en-GB" sz="2400" dirty="0">
                <a:latin typeface="Arial" panose="020B0604020202020204" pitchFamily="34" charset="0"/>
                <a:ea typeface="SimSun" panose="02010600030101010101" pitchFamily="2" charset="-122"/>
                <a:cs typeface="Times New Roman" panose="02020603050405020304" pitchFamily="18" charset="0"/>
              </a:rPr>
              <a:t>: Defines the connection of the SPI signals used in the SoC with the corresponding on-board accelerometer pins</a:t>
            </a:r>
            <a:endParaRPr lang="es-ES" sz="2400" dirty="0"/>
          </a:p>
        </p:txBody>
      </p:sp>
      <p:pic>
        <p:nvPicPr>
          <p:cNvPr id="5" name="Imagen 4"/>
          <p:cNvPicPr>
            <a:picLocks noChangeAspect="1"/>
          </p:cNvPicPr>
          <p:nvPr/>
        </p:nvPicPr>
        <p:blipFill>
          <a:blip r:embed="rId2"/>
          <a:stretch>
            <a:fillRect/>
          </a:stretch>
        </p:blipFill>
        <p:spPr>
          <a:xfrm>
            <a:off x="683289" y="2425735"/>
            <a:ext cx="10821078" cy="848806"/>
          </a:xfrm>
          <a:prstGeom prst="rect">
            <a:avLst/>
          </a:prstGeom>
        </p:spPr>
      </p:pic>
    </p:spTree>
    <p:extLst>
      <p:ext uri="{BB962C8B-B14F-4D97-AF65-F5344CB8AC3E}">
        <p14:creationId xmlns:p14="http://schemas.microsoft.com/office/powerpoint/2010/main" val="264724411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10: Integration into </a:t>
            </a:r>
            <a:r>
              <a:rPr lang="en-US" b="1" dirty="0" err="1"/>
              <a:t>SweRVolfX</a:t>
            </a:r>
            <a:endParaRPr lang="en-US" b="1" dirty="0"/>
          </a:p>
        </p:txBody>
      </p:sp>
      <p:sp>
        <p:nvSpPr>
          <p:cNvPr id="8" name="Content Placeholder 1">
            <a:extLst>
              <a:ext uri="{FF2B5EF4-FFF2-40B4-BE49-F238E27FC236}">
                <a16:creationId xmlns:a16="http://schemas.microsoft.com/office/drawing/2014/main" id="{19349055-132D-40FF-B6E7-C4CDF7611DA4}"/>
              </a:ext>
            </a:extLst>
          </p:cNvPr>
          <p:cNvSpPr txBox="1">
            <a:spLocks/>
          </p:cNvSpPr>
          <p:nvPr/>
        </p:nvSpPr>
        <p:spPr>
          <a:xfrm>
            <a:off x="683289" y="885679"/>
            <a:ext cx="10791930" cy="205849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400" dirty="0">
                <a:latin typeface="Arial" panose="020B0604020202020204" pitchFamily="34" charset="0"/>
                <a:ea typeface="SimSun" panose="02010600030101010101" pitchFamily="2" charset="-122"/>
                <a:cs typeface="Times New Roman" panose="02020603050405020304" pitchFamily="18" charset="0"/>
              </a:rPr>
              <a:t>File </a:t>
            </a:r>
            <a:r>
              <a:rPr lang="en-GB" sz="2400" b="1" dirty="0">
                <a:latin typeface="Arial" panose="020B0604020202020204" pitchFamily="34" charset="0"/>
                <a:ea typeface="SimSun" panose="02010600030101010101" pitchFamily="2" charset="-122"/>
                <a:cs typeface="Times New Roman" panose="02020603050405020304" pitchFamily="18" charset="0"/>
              </a:rPr>
              <a:t>swervolf_core.v</a:t>
            </a:r>
            <a:r>
              <a:rPr lang="en-GB" sz="2400" dirty="0">
                <a:latin typeface="Arial" panose="020B0604020202020204" pitchFamily="34" charset="0"/>
                <a:ea typeface="SimSun" panose="02010600030101010101" pitchFamily="2" charset="-122"/>
                <a:cs typeface="Times New Roman" panose="02020603050405020304" pitchFamily="18" charset="0"/>
              </a:rPr>
              <a:t>: </a:t>
            </a:r>
            <a:r>
              <a:rPr lang="en-GB" sz="2400" dirty="0"/>
              <a:t>Tri-state buffers and GPIO module instantiation</a:t>
            </a:r>
          </a:p>
          <a:p>
            <a:pPr marL="0" indent="0">
              <a:buNone/>
            </a:pPr>
            <a:endParaRPr lang="es-ES" sz="2400" dirty="0"/>
          </a:p>
        </p:txBody>
      </p:sp>
      <p:pic>
        <p:nvPicPr>
          <p:cNvPr id="2" name="Imagen 1"/>
          <p:cNvPicPr>
            <a:picLocks noChangeAspect="1"/>
          </p:cNvPicPr>
          <p:nvPr/>
        </p:nvPicPr>
        <p:blipFill>
          <a:blip r:embed="rId2"/>
          <a:stretch>
            <a:fillRect/>
          </a:stretch>
        </p:blipFill>
        <p:spPr>
          <a:xfrm>
            <a:off x="1821712" y="1733446"/>
            <a:ext cx="7763059" cy="3585391"/>
          </a:xfrm>
          <a:prstGeom prst="rect">
            <a:avLst/>
          </a:prstGeom>
        </p:spPr>
      </p:pic>
    </p:spTree>
    <p:extLst>
      <p:ext uri="{BB962C8B-B14F-4D97-AF65-F5344CB8AC3E}">
        <p14:creationId xmlns:p14="http://schemas.microsoft.com/office/powerpoint/2010/main" val="4030782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a:t>Nexys A7-100T FPGA Board: Optional</a:t>
            </a:r>
          </a:p>
        </p:txBody>
      </p:sp>
      <p:graphicFrame>
        <p:nvGraphicFramePr>
          <p:cNvPr id="5" name="Object 4">
            <a:extLst>
              <a:ext uri="{FF2B5EF4-FFF2-40B4-BE49-F238E27FC236}">
                <a16:creationId xmlns:a16="http://schemas.microsoft.com/office/drawing/2014/main" id="{CE39BFB0-0918-4345-9E69-CDF8B4414F00}"/>
              </a:ext>
            </a:extLst>
          </p:cNvPr>
          <p:cNvGraphicFramePr>
            <a:graphicFrameLocks noChangeAspect="1"/>
          </p:cNvGraphicFramePr>
          <p:nvPr/>
        </p:nvGraphicFramePr>
        <p:xfrm>
          <a:off x="38496" y="937641"/>
          <a:ext cx="8054744" cy="4636442"/>
        </p:xfrm>
        <a:graphic>
          <a:graphicData uri="http://schemas.openxmlformats.org/presentationml/2006/ole">
            <mc:AlternateContent xmlns:mc="http://schemas.openxmlformats.org/markup-compatibility/2006">
              <mc:Choice xmlns:v="urn:schemas-microsoft-com:vml" Requires="v">
                <p:oleObj spid="_x0000_s128097" name="Visio" r:id="rId3" imgW="4712775" imgH="2731888" progId="Visio.Drawing.15">
                  <p:embed/>
                </p:oleObj>
              </mc:Choice>
              <mc:Fallback>
                <p:oleObj name="Visio" r:id="rId3" imgW="4712775" imgH="2731888" progId="Visio.Drawing.15">
                  <p:embed/>
                  <p:pic>
                    <p:nvPicPr>
                      <p:cNvPr id="5" name="Object 4">
                        <a:extLst>
                          <a:ext uri="{FF2B5EF4-FFF2-40B4-BE49-F238E27FC236}">
                            <a16:creationId xmlns:a16="http://schemas.microsoft.com/office/drawing/2014/main" id="{CE39BFB0-0918-4345-9E69-CDF8B4414F00}"/>
                          </a:ext>
                        </a:extLst>
                      </p:cNvPr>
                      <p:cNvPicPr>
                        <a:picLocks noChangeAspect="1" noChangeArrowheads="1"/>
                      </p:cNvPicPr>
                      <p:nvPr/>
                    </p:nvPicPr>
                    <p:blipFill>
                      <a:blip r:embed="rId4"/>
                      <a:srcRect/>
                      <a:stretch>
                        <a:fillRect/>
                      </a:stretch>
                    </p:blipFill>
                    <p:spPr bwMode="auto">
                      <a:xfrm>
                        <a:off x="38496" y="937641"/>
                        <a:ext cx="8054744" cy="4636442"/>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id="{3BE8C992-65F0-4798-BF83-26E05257F972}"/>
              </a:ext>
            </a:extLst>
          </p:cNvPr>
          <p:cNvSpPr txBox="1"/>
          <p:nvPr/>
        </p:nvSpPr>
        <p:spPr>
          <a:xfrm>
            <a:off x="1048914" y="5742868"/>
            <a:ext cx="6033907" cy="369332"/>
          </a:xfrm>
          <a:prstGeom prst="rect">
            <a:avLst/>
          </a:prstGeom>
          <a:noFill/>
        </p:spPr>
        <p:txBody>
          <a:bodyPr wrap="square">
            <a:spAutoFit/>
          </a:bodyPr>
          <a:lstStyle/>
          <a:p>
            <a:r>
              <a:rPr lang="en-GB" dirty="0">
                <a:latin typeface="Arial" panose="020B0604020202020204" pitchFamily="34" charset="0"/>
                <a:ea typeface="SimSun" panose="02010600030101010101" pitchFamily="2" charset="-122"/>
                <a:cs typeface="Times New Roman" panose="02020603050405020304" pitchFamily="18" charset="0"/>
              </a:rPr>
              <a:t>F</a:t>
            </a:r>
            <a:r>
              <a:rPr lang="en-GB" sz="1800" dirty="0">
                <a:effectLst/>
                <a:latin typeface="Arial" panose="020B0604020202020204" pitchFamily="34" charset="0"/>
                <a:ea typeface="SimSun" panose="02010600030101010101" pitchFamily="2" charset="-122"/>
                <a:cs typeface="Times New Roman" panose="02020603050405020304" pitchFamily="18" charset="0"/>
              </a:rPr>
              <a:t>igure of board from https://reference.digilentinc.com/</a:t>
            </a:r>
            <a:endParaRPr lang="en-US" dirty="0"/>
          </a:p>
        </p:txBody>
      </p:sp>
      <p:sp>
        <p:nvSpPr>
          <p:cNvPr id="7" name="TextBox 6">
            <a:extLst>
              <a:ext uri="{FF2B5EF4-FFF2-40B4-BE49-F238E27FC236}">
                <a16:creationId xmlns:a16="http://schemas.microsoft.com/office/drawing/2014/main" id="{A1B020F8-DBDE-4A74-B8DF-BA5BBA90FBD0}"/>
              </a:ext>
            </a:extLst>
          </p:cNvPr>
          <p:cNvSpPr txBox="1"/>
          <p:nvPr/>
        </p:nvSpPr>
        <p:spPr>
          <a:xfrm>
            <a:off x="7947763" y="983647"/>
            <a:ext cx="4181709" cy="4302716"/>
          </a:xfrm>
          <a:prstGeom prst="rect">
            <a:avLst/>
          </a:prstGeom>
          <a:noFill/>
        </p:spPr>
        <p:txBody>
          <a:bodyPr wrap="square">
            <a:spAutoFit/>
          </a:body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2400" dirty="0">
                <a:solidFill>
                  <a:sysClr val="windowText" lastClr="000000"/>
                </a:solidFill>
              </a:rPr>
              <a:t>Contains </a:t>
            </a:r>
            <a:r>
              <a:rPr lang="en-US" sz="2400" b="1" dirty="0">
                <a:solidFill>
                  <a:sysClr val="windowText" lastClr="000000"/>
                </a:solidFill>
              </a:rPr>
              <a:t>Artix-7</a:t>
            </a:r>
            <a:r>
              <a:rPr lang="en-US" sz="2400" dirty="0">
                <a:solidFill>
                  <a:sysClr val="windowText" lastClr="000000"/>
                </a:solidFill>
              </a:rPr>
              <a:t> field programmable gate array (FPGA)</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2400" dirty="0">
                <a:solidFill>
                  <a:sysClr val="windowText" lastClr="000000"/>
                </a:solidFill>
              </a:rPr>
              <a:t>Includes </a:t>
            </a:r>
            <a:r>
              <a:rPr lang="en-US" sz="2400" b="1" dirty="0">
                <a:solidFill>
                  <a:sysClr val="windowText" lastClr="000000"/>
                </a:solidFill>
              </a:rPr>
              <a:t>peripherals</a:t>
            </a:r>
            <a:r>
              <a:rPr lang="en-US" sz="2400" dirty="0">
                <a:solidFill>
                  <a:sysClr val="windowText" lastClr="000000"/>
                </a:solidFill>
              </a:rPr>
              <a:t> (i.e., LEDs, switches, pushbuttons, 7-segment displays, accelerometer, temperature sensor, microphone, etc.)</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2400" dirty="0">
                <a:solidFill>
                  <a:sysClr val="windowText" lastClr="000000"/>
                </a:solidFill>
              </a:rPr>
              <a:t>Available for purchase at </a:t>
            </a:r>
            <a:r>
              <a:rPr lang="en-US" sz="2400" b="1" dirty="0">
                <a:solidFill>
                  <a:sysClr val="windowText" lastClr="000000"/>
                </a:solidFill>
              </a:rPr>
              <a:t>digkey.com</a:t>
            </a:r>
            <a:r>
              <a:rPr lang="en-US" sz="2400" dirty="0">
                <a:solidFill>
                  <a:sysClr val="windowText" lastClr="000000"/>
                </a:solidFill>
              </a:rPr>
              <a:t>, </a:t>
            </a:r>
            <a:r>
              <a:rPr lang="en-US" sz="2400" b="1" dirty="0">
                <a:solidFill>
                  <a:sysClr val="windowText" lastClr="000000"/>
                </a:solidFill>
              </a:rPr>
              <a:t>digilentinc.com</a:t>
            </a:r>
            <a:r>
              <a:rPr lang="en-US" sz="2400" dirty="0">
                <a:solidFill>
                  <a:sysClr val="windowText" lastClr="000000"/>
                </a:solidFill>
              </a:rPr>
              <a:t>,</a:t>
            </a:r>
            <a:r>
              <a:rPr lang="en-US" sz="2400" b="1" dirty="0">
                <a:solidFill>
                  <a:sysClr val="windowText" lastClr="000000"/>
                </a:solidFill>
              </a:rPr>
              <a:t> </a:t>
            </a:r>
            <a:r>
              <a:rPr lang="en-US" sz="2400" dirty="0">
                <a:solidFill>
                  <a:sysClr val="windowText" lastClr="000000"/>
                </a:solidFill>
              </a:rPr>
              <a:t>and other vendors</a:t>
            </a:r>
          </a:p>
        </p:txBody>
      </p:sp>
      <p:sp>
        <p:nvSpPr>
          <p:cNvPr id="8" name="TextBox 7">
            <a:extLst>
              <a:ext uri="{FF2B5EF4-FFF2-40B4-BE49-F238E27FC236}">
                <a16:creationId xmlns:a16="http://schemas.microsoft.com/office/drawing/2014/main" id="{C49015E4-9E3E-4AF0-BA7C-16AE9EC25DEC}"/>
              </a:ext>
            </a:extLst>
          </p:cNvPr>
          <p:cNvSpPr txBox="1"/>
          <p:nvPr/>
        </p:nvSpPr>
        <p:spPr>
          <a:xfrm>
            <a:off x="8273160" y="5286363"/>
            <a:ext cx="3676391" cy="830997"/>
          </a:xfrm>
          <a:prstGeom prst="rect">
            <a:avLst/>
          </a:prstGeom>
          <a:noFill/>
          <a:ln w="38100">
            <a:solidFill>
              <a:schemeClr val="accent1"/>
            </a:solidFill>
          </a:ln>
        </p:spPr>
        <p:txBody>
          <a:bodyPr wrap="square">
            <a:spAutoFit/>
          </a:bodyPr>
          <a:lstStyle/>
          <a:p>
            <a:pPr marR="0" lvl="0" algn="l" defTabSz="457200" rtl="0" eaLnBrk="1" fontAlgn="auto" latinLnBrk="0" hangingPunct="1">
              <a:lnSpc>
                <a:spcPct val="100000"/>
              </a:lnSpc>
              <a:spcBef>
                <a:spcPct val="20000"/>
              </a:spcBef>
              <a:spcAft>
                <a:spcPts val="0"/>
              </a:spcAft>
              <a:buClr>
                <a:srgbClr val="FBB116"/>
              </a:buClr>
              <a:buSzTx/>
              <a:tabLst/>
              <a:defRPr/>
            </a:pPr>
            <a:r>
              <a:rPr lang="en-US" sz="2400" dirty="0">
                <a:solidFill>
                  <a:sysClr val="windowText" lastClr="000000"/>
                </a:solidFill>
              </a:rPr>
              <a:t>We will support the </a:t>
            </a:r>
            <a:r>
              <a:rPr lang="en-US" sz="2400" b="1" dirty="0">
                <a:solidFill>
                  <a:sysClr val="windowText" lastClr="000000"/>
                </a:solidFill>
              </a:rPr>
              <a:t>Basys3 </a:t>
            </a:r>
            <a:r>
              <a:rPr lang="en-US" sz="2400" dirty="0">
                <a:solidFill>
                  <a:sysClr val="windowText" lastClr="000000"/>
                </a:solidFill>
              </a:rPr>
              <a:t> FPGA board soon.</a:t>
            </a:r>
          </a:p>
        </p:txBody>
      </p:sp>
    </p:spTree>
    <p:extLst>
      <p:ext uri="{BB962C8B-B14F-4D97-AF65-F5344CB8AC3E}">
        <p14:creationId xmlns:p14="http://schemas.microsoft.com/office/powerpoint/2010/main" val="252174042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990600"/>
            <a:ext cx="11468213" cy="511846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s-ES" sz="2400" b="1" dirty="0" err="1"/>
              <a:t>Exercise</a:t>
            </a:r>
            <a:r>
              <a:rPr lang="es-ES" sz="2400" b="1" dirty="0"/>
              <a:t> 2. </a:t>
            </a:r>
            <a:r>
              <a:rPr lang="es-ES" sz="2400" dirty="0" err="1"/>
              <a:t>The</a:t>
            </a:r>
            <a:r>
              <a:rPr lang="es-ES" sz="2400" dirty="0"/>
              <a:t> Universal </a:t>
            </a:r>
            <a:r>
              <a:rPr lang="es-ES" sz="2400" dirty="0" err="1"/>
              <a:t>Asynchronous</a:t>
            </a:r>
            <a:r>
              <a:rPr lang="es-ES" sz="2400" dirty="0"/>
              <a:t> Receiver-</a:t>
            </a:r>
            <a:r>
              <a:rPr lang="es-ES" sz="2400" dirty="0" err="1"/>
              <a:t>Transmitter</a:t>
            </a:r>
            <a:r>
              <a:rPr lang="es-ES" sz="2400" dirty="0"/>
              <a:t> (UART) </a:t>
            </a:r>
            <a:r>
              <a:rPr lang="es-ES" sz="2400" dirty="0" err="1"/>
              <a:t>is</a:t>
            </a:r>
            <a:r>
              <a:rPr lang="es-ES" sz="2400" dirty="0"/>
              <a:t> </a:t>
            </a:r>
            <a:r>
              <a:rPr lang="es-ES" sz="2400" dirty="0" err="1"/>
              <a:t>an</a:t>
            </a:r>
            <a:r>
              <a:rPr lang="es-ES" sz="2400" dirty="0"/>
              <a:t> </a:t>
            </a:r>
            <a:r>
              <a:rPr lang="es-ES" sz="2400" dirty="0" err="1"/>
              <a:t>asynchronous</a:t>
            </a:r>
            <a:r>
              <a:rPr lang="es-ES" sz="2400" dirty="0"/>
              <a:t> serial </a:t>
            </a:r>
            <a:r>
              <a:rPr lang="es-ES" sz="2400" dirty="0" err="1"/>
              <a:t>communication</a:t>
            </a:r>
            <a:r>
              <a:rPr lang="es-ES" sz="2400" dirty="0"/>
              <a:t> </a:t>
            </a:r>
            <a:r>
              <a:rPr lang="es-ES" sz="2400" dirty="0" err="1"/>
              <a:t>protocol</a:t>
            </a:r>
            <a:r>
              <a:rPr lang="es-ES" sz="2400" dirty="0"/>
              <a:t>. </a:t>
            </a:r>
            <a:r>
              <a:rPr lang="en-US" sz="2400" dirty="0"/>
              <a:t>First, </a:t>
            </a:r>
            <a:r>
              <a:rPr lang="en-US" sz="2400" dirty="0" err="1"/>
              <a:t>analyse</a:t>
            </a:r>
            <a:r>
              <a:rPr lang="en-US" sz="2400" dirty="0"/>
              <a:t> the low-level implementation of this module in </a:t>
            </a:r>
            <a:r>
              <a:rPr lang="en-US" sz="2400" dirty="0" err="1"/>
              <a:t>Rvfpga</a:t>
            </a:r>
            <a:r>
              <a:rPr lang="en-US" sz="2400" dirty="0"/>
              <a:t>. Then, create a RISC-V assembly program that prints a message to the </a:t>
            </a:r>
            <a:r>
              <a:rPr lang="en-US" sz="2400" dirty="0" err="1"/>
              <a:t>PlatformIO</a:t>
            </a:r>
            <a:r>
              <a:rPr lang="en-US" sz="2400" dirty="0"/>
              <a:t> shell through the serial port.</a:t>
            </a:r>
          </a:p>
          <a:p>
            <a:endParaRPr lang="en-US" sz="2400" b="1" dirty="0"/>
          </a:p>
          <a:p>
            <a:r>
              <a:rPr lang="en-US" sz="2400" b="1" dirty="0"/>
              <a:t>Exercise 3. </a:t>
            </a:r>
            <a:r>
              <a:rPr lang="en-US" sz="2400" dirty="0"/>
              <a:t>Implement the three following functions in the C language: </a:t>
            </a:r>
          </a:p>
          <a:p>
            <a:pPr lvl="1"/>
            <a:r>
              <a:rPr lang="en-US" sz="2000" dirty="0"/>
              <a:t>char </a:t>
            </a:r>
            <a:r>
              <a:rPr lang="en-US" sz="2000" dirty="0" err="1"/>
              <a:t>uart_getchar</a:t>
            </a:r>
            <a:r>
              <a:rPr lang="en-US" sz="2000" dirty="0"/>
              <a:t>(void): This function waits for the keyboard to send a character through the UART to the </a:t>
            </a:r>
            <a:r>
              <a:rPr lang="en-US" sz="2000" dirty="0" err="1"/>
              <a:t>Nexys</a:t>
            </a:r>
            <a:r>
              <a:rPr lang="en-US" sz="2000" dirty="0"/>
              <a:t> A7 board and then returns this character as an output parameter.</a:t>
            </a:r>
          </a:p>
          <a:p>
            <a:pPr lvl="1"/>
            <a:r>
              <a:rPr lang="en-US" sz="2000" dirty="0" err="1"/>
              <a:t>int</a:t>
            </a:r>
            <a:r>
              <a:rPr lang="en-US" sz="2000" dirty="0"/>
              <a:t> </a:t>
            </a:r>
            <a:r>
              <a:rPr lang="en-US" sz="2000" dirty="0" err="1"/>
              <a:t>uart_putchar</a:t>
            </a:r>
            <a:r>
              <a:rPr lang="en-US" sz="2000" dirty="0"/>
              <a:t>(char c): This function receives a character as an input argument and displays it on the serial console through the UART.</a:t>
            </a:r>
          </a:p>
          <a:p>
            <a:pPr lvl="1"/>
            <a:r>
              <a:rPr lang="en-US" sz="2000" dirty="0" err="1"/>
              <a:t>int</a:t>
            </a:r>
            <a:r>
              <a:rPr lang="en-US" sz="2000" dirty="0"/>
              <a:t> </a:t>
            </a:r>
            <a:r>
              <a:rPr lang="en-US" sz="2000" dirty="0" err="1"/>
              <a:t>SevSegDispl</a:t>
            </a:r>
            <a:r>
              <a:rPr lang="en-US" sz="2000" dirty="0"/>
              <a:t>(char c): This function receives a character as an input argument and displays it on the right-most digit of the 7-segment displays, shifting the remaining digits one position to the left (the left-most digit is lost).</a:t>
            </a:r>
          </a:p>
          <a:p>
            <a:endParaRPr lang="en-US" sz="2400" dirty="0"/>
          </a:p>
        </p:txBody>
      </p:sp>
      <p:sp>
        <p:nvSpPr>
          <p:cNvPr id="6" name="Title 3">
            <a:extLst>
              <a:ext uri="{FF2B5EF4-FFF2-40B4-BE49-F238E27FC236}">
                <a16:creationId xmlns:a16="http://schemas.microsoft.com/office/drawing/2014/main" id="{8B19C6EE-444E-4333-9F26-35E97375D7EA}"/>
              </a:ext>
            </a:extLst>
          </p:cNvPr>
          <p:cNvSpPr txBox="1">
            <a:spLocks/>
          </p:cNvSpPr>
          <p:nvPr/>
        </p:nvSpPr>
        <p:spPr>
          <a:xfrm>
            <a:off x="184244" y="95535"/>
            <a:ext cx="11893937" cy="68011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0" kern="1200">
                <a:solidFill>
                  <a:schemeClr val="tx1"/>
                </a:solidFill>
                <a:latin typeface="+mn-lt"/>
                <a:ea typeface="+mj-ea"/>
                <a:cs typeface="+mj-cs"/>
              </a:defRPr>
            </a:lvl1pPr>
          </a:lstStyle>
          <a:p>
            <a:r>
              <a:rPr lang="en-US" b="1" dirty="0" err="1"/>
              <a:t>RVfpga</a:t>
            </a:r>
            <a:r>
              <a:rPr lang="en-US" b="1" dirty="0"/>
              <a:t> Lab 10: Advanced Exercises - Sample</a:t>
            </a:r>
          </a:p>
        </p:txBody>
      </p:sp>
    </p:spTree>
    <p:extLst>
      <p:ext uri="{BB962C8B-B14F-4D97-AF65-F5344CB8AC3E}">
        <p14:creationId xmlns:p14="http://schemas.microsoft.com/office/powerpoint/2010/main" val="147944681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Autofit/>
          </a:bodyPr>
          <a:lstStyle/>
          <a:p>
            <a:r>
              <a:rPr lang="en-US" sz="6000" dirty="0">
                <a:solidFill>
                  <a:srgbClr val="002060"/>
                </a:solidFill>
                <a:latin typeface="+mn-lt"/>
              </a:rPr>
              <a:t>Labs 11-20</a:t>
            </a:r>
            <a:br>
              <a:rPr lang="en-US" sz="6000" dirty="0">
                <a:solidFill>
                  <a:srgbClr val="002060"/>
                </a:solidFill>
                <a:latin typeface="+mn-lt"/>
              </a:rPr>
            </a:br>
            <a:r>
              <a:rPr lang="en-US" sz="6000" dirty="0">
                <a:solidFill>
                  <a:srgbClr val="002060"/>
                </a:solidFill>
                <a:latin typeface="+mn-lt"/>
              </a:rPr>
              <a:t>Understanding the Core and Memory Systems</a:t>
            </a:r>
          </a:p>
        </p:txBody>
      </p:sp>
    </p:spTree>
    <p:extLst>
      <p:ext uri="{BB962C8B-B14F-4D97-AF65-F5344CB8AC3E}">
        <p14:creationId xmlns:p14="http://schemas.microsoft.com/office/powerpoint/2010/main" val="268891804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err="1"/>
              <a:t>RVfpga</a:t>
            </a:r>
            <a:r>
              <a:rPr lang="en-US" b="1" dirty="0"/>
              <a:t> Labs 11-20 Overview</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31176" y="1015711"/>
            <a:ext cx="11677320" cy="503674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dirty="0">
                <a:solidFill>
                  <a:srgbClr val="00000A"/>
                </a:solidFill>
                <a:latin typeface="Arial" panose="020B0604020202020204" pitchFamily="34" charset="0"/>
                <a:ea typeface="SimSun" panose="02010600030101010101" pitchFamily="2" charset="-122"/>
                <a:cs typeface="Times New Roman" panose="02020603050405020304" pitchFamily="18" charset="0"/>
              </a:rPr>
              <a:t>Labs 11–20 dive down to the microarchitectural level and </a:t>
            </a:r>
            <a:r>
              <a:rPr lang="en-US" sz="3200" dirty="0" err="1">
                <a:solidFill>
                  <a:srgbClr val="00000A"/>
                </a:solidFill>
                <a:latin typeface="Arial" panose="020B0604020202020204" pitchFamily="34" charset="0"/>
                <a:ea typeface="SimSun" panose="02010600030101010101" pitchFamily="2" charset="-122"/>
                <a:cs typeface="Times New Roman" panose="02020603050405020304" pitchFamily="18" charset="0"/>
              </a:rPr>
              <a:t>analyse</a:t>
            </a:r>
            <a:r>
              <a:rPr lang="en-US" sz="3200" dirty="0">
                <a:solidFill>
                  <a:srgbClr val="00000A"/>
                </a:solidFill>
                <a:latin typeface="Arial" panose="020B0604020202020204" pitchFamily="34" charset="0"/>
                <a:ea typeface="SimSun" panose="02010600030101010101" pitchFamily="2" charset="-122"/>
                <a:cs typeface="Times New Roman" panose="02020603050405020304" pitchFamily="18" charset="0"/>
              </a:rPr>
              <a:t> how the </a:t>
            </a:r>
            <a:r>
              <a:rPr lang="en-US" sz="3200" dirty="0" err="1">
                <a:solidFill>
                  <a:srgbClr val="00000A"/>
                </a:solidFill>
                <a:latin typeface="Arial" panose="020B0604020202020204" pitchFamily="34" charset="0"/>
                <a:ea typeface="SimSun" panose="02010600030101010101" pitchFamily="2" charset="-122"/>
                <a:cs typeface="Times New Roman" panose="02020603050405020304" pitchFamily="18" charset="0"/>
              </a:rPr>
              <a:t>SweRV</a:t>
            </a:r>
            <a:r>
              <a:rPr lang="en-US" sz="3200" dirty="0">
                <a:solidFill>
                  <a:srgbClr val="00000A"/>
                </a:solidFill>
                <a:latin typeface="Arial" panose="020B0604020202020204" pitchFamily="34" charset="0"/>
                <a:ea typeface="SimSun" panose="02010600030101010101" pitchFamily="2" charset="-122"/>
                <a:cs typeface="Times New Roman" panose="02020603050405020304" pitchFamily="18" charset="0"/>
              </a:rPr>
              <a:t> EH1 processor and cache/memory hierarchy work.</a:t>
            </a:r>
          </a:p>
          <a:p>
            <a:pPr>
              <a:defRPr/>
            </a:pPr>
            <a:r>
              <a:rPr lang="en-US" dirty="0"/>
              <a:t>Each lab is divided into two parts:</a:t>
            </a:r>
          </a:p>
          <a:p>
            <a:pPr lvl="1">
              <a:defRPr/>
            </a:pPr>
            <a:r>
              <a:rPr lang="en-US" dirty="0"/>
              <a:t>Theoretical explanation of the concepts</a:t>
            </a:r>
          </a:p>
          <a:p>
            <a:pPr lvl="1">
              <a:defRPr/>
            </a:pPr>
            <a:r>
              <a:rPr lang="en-US" dirty="0"/>
              <a:t>Illustration of the concepts using figures and a </a:t>
            </a:r>
            <a:r>
              <a:rPr lang="en-US" dirty="0" err="1"/>
              <a:t>Verilator</a:t>
            </a:r>
            <a:r>
              <a:rPr lang="en-US" dirty="0"/>
              <a:t> simulation of an example program to illustrate the concept.</a:t>
            </a:r>
          </a:p>
          <a:p>
            <a:pPr marL="358775" indent="0">
              <a:buNone/>
              <a:defRPr/>
            </a:pPr>
            <a:r>
              <a:rPr lang="en-US" dirty="0"/>
              <a:t>We also provide exercises to deepen understanding of and gain experience with the described concepts.</a:t>
            </a:r>
            <a:endParaRPr lang="en-GB" sz="3200" dirty="0">
              <a:solidFill>
                <a:srgbClr val="00000A"/>
              </a:solidFill>
              <a:latin typeface="Arial" panose="020B0604020202020204" pitchFamily="34"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7862845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err="1"/>
              <a:t>RVfpga</a:t>
            </a:r>
            <a:r>
              <a:rPr lang="en-US" b="1" dirty="0"/>
              <a:t> </a:t>
            </a:r>
            <a:r>
              <a:rPr lang="en-US" b="1" dirty="0" err="1"/>
              <a:t>SweRVref</a:t>
            </a:r>
            <a:endParaRPr lang="en-US" b="1" dirty="0"/>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31176" y="1163781"/>
            <a:ext cx="11677320" cy="488867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In addition to these 10 labs, which we describe next, the </a:t>
            </a:r>
            <a:r>
              <a:rPr lang="en-US" dirty="0" err="1"/>
              <a:t>RVfpga_SweRVref</a:t>
            </a:r>
            <a:r>
              <a:rPr lang="en-US" dirty="0"/>
              <a:t> document provides extra instructions on the following topics: </a:t>
            </a:r>
          </a:p>
          <a:p>
            <a:pPr lvl="1"/>
            <a:r>
              <a:rPr lang="es-ES" dirty="0" err="1"/>
              <a:t>Section</a:t>
            </a:r>
            <a:r>
              <a:rPr lang="es-ES" dirty="0"/>
              <a:t> 1: </a:t>
            </a:r>
            <a:r>
              <a:rPr lang="es-ES" b="1" dirty="0" err="1"/>
              <a:t>Sigasi</a:t>
            </a:r>
            <a:r>
              <a:rPr lang="es-ES" b="1" dirty="0"/>
              <a:t> Studio </a:t>
            </a:r>
            <a:endParaRPr lang="es-ES" dirty="0"/>
          </a:p>
          <a:p>
            <a:pPr lvl="1"/>
            <a:r>
              <a:rPr lang="en-US" dirty="0"/>
              <a:t>Section 2: </a:t>
            </a:r>
            <a:r>
              <a:rPr lang="en-US" b="1" dirty="0"/>
              <a:t>Configuration </a:t>
            </a:r>
            <a:r>
              <a:rPr lang="en-US" dirty="0"/>
              <a:t>of the </a:t>
            </a:r>
            <a:r>
              <a:rPr lang="en-US" b="1" dirty="0" err="1"/>
              <a:t>SweRV</a:t>
            </a:r>
            <a:r>
              <a:rPr lang="en-US" b="1" dirty="0"/>
              <a:t> EH1 </a:t>
            </a:r>
            <a:r>
              <a:rPr lang="en-US" dirty="0"/>
              <a:t>processor </a:t>
            </a:r>
          </a:p>
          <a:p>
            <a:pPr lvl="1"/>
            <a:r>
              <a:rPr lang="en-US" dirty="0"/>
              <a:t>Section 3: </a:t>
            </a:r>
            <a:r>
              <a:rPr lang="en-US" b="1" dirty="0" err="1"/>
              <a:t>RVfpga</a:t>
            </a:r>
            <a:r>
              <a:rPr lang="en-US" b="1" dirty="0"/>
              <a:t> System hierarchy of modules </a:t>
            </a:r>
            <a:r>
              <a:rPr lang="en-US" dirty="0"/>
              <a:t>and their most relevant </a:t>
            </a:r>
            <a:r>
              <a:rPr lang="en-US" b="1" dirty="0"/>
              <a:t>signals </a:t>
            </a:r>
            <a:endParaRPr lang="en-US" dirty="0"/>
          </a:p>
          <a:p>
            <a:pPr lvl="1"/>
            <a:r>
              <a:rPr lang="en-US" dirty="0"/>
              <a:t>Section 4: </a:t>
            </a:r>
            <a:r>
              <a:rPr lang="en-US" b="1" dirty="0"/>
              <a:t>Main structures/types </a:t>
            </a:r>
            <a:r>
              <a:rPr lang="en-US" dirty="0"/>
              <a:t>for grouping </a:t>
            </a:r>
            <a:r>
              <a:rPr lang="en-US" b="1" dirty="0"/>
              <a:t>control bits </a:t>
            </a:r>
            <a:endParaRPr lang="en-US" dirty="0"/>
          </a:p>
          <a:p>
            <a:pPr lvl="1"/>
            <a:r>
              <a:rPr lang="es-ES" dirty="0" err="1"/>
              <a:t>Section</a:t>
            </a:r>
            <a:r>
              <a:rPr lang="es-ES" dirty="0"/>
              <a:t> 5: </a:t>
            </a:r>
            <a:r>
              <a:rPr lang="es-ES" b="1" dirty="0"/>
              <a:t>RISC-V </a:t>
            </a:r>
            <a:r>
              <a:rPr lang="es-ES" b="1" dirty="0" err="1"/>
              <a:t>compressed</a:t>
            </a:r>
            <a:r>
              <a:rPr lang="es-ES" b="1" dirty="0"/>
              <a:t> </a:t>
            </a:r>
            <a:r>
              <a:rPr lang="es-ES" b="1" dirty="0" err="1"/>
              <a:t>instructions</a:t>
            </a:r>
            <a:r>
              <a:rPr lang="es-ES" b="1" dirty="0"/>
              <a:t> </a:t>
            </a:r>
            <a:endParaRPr lang="es-ES" dirty="0"/>
          </a:p>
          <a:p>
            <a:pPr lvl="1"/>
            <a:r>
              <a:rPr lang="es-ES" dirty="0" err="1"/>
              <a:t>Section</a:t>
            </a:r>
            <a:r>
              <a:rPr lang="es-ES" dirty="0"/>
              <a:t> 6: </a:t>
            </a:r>
            <a:r>
              <a:rPr lang="es-ES" b="1" dirty="0"/>
              <a:t>Real </a:t>
            </a:r>
            <a:r>
              <a:rPr lang="es-ES" b="1" dirty="0" err="1"/>
              <a:t>Benchmarks</a:t>
            </a:r>
            <a:r>
              <a:rPr lang="es-ES" b="1" dirty="0"/>
              <a:t> </a:t>
            </a:r>
            <a:endParaRPr lang="es-ES" dirty="0"/>
          </a:p>
        </p:txBody>
      </p:sp>
    </p:spTree>
    <p:extLst>
      <p:ext uri="{BB962C8B-B14F-4D97-AF65-F5344CB8AC3E}">
        <p14:creationId xmlns:p14="http://schemas.microsoft.com/office/powerpoint/2010/main" val="408406612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Autofit/>
          </a:bodyPr>
          <a:lstStyle/>
          <a:p>
            <a:r>
              <a:rPr lang="en-US" sz="6000" dirty="0">
                <a:solidFill>
                  <a:srgbClr val="002060"/>
                </a:solidFill>
                <a:latin typeface="+mn-lt"/>
              </a:rPr>
              <a:t>Lab 11:</a:t>
            </a:r>
            <a:br>
              <a:rPr lang="en-US" sz="6000" dirty="0">
                <a:solidFill>
                  <a:srgbClr val="002060"/>
                </a:solidFill>
                <a:latin typeface="+mn-lt"/>
              </a:rPr>
            </a:br>
            <a:r>
              <a:rPr lang="en-US" sz="6000" dirty="0" err="1">
                <a:solidFill>
                  <a:srgbClr val="002060"/>
                </a:solidFill>
                <a:latin typeface="+mn-lt"/>
              </a:rPr>
              <a:t>SweRV</a:t>
            </a:r>
            <a:r>
              <a:rPr lang="en-US" sz="6000" dirty="0">
                <a:solidFill>
                  <a:srgbClr val="002060"/>
                </a:solidFill>
                <a:latin typeface="+mn-lt"/>
              </a:rPr>
              <a:t> EH1 Configuration, Organization, and Performance Monitoring</a:t>
            </a:r>
          </a:p>
        </p:txBody>
      </p:sp>
    </p:spTree>
    <p:extLst>
      <p:ext uri="{BB962C8B-B14F-4D97-AF65-F5344CB8AC3E}">
        <p14:creationId xmlns:p14="http://schemas.microsoft.com/office/powerpoint/2010/main" val="84204294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11: The </a:t>
            </a:r>
            <a:r>
              <a:rPr lang="en-US" b="1" dirty="0" err="1"/>
              <a:t>SweRV</a:t>
            </a:r>
            <a:r>
              <a:rPr lang="en-US" b="1" dirty="0"/>
              <a:t> EH1 processor</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346268" y="1081027"/>
            <a:ext cx="11677320" cy="484733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In this lab we begin to </a:t>
            </a:r>
            <a:r>
              <a:rPr lang="en-US" sz="3200" dirty="0" err="1"/>
              <a:t>analyse</a:t>
            </a:r>
            <a:r>
              <a:rPr lang="en-US" sz="3200" dirty="0"/>
              <a:t> the </a:t>
            </a:r>
            <a:r>
              <a:rPr lang="en-US" sz="3200" dirty="0" err="1"/>
              <a:t>SweRV</a:t>
            </a:r>
            <a:r>
              <a:rPr lang="en-US" sz="3200" dirty="0"/>
              <a:t> EH1 processor. Specifically: </a:t>
            </a:r>
          </a:p>
          <a:p>
            <a:pPr lvl="1"/>
            <a:r>
              <a:rPr lang="en-US" sz="2800" dirty="0"/>
              <a:t>We first describe the Verilog RTL organization and details of each pipeline stage. </a:t>
            </a:r>
          </a:p>
          <a:p>
            <a:pPr lvl="1"/>
            <a:r>
              <a:rPr lang="en-US" sz="2800" dirty="0"/>
              <a:t>We then show how to use the </a:t>
            </a:r>
            <a:r>
              <a:rPr lang="en-US" sz="2800" dirty="0" err="1"/>
              <a:t>SweRV</a:t>
            </a:r>
            <a:r>
              <a:rPr lang="en-US" sz="2800" dirty="0"/>
              <a:t> EH1 performance counters to </a:t>
            </a:r>
            <a:r>
              <a:rPr lang="en-US" sz="2800" dirty="0" err="1"/>
              <a:t>analyse</a:t>
            </a:r>
            <a:r>
              <a:rPr lang="en-US" sz="2800" dirty="0"/>
              <a:t> processor performance. </a:t>
            </a:r>
          </a:p>
        </p:txBody>
      </p:sp>
    </p:spTree>
    <p:extLst>
      <p:ext uri="{BB962C8B-B14F-4D97-AF65-F5344CB8AC3E}">
        <p14:creationId xmlns:p14="http://schemas.microsoft.com/office/powerpoint/2010/main" val="188072891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11: </a:t>
            </a:r>
            <a:r>
              <a:rPr lang="en-GB" b="1" dirty="0" err="1"/>
              <a:t>SweRV</a:t>
            </a:r>
            <a:r>
              <a:rPr lang="en-GB" b="1" dirty="0"/>
              <a:t> EH1 Verilog Modules</a:t>
            </a:r>
            <a:endParaRPr lang="en-US" b="1" dirty="0"/>
          </a:p>
        </p:txBody>
      </p:sp>
      <p:graphicFrame>
        <p:nvGraphicFramePr>
          <p:cNvPr id="5" name="Objeto 4"/>
          <p:cNvGraphicFramePr>
            <a:graphicFrameLocks noChangeAspect="1"/>
          </p:cNvGraphicFramePr>
          <p:nvPr/>
        </p:nvGraphicFramePr>
        <p:xfrm>
          <a:off x="915164" y="2295939"/>
          <a:ext cx="10432095" cy="3944474"/>
        </p:xfrm>
        <a:graphic>
          <a:graphicData uri="http://schemas.openxmlformats.org/presentationml/2006/ole">
            <mc:AlternateContent xmlns:mc="http://schemas.openxmlformats.org/markup-compatibility/2006">
              <mc:Choice xmlns:v="urn:schemas-microsoft-com:vml" Requires="v">
                <p:oleObj spid="_x0000_s130144" name="Visio" r:id="rId3" imgW="25755458" imgH="9753773" progId="Visio.Drawing.15">
                  <p:embed/>
                </p:oleObj>
              </mc:Choice>
              <mc:Fallback>
                <p:oleObj name="Visio" r:id="rId3" imgW="25755458" imgH="9753773" progId="Visio.Drawing.15">
                  <p:embed/>
                  <p:pic>
                    <p:nvPicPr>
                      <p:cNvPr id="5" name="Objeto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5164" y="2295939"/>
                        <a:ext cx="10432095" cy="3944474"/>
                      </a:xfrm>
                      <a:prstGeom prst="rect">
                        <a:avLst/>
                      </a:prstGeom>
                      <a:noFill/>
                    </p:spPr>
                  </p:pic>
                </p:oleObj>
              </mc:Fallback>
            </mc:AlternateContent>
          </a:graphicData>
        </a:graphic>
      </p:graphicFrame>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431176" y="964912"/>
            <a:ext cx="11677320" cy="1395632"/>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sz="2400" b="1" dirty="0" err="1"/>
              <a:t>swerv</a:t>
            </a:r>
            <a:r>
              <a:rPr lang="en-GB" sz="2400" dirty="0"/>
              <a:t> module: CPU</a:t>
            </a:r>
          </a:p>
          <a:p>
            <a:pPr>
              <a:defRPr/>
            </a:pPr>
            <a:r>
              <a:rPr lang="en-GB" sz="2400" b="1" dirty="0"/>
              <a:t>mem</a:t>
            </a:r>
            <a:r>
              <a:rPr lang="en-GB" sz="2400" dirty="0"/>
              <a:t> module (memory hierarchy): instruction/data closely-coupled memories (ICCM, DCCM) and instruction cache (I$)</a:t>
            </a:r>
          </a:p>
          <a:p>
            <a:pPr marL="0" indent="0">
              <a:buNone/>
              <a:defRPr/>
            </a:pPr>
            <a:endParaRPr lang="en-GB" sz="2400" dirty="0">
              <a:solidFill>
                <a:srgbClr val="00000A"/>
              </a:solidFill>
              <a:latin typeface="Arial" panose="020B0604020202020204" pitchFamily="34" charset="0"/>
              <a:ea typeface="SimSun" panose="02010600030101010101" pitchFamily="2" charset="-122"/>
              <a:cs typeface="Times New Roman" panose="02020603050405020304" pitchFamily="18" charset="0"/>
            </a:endParaRPr>
          </a:p>
        </p:txBody>
      </p:sp>
      <p:pic>
        <p:nvPicPr>
          <p:cNvPr id="6" name="Graphic 5">
            <a:extLst>
              <a:ext uri="{FF2B5EF4-FFF2-40B4-BE49-F238E27FC236}">
                <a16:creationId xmlns:a16="http://schemas.microsoft.com/office/drawing/2014/main" id="{8114850A-C5DB-4DDD-8B4D-F8E12BD4C9C8}"/>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rot="16200000">
            <a:off x="-1340990" y="4047345"/>
            <a:ext cx="3874900" cy="441655"/>
          </a:xfrm>
          <a:prstGeom prst="rect">
            <a:avLst/>
          </a:prstGeom>
        </p:spPr>
      </p:pic>
    </p:spTree>
    <p:extLst>
      <p:ext uri="{BB962C8B-B14F-4D97-AF65-F5344CB8AC3E}">
        <p14:creationId xmlns:p14="http://schemas.microsoft.com/office/powerpoint/2010/main" val="39570451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err="1"/>
              <a:t>RVfpga</a:t>
            </a:r>
            <a:r>
              <a:rPr lang="en-US" b="1" dirty="0"/>
              <a:t> Lab 11: The </a:t>
            </a:r>
            <a:r>
              <a:rPr lang="en-US" b="1" dirty="0" err="1"/>
              <a:t>SweRV</a:t>
            </a:r>
            <a:r>
              <a:rPr lang="en-US" b="1" dirty="0"/>
              <a:t> EH1 Pipeline</a:t>
            </a:r>
          </a:p>
        </p:txBody>
      </p:sp>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470647" y="2367941"/>
            <a:ext cx="4129394" cy="171351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GB" sz="2400" dirty="0" err="1"/>
              <a:t>SweRV</a:t>
            </a:r>
            <a:r>
              <a:rPr lang="en-GB" sz="2400" dirty="0"/>
              <a:t> EH1 is a 32-bit 2-way superscalar 9-stage pipelined in-order processor.</a:t>
            </a:r>
            <a:endParaRPr lang="en-US" sz="2000" dirty="0">
              <a:solidFill>
                <a:srgbClr val="00000A"/>
              </a:solidFill>
              <a:latin typeface="Arial" panose="020B0604020202020204" pitchFamily="34" charset="0"/>
              <a:ea typeface="SimSun" panose="02010600030101010101" pitchFamily="2" charset="-122"/>
              <a:cs typeface="Times New Roman" panose="02020603050405020304" pitchFamily="18" charset="0"/>
            </a:endParaRPr>
          </a:p>
        </p:txBody>
      </p:sp>
      <p:pic>
        <p:nvPicPr>
          <p:cNvPr id="8" name="Imagen 7"/>
          <p:cNvPicPr/>
          <p:nvPr/>
        </p:nvPicPr>
        <p:blipFill rotWithShape="1">
          <a:blip r:embed="rId2"/>
          <a:srcRect t="3593"/>
          <a:stretch/>
        </p:blipFill>
        <p:spPr>
          <a:xfrm>
            <a:off x="4522305" y="887586"/>
            <a:ext cx="7405918" cy="5325119"/>
          </a:xfrm>
          <a:prstGeom prst="rect">
            <a:avLst/>
          </a:prstGeom>
        </p:spPr>
      </p:pic>
      <p:pic>
        <p:nvPicPr>
          <p:cNvPr id="3" name="Graphic 2">
            <a:extLst>
              <a:ext uri="{FF2B5EF4-FFF2-40B4-BE49-F238E27FC236}">
                <a16:creationId xmlns:a16="http://schemas.microsoft.com/office/drawing/2014/main" id="{7135C31F-EEEA-4809-B4FA-7FFFA0BB49E3}"/>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93180" y="1481965"/>
            <a:ext cx="4429125" cy="504825"/>
          </a:xfrm>
          <a:prstGeom prst="rect">
            <a:avLst/>
          </a:prstGeom>
        </p:spPr>
      </p:pic>
    </p:spTree>
    <p:extLst>
      <p:ext uri="{BB962C8B-B14F-4D97-AF65-F5344CB8AC3E}">
        <p14:creationId xmlns:p14="http://schemas.microsoft.com/office/powerpoint/2010/main" val="223698823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431176" y="901411"/>
            <a:ext cx="11677320" cy="87658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2400" dirty="0">
                <a:solidFill>
                  <a:srgbClr val="00000A"/>
                </a:solidFill>
                <a:latin typeface="Arial" panose="020B0604020202020204" pitchFamily="34" charset="0"/>
                <a:ea typeface="SimSun" panose="02010600030101010101" pitchFamily="2" charset="-122"/>
                <a:cs typeface="Times New Roman" panose="02020603050405020304" pitchFamily="18" charset="0"/>
              </a:rPr>
              <a:t>First three stages: two Fetch stages (FC1 and FC2) and an Align stage</a:t>
            </a:r>
            <a:endParaRPr lang="en-GB" sz="2400" dirty="0">
              <a:solidFill>
                <a:srgbClr val="00000A"/>
              </a:solidFill>
              <a:latin typeface="Arial" panose="020B0604020202020204" pitchFamily="34" charset="0"/>
              <a:ea typeface="SimSun" panose="02010600030101010101" pitchFamily="2" charset="-122"/>
              <a:cs typeface="Times New Roman" panose="02020603050405020304" pitchFamily="18" charset="0"/>
            </a:endParaRPr>
          </a:p>
        </p:txBody>
      </p:sp>
      <p:graphicFrame>
        <p:nvGraphicFramePr>
          <p:cNvPr id="3" name="Objeto 2"/>
          <p:cNvGraphicFramePr>
            <a:graphicFrameLocks noChangeAspect="1"/>
          </p:cNvGraphicFramePr>
          <p:nvPr>
            <p:extLst>
              <p:ext uri="{D42A27DB-BD31-4B8C-83A1-F6EECF244321}">
                <p14:modId xmlns:p14="http://schemas.microsoft.com/office/powerpoint/2010/main" val="1521706002"/>
              </p:ext>
            </p:extLst>
          </p:nvPr>
        </p:nvGraphicFramePr>
        <p:xfrm>
          <a:off x="597016" y="1508760"/>
          <a:ext cx="10884916" cy="5349240"/>
        </p:xfrm>
        <a:graphic>
          <a:graphicData uri="http://schemas.openxmlformats.org/presentationml/2006/ole">
            <mc:AlternateContent xmlns:mc="http://schemas.openxmlformats.org/markup-compatibility/2006">
              <mc:Choice xmlns:v="urn:schemas-microsoft-com:vml" Requires="v">
                <p:oleObj spid="_x0000_s131169" name="Visio" r:id="rId3" imgW="119281595" imgH="58435735" progId="Visio.Drawing.15">
                  <p:embed/>
                </p:oleObj>
              </mc:Choice>
              <mc:Fallback>
                <p:oleObj name="Visio" r:id="rId3" imgW="119281595" imgH="58435735" progId="Visio.Drawing.15">
                  <p:embed/>
                  <p:pic>
                    <p:nvPicPr>
                      <p:cNvPr id="3" name="Objeto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016" y="1508760"/>
                        <a:ext cx="10884916" cy="5349240"/>
                      </a:xfrm>
                      <a:prstGeom prst="rect">
                        <a:avLst/>
                      </a:prstGeom>
                      <a:solidFill>
                        <a:schemeClr val="bg1"/>
                      </a:solidFill>
                    </p:spPr>
                  </p:pic>
                </p:oleObj>
              </mc:Fallback>
            </mc:AlternateContent>
          </a:graphicData>
        </a:graphic>
      </p:graphicFrame>
      <p:sp>
        <p:nvSpPr>
          <p:cNvPr id="5" name="Title 3">
            <a:extLst>
              <a:ext uri="{FF2B5EF4-FFF2-40B4-BE49-F238E27FC236}">
                <a16:creationId xmlns:a16="http://schemas.microsoft.com/office/drawing/2014/main" id="{8C725842-A78E-411C-96A3-2F1B0915B115}"/>
              </a:ext>
            </a:extLst>
          </p:cNvPr>
          <p:cNvSpPr txBox="1">
            <a:spLocks/>
          </p:cNvSpPr>
          <p:nvPr/>
        </p:nvSpPr>
        <p:spPr>
          <a:xfrm>
            <a:off x="184244" y="95535"/>
            <a:ext cx="12110460" cy="68011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0" kern="1200">
                <a:solidFill>
                  <a:schemeClr val="tx1"/>
                </a:solidFill>
                <a:latin typeface="+mn-lt"/>
                <a:ea typeface="+mj-ea"/>
                <a:cs typeface="+mj-cs"/>
              </a:defRPr>
            </a:lvl1pPr>
          </a:lstStyle>
          <a:p>
            <a:r>
              <a:rPr lang="en-US" sz="4300" b="1" dirty="0" err="1"/>
              <a:t>RVfpga</a:t>
            </a:r>
            <a:r>
              <a:rPr lang="en-US" sz="4300" b="1" dirty="0"/>
              <a:t> Lab 11: Fetch (FC1 and FC2) and Align Stages</a:t>
            </a:r>
          </a:p>
        </p:txBody>
      </p:sp>
    </p:spTree>
    <p:extLst>
      <p:ext uri="{BB962C8B-B14F-4D97-AF65-F5344CB8AC3E}">
        <p14:creationId xmlns:p14="http://schemas.microsoft.com/office/powerpoint/2010/main" val="91177860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431176" y="870857"/>
            <a:ext cx="11677320" cy="5344886"/>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sz="2400" dirty="0"/>
              <a:t>In </a:t>
            </a:r>
            <a:r>
              <a:rPr lang="en-GB" sz="2400" dirty="0" err="1"/>
              <a:t>RVfpga</a:t>
            </a:r>
            <a:r>
              <a:rPr lang="en-GB" sz="2400" dirty="0"/>
              <a:t>, the Instruction Memory consists of:</a:t>
            </a:r>
          </a:p>
          <a:p>
            <a:pPr lvl="1">
              <a:defRPr/>
            </a:pPr>
            <a:r>
              <a:rPr lang="en-GB" sz="2000" dirty="0"/>
              <a:t>16 KiB Instruction Cache</a:t>
            </a:r>
          </a:p>
          <a:p>
            <a:pPr lvl="1">
              <a:defRPr/>
            </a:pPr>
            <a:r>
              <a:rPr lang="en-GB" sz="2000" dirty="0"/>
              <a:t>128 </a:t>
            </a:r>
            <a:r>
              <a:rPr lang="en-GB" sz="2000" dirty="0" err="1"/>
              <a:t>MiB</a:t>
            </a:r>
            <a:r>
              <a:rPr lang="en-GB" sz="2000" dirty="0"/>
              <a:t> DDR External Memory</a:t>
            </a:r>
          </a:p>
          <a:p>
            <a:pPr>
              <a:defRPr/>
            </a:pPr>
            <a:r>
              <a:rPr lang="en-GB" sz="2400" b="1" dirty="0"/>
              <a:t>Fetch</a:t>
            </a:r>
            <a:r>
              <a:rPr lang="en-GB" sz="2400" dirty="0"/>
              <a:t> stages: read instructions from the Instruction Memory</a:t>
            </a:r>
          </a:p>
          <a:p>
            <a:pPr lvl="1">
              <a:defRPr/>
            </a:pPr>
            <a:r>
              <a:rPr lang="en-GB" sz="2000" b="1" dirty="0"/>
              <a:t>FC1</a:t>
            </a:r>
            <a:r>
              <a:rPr lang="en-GB" sz="2000" dirty="0"/>
              <a:t>: Computes the instruction address (</a:t>
            </a:r>
            <a:r>
              <a:rPr lang="en-GB" sz="2000" dirty="0">
                <a:latin typeface="Courier New" panose="02070309020205020404" pitchFamily="49" charset="0"/>
                <a:cs typeface="Courier New" panose="02070309020205020404" pitchFamily="49" charset="0"/>
              </a:rPr>
              <a:t>ifc_fetch_addr_f1</a:t>
            </a:r>
            <a:r>
              <a:rPr lang="en-GB" sz="2000" dirty="0"/>
              <a:t>)</a:t>
            </a:r>
          </a:p>
          <a:p>
            <a:pPr lvl="1">
              <a:defRPr/>
            </a:pPr>
            <a:r>
              <a:rPr lang="en-GB" sz="2000" b="1" dirty="0"/>
              <a:t>FC2</a:t>
            </a:r>
            <a:r>
              <a:rPr lang="en-GB" sz="2000" dirty="0"/>
              <a:t>: Reads instruction from the I$ or the DDR External Memory. (The I$ only caches memory within the Main Memory address range.)</a:t>
            </a:r>
          </a:p>
          <a:p>
            <a:pPr>
              <a:defRPr/>
            </a:pPr>
            <a:r>
              <a:rPr lang="en-GB" sz="2400" dirty="0"/>
              <a:t>The </a:t>
            </a:r>
            <a:r>
              <a:rPr lang="en-GB" sz="2400" b="1" dirty="0"/>
              <a:t>Align</a:t>
            </a:r>
            <a:r>
              <a:rPr lang="en-GB" sz="2400" dirty="0"/>
              <a:t> stage performs two main tasks:</a:t>
            </a:r>
            <a:endParaRPr lang="en-US" sz="2400" dirty="0"/>
          </a:p>
          <a:p>
            <a:pPr lvl="1">
              <a:defRPr/>
            </a:pPr>
            <a:r>
              <a:rPr lang="en-US" sz="2000" b="1" dirty="0"/>
              <a:t>Provide two 32-bit instructions per cycle to the Decode stage</a:t>
            </a:r>
            <a:r>
              <a:rPr lang="en-GB" sz="2000" dirty="0"/>
              <a:t>: Extracts two instructions per cycle from the 128-bit bundles provided by the Instruction Memory and assigns them to each of the two ways available in </a:t>
            </a:r>
            <a:r>
              <a:rPr lang="en-GB" sz="2000" dirty="0" err="1"/>
              <a:t>SweRV</a:t>
            </a:r>
            <a:r>
              <a:rPr lang="en-GB" sz="2000" dirty="0"/>
              <a:t> EH1.</a:t>
            </a:r>
            <a:endParaRPr lang="en-GB" sz="2000" dirty="0">
              <a:solidFill>
                <a:srgbClr val="00000A"/>
              </a:solidFill>
              <a:latin typeface="Arial" panose="020B0604020202020204" pitchFamily="34" charset="0"/>
              <a:ea typeface="SimSun" panose="02010600030101010101" pitchFamily="2" charset="-122"/>
              <a:cs typeface="Times New Roman" panose="02020603050405020304" pitchFamily="18" charset="0"/>
            </a:endParaRPr>
          </a:p>
          <a:p>
            <a:pPr lvl="1">
              <a:defRPr/>
            </a:pPr>
            <a:r>
              <a:rPr lang="en-GB" sz="2000" b="1" dirty="0" err="1">
                <a:solidFill>
                  <a:srgbClr val="00000A"/>
                </a:solidFill>
                <a:latin typeface="Arial" panose="020B0604020202020204" pitchFamily="34" charset="0"/>
                <a:ea typeface="SimSun" panose="02010600030101010101" pitchFamily="2" charset="-122"/>
                <a:cs typeface="Times New Roman" panose="02020603050405020304" pitchFamily="18" charset="0"/>
              </a:rPr>
              <a:t>Uncompress</a:t>
            </a:r>
            <a:r>
              <a:rPr lang="en-GB" sz="20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 instructions</a:t>
            </a:r>
            <a:r>
              <a:rPr lang="en-GB" sz="2000" dirty="0">
                <a:solidFill>
                  <a:srgbClr val="00000A"/>
                </a:solidFill>
                <a:latin typeface="Arial" panose="020B0604020202020204" pitchFamily="34" charset="0"/>
                <a:ea typeface="SimSun" panose="02010600030101010101" pitchFamily="2" charset="-122"/>
                <a:cs typeface="Times New Roman" panose="02020603050405020304" pitchFamily="18" charset="0"/>
              </a:rPr>
              <a:t>: </a:t>
            </a:r>
            <a:r>
              <a:rPr lang="en-GB" sz="2000" dirty="0"/>
              <a:t>The Align stage </a:t>
            </a:r>
            <a:r>
              <a:rPr lang="en-GB" sz="2000" dirty="0" err="1"/>
              <a:t>uncompresses</a:t>
            </a:r>
            <a:r>
              <a:rPr lang="en-GB" sz="2000" dirty="0"/>
              <a:t> 16-bit instructions into 32-bit instructions.</a:t>
            </a:r>
            <a:endParaRPr lang="en-GB" sz="2000" dirty="0">
              <a:solidFill>
                <a:srgbClr val="00000A"/>
              </a:solidFill>
              <a:latin typeface="Arial" panose="020B0604020202020204" pitchFamily="34" charset="0"/>
              <a:ea typeface="SimSun" panose="02010600030101010101" pitchFamily="2" charset="-122"/>
              <a:cs typeface="Times New Roman" panose="02020603050405020304" pitchFamily="18" charset="0"/>
            </a:endParaRPr>
          </a:p>
        </p:txBody>
      </p:sp>
      <p:sp>
        <p:nvSpPr>
          <p:cNvPr id="6" name="Title 3">
            <a:extLst>
              <a:ext uri="{FF2B5EF4-FFF2-40B4-BE49-F238E27FC236}">
                <a16:creationId xmlns:a16="http://schemas.microsoft.com/office/drawing/2014/main" id="{EFC0E378-68B7-4E4F-AC6A-F38038D160FB}"/>
              </a:ext>
            </a:extLst>
          </p:cNvPr>
          <p:cNvSpPr txBox="1">
            <a:spLocks/>
          </p:cNvSpPr>
          <p:nvPr/>
        </p:nvSpPr>
        <p:spPr>
          <a:xfrm>
            <a:off x="184244" y="95535"/>
            <a:ext cx="12110460" cy="68011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0" kern="1200">
                <a:solidFill>
                  <a:schemeClr val="tx1"/>
                </a:solidFill>
                <a:latin typeface="+mn-lt"/>
                <a:ea typeface="+mj-ea"/>
                <a:cs typeface="+mj-cs"/>
              </a:defRPr>
            </a:lvl1pPr>
          </a:lstStyle>
          <a:p>
            <a:r>
              <a:rPr lang="en-US" sz="4300" b="1" dirty="0" err="1"/>
              <a:t>RVfpga</a:t>
            </a:r>
            <a:r>
              <a:rPr lang="en-US" sz="4300" b="1" dirty="0"/>
              <a:t> Lab 11: Fetch (FC1 and FC2) and Align Stages</a:t>
            </a:r>
          </a:p>
        </p:txBody>
      </p:sp>
    </p:spTree>
    <p:extLst>
      <p:ext uri="{BB962C8B-B14F-4D97-AF65-F5344CB8AC3E}">
        <p14:creationId xmlns:p14="http://schemas.microsoft.com/office/powerpoint/2010/main" val="11991748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Supported Platforms</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370390" y="988529"/>
            <a:ext cx="11692092"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3200" b="1" i="0" u="none" strike="noStrike" kern="1200" cap="none" spc="0" normalizeH="0" baseline="0" noProof="0" dirty="0">
                <a:ln>
                  <a:noFill/>
                </a:ln>
                <a:solidFill>
                  <a:sysClr val="windowText" lastClr="000000"/>
                </a:solidFill>
                <a:effectLst/>
                <a:uLnTx/>
                <a:uFillTx/>
                <a:latin typeface="Arial"/>
                <a:ea typeface="+mn-ea"/>
                <a:cs typeface="Arial"/>
              </a:rPr>
              <a:t>Operating Systems</a:t>
            </a:r>
          </a:p>
          <a:p>
            <a:pPr lvl="1"/>
            <a:r>
              <a:rPr kumimoji="0" lang="en-US" b="1" i="0" u="none" strike="noStrike" kern="1200" cap="none" spc="0" normalizeH="0" baseline="0" noProof="0" dirty="0">
                <a:ln>
                  <a:noFill/>
                </a:ln>
                <a:solidFill>
                  <a:sysClr val="windowText" lastClr="000000"/>
                </a:solidFill>
                <a:effectLst/>
                <a:uLnTx/>
                <a:uFillTx/>
                <a:latin typeface="Arial"/>
                <a:ea typeface="+mn-ea"/>
                <a:cs typeface="Arial"/>
              </a:rPr>
              <a:t>Ubuntu 18.04 </a:t>
            </a:r>
            <a:r>
              <a:rPr kumimoji="0" lang="en-US" i="0" u="none" strike="noStrike" kern="1200" cap="none" spc="0" normalizeH="0" baseline="0" noProof="0" dirty="0">
                <a:ln>
                  <a:noFill/>
                </a:ln>
                <a:solidFill>
                  <a:sysClr val="windowText" lastClr="000000"/>
                </a:solidFill>
                <a:effectLst/>
                <a:uLnTx/>
                <a:uFillTx/>
                <a:latin typeface="Arial"/>
                <a:ea typeface="+mn-ea"/>
                <a:cs typeface="Arial"/>
              </a:rPr>
              <a:t>and </a:t>
            </a:r>
            <a:r>
              <a:rPr kumimoji="0" lang="en-US" b="1" i="0" u="none" strike="noStrike" kern="1200" cap="none" spc="0" normalizeH="0" baseline="0" noProof="0" dirty="0">
                <a:ln>
                  <a:noFill/>
                </a:ln>
                <a:solidFill>
                  <a:sysClr val="windowText" lastClr="000000"/>
                </a:solidFill>
                <a:effectLst/>
                <a:uLnTx/>
                <a:uFillTx/>
                <a:latin typeface="Arial"/>
                <a:ea typeface="+mn-ea"/>
                <a:cs typeface="Arial"/>
              </a:rPr>
              <a:t>20.04</a:t>
            </a:r>
            <a:endParaRPr kumimoji="0" lang="en-US" i="0" u="none" strike="noStrike" kern="1200" cap="none" spc="0" normalizeH="0" baseline="0" noProof="0" dirty="0">
              <a:ln>
                <a:noFill/>
              </a:ln>
              <a:solidFill>
                <a:sysClr val="windowText" lastClr="000000"/>
              </a:solidFill>
              <a:effectLst/>
              <a:uLnTx/>
              <a:uFillTx/>
              <a:latin typeface="Arial"/>
              <a:ea typeface="+mn-ea"/>
              <a:cs typeface="Arial"/>
            </a:endParaRPr>
          </a:p>
          <a:p>
            <a:pPr lvl="1"/>
            <a:r>
              <a:rPr lang="en-US" b="1" dirty="0"/>
              <a:t>Windows 10</a:t>
            </a:r>
          </a:p>
          <a:p>
            <a:pPr lvl="1"/>
            <a:r>
              <a:rPr lang="en-US" b="1" dirty="0"/>
              <a:t>macOS</a:t>
            </a:r>
          </a:p>
          <a:p>
            <a:pPr lvl="1"/>
            <a:endParaRPr lang="en-US" sz="2000" dirty="0"/>
          </a:p>
          <a:p>
            <a:pPr marL="457200" lvl="1" indent="0">
              <a:buNone/>
            </a:pPr>
            <a:endParaRPr lang="en-US" dirty="0"/>
          </a:p>
        </p:txBody>
      </p:sp>
    </p:spTree>
    <p:extLst>
      <p:ext uri="{BB962C8B-B14F-4D97-AF65-F5344CB8AC3E}">
        <p14:creationId xmlns:p14="http://schemas.microsoft.com/office/powerpoint/2010/main" val="214256619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3600" b="1" dirty="0" err="1"/>
              <a:t>RVfpga</a:t>
            </a:r>
            <a:r>
              <a:rPr lang="en-US" sz="3600" b="1" dirty="0"/>
              <a:t> Lab 11: Decode, EX1/2/3, Commit and WB Stages</a:t>
            </a:r>
          </a:p>
        </p:txBody>
      </p:sp>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431176" y="1143000"/>
            <a:ext cx="11677320" cy="249936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a:solidFill>
                  <a:srgbClr val="00000A"/>
                </a:solidFill>
                <a:latin typeface="Arial" panose="020B0604020202020204" pitchFamily="34" charset="0"/>
                <a:ea typeface="SimSun" panose="02010600030101010101" pitchFamily="2" charset="-122"/>
                <a:cs typeface="Times New Roman" panose="02020603050405020304" pitchFamily="18" charset="0"/>
              </a:rPr>
              <a:t>The figure on the next slide shows the last six stages of the pipeline: the </a:t>
            </a:r>
            <a:r>
              <a:rPr lang="en-US" b="1" dirty="0">
                <a:solidFill>
                  <a:srgbClr val="00000A"/>
                </a:solidFill>
                <a:latin typeface="Arial" panose="020B0604020202020204" pitchFamily="34" charset="0"/>
                <a:ea typeface="SimSun" panose="02010600030101010101" pitchFamily="2" charset="-122"/>
                <a:cs typeface="Times New Roman" panose="02020603050405020304" pitchFamily="18" charset="0"/>
              </a:rPr>
              <a:t>Decode</a:t>
            </a:r>
            <a:r>
              <a:rPr lang="en-US" dirty="0">
                <a:solidFill>
                  <a:srgbClr val="00000A"/>
                </a:solidFill>
                <a:latin typeface="Arial" panose="020B0604020202020204" pitchFamily="34" charset="0"/>
                <a:ea typeface="SimSun" panose="02010600030101010101" pitchFamily="2" charset="-122"/>
                <a:cs typeface="Times New Roman" panose="02020603050405020304" pitchFamily="18" charset="0"/>
              </a:rPr>
              <a:t> stage, three </a:t>
            </a:r>
            <a:r>
              <a:rPr lang="en-US" b="1" dirty="0">
                <a:solidFill>
                  <a:srgbClr val="00000A"/>
                </a:solidFill>
                <a:latin typeface="Arial" panose="020B0604020202020204" pitchFamily="34" charset="0"/>
                <a:ea typeface="SimSun" panose="02010600030101010101" pitchFamily="2" charset="-122"/>
                <a:cs typeface="Times New Roman" panose="02020603050405020304" pitchFamily="18" charset="0"/>
              </a:rPr>
              <a:t>Execution</a:t>
            </a:r>
            <a:r>
              <a:rPr lang="en-US" dirty="0">
                <a:solidFill>
                  <a:srgbClr val="00000A"/>
                </a:solidFill>
                <a:latin typeface="Arial" panose="020B0604020202020204" pitchFamily="34" charset="0"/>
                <a:ea typeface="SimSun" panose="02010600030101010101" pitchFamily="2" charset="-122"/>
                <a:cs typeface="Times New Roman" panose="02020603050405020304" pitchFamily="18" charset="0"/>
              </a:rPr>
              <a:t> stages, the </a:t>
            </a:r>
            <a:r>
              <a:rPr lang="en-US" b="1" dirty="0">
                <a:solidFill>
                  <a:srgbClr val="00000A"/>
                </a:solidFill>
                <a:latin typeface="Arial" panose="020B0604020202020204" pitchFamily="34" charset="0"/>
                <a:ea typeface="SimSun" panose="02010600030101010101" pitchFamily="2" charset="-122"/>
                <a:cs typeface="Times New Roman" panose="02020603050405020304" pitchFamily="18" charset="0"/>
              </a:rPr>
              <a:t>Commit</a:t>
            </a:r>
            <a:r>
              <a:rPr lang="en-US" dirty="0">
                <a:solidFill>
                  <a:srgbClr val="00000A"/>
                </a:solidFill>
                <a:latin typeface="Arial" panose="020B0604020202020204" pitchFamily="34" charset="0"/>
                <a:ea typeface="SimSun" panose="02010600030101010101" pitchFamily="2" charset="-122"/>
                <a:cs typeface="Times New Roman" panose="02020603050405020304" pitchFamily="18" charset="0"/>
              </a:rPr>
              <a:t> stage, and the </a:t>
            </a:r>
            <a:r>
              <a:rPr lang="en-US" b="1" dirty="0">
                <a:solidFill>
                  <a:srgbClr val="00000A"/>
                </a:solidFill>
                <a:latin typeface="Arial" panose="020B0604020202020204" pitchFamily="34" charset="0"/>
                <a:ea typeface="SimSun" panose="02010600030101010101" pitchFamily="2" charset="-122"/>
                <a:cs typeface="Times New Roman" panose="02020603050405020304" pitchFamily="18" charset="0"/>
              </a:rPr>
              <a:t>Writeback</a:t>
            </a:r>
            <a:r>
              <a:rPr lang="en-US" dirty="0">
                <a:solidFill>
                  <a:srgbClr val="00000A"/>
                </a:solidFill>
                <a:latin typeface="Arial" panose="020B0604020202020204" pitchFamily="34" charset="0"/>
                <a:ea typeface="SimSun" panose="02010600030101010101" pitchFamily="2" charset="-122"/>
                <a:cs typeface="Times New Roman" panose="02020603050405020304" pitchFamily="18" charset="0"/>
              </a:rPr>
              <a:t> (WB) stage.</a:t>
            </a:r>
            <a:endParaRPr lang="en-GB" dirty="0">
              <a:solidFill>
                <a:srgbClr val="00000A"/>
              </a:solidFill>
              <a:latin typeface="Arial" panose="020B0604020202020204" pitchFamily="34"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6889458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0" y="0"/>
            <a:ext cx="12192000" cy="6858000"/>
            <a:chOff x="0" y="0"/>
            <a:chExt cx="12192000" cy="6858000"/>
          </a:xfrm>
        </p:grpSpPr>
        <p:sp>
          <p:nvSpPr>
            <p:cNvPr id="10" name="Rectángulo 9"/>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7" name="Objeto 6"/>
            <p:cNvGraphicFramePr>
              <a:graphicFrameLocks noChangeAspect="1"/>
            </p:cNvGraphicFramePr>
            <p:nvPr/>
          </p:nvGraphicFramePr>
          <p:xfrm>
            <a:off x="699040" y="0"/>
            <a:ext cx="10897200" cy="6858000"/>
          </p:xfrm>
          <a:graphic>
            <a:graphicData uri="http://schemas.openxmlformats.org/presentationml/2006/ole">
              <mc:AlternateContent xmlns:mc="http://schemas.openxmlformats.org/markup-compatibility/2006">
                <mc:Choice xmlns:v="urn:schemas-microsoft-com:vml" Requires="v">
                  <p:oleObj spid="_x0000_s132192" name="Visio" r:id="rId3" imgW="119176740" imgH="75076006" progId="Visio.Drawing.15">
                    <p:embed/>
                  </p:oleObj>
                </mc:Choice>
                <mc:Fallback>
                  <p:oleObj name="Visio" r:id="rId3" imgW="119176740" imgH="75076006" progId="Visio.Drawing.15">
                    <p:embed/>
                    <p:pic>
                      <p:nvPicPr>
                        <p:cNvPr id="7" name="Objeto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040" y="0"/>
                          <a:ext cx="10897200" cy="6858000"/>
                        </a:xfrm>
                        <a:prstGeom prst="rect">
                          <a:avLst/>
                        </a:prstGeom>
                        <a:solidFill>
                          <a:schemeClr val="bg1"/>
                        </a:solidFill>
                      </p:spPr>
                    </p:pic>
                  </p:oleObj>
                </mc:Fallback>
              </mc:AlternateContent>
            </a:graphicData>
          </a:graphic>
        </p:graphicFrame>
      </p:grpSp>
    </p:spTree>
    <p:extLst>
      <p:ext uri="{BB962C8B-B14F-4D97-AF65-F5344CB8AC3E}">
        <p14:creationId xmlns:p14="http://schemas.microsoft.com/office/powerpoint/2010/main" val="149086711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431176" y="901411"/>
            <a:ext cx="11677320" cy="5074846"/>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dirty="0"/>
              <a:t>The Decode stage performs two main tasks:</a:t>
            </a:r>
          </a:p>
          <a:p>
            <a:pPr lvl="1">
              <a:defRPr/>
            </a:pPr>
            <a:r>
              <a:rPr lang="en-US" b="1" dirty="0"/>
              <a:t>Decode the instructions and generate the control signals </a:t>
            </a:r>
            <a:r>
              <a:rPr lang="en-US" dirty="0"/>
              <a:t>(performed by the Control Unit)</a:t>
            </a:r>
            <a:endParaRPr lang="en-GB" dirty="0"/>
          </a:p>
          <a:p>
            <a:pPr lvl="1">
              <a:defRPr/>
            </a:pPr>
            <a:r>
              <a:rPr lang="en-US" b="1" dirty="0"/>
              <a:t>Distribute the instructions and operands to the appropriate pipes</a:t>
            </a:r>
            <a:r>
              <a:rPr lang="en-US" dirty="0"/>
              <a:t>:</a:t>
            </a:r>
          </a:p>
          <a:p>
            <a:pPr lvl="2">
              <a:defRPr/>
            </a:pPr>
            <a:r>
              <a:rPr lang="en-GB" dirty="0"/>
              <a:t>Pipes:</a:t>
            </a:r>
          </a:p>
          <a:p>
            <a:pPr lvl="3">
              <a:defRPr/>
            </a:pPr>
            <a:r>
              <a:rPr lang="en-GB" dirty="0"/>
              <a:t>Two Integer pipes: I0 and I1</a:t>
            </a:r>
          </a:p>
          <a:p>
            <a:pPr lvl="3">
              <a:defRPr/>
            </a:pPr>
            <a:r>
              <a:rPr lang="en-GB" dirty="0"/>
              <a:t>Multiply pipe</a:t>
            </a:r>
          </a:p>
          <a:p>
            <a:pPr lvl="3">
              <a:defRPr/>
            </a:pPr>
            <a:r>
              <a:rPr lang="en-GB" dirty="0"/>
              <a:t>Load/Store pipe (L/S)</a:t>
            </a:r>
          </a:p>
          <a:p>
            <a:pPr lvl="3">
              <a:defRPr/>
            </a:pPr>
            <a:r>
              <a:rPr lang="en-GB" dirty="0"/>
              <a:t>Out-of-pipe 34-cycle Divider</a:t>
            </a:r>
          </a:p>
          <a:p>
            <a:pPr lvl="2">
              <a:defRPr/>
            </a:pPr>
            <a:r>
              <a:rPr lang="en-GB" dirty="0"/>
              <a:t>Several multiplexers select among possible operands, which may come from:</a:t>
            </a:r>
          </a:p>
          <a:p>
            <a:pPr lvl="3">
              <a:defRPr/>
            </a:pPr>
            <a:r>
              <a:rPr lang="en-GB" dirty="0"/>
              <a:t>Bypass logic</a:t>
            </a:r>
          </a:p>
          <a:p>
            <a:pPr lvl="3">
              <a:defRPr/>
            </a:pPr>
            <a:r>
              <a:rPr lang="en-GB" dirty="0"/>
              <a:t>Immediate</a:t>
            </a:r>
          </a:p>
          <a:p>
            <a:pPr lvl="3">
              <a:defRPr/>
            </a:pPr>
            <a:r>
              <a:rPr lang="en-GB" dirty="0"/>
              <a:t>Register File</a:t>
            </a:r>
          </a:p>
        </p:txBody>
      </p:sp>
      <p:sp>
        <p:nvSpPr>
          <p:cNvPr id="5" name="Title 3">
            <a:extLst>
              <a:ext uri="{FF2B5EF4-FFF2-40B4-BE49-F238E27FC236}">
                <a16:creationId xmlns:a16="http://schemas.microsoft.com/office/drawing/2014/main" id="{01F2DC9A-6DF8-4DA7-9DEE-E49A1EFC16D1}"/>
              </a:ext>
            </a:extLst>
          </p:cNvPr>
          <p:cNvSpPr txBox="1">
            <a:spLocks/>
          </p:cNvSpPr>
          <p:nvPr/>
        </p:nvSpPr>
        <p:spPr>
          <a:xfrm>
            <a:off x="184244" y="95535"/>
            <a:ext cx="11893937" cy="68011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0" kern="1200">
                <a:solidFill>
                  <a:schemeClr val="tx1"/>
                </a:solidFill>
                <a:latin typeface="+mn-lt"/>
                <a:ea typeface="+mj-ea"/>
                <a:cs typeface="+mj-cs"/>
              </a:defRPr>
            </a:lvl1pPr>
          </a:lstStyle>
          <a:p>
            <a:r>
              <a:rPr lang="en-US" b="1" dirty="0" err="1"/>
              <a:t>RVfpga</a:t>
            </a:r>
            <a:r>
              <a:rPr lang="en-US" b="1" dirty="0"/>
              <a:t> Lab 11: Decode Stage</a:t>
            </a:r>
          </a:p>
        </p:txBody>
      </p:sp>
    </p:spTree>
    <p:extLst>
      <p:ext uri="{BB962C8B-B14F-4D97-AF65-F5344CB8AC3E}">
        <p14:creationId xmlns:p14="http://schemas.microsoft.com/office/powerpoint/2010/main" val="2251723932"/>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3600" b="1" dirty="0" err="1"/>
              <a:t>RVfpga</a:t>
            </a:r>
            <a:r>
              <a:rPr lang="en-US" sz="3600" b="1" dirty="0"/>
              <a:t> Lab 11: Execution stages – 3 Pipes and a Divider</a:t>
            </a:r>
          </a:p>
        </p:txBody>
      </p:sp>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431176" y="901410"/>
            <a:ext cx="11677320" cy="527078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s-ES" sz="2400" dirty="0" err="1"/>
              <a:t>The</a:t>
            </a:r>
            <a:r>
              <a:rPr lang="es-ES" sz="2400" dirty="0"/>
              <a:t> </a:t>
            </a:r>
            <a:r>
              <a:rPr lang="es-ES" sz="2400" dirty="0" err="1"/>
              <a:t>SweRV</a:t>
            </a:r>
            <a:r>
              <a:rPr lang="es-ES" sz="2400" dirty="0"/>
              <a:t> EH1 </a:t>
            </a:r>
            <a:r>
              <a:rPr lang="es-ES" sz="2400" dirty="0" err="1"/>
              <a:t>processor</a:t>
            </a:r>
            <a:r>
              <a:rPr lang="es-ES" sz="2400" dirty="0"/>
              <a:t> has </a:t>
            </a:r>
            <a:r>
              <a:rPr lang="es-ES" sz="2400" dirty="0" err="1"/>
              <a:t>the</a:t>
            </a:r>
            <a:r>
              <a:rPr lang="es-ES" sz="2400" dirty="0"/>
              <a:t> </a:t>
            </a:r>
            <a:r>
              <a:rPr lang="es-ES" sz="2400" dirty="0" err="1"/>
              <a:t>following</a:t>
            </a:r>
            <a:r>
              <a:rPr lang="es-ES" sz="2400" dirty="0"/>
              <a:t> pipes:</a:t>
            </a:r>
            <a:endParaRPr lang="en-GB" sz="2400" dirty="0"/>
          </a:p>
          <a:p>
            <a:pPr>
              <a:defRPr/>
            </a:pPr>
            <a:r>
              <a:rPr lang="en-GB" sz="2400" b="1" u="sng" dirty="0"/>
              <a:t>I0/I1 Pipes</a:t>
            </a:r>
            <a:r>
              <a:rPr lang="en-GB" sz="2400" dirty="0"/>
              <a:t>:</a:t>
            </a:r>
          </a:p>
          <a:p>
            <a:pPr lvl="1">
              <a:defRPr/>
            </a:pPr>
            <a:r>
              <a:rPr lang="en-GB" sz="2000" dirty="0"/>
              <a:t>Two integer pipes which have three stages (EX1, EX2, and EX3). </a:t>
            </a:r>
          </a:p>
          <a:p>
            <a:pPr lvl="1">
              <a:defRPr/>
            </a:pPr>
            <a:r>
              <a:rPr lang="en-GB" sz="2000" dirty="0"/>
              <a:t>EX1 performs the ALU operation.</a:t>
            </a:r>
          </a:p>
          <a:p>
            <a:pPr>
              <a:defRPr/>
            </a:pPr>
            <a:r>
              <a:rPr lang="en-GB" sz="2400" b="1" u="sng" dirty="0"/>
              <a:t>Multiply Pipe</a:t>
            </a:r>
            <a:r>
              <a:rPr lang="en-GB" sz="2400" dirty="0"/>
              <a:t>: The multiply pipe contains a 3-cycle integer multiplier using three stages (M1, M2, and M3). </a:t>
            </a:r>
          </a:p>
          <a:p>
            <a:pPr>
              <a:defRPr/>
            </a:pPr>
            <a:r>
              <a:rPr lang="en-GB" sz="2400" b="1" u="sng" dirty="0"/>
              <a:t>Load/Store (L/S) Pipe</a:t>
            </a:r>
            <a:r>
              <a:rPr lang="en-GB" sz="2400" dirty="0"/>
              <a:t>: The L/S pipe executes both load and store instructions.</a:t>
            </a:r>
          </a:p>
          <a:p>
            <a:pPr lvl="1">
              <a:defRPr/>
            </a:pPr>
            <a:r>
              <a:rPr lang="en-GB" sz="2000" dirty="0"/>
              <a:t>DC1: </a:t>
            </a:r>
            <a:r>
              <a:rPr lang="en-US" sz="2000" dirty="0"/>
              <a:t>an adder calculates the address by adding the register base address and the offset</a:t>
            </a:r>
            <a:endParaRPr lang="en-GB" sz="2000" dirty="0"/>
          </a:p>
          <a:p>
            <a:pPr>
              <a:defRPr/>
            </a:pPr>
            <a:r>
              <a:rPr lang="en-GB" sz="2400" b="1" u="sng" dirty="0"/>
              <a:t>Divider</a:t>
            </a:r>
            <a:r>
              <a:rPr lang="en-GB" sz="2400" dirty="0"/>
              <a:t>: The divider is a non-pipelined 34-cycle integer divider.</a:t>
            </a:r>
            <a:endParaRPr lang="en-GB" sz="2000" dirty="0"/>
          </a:p>
          <a:p>
            <a:pPr marL="0" indent="0">
              <a:buNone/>
              <a:defRPr/>
            </a:pPr>
            <a:endParaRPr lang="en-GB" sz="2400" dirty="0"/>
          </a:p>
          <a:p>
            <a:pPr marL="0" indent="0">
              <a:buNone/>
              <a:defRPr/>
            </a:pPr>
            <a:r>
              <a:rPr lang="en-GB" sz="2400" dirty="0"/>
              <a:t>At the end of the third execution stage (EX3/DC3/M3), </a:t>
            </a:r>
            <a:r>
              <a:rPr lang="en-US" sz="2400" dirty="0"/>
              <a:t>the result of the instructions is selected from the proper pipe (I0/I1, MUL, or L/S) using two 3:1 multiplexers, one for each way. The Divider has its own path to the Register File.</a:t>
            </a:r>
            <a:endParaRPr lang="en-GB" sz="2400" dirty="0"/>
          </a:p>
        </p:txBody>
      </p:sp>
    </p:spTree>
    <p:extLst>
      <p:ext uri="{BB962C8B-B14F-4D97-AF65-F5344CB8AC3E}">
        <p14:creationId xmlns:p14="http://schemas.microsoft.com/office/powerpoint/2010/main" val="45144347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431176" y="1240971"/>
            <a:ext cx="11677320" cy="4735286"/>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Commit Stage: </a:t>
            </a:r>
            <a:r>
              <a:rPr lang="en-GB" dirty="0"/>
              <a:t>Selects the result to write back to the register file.</a:t>
            </a:r>
          </a:p>
          <a:p>
            <a:pPr lvl="0"/>
            <a:endParaRPr lang="en-GB" dirty="0"/>
          </a:p>
          <a:p>
            <a:pPr lvl="0"/>
            <a:r>
              <a:rPr lang="en-GB" b="1" dirty="0"/>
              <a:t>Writeback Stage: </a:t>
            </a:r>
          </a:p>
          <a:p>
            <a:pPr lvl="1"/>
            <a:r>
              <a:rPr lang="en-GB" sz="2800" dirty="0"/>
              <a:t>Writes the results to the Register File using write ports 0 and 1. </a:t>
            </a:r>
          </a:p>
          <a:p>
            <a:pPr lvl="1"/>
            <a:r>
              <a:rPr lang="en-GB" sz="2800" dirty="0"/>
              <a:t>The Control Pipeline Registers supply the register identifiers and the enable signals (which were generated in the Decode stage). </a:t>
            </a:r>
            <a:endParaRPr lang="en-GB" dirty="0"/>
          </a:p>
          <a:p>
            <a:pPr lvl="1"/>
            <a:endParaRPr lang="en-GB" dirty="0"/>
          </a:p>
        </p:txBody>
      </p:sp>
      <p:sp>
        <p:nvSpPr>
          <p:cNvPr id="5" name="Title 3">
            <a:extLst>
              <a:ext uri="{FF2B5EF4-FFF2-40B4-BE49-F238E27FC236}">
                <a16:creationId xmlns:a16="http://schemas.microsoft.com/office/drawing/2014/main" id="{995EDEDB-6866-4F97-9787-DAB18F432CC4}"/>
              </a:ext>
            </a:extLst>
          </p:cNvPr>
          <p:cNvSpPr txBox="1">
            <a:spLocks/>
          </p:cNvSpPr>
          <p:nvPr/>
        </p:nvSpPr>
        <p:spPr>
          <a:xfrm>
            <a:off x="184244" y="95535"/>
            <a:ext cx="11893937" cy="68011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0" kern="1200">
                <a:solidFill>
                  <a:schemeClr val="tx1"/>
                </a:solidFill>
                <a:latin typeface="+mn-lt"/>
                <a:ea typeface="+mj-ea"/>
                <a:cs typeface="+mj-cs"/>
              </a:defRPr>
            </a:lvl1pPr>
          </a:lstStyle>
          <a:p>
            <a:r>
              <a:rPr lang="en-US" sz="4000" b="1" dirty="0" err="1"/>
              <a:t>RVfpga</a:t>
            </a:r>
            <a:r>
              <a:rPr lang="en-US" sz="4000" b="1" dirty="0"/>
              <a:t> Lab 11: Commit and Writeback Stages</a:t>
            </a:r>
          </a:p>
        </p:txBody>
      </p:sp>
    </p:spTree>
    <p:extLst>
      <p:ext uri="{BB962C8B-B14F-4D97-AF65-F5344CB8AC3E}">
        <p14:creationId xmlns:p14="http://schemas.microsoft.com/office/powerpoint/2010/main" val="403713818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err="1"/>
              <a:t>RVfpga</a:t>
            </a:r>
            <a:r>
              <a:rPr lang="en-US" sz="4000" b="1" dirty="0"/>
              <a:t> Lab 11: Example Program – </a:t>
            </a:r>
            <a:r>
              <a:rPr lang="en-US" sz="4000" b="1" dirty="0" err="1"/>
              <a:t>Verilator</a:t>
            </a:r>
            <a:r>
              <a:rPr lang="en-US" sz="4000" b="1" dirty="0"/>
              <a:t> Simulation</a:t>
            </a:r>
          </a:p>
        </p:txBody>
      </p:sp>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72143" y="979714"/>
            <a:ext cx="11397343" cy="4996543"/>
          </a:xfrm>
          <a:prstGeom prst="rect">
            <a:avLst/>
          </a:prstGeom>
          <a:solidFill>
            <a:schemeClr val="bg1">
              <a:lumMod val="85000"/>
            </a:schemeClr>
          </a:solidFill>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000" dirty="0">
                <a:latin typeface="Courier New" panose="02070309020205020404" pitchFamily="49" charset="0"/>
                <a:cs typeface="Courier New" panose="02070309020205020404" pitchFamily="49" charset="0"/>
              </a:rPr>
              <a:t>li x28, 0x1</a:t>
            </a:r>
            <a:endParaRPr lang="es-ES" sz="3200" dirty="0">
              <a:latin typeface="Courier New" panose="02070309020205020404" pitchFamily="49" charset="0"/>
              <a:cs typeface="Courier New" panose="02070309020205020404" pitchFamily="49" charset="0"/>
            </a:endParaRPr>
          </a:p>
          <a:p>
            <a:pPr marL="0" indent="0">
              <a:buNone/>
            </a:pPr>
            <a:r>
              <a:rPr lang="en-GB" sz="2000" dirty="0">
                <a:latin typeface="Courier New" panose="02070309020205020404" pitchFamily="49" charset="0"/>
                <a:cs typeface="Courier New" panose="02070309020205020404" pitchFamily="49" charset="0"/>
              </a:rPr>
              <a:t>li x29, 0x2</a:t>
            </a:r>
            <a:endParaRPr lang="es-ES" sz="3200" dirty="0">
              <a:latin typeface="Courier New" panose="02070309020205020404" pitchFamily="49" charset="0"/>
              <a:cs typeface="Courier New" panose="02070309020205020404" pitchFamily="49" charset="0"/>
            </a:endParaRPr>
          </a:p>
          <a:p>
            <a:pPr marL="0" indent="0">
              <a:buNone/>
            </a:pPr>
            <a:r>
              <a:rPr lang="en-GB" sz="2000" dirty="0">
                <a:latin typeface="Courier New" panose="02070309020205020404" pitchFamily="49" charset="0"/>
                <a:cs typeface="Courier New" panose="02070309020205020404" pitchFamily="49" charset="0"/>
              </a:rPr>
              <a:t>li x30, 0x4</a:t>
            </a:r>
            <a:endParaRPr lang="es-ES" sz="3200" dirty="0">
              <a:latin typeface="Courier New" panose="02070309020205020404" pitchFamily="49" charset="0"/>
              <a:cs typeface="Courier New" panose="02070309020205020404" pitchFamily="49" charset="0"/>
            </a:endParaRPr>
          </a:p>
          <a:p>
            <a:pPr marL="0" indent="0">
              <a:buNone/>
            </a:pPr>
            <a:r>
              <a:rPr lang="en-GB" sz="2000" dirty="0">
                <a:latin typeface="Courier New" panose="02070309020205020404" pitchFamily="49" charset="0"/>
                <a:cs typeface="Courier New" panose="02070309020205020404" pitchFamily="49" charset="0"/>
              </a:rPr>
              <a:t>li x31, 0x1</a:t>
            </a:r>
            <a:endParaRPr lang="es-ES" sz="3200" dirty="0">
              <a:latin typeface="Courier New" panose="02070309020205020404" pitchFamily="49" charset="0"/>
              <a:cs typeface="Courier New" panose="02070309020205020404" pitchFamily="49" charset="0"/>
            </a:endParaRPr>
          </a:p>
          <a:p>
            <a:pPr marL="0" indent="0">
              <a:buNone/>
            </a:pPr>
            <a:r>
              <a:rPr lang="en-GB" sz="2000" dirty="0">
                <a:latin typeface="Courier New" panose="02070309020205020404" pitchFamily="49" charset="0"/>
                <a:cs typeface="Courier New" panose="02070309020205020404" pitchFamily="49" charset="0"/>
              </a:rPr>
              <a:t> </a:t>
            </a:r>
            <a:endParaRPr lang="es-ES" sz="3200" dirty="0">
              <a:latin typeface="Courier New" panose="02070309020205020404" pitchFamily="49" charset="0"/>
              <a:cs typeface="Courier New" panose="02070309020205020404" pitchFamily="49" charset="0"/>
            </a:endParaRPr>
          </a:p>
          <a:p>
            <a:pPr marL="0" indent="0">
              <a:buNone/>
            </a:pPr>
            <a:r>
              <a:rPr lang="en-GB" sz="2000" dirty="0">
                <a:latin typeface="Courier New" panose="02070309020205020404" pitchFamily="49" charset="0"/>
                <a:cs typeface="Courier New" panose="02070309020205020404" pitchFamily="49" charset="0"/>
              </a:rPr>
              <a:t>REPEAT:</a:t>
            </a:r>
            <a:endParaRPr lang="es-ES" sz="3200" dirty="0">
              <a:latin typeface="Courier New" panose="02070309020205020404" pitchFamily="49" charset="0"/>
              <a:cs typeface="Courier New" panose="02070309020205020404" pitchFamily="49" charset="0"/>
            </a:endParaRPr>
          </a:p>
          <a:p>
            <a:pPr marL="0" indent="0">
              <a:buNone/>
            </a:pPr>
            <a:r>
              <a:rPr lang="en-GB" sz="2000" b="1" dirty="0">
                <a:latin typeface="Courier New" panose="02070309020205020404" pitchFamily="49" charset="0"/>
                <a:cs typeface="Courier New" panose="02070309020205020404" pitchFamily="49" charset="0"/>
              </a:rPr>
              <a:t>   </a:t>
            </a:r>
            <a:r>
              <a:rPr lang="en-GB" sz="2000" b="1" dirty="0" err="1">
                <a:solidFill>
                  <a:srgbClr val="FF0000"/>
                </a:solidFill>
                <a:latin typeface="Courier New" panose="02070309020205020404" pitchFamily="49" charset="0"/>
                <a:cs typeface="Courier New" panose="02070309020205020404" pitchFamily="49" charset="0"/>
              </a:rPr>
              <a:t>mul</a:t>
            </a:r>
            <a:r>
              <a:rPr lang="en-GB" sz="2000" b="1" dirty="0">
                <a:solidFill>
                  <a:srgbClr val="FF0000"/>
                </a:solidFill>
                <a:latin typeface="Courier New" panose="02070309020205020404" pitchFamily="49" charset="0"/>
                <a:cs typeface="Courier New" panose="02070309020205020404" pitchFamily="49" charset="0"/>
              </a:rPr>
              <a:t> x28, x29, x29    # x28 = 2*2 = 4 (later iterations: 3*3=9, ...)</a:t>
            </a:r>
            <a:endParaRPr lang="es-ES" sz="3200" b="1" dirty="0">
              <a:solidFill>
                <a:srgbClr val="FF0000"/>
              </a:solidFill>
              <a:latin typeface="Courier New" panose="02070309020205020404" pitchFamily="49" charset="0"/>
              <a:cs typeface="Courier New" panose="02070309020205020404" pitchFamily="49" charset="0"/>
            </a:endParaRPr>
          </a:p>
          <a:p>
            <a:pPr marL="0" indent="0">
              <a:buNone/>
            </a:pPr>
            <a:r>
              <a:rPr lang="en-GB" sz="2000" b="1" dirty="0">
                <a:solidFill>
                  <a:srgbClr val="FF0000"/>
                </a:solidFill>
                <a:latin typeface="Courier New" panose="02070309020205020404" pitchFamily="49" charset="0"/>
                <a:cs typeface="Courier New" panose="02070309020205020404" pitchFamily="49" charset="0"/>
              </a:rPr>
              <a:t>   add x30, x30, x31    # x30 = 4+1 = 5 (later iterations: 5+1=6, ...)</a:t>
            </a:r>
            <a:endParaRPr lang="es-ES" sz="3200" b="1" dirty="0">
              <a:solidFill>
                <a:srgbClr val="FF0000"/>
              </a:solidFill>
              <a:latin typeface="Courier New" panose="02070309020205020404" pitchFamily="49" charset="0"/>
              <a:cs typeface="Courier New" panose="02070309020205020404" pitchFamily="49" charset="0"/>
            </a:endParaRPr>
          </a:p>
          <a:p>
            <a:pPr marL="0" indent="0">
              <a:buNone/>
            </a:pPr>
            <a:r>
              <a:rPr lang="en-GB" sz="2000" dirty="0">
                <a:latin typeface="Courier New" panose="02070309020205020404" pitchFamily="49" charset="0"/>
                <a:cs typeface="Courier New" panose="02070309020205020404" pitchFamily="49" charset="0"/>
              </a:rPr>
              <a:t>   INSERT_NOPS_10</a:t>
            </a:r>
            <a:endParaRPr lang="es-ES" sz="3200" dirty="0">
              <a:latin typeface="Courier New" panose="02070309020205020404" pitchFamily="49" charset="0"/>
              <a:cs typeface="Courier New" panose="02070309020205020404" pitchFamily="49" charset="0"/>
            </a:endParaRPr>
          </a:p>
          <a:p>
            <a:pPr marL="0" indent="0">
              <a:buNone/>
            </a:pPr>
            <a:r>
              <a:rPr lang="en-GB" sz="2000" dirty="0">
                <a:latin typeface="Courier New" panose="02070309020205020404" pitchFamily="49" charset="0"/>
                <a:cs typeface="Courier New" panose="02070309020205020404" pitchFamily="49" charset="0"/>
              </a:rPr>
              <a:t>   add x29, x29, 1      # x29 = x29 + 1</a:t>
            </a:r>
            <a:endParaRPr lang="es-ES" sz="3200" dirty="0">
              <a:latin typeface="Courier New" panose="02070309020205020404" pitchFamily="49" charset="0"/>
              <a:cs typeface="Courier New" panose="02070309020205020404" pitchFamily="49" charset="0"/>
            </a:endParaRPr>
          </a:p>
          <a:p>
            <a:pPr marL="0" indent="0">
              <a:buNone/>
            </a:pPr>
            <a:r>
              <a:rPr lang="en-GB" sz="2000" dirty="0">
                <a:latin typeface="Courier New" panose="02070309020205020404" pitchFamily="49" charset="0"/>
                <a:cs typeface="Courier New" panose="02070309020205020404" pitchFamily="49" charset="0"/>
              </a:rPr>
              <a:t>   INSERT_NOPS_10</a:t>
            </a:r>
            <a:endParaRPr lang="es-ES" sz="3200" dirty="0">
              <a:latin typeface="Courier New" panose="02070309020205020404" pitchFamily="49" charset="0"/>
              <a:cs typeface="Courier New" panose="02070309020205020404" pitchFamily="49" charset="0"/>
            </a:endParaRPr>
          </a:p>
          <a:p>
            <a:pPr marL="0" indent="0">
              <a:buNone/>
            </a:pPr>
            <a:r>
              <a:rPr lang="en-GB" sz="2000" dirty="0">
                <a:latin typeface="Courier New" panose="02070309020205020404" pitchFamily="49" charset="0"/>
                <a:cs typeface="Courier New" panose="02070309020205020404" pitchFamily="49" charset="0"/>
              </a:rPr>
              <a:t>   </a:t>
            </a:r>
            <a:r>
              <a:rPr lang="en-GB" sz="2000" dirty="0" err="1">
                <a:latin typeface="Courier New" panose="02070309020205020404" pitchFamily="49" charset="0"/>
                <a:cs typeface="Courier New" panose="02070309020205020404" pitchFamily="49" charset="0"/>
              </a:rPr>
              <a:t>beq</a:t>
            </a:r>
            <a:r>
              <a:rPr lang="en-GB" sz="2000" dirty="0">
                <a:latin typeface="Courier New" panose="02070309020205020404" pitchFamily="49" charset="0"/>
                <a:cs typeface="Courier New" panose="02070309020205020404" pitchFamily="49" charset="0"/>
              </a:rPr>
              <a:t>  zero, zero, REPEAT # Repeat the loop</a:t>
            </a:r>
            <a:endParaRPr lang="es-ES" sz="3200" dirty="0">
              <a:latin typeface="Courier New" panose="02070309020205020404" pitchFamily="49" charset="0"/>
              <a:cs typeface="Courier New" panose="02070309020205020404" pitchFamily="49" charset="0"/>
            </a:endParaRPr>
          </a:p>
          <a:p>
            <a:pPr marL="457200" lvl="1" indent="0">
              <a:buNone/>
            </a:pPr>
            <a:endParaRPr lang="en-GB"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73807806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err="1"/>
              <a:t>RVfpga</a:t>
            </a:r>
            <a:r>
              <a:rPr lang="en-US" b="1" dirty="0"/>
              <a:t> Lab 11: Simulation – FC1, FC2, Align Stages</a:t>
            </a:r>
          </a:p>
        </p:txBody>
      </p:sp>
      <p:pic>
        <p:nvPicPr>
          <p:cNvPr id="2" name="Imagen 1"/>
          <p:cNvPicPr>
            <a:picLocks noChangeAspect="1"/>
          </p:cNvPicPr>
          <p:nvPr/>
        </p:nvPicPr>
        <p:blipFill>
          <a:blip r:embed="rId2"/>
          <a:stretch>
            <a:fillRect/>
          </a:stretch>
        </p:blipFill>
        <p:spPr>
          <a:xfrm>
            <a:off x="9020" y="1548225"/>
            <a:ext cx="12172094" cy="2957459"/>
          </a:xfrm>
          <a:prstGeom prst="rect">
            <a:avLst/>
          </a:prstGeom>
        </p:spPr>
      </p:pic>
    </p:spTree>
    <p:extLst>
      <p:ext uri="{BB962C8B-B14F-4D97-AF65-F5344CB8AC3E}">
        <p14:creationId xmlns:p14="http://schemas.microsoft.com/office/powerpoint/2010/main" val="343062297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err="1"/>
              <a:t>RVfpga</a:t>
            </a:r>
            <a:r>
              <a:rPr lang="en-US" b="1" dirty="0"/>
              <a:t> Lab 11: Analysis of Simulation</a:t>
            </a:r>
          </a:p>
        </p:txBody>
      </p:sp>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311430" y="1237785"/>
            <a:ext cx="11677320" cy="4738472"/>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FC1</a:t>
            </a:r>
            <a:r>
              <a:rPr lang="en-GB" dirty="0"/>
              <a:t>: Computes the address of the </a:t>
            </a:r>
            <a:r>
              <a:rPr lang="en-GB" dirty="0" err="1">
                <a:latin typeface="Courier New" panose="02070309020205020404" pitchFamily="49" charset="0"/>
                <a:cs typeface="Courier New" panose="02070309020205020404" pitchFamily="49" charset="0"/>
              </a:rPr>
              <a:t>mul</a:t>
            </a:r>
            <a:r>
              <a:rPr lang="en-GB" dirty="0"/>
              <a:t> instruction: </a:t>
            </a:r>
          </a:p>
          <a:p>
            <a:pPr lvl="1"/>
            <a:r>
              <a:rPr lang="en-GB" dirty="0">
                <a:latin typeface="Courier New" panose="02070309020205020404" pitchFamily="49" charset="0"/>
                <a:cs typeface="Courier New" panose="02070309020205020404" pitchFamily="49" charset="0"/>
              </a:rPr>
              <a:t>ifc_fetch_addr_f1_ext</a:t>
            </a:r>
            <a:r>
              <a:rPr lang="en-GB" dirty="0"/>
              <a:t> = 0x000000F0 </a:t>
            </a:r>
            <a:endParaRPr lang="es-ES" dirty="0"/>
          </a:p>
          <a:p>
            <a:pPr lvl="0"/>
            <a:r>
              <a:rPr lang="en-GB" b="1" dirty="0"/>
              <a:t>FC2</a:t>
            </a:r>
            <a:r>
              <a:rPr lang="en-GB" dirty="0"/>
              <a:t>: Extracts two instructions (shown in red) from the Instruction Memory’s 128-bit bundle:</a:t>
            </a:r>
            <a:endParaRPr lang="es-ES" dirty="0"/>
          </a:p>
          <a:p>
            <a:pPr lvl="1"/>
            <a:r>
              <a:rPr lang="en-GB" dirty="0" err="1">
                <a:latin typeface="Courier New" panose="02070309020205020404" pitchFamily="49" charset="0"/>
                <a:cs typeface="Courier New" panose="02070309020205020404" pitchFamily="49" charset="0"/>
              </a:rPr>
              <a:t>ifu_fetch_data</a:t>
            </a:r>
            <a:r>
              <a:rPr lang="en-GB" dirty="0"/>
              <a:t> = 0x0000001300000013</a:t>
            </a:r>
            <a:r>
              <a:rPr lang="en-GB" dirty="0">
                <a:solidFill>
                  <a:srgbClr val="FF0000"/>
                </a:solidFill>
              </a:rPr>
              <a:t>01FF0F33</a:t>
            </a:r>
            <a:r>
              <a:rPr lang="en-GB" dirty="0">
                <a:solidFill>
                  <a:schemeClr val="accent4">
                    <a:lumMod val="75000"/>
                  </a:schemeClr>
                </a:solidFill>
              </a:rPr>
              <a:t>03DE8E33</a:t>
            </a:r>
            <a:endParaRPr lang="es-ES" dirty="0">
              <a:solidFill>
                <a:schemeClr val="accent4">
                  <a:lumMod val="75000"/>
                </a:schemeClr>
              </a:solidFill>
            </a:endParaRPr>
          </a:p>
          <a:p>
            <a:pPr lvl="0"/>
            <a:r>
              <a:rPr lang="en-GB" b="1" dirty="0"/>
              <a:t>Align</a:t>
            </a:r>
            <a:r>
              <a:rPr lang="en-GB" dirty="0"/>
              <a:t>: The two instructions are extracted and distributed to the two ways of </a:t>
            </a:r>
            <a:r>
              <a:rPr lang="en-GB" dirty="0" err="1"/>
              <a:t>SweRV</a:t>
            </a:r>
            <a:r>
              <a:rPr lang="en-GB" dirty="0"/>
              <a:t> EH1. </a:t>
            </a:r>
            <a:endParaRPr lang="es-ES" dirty="0"/>
          </a:p>
          <a:p>
            <a:pPr lvl="1"/>
            <a:r>
              <a:rPr lang="en-GB" dirty="0"/>
              <a:t>Way 0: </a:t>
            </a:r>
            <a:r>
              <a:rPr lang="en-GB" dirty="0">
                <a:latin typeface="Courier New" panose="02070309020205020404" pitchFamily="49" charset="0"/>
                <a:cs typeface="Courier New" panose="02070309020205020404" pitchFamily="49" charset="0"/>
              </a:rPr>
              <a:t>ifu_i0_instr</a:t>
            </a:r>
            <a:r>
              <a:rPr lang="en-GB" dirty="0"/>
              <a:t> = 0x</a:t>
            </a:r>
            <a:r>
              <a:rPr lang="en-GB" dirty="0">
                <a:solidFill>
                  <a:schemeClr val="accent4">
                    <a:lumMod val="75000"/>
                  </a:schemeClr>
                </a:solidFill>
              </a:rPr>
              <a:t>03DE8E33</a:t>
            </a:r>
            <a:r>
              <a:rPr lang="en-GB" dirty="0"/>
              <a:t> (</a:t>
            </a:r>
            <a:r>
              <a:rPr lang="en-GB" dirty="0" err="1">
                <a:latin typeface="Courier New" panose="02070309020205020404" pitchFamily="49" charset="0"/>
                <a:cs typeface="Courier New" panose="02070309020205020404" pitchFamily="49" charset="0"/>
              </a:rPr>
              <a:t>mul</a:t>
            </a:r>
            <a:r>
              <a:rPr lang="en-GB" dirty="0"/>
              <a:t> instruction)</a:t>
            </a:r>
            <a:endParaRPr lang="es-ES" dirty="0"/>
          </a:p>
          <a:p>
            <a:pPr lvl="1"/>
            <a:r>
              <a:rPr lang="en-GB" dirty="0"/>
              <a:t>Way 1: </a:t>
            </a:r>
            <a:r>
              <a:rPr lang="en-GB" dirty="0">
                <a:latin typeface="Courier New" panose="02070309020205020404" pitchFamily="49" charset="0"/>
                <a:cs typeface="Courier New" panose="02070309020205020404" pitchFamily="49" charset="0"/>
              </a:rPr>
              <a:t>ifu_i1_instr</a:t>
            </a:r>
            <a:r>
              <a:rPr lang="en-GB" dirty="0"/>
              <a:t> = 0x</a:t>
            </a:r>
            <a:r>
              <a:rPr lang="en-GB" dirty="0">
                <a:solidFill>
                  <a:srgbClr val="FF0000"/>
                </a:solidFill>
              </a:rPr>
              <a:t>01FF0F33</a:t>
            </a:r>
            <a:r>
              <a:rPr lang="en-GB" dirty="0"/>
              <a:t> (</a:t>
            </a:r>
            <a:r>
              <a:rPr lang="en-GB" dirty="0">
                <a:latin typeface="Courier New" panose="02070309020205020404" pitchFamily="49" charset="0"/>
                <a:cs typeface="Courier New" panose="02070309020205020404" pitchFamily="49" charset="0"/>
              </a:rPr>
              <a:t>add</a:t>
            </a:r>
            <a:r>
              <a:rPr lang="en-GB" dirty="0"/>
              <a:t> instruction)</a:t>
            </a:r>
            <a:endParaRPr lang="es-ES" dirty="0"/>
          </a:p>
          <a:p>
            <a:endParaRPr lang="en-GB" dirty="0"/>
          </a:p>
        </p:txBody>
      </p:sp>
    </p:spTree>
    <p:extLst>
      <p:ext uri="{BB962C8B-B14F-4D97-AF65-F5344CB8AC3E}">
        <p14:creationId xmlns:p14="http://schemas.microsoft.com/office/powerpoint/2010/main" val="343299699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p:cNvGrpSpPr/>
          <p:nvPr/>
        </p:nvGrpSpPr>
        <p:grpSpPr>
          <a:xfrm>
            <a:off x="1887" y="0"/>
            <a:ext cx="12192000" cy="6858000"/>
            <a:chOff x="0" y="0"/>
            <a:chExt cx="12192000" cy="6858000"/>
          </a:xfrm>
        </p:grpSpPr>
        <p:sp>
          <p:nvSpPr>
            <p:cNvPr id="6" name="Rectángulo 5"/>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 name="Imagen 2"/>
            <p:cNvPicPr>
              <a:picLocks noChangeAspect="1"/>
            </p:cNvPicPr>
            <p:nvPr/>
          </p:nvPicPr>
          <p:blipFill>
            <a:blip r:embed="rId2"/>
            <a:stretch>
              <a:fillRect/>
            </a:stretch>
          </p:blipFill>
          <p:spPr>
            <a:xfrm>
              <a:off x="3801794" y="0"/>
              <a:ext cx="8176453" cy="6858000"/>
            </a:xfrm>
            <a:prstGeom prst="rect">
              <a:avLst/>
            </a:prstGeom>
          </p:spPr>
        </p:pic>
      </p:grpSp>
      <p:sp>
        <p:nvSpPr>
          <p:cNvPr id="8" name="Title 3">
            <a:extLst>
              <a:ext uri="{FF2B5EF4-FFF2-40B4-BE49-F238E27FC236}">
                <a16:creationId xmlns:a16="http://schemas.microsoft.com/office/drawing/2014/main" id="{08A4BAF8-24E0-4C96-BCD1-D04D03FF7059}"/>
              </a:ext>
            </a:extLst>
          </p:cNvPr>
          <p:cNvSpPr>
            <a:spLocks noGrp="1"/>
          </p:cNvSpPr>
          <p:nvPr>
            <p:ph type="title"/>
          </p:nvPr>
        </p:nvSpPr>
        <p:spPr>
          <a:xfrm>
            <a:off x="579510" y="1104184"/>
            <a:ext cx="2730220" cy="2145911"/>
          </a:xfrm>
        </p:spPr>
        <p:txBody>
          <a:bodyPr>
            <a:noAutofit/>
          </a:bodyPr>
          <a:lstStyle/>
          <a:p>
            <a:r>
              <a:rPr lang="en-US" sz="3600" b="1" dirty="0">
                <a:solidFill>
                  <a:srgbClr val="0070C0"/>
                </a:solidFill>
              </a:rPr>
              <a:t>Simulation: </a:t>
            </a:r>
            <a:br>
              <a:rPr lang="en-US" sz="3600" b="1" dirty="0">
                <a:solidFill>
                  <a:srgbClr val="0070C0"/>
                </a:solidFill>
              </a:rPr>
            </a:br>
            <a:r>
              <a:rPr lang="en-US" sz="1000" b="1" dirty="0">
                <a:solidFill>
                  <a:srgbClr val="0070C0"/>
                </a:solidFill>
              </a:rPr>
              <a:t/>
            </a:r>
            <a:br>
              <a:rPr lang="en-US" sz="1000" b="1" dirty="0">
                <a:solidFill>
                  <a:srgbClr val="0070C0"/>
                </a:solidFill>
              </a:rPr>
            </a:br>
            <a:r>
              <a:rPr lang="en-US" sz="3600" b="1" dirty="0"/>
              <a:t>- Decode </a:t>
            </a:r>
            <a:br>
              <a:rPr lang="en-US" sz="3600" b="1" dirty="0"/>
            </a:br>
            <a:r>
              <a:rPr lang="en-US" sz="3600" b="1" dirty="0"/>
              <a:t>- EX1/2/3 </a:t>
            </a:r>
            <a:br>
              <a:rPr lang="en-US" sz="3600" b="1" dirty="0"/>
            </a:br>
            <a:r>
              <a:rPr lang="en-US" sz="3600" b="1" dirty="0"/>
              <a:t>- Commit</a:t>
            </a:r>
            <a:br>
              <a:rPr lang="en-US" sz="3600" b="1" dirty="0"/>
            </a:br>
            <a:r>
              <a:rPr lang="en-US" sz="3600" b="1" dirty="0"/>
              <a:t>- Writeback</a:t>
            </a:r>
          </a:p>
        </p:txBody>
      </p:sp>
    </p:spTree>
    <p:extLst>
      <p:ext uri="{BB962C8B-B14F-4D97-AF65-F5344CB8AC3E}">
        <p14:creationId xmlns:p14="http://schemas.microsoft.com/office/powerpoint/2010/main" val="264795528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err="1"/>
              <a:t>RVfpga</a:t>
            </a:r>
            <a:r>
              <a:rPr lang="en-US" b="1" dirty="0"/>
              <a:t> Lab 11: Analysis of Simulation</a:t>
            </a:r>
          </a:p>
        </p:txBody>
      </p:sp>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311430" y="1237785"/>
            <a:ext cx="11677320" cy="4738472"/>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Decode</a:t>
            </a:r>
            <a:r>
              <a:rPr lang="en-GB" dirty="0"/>
              <a:t>: read operands from Register File and send to Mult and I1 pipes</a:t>
            </a:r>
          </a:p>
          <a:p>
            <a:pPr lvl="0"/>
            <a:r>
              <a:rPr lang="en-GB" b="1" dirty="0"/>
              <a:t>EX1/2/3 and Commit</a:t>
            </a:r>
            <a:r>
              <a:rPr lang="en-GB" dirty="0"/>
              <a:t>: Compute result (addition and multiplication)</a:t>
            </a:r>
            <a:endParaRPr lang="es-ES" dirty="0"/>
          </a:p>
          <a:p>
            <a:pPr lvl="1"/>
            <a:r>
              <a:rPr lang="en-GB" dirty="0">
                <a:latin typeface="Courier New" panose="02070309020205020404" pitchFamily="49" charset="0"/>
                <a:cs typeface="Courier New" panose="02070309020205020404" pitchFamily="49" charset="0"/>
              </a:rPr>
              <a:t>i0_result_e4</a:t>
            </a:r>
            <a:r>
              <a:rPr lang="en-GB" dirty="0"/>
              <a:t> = </a:t>
            </a:r>
            <a:r>
              <a:rPr lang="en-GB" dirty="0">
                <a:latin typeface="Courier New" panose="02070309020205020404" pitchFamily="49" charset="0"/>
                <a:cs typeface="Courier New" panose="02070309020205020404" pitchFamily="49" charset="0"/>
              </a:rPr>
              <a:t>exu_mul_result_e3</a:t>
            </a:r>
            <a:r>
              <a:rPr lang="en-GB" dirty="0"/>
              <a:t> = 0x6A * 0x6A = 0x2BE4</a:t>
            </a:r>
            <a:endParaRPr lang="es-ES" dirty="0"/>
          </a:p>
          <a:p>
            <a:pPr lvl="1"/>
            <a:r>
              <a:rPr lang="en-GB" dirty="0">
                <a:latin typeface="Courier New" panose="02070309020205020404" pitchFamily="49" charset="0"/>
                <a:cs typeface="Courier New" panose="02070309020205020404" pitchFamily="49" charset="0"/>
              </a:rPr>
              <a:t>i1_result_e4</a:t>
            </a:r>
            <a:r>
              <a:rPr lang="en-GB" dirty="0"/>
              <a:t> = </a:t>
            </a:r>
            <a:r>
              <a:rPr lang="en-GB" dirty="0">
                <a:latin typeface="Courier New" panose="02070309020205020404" pitchFamily="49" charset="0"/>
                <a:cs typeface="Courier New" panose="02070309020205020404" pitchFamily="49" charset="0"/>
              </a:rPr>
              <a:t>i1_result_e3</a:t>
            </a:r>
            <a:r>
              <a:rPr lang="en-GB" dirty="0"/>
              <a:t> = 0x6C + 0x01 = 0x6D</a:t>
            </a:r>
            <a:endParaRPr lang="es-ES" dirty="0">
              <a:solidFill>
                <a:srgbClr val="FF0000"/>
              </a:solidFill>
            </a:endParaRPr>
          </a:p>
          <a:p>
            <a:pPr lvl="0"/>
            <a:r>
              <a:rPr lang="en-GB" b="1" dirty="0"/>
              <a:t>Writeback</a:t>
            </a:r>
            <a:r>
              <a:rPr lang="en-GB" dirty="0"/>
              <a:t>: Write results back to Register File</a:t>
            </a:r>
            <a:endParaRPr lang="es-ES" dirty="0"/>
          </a:p>
          <a:p>
            <a:pPr lvl="1"/>
            <a:r>
              <a:rPr lang="en-GB" dirty="0">
                <a:latin typeface="Courier New" panose="02070309020205020404" pitchFamily="49" charset="0"/>
                <a:cs typeface="Courier New" panose="02070309020205020404" pitchFamily="49" charset="0"/>
              </a:rPr>
              <a:t>waddr0</a:t>
            </a:r>
            <a:r>
              <a:rPr lang="en-GB" dirty="0"/>
              <a:t> = 0x1C	</a:t>
            </a:r>
            <a:r>
              <a:rPr lang="en-GB" dirty="0">
                <a:latin typeface="Courier New" panose="02070309020205020404" pitchFamily="49" charset="0"/>
                <a:cs typeface="Courier New" panose="02070309020205020404" pitchFamily="49" charset="0"/>
              </a:rPr>
              <a:t>wd0</a:t>
            </a:r>
            <a:r>
              <a:rPr lang="en-GB" dirty="0"/>
              <a:t> = 0x2BE4</a:t>
            </a:r>
            <a:endParaRPr lang="es-ES" dirty="0"/>
          </a:p>
          <a:p>
            <a:pPr lvl="1"/>
            <a:r>
              <a:rPr lang="en-GB" dirty="0">
                <a:latin typeface="Courier New" panose="02070309020205020404" pitchFamily="49" charset="0"/>
                <a:cs typeface="Courier New" panose="02070309020205020404" pitchFamily="49" charset="0"/>
              </a:rPr>
              <a:t>waddr1</a:t>
            </a:r>
            <a:r>
              <a:rPr lang="en-GB" dirty="0"/>
              <a:t> = 0x1E	</a:t>
            </a:r>
            <a:r>
              <a:rPr lang="en-GB" dirty="0">
                <a:latin typeface="Courier New" panose="02070309020205020404" pitchFamily="49" charset="0"/>
                <a:cs typeface="Courier New" panose="02070309020205020404" pitchFamily="49" charset="0"/>
              </a:rPr>
              <a:t>wd1</a:t>
            </a:r>
            <a:r>
              <a:rPr lang="en-GB" dirty="0"/>
              <a:t> = 0x6D</a:t>
            </a:r>
          </a:p>
        </p:txBody>
      </p:sp>
    </p:spTree>
    <p:extLst>
      <p:ext uri="{BB962C8B-B14F-4D97-AF65-F5344CB8AC3E}">
        <p14:creationId xmlns:p14="http://schemas.microsoft.com/office/powerpoint/2010/main" val="35772329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a:xfrm>
            <a:off x="1475013" y="851603"/>
            <a:ext cx="9144000" cy="3756024"/>
          </a:xfrm>
        </p:spPr>
        <p:txBody>
          <a:bodyPr>
            <a:normAutofit/>
          </a:bodyPr>
          <a:lstStyle/>
          <a:p>
            <a:r>
              <a:rPr lang="en-US" sz="9500" dirty="0" err="1">
                <a:solidFill>
                  <a:srgbClr val="002060"/>
                </a:solidFill>
                <a:latin typeface="+mn-lt"/>
              </a:rPr>
              <a:t>RVfpga</a:t>
            </a:r>
            <a:r>
              <a:rPr lang="en-US" sz="9500" dirty="0">
                <a:solidFill>
                  <a:srgbClr val="002060"/>
                </a:solidFill>
                <a:latin typeface="+mn-lt"/>
              </a:rPr>
              <a:t> </a:t>
            </a:r>
            <a:br>
              <a:rPr lang="en-US" sz="9500" dirty="0">
                <a:solidFill>
                  <a:srgbClr val="002060"/>
                </a:solidFill>
                <a:latin typeface="+mn-lt"/>
              </a:rPr>
            </a:br>
            <a:r>
              <a:rPr lang="en-US" sz="9500" dirty="0">
                <a:solidFill>
                  <a:srgbClr val="002060"/>
                </a:solidFill>
                <a:latin typeface="+mn-lt"/>
              </a:rPr>
              <a:t>Course Overview</a:t>
            </a:r>
          </a:p>
        </p:txBody>
      </p:sp>
    </p:spTree>
    <p:extLst>
      <p:ext uri="{BB962C8B-B14F-4D97-AF65-F5344CB8AC3E}">
        <p14:creationId xmlns:p14="http://schemas.microsoft.com/office/powerpoint/2010/main" val="395287700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3600" b="1" dirty="0" err="1"/>
              <a:t>RVfpga</a:t>
            </a:r>
            <a:r>
              <a:rPr lang="en-US" sz="3600" b="1" dirty="0"/>
              <a:t> Lab 11: Hardware Counters</a:t>
            </a:r>
          </a:p>
        </p:txBody>
      </p:sp>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311430" y="957944"/>
            <a:ext cx="11677320" cy="124097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dirty="0"/>
              <a:t>Hardware counters are a set of special-purpose registers included in most current processors to record the metrics shown in the table.</a:t>
            </a:r>
          </a:p>
          <a:p>
            <a:pPr lvl="0"/>
            <a:endParaRPr lang="en-GB" dirty="0"/>
          </a:p>
        </p:txBody>
      </p:sp>
      <p:pic>
        <p:nvPicPr>
          <p:cNvPr id="2" name="Imagen 1"/>
          <p:cNvPicPr>
            <a:picLocks noChangeAspect="1"/>
          </p:cNvPicPr>
          <p:nvPr/>
        </p:nvPicPr>
        <p:blipFill>
          <a:blip r:embed="rId2"/>
          <a:stretch>
            <a:fillRect/>
          </a:stretch>
        </p:blipFill>
        <p:spPr>
          <a:xfrm>
            <a:off x="568097" y="2250578"/>
            <a:ext cx="10925175" cy="3657600"/>
          </a:xfrm>
          <a:prstGeom prst="rect">
            <a:avLst/>
          </a:prstGeom>
        </p:spPr>
      </p:pic>
    </p:spTree>
    <p:extLst>
      <p:ext uri="{BB962C8B-B14F-4D97-AF65-F5344CB8AC3E}">
        <p14:creationId xmlns:p14="http://schemas.microsoft.com/office/powerpoint/2010/main" val="61993306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141512"/>
            <a:ext cx="11893937" cy="557935"/>
          </a:xfrm>
        </p:spPr>
        <p:txBody>
          <a:bodyPr>
            <a:noAutofit/>
          </a:bodyPr>
          <a:lstStyle/>
          <a:p>
            <a:r>
              <a:rPr lang="en-US" sz="2600" b="1" dirty="0" err="1"/>
              <a:t>RVfpga</a:t>
            </a:r>
            <a:r>
              <a:rPr lang="en-US" sz="2600" b="1" dirty="0"/>
              <a:t> Lab 11: Use of the Performance Counters by means of Western Digital’s PSP</a:t>
            </a:r>
            <a:endParaRPr lang="en-US" sz="2600" b="1" i="1" dirty="0"/>
          </a:p>
        </p:txBody>
      </p:sp>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72143" y="979714"/>
            <a:ext cx="6052457"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50" dirty="0">
                <a:latin typeface="Courier New" panose="02070309020205020404" pitchFamily="49" charset="0"/>
                <a:cs typeface="Courier New" panose="02070309020205020404" pitchFamily="49" charset="0"/>
              </a:rPr>
              <a:t>#if defined(D_NEXYS_A7)</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#include &lt;</a:t>
            </a:r>
            <a:r>
              <a:rPr lang="en-GB" sz="1050" dirty="0" err="1">
                <a:latin typeface="Courier New" panose="02070309020205020404" pitchFamily="49" charset="0"/>
                <a:cs typeface="Courier New" panose="02070309020205020404" pitchFamily="49" charset="0"/>
              </a:rPr>
              <a:t>bsp_printf.h</a:t>
            </a:r>
            <a:r>
              <a:rPr lang="en-GB" sz="1050" dirty="0">
                <a:latin typeface="Courier New" panose="02070309020205020404" pitchFamily="49" charset="0"/>
                <a:cs typeface="Courier New" panose="02070309020205020404" pitchFamily="49" charset="0"/>
              </a:rPr>
              <a:t>&gt;</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#include &lt;</a:t>
            </a:r>
            <a:r>
              <a:rPr lang="en-GB" sz="1050" dirty="0" err="1">
                <a:latin typeface="Courier New" panose="02070309020205020404" pitchFamily="49" charset="0"/>
                <a:cs typeface="Courier New" panose="02070309020205020404" pitchFamily="49" charset="0"/>
              </a:rPr>
              <a:t>bsp_mem_map.h</a:t>
            </a:r>
            <a:r>
              <a:rPr lang="en-GB" sz="1050" dirty="0">
                <a:latin typeface="Courier New" panose="02070309020205020404" pitchFamily="49" charset="0"/>
                <a:cs typeface="Courier New" panose="02070309020205020404" pitchFamily="49" charset="0"/>
              </a:rPr>
              <a:t>&gt;</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#include &lt;</a:t>
            </a:r>
            <a:r>
              <a:rPr lang="en-GB" sz="1050" dirty="0" err="1">
                <a:latin typeface="Courier New" panose="02070309020205020404" pitchFamily="49" charset="0"/>
                <a:cs typeface="Courier New" panose="02070309020205020404" pitchFamily="49" charset="0"/>
              </a:rPr>
              <a:t>bsp_version.h</a:t>
            </a:r>
            <a:r>
              <a:rPr lang="en-GB" sz="1050" dirty="0">
                <a:latin typeface="Courier New" panose="02070309020205020404" pitchFamily="49" charset="0"/>
                <a:cs typeface="Courier New" panose="02070309020205020404" pitchFamily="49" charset="0"/>
              </a:rPr>
              <a:t>&gt;</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#else</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PRE_COMPILED_MSG("no platform was defined")</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a:t>
            </a:r>
            <a:r>
              <a:rPr lang="en-GB" sz="1050" dirty="0" err="1">
                <a:latin typeface="Courier New" panose="02070309020205020404" pitchFamily="49" charset="0"/>
                <a:cs typeface="Courier New" panose="02070309020205020404" pitchFamily="49" charset="0"/>
              </a:rPr>
              <a:t>endif</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#include &lt;</a:t>
            </a:r>
            <a:r>
              <a:rPr lang="en-GB" sz="1050" dirty="0" err="1">
                <a:latin typeface="Courier New" panose="02070309020205020404" pitchFamily="49" charset="0"/>
                <a:cs typeface="Courier New" panose="02070309020205020404" pitchFamily="49" charset="0"/>
              </a:rPr>
              <a:t>psp_api.h</a:t>
            </a:r>
            <a:r>
              <a:rPr lang="en-GB" sz="1050" dirty="0">
                <a:latin typeface="Courier New" panose="02070309020205020404" pitchFamily="49" charset="0"/>
                <a:cs typeface="Courier New" panose="02070309020205020404" pitchFamily="49" charset="0"/>
              </a:rPr>
              <a:t>&gt;</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extern void </a:t>
            </a:r>
            <a:r>
              <a:rPr lang="en-GB" sz="1050" dirty="0" err="1">
                <a:latin typeface="Courier New" panose="02070309020205020404" pitchFamily="49" charset="0"/>
                <a:cs typeface="Courier New" panose="02070309020205020404" pitchFamily="49" charset="0"/>
              </a:rPr>
              <a:t>Test_Assembly</a:t>
            </a:r>
            <a:r>
              <a:rPr lang="en-GB" sz="1050" dirty="0">
                <a:latin typeface="Courier New" panose="02070309020205020404" pitchFamily="49" charset="0"/>
                <a:cs typeface="Courier New" panose="02070309020205020404" pitchFamily="49" charset="0"/>
              </a:rPr>
              <a:t>(void);</a:t>
            </a:r>
            <a:endParaRPr lang="es-ES" sz="1050" dirty="0">
              <a:latin typeface="Courier New" panose="02070309020205020404" pitchFamily="49" charset="0"/>
              <a:cs typeface="Courier New" panose="02070309020205020404" pitchFamily="49" charset="0"/>
            </a:endParaRPr>
          </a:p>
          <a:p>
            <a:pPr marL="0" indent="0">
              <a:buNone/>
            </a:pPr>
            <a:endParaRPr lang="en-GB" sz="1050" dirty="0">
              <a:latin typeface="Courier New" panose="02070309020205020404" pitchFamily="49" charset="0"/>
              <a:cs typeface="Courier New" panose="02070309020205020404" pitchFamily="49" charset="0"/>
            </a:endParaRPr>
          </a:p>
          <a:p>
            <a:pPr marL="0" indent="0">
              <a:buNone/>
            </a:pPr>
            <a:r>
              <a:rPr lang="en-GB" sz="1050" dirty="0" err="1">
                <a:latin typeface="Courier New" panose="02070309020205020404" pitchFamily="49" charset="0"/>
                <a:cs typeface="Courier New" panose="02070309020205020404" pitchFamily="49" charset="0"/>
              </a:rPr>
              <a:t>int</a:t>
            </a:r>
            <a:r>
              <a:rPr lang="en-GB" sz="1050" dirty="0">
                <a:latin typeface="Courier New" panose="02070309020205020404" pitchFamily="49" charset="0"/>
                <a:cs typeface="Courier New" panose="02070309020205020404" pitchFamily="49" charset="0"/>
              </a:rPr>
              <a:t> main(void)</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int</a:t>
            </a: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cyc_beg</a:t>
            </a: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cyc_end</a:t>
            </a:r>
            <a:r>
              <a:rPr lang="en-GB" sz="1050" dirty="0">
                <a:latin typeface="Courier New" panose="02070309020205020404" pitchFamily="49" charset="0"/>
                <a:cs typeface="Courier New" panose="02070309020205020404" pitchFamily="49" charset="0"/>
              </a:rPr>
              <a:t>;</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int</a:t>
            </a: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instr_beg</a:t>
            </a: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instr_end</a:t>
            </a:r>
            <a:r>
              <a:rPr lang="en-GB" sz="1050" dirty="0">
                <a:latin typeface="Courier New" panose="02070309020205020404" pitchFamily="49" charset="0"/>
                <a:cs typeface="Courier New" panose="02070309020205020404" pitchFamily="49" charset="0"/>
              </a:rPr>
              <a:t>;</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int</a:t>
            </a: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BrCom_beg</a:t>
            </a: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BrCom_end</a:t>
            </a:r>
            <a:r>
              <a:rPr lang="en-GB" sz="1050" dirty="0">
                <a:latin typeface="Courier New" panose="02070309020205020404" pitchFamily="49" charset="0"/>
                <a:cs typeface="Courier New" panose="02070309020205020404" pitchFamily="49" charset="0"/>
              </a:rPr>
              <a:t>;</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int</a:t>
            </a: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BrMis_beg</a:t>
            </a: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BrMis_end</a:t>
            </a:r>
            <a:r>
              <a:rPr lang="en-GB" sz="1050" dirty="0">
                <a:latin typeface="Courier New" panose="02070309020205020404" pitchFamily="49" charset="0"/>
                <a:cs typeface="Courier New" panose="02070309020205020404" pitchFamily="49" charset="0"/>
              </a:rPr>
              <a:t>;</a:t>
            </a:r>
            <a:endParaRPr lang="es-ES" sz="1050" dirty="0">
              <a:latin typeface="Courier New" panose="02070309020205020404" pitchFamily="49" charset="0"/>
              <a:cs typeface="Courier New" panose="02070309020205020404" pitchFamily="49" charset="0"/>
            </a:endParaRPr>
          </a:p>
          <a:p>
            <a:pPr marL="0" indent="0">
              <a:buNone/>
            </a:pPr>
            <a:endParaRPr lang="en-GB"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 Initialize </a:t>
            </a:r>
            <a:r>
              <a:rPr lang="en-GB" sz="1050" dirty="0" err="1">
                <a:latin typeface="Courier New" panose="02070309020205020404" pitchFamily="49" charset="0"/>
                <a:cs typeface="Courier New" panose="02070309020205020404" pitchFamily="49" charset="0"/>
              </a:rPr>
              <a:t>Uart</a:t>
            </a:r>
            <a:r>
              <a:rPr lang="en-GB" sz="1050" dirty="0">
                <a:latin typeface="Courier New" panose="02070309020205020404" pitchFamily="49" charset="0"/>
                <a:cs typeface="Courier New" panose="02070309020205020404" pitchFamily="49" charset="0"/>
              </a:rPr>
              <a:t> */</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uartInit</a:t>
            </a:r>
            <a:r>
              <a:rPr lang="en-GB" sz="1050" dirty="0">
                <a:latin typeface="Courier New" panose="02070309020205020404" pitchFamily="49" charset="0"/>
                <a:cs typeface="Courier New" panose="02070309020205020404" pitchFamily="49" charset="0"/>
              </a:rPr>
              <a:t>();</a:t>
            </a:r>
            <a:endParaRPr lang="es-ES" sz="1050" dirty="0">
              <a:latin typeface="Courier New" panose="02070309020205020404" pitchFamily="49" charset="0"/>
              <a:cs typeface="Courier New" panose="02070309020205020404" pitchFamily="49" charset="0"/>
            </a:endParaRPr>
          </a:p>
          <a:p>
            <a:pPr marL="0" indent="0">
              <a:buNone/>
            </a:pPr>
            <a:endParaRPr lang="en-GB"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5932714" y="979714"/>
            <a:ext cx="6052457"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050" dirty="0">
                <a:latin typeface="Courier New" panose="02070309020205020404" pitchFamily="49" charset="0"/>
                <a:cs typeface="Courier New" panose="02070309020205020404" pitchFamily="49" charset="0"/>
              </a:rPr>
              <a:t>   </a:t>
            </a:r>
            <a:r>
              <a:rPr lang="en-GB" sz="1050" b="1" dirty="0" err="1">
                <a:solidFill>
                  <a:srgbClr val="FF0000"/>
                </a:solidFill>
                <a:latin typeface="Courier New" panose="02070309020205020404" pitchFamily="49" charset="0"/>
                <a:cs typeface="Courier New" panose="02070309020205020404" pitchFamily="49" charset="0"/>
              </a:rPr>
              <a:t>pspEnableAllPerformanceMonitor</a:t>
            </a:r>
            <a:r>
              <a:rPr lang="en-GB" sz="1050" dirty="0">
                <a:latin typeface="Courier New" panose="02070309020205020404" pitchFamily="49" charset="0"/>
                <a:cs typeface="Courier New" panose="02070309020205020404" pitchFamily="49" charset="0"/>
              </a:rPr>
              <a:t>(1);</a:t>
            </a:r>
            <a:endParaRPr lang="es-ES" sz="1050" dirty="0">
              <a:latin typeface="Courier New" panose="02070309020205020404" pitchFamily="49" charset="0"/>
              <a:cs typeface="Courier New" panose="02070309020205020404" pitchFamily="49" charset="0"/>
            </a:endParaRPr>
          </a:p>
          <a:p>
            <a:pPr marL="0" indent="0">
              <a:buNone/>
            </a:pPr>
            <a:endParaRPr lang="en-GB"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b="1" dirty="0" err="1">
                <a:solidFill>
                  <a:srgbClr val="FF0000"/>
                </a:solidFill>
                <a:latin typeface="Courier New" panose="02070309020205020404" pitchFamily="49" charset="0"/>
                <a:cs typeface="Courier New" panose="02070309020205020404" pitchFamily="49" charset="0"/>
              </a:rPr>
              <a:t>pspPerformanceCounterSet</a:t>
            </a:r>
            <a:r>
              <a:rPr lang="en-GB" sz="1050" dirty="0">
                <a:latin typeface="Courier New" panose="02070309020205020404" pitchFamily="49" charset="0"/>
                <a:cs typeface="Courier New" panose="02070309020205020404" pitchFamily="49" charset="0"/>
              </a:rPr>
              <a:t>(D_PSP_COUNTER0, E_CYCLES_CLOCKS_ACTIVE);</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b="1" dirty="0" err="1">
                <a:solidFill>
                  <a:srgbClr val="FF0000"/>
                </a:solidFill>
                <a:latin typeface="Courier New" panose="02070309020205020404" pitchFamily="49" charset="0"/>
                <a:cs typeface="Courier New" panose="02070309020205020404" pitchFamily="49" charset="0"/>
              </a:rPr>
              <a:t>pspPerformanceCounterSet</a:t>
            </a:r>
            <a:r>
              <a:rPr lang="en-GB" sz="1050" dirty="0">
                <a:latin typeface="Courier New" panose="02070309020205020404" pitchFamily="49" charset="0"/>
                <a:cs typeface="Courier New" panose="02070309020205020404" pitchFamily="49" charset="0"/>
              </a:rPr>
              <a:t>(D_PSP_COUNTER1, E_INSTR_COMMITTED_ALL);</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b="1" dirty="0" err="1">
                <a:solidFill>
                  <a:srgbClr val="FF0000"/>
                </a:solidFill>
                <a:latin typeface="Courier New" panose="02070309020205020404" pitchFamily="49" charset="0"/>
                <a:cs typeface="Courier New" panose="02070309020205020404" pitchFamily="49" charset="0"/>
              </a:rPr>
              <a:t>pspPerformanceCounterSet</a:t>
            </a:r>
            <a:r>
              <a:rPr lang="en-GB" sz="1050" dirty="0">
                <a:latin typeface="Courier New" panose="02070309020205020404" pitchFamily="49" charset="0"/>
                <a:cs typeface="Courier New" panose="02070309020205020404" pitchFamily="49" charset="0"/>
              </a:rPr>
              <a:t>(D_PSP_COUNTER2, E_BRANCHES_COMMITTED);</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b="1" dirty="0" err="1">
                <a:solidFill>
                  <a:srgbClr val="FF0000"/>
                </a:solidFill>
                <a:latin typeface="Courier New" panose="02070309020205020404" pitchFamily="49" charset="0"/>
                <a:cs typeface="Courier New" panose="02070309020205020404" pitchFamily="49" charset="0"/>
              </a:rPr>
              <a:t>pspPerformanceCounterSet</a:t>
            </a:r>
            <a:r>
              <a:rPr lang="en-GB" sz="1050" dirty="0">
                <a:latin typeface="Courier New" panose="02070309020205020404" pitchFamily="49" charset="0"/>
                <a:cs typeface="Courier New" panose="02070309020205020404" pitchFamily="49" charset="0"/>
              </a:rPr>
              <a:t>(D_PSP_COUNTER3, E_BRANCHES_MISPREDICTED);</a:t>
            </a:r>
          </a:p>
          <a:p>
            <a:pPr marL="0" indent="0">
              <a:buNone/>
            </a:pPr>
            <a:endParaRPr lang="en-GB"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cyc_beg</a:t>
            </a:r>
            <a:r>
              <a:rPr lang="en-GB" sz="1050" dirty="0">
                <a:latin typeface="Courier New" panose="02070309020205020404" pitchFamily="49" charset="0"/>
                <a:cs typeface="Courier New" panose="02070309020205020404" pitchFamily="49" charset="0"/>
              </a:rPr>
              <a:t>   = </a:t>
            </a:r>
            <a:r>
              <a:rPr lang="en-GB" sz="1050" b="1" dirty="0" err="1">
                <a:solidFill>
                  <a:srgbClr val="FF0000"/>
                </a:solidFill>
                <a:latin typeface="Courier New" panose="02070309020205020404" pitchFamily="49" charset="0"/>
                <a:cs typeface="Courier New" panose="02070309020205020404" pitchFamily="49" charset="0"/>
              </a:rPr>
              <a:t>pspPerformanceCounterGet</a:t>
            </a:r>
            <a:r>
              <a:rPr lang="en-GB" sz="1050" dirty="0">
                <a:latin typeface="Courier New" panose="02070309020205020404" pitchFamily="49" charset="0"/>
                <a:cs typeface="Courier New" panose="02070309020205020404" pitchFamily="49" charset="0"/>
              </a:rPr>
              <a:t>(D_PSP_COUNTER0);</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instr_beg</a:t>
            </a:r>
            <a:r>
              <a:rPr lang="en-GB" sz="1050" dirty="0">
                <a:latin typeface="Courier New" panose="02070309020205020404" pitchFamily="49" charset="0"/>
                <a:cs typeface="Courier New" panose="02070309020205020404" pitchFamily="49" charset="0"/>
              </a:rPr>
              <a:t> = </a:t>
            </a:r>
            <a:r>
              <a:rPr lang="en-GB" sz="1050" b="1" dirty="0" err="1">
                <a:solidFill>
                  <a:srgbClr val="FF0000"/>
                </a:solidFill>
                <a:latin typeface="Courier New" panose="02070309020205020404" pitchFamily="49" charset="0"/>
                <a:cs typeface="Courier New" panose="02070309020205020404" pitchFamily="49" charset="0"/>
              </a:rPr>
              <a:t>pspPerformanceCounterGet</a:t>
            </a:r>
            <a:r>
              <a:rPr lang="en-GB" sz="1050" dirty="0">
                <a:latin typeface="Courier New" panose="02070309020205020404" pitchFamily="49" charset="0"/>
                <a:cs typeface="Courier New" panose="02070309020205020404" pitchFamily="49" charset="0"/>
              </a:rPr>
              <a:t>(D_PSP_COUNTER1);</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BrCom_beg</a:t>
            </a:r>
            <a:r>
              <a:rPr lang="en-GB" sz="1050" dirty="0">
                <a:latin typeface="Courier New" panose="02070309020205020404" pitchFamily="49" charset="0"/>
                <a:cs typeface="Courier New" panose="02070309020205020404" pitchFamily="49" charset="0"/>
              </a:rPr>
              <a:t> = </a:t>
            </a:r>
            <a:r>
              <a:rPr lang="en-GB" sz="1050" b="1" dirty="0" err="1">
                <a:solidFill>
                  <a:srgbClr val="FF0000"/>
                </a:solidFill>
                <a:latin typeface="Courier New" panose="02070309020205020404" pitchFamily="49" charset="0"/>
                <a:cs typeface="Courier New" panose="02070309020205020404" pitchFamily="49" charset="0"/>
              </a:rPr>
              <a:t>pspPerformanceCounterGet</a:t>
            </a:r>
            <a:r>
              <a:rPr lang="en-GB" sz="1050" dirty="0">
                <a:latin typeface="Courier New" panose="02070309020205020404" pitchFamily="49" charset="0"/>
                <a:cs typeface="Courier New" panose="02070309020205020404" pitchFamily="49" charset="0"/>
              </a:rPr>
              <a:t>(D_PSP_COUNTER2);</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BrMis_beg</a:t>
            </a:r>
            <a:r>
              <a:rPr lang="en-GB" sz="1050" dirty="0">
                <a:latin typeface="Courier New" panose="02070309020205020404" pitchFamily="49" charset="0"/>
                <a:cs typeface="Courier New" panose="02070309020205020404" pitchFamily="49" charset="0"/>
              </a:rPr>
              <a:t> = </a:t>
            </a:r>
            <a:r>
              <a:rPr lang="en-GB" sz="1050" b="1" dirty="0" err="1">
                <a:solidFill>
                  <a:srgbClr val="FF0000"/>
                </a:solidFill>
                <a:latin typeface="Courier New" panose="02070309020205020404" pitchFamily="49" charset="0"/>
                <a:cs typeface="Courier New" panose="02070309020205020404" pitchFamily="49" charset="0"/>
              </a:rPr>
              <a:t>pspPerformanceCounterGet</a:t>
            </a:r>
            <a:r>
              <a:rPr lang="en-GB" sz="1050" dirty="0">
                <a:latin typeface="Courier New" panose="02070309020205020404" pitchFamily="49" charset="0"/>
                <a:cs typeface="Courier New" panose="02070309020205020404" pitchFamily="49" charset="0"/>
              </a:rPr>
              <a:t>(D_PSP_COUNTER3);</a:t>
            </a:r>
            <a:endParaRPr lang="es-ES" sz="1050" dirty="0">
              <a:latin typeface="Courier New" panose="02070309020205020404" pitchFamily="49" charset="0"/>
              <a:cs typeface="Courier New" panose="02070309020205020404" pitchFamily="49" charset="0"/>
            </a:endParaRPr>
          </a:p>
          <a:p>
            <a:pPr marL="0" indent="0">
              <a:buNone/>
            </a:pPr>
            <a:endParaRPr lang="en-GB"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b="1" dirty="0">
                <a:solidFill>
                  <a:schemeClr val="accent6">
                    <a:lumMod val="75000"/>
                  </a:schemeClr>
                </a:solidFill>
                <a:latin typeface="Courier New" panose="02070309020205020404" pitchFamily="49" charset="0"/>
                <a:cs typeface="Courier New" panose="02070309020205020404" pitchFamily="49" charset="0"/>
              </a:rPr>
              <a:t>  </a:t>
            </a:r>
            <a:r>
              <a:rPr lang="en-GB" sz="1050" b="1" dirty="0" err="1">
                <a:solidFill>
                  <a:schemeClr val="accent6">
                    <a:lumMod val="75000"/>
                  </a:schemeClr>
                </a:solidFill>
                <a:latin typeface="Courier New" panose="02070309020205020404" pitchFamily="49" charset="0"/>
                <a:cs typeface="Courier New" panose="02070309020205020404" pitchFamily="49" charset="0"/>
              </a:rPr>
              <a:t>Test_Assembly</a:t>
            </a:r>
            <a:r>
              <a:rPr lang="en-GB" sz="1050" b="1" dirty="0">
                <a:solidFill>
                  <a:schemeClr val="accent6">
                    <a:lumMod val="75000"/>
                  </a:schemeClr>
                </a:solidFill>
                <a:latin typeface="Courier New" panose="02070309020205020404" pitchFamily="49" charset="0"/>
                <a:cs typeface="Courier New" panose="02070309020205020404" pitchFamily="49" charset="0"/>
              </a:rPr>
              <a:t>();</a:t>
            </a:r>
            <a:endParaRPr lang="es-ES" sz="1050" b="1" dirty="0">
              <a:solidFill>
                <a:schemeClr val="accent6">
                  <a:lumMod val="75000"/>
                </a:schemeClr>
              </a:solidFill>
              <a:latin typeface="Courier New" panose="02070309020205020404" pitchFamily="49" charset="0"/>
              <a:cs typeface="Courier New" panose="02070309020205020404" pitchFamily="49" charset="0"/>
            </a:endParaRPr>
          </a:p>
          <a:p>
            <a:pPr marL="0" indent="0">
              <a:buNone/>
            </a:pPr>
            <a:endParaRPr lang="en-GB"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cyc_end</a:t>
            </a:r>
            <a:r>
              <a:rPr lang="en-GB" sz="1050" dirty="0">
                <a:latin typeface="Courier New" panose="02070309020205020404" pitchFamily="49" charset="0"/>
                <a:cs typeface="Courier New" panose="02070309020205020404" pitchFamily="49" charset="0"/>
              </a:rPr>
              <a:t>   = </a:t>
            </a:r>
            <a:r>
              <a:rPr lang="en-GB" sz="1050" b="1" dirty="0" err="1">
                <a:solidFill>
                  <a:srgbClr val="FF0000"/>
                </a:solidFill>
                <a:latin typeface="Courier New" panose="02070309020205020404" pitchFamily="49" charset="0"/>
                <a:cs typeface="Courier New" panose="02070309020205020404" pitchFamily="49" charset="0"/>
              </a:rPr>
              <a:t>pspPerformanceCounterGet</a:t>
            </a:r>
            <a:r>
              <a:rPr lang="en-GB" sz="1050" dirty="0">
                <a:latin typeface="Courier New" panose="02070309020205020404" pitchFamily="49" charset="0"/>
                <a:cs typeface="Courier New" panose="02070309020205020404" pitchFamily="49" charset="0"/>
              </a:rPr>
              <a:t>(D_PSP_COUNTER0);</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instr_end</a:t>
            </a:r>
            <a:r>
              <a:rPr lang="en-GB" sz="1050" dirty="0">
                <a:latin typeface="Courier New" panose="02070309020205020404" pitchFamily="49" charset="0"/>
                <a:cs typeface="Courier New" panose="02070309020205020404" pitchFamily="49" charset="0"/>
              </a:rPr>
              <a:t> = </a:t>
            </a:r>
            <a:r>
              <a:rPr lang="en-GB" sz="1050" b="1" dirty="0" err="1">
                <a:solidFill>
                  <a:srgbClr val="FF0000"/>
                </a:solidFill>
                <a:latin typeface="Courier New" panose="02070309020205020404" pitchFamily="49" charset="0"/>
                <a:cs typeface="Courier New" panose="02070309020205020404" pitchFamily="49" charset="0"/>
              </a:rPr>
              <a:t>pspPerformanceCounterGet</a:t>
            </a:r>
            <a:r>
              <a:rPr lang="en-GB" sz="1050" dirty="0">
                <a:latin typeface="Courier New" panose="02070309020205020404" pitchFamily="49" charset="0"/>
                <a:cs typeface="Courier New" panose="02070309020205020404" pitchFamily="49" charset="0"/>
              </a:rPr>
              <a:t>(D_PSP_COUNTER1);</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BrCom_end</a:t>
            </a:r>
            <a:r>
              <a:rPr lang="en-GB" sz="1050" dirty="0">
                <a:latin typeface="Courier New" panose="02070309020205020404" pitchFamily="49" charset="0"/>
                <a:cs typeface="Courier New" panose="02070309020205020404" pitchFamily="49" charset="0"/>
              </a:rPr>
              <a:t> = </a:t>
            </a:r>
            <a:r>
              <a:rPr lang="en-GB" sz="1050" b="1" dirty="0" err="1">
                <a:solidFill>
                  <a:srgbClr val="FF0000"/>
                </a:solidFill>
                <a:latin typeface="Courier New" panose="02070309020205020404" pitchFamily="49" charset="0"/>
                <a:cs typeface="Courier New" panose="02070309020205020404" pitchFamily="49" charset="0"/>
              </a:rPr>
              <a:t>pspPerformanceCounterGet</a:t>
            </a:r>
            <a:r>
              <a:rPr lang="en-GB" sz="1050" dirty="0">
                <a:latin typeface="Courier New" panose="02070309020205020404" pitchFamily="49" charset="0"/>
                <a:cs typeface="Courier New" panose="02070309020205020404" pitchFamily="49" charset="0"/>
              </a:rPr>
              <a:t>(D_PSP_COUNTER2);</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BrMis_end</a:t>
            </a:r>
            <a:r>
              <a:rPr lang="en-GB" sz="1050" dirty="0">
                <a:latin typeface="Courier New" panose="02070309020205020404" pitchFamily="49" charset="0"/>
                <a:cs typeface="Courier New" panose="02070309020205020404" pitchFamily="49" charset="0"/>
              </a:rPr>
              <a:t> = </a:t>
            </a:r>
            <a:r>
              <a:rPr lang="en-GB" sz="1050" b="1" dirty="0" err="1">
                <a:solidFill>
                  <a:srgbClr val="FF0000"/>
                </a:solidFill>
                <a:latin typeface="Courier New" panose="02070309020205020404" pitchFamily="49" charset="0"/>
                <a:cs typeface="Courier New" panose="02070309020205020404" pitchFamily="49" charset="0"/>
              </a:rPr>
              <a:t>pspPerformanceCounterGet</a:t>
            </a:r>
            <a:r>
              <a:rPr lang="en-GB" sz="1050" dirty="0">
                <a:latin typeface="Courier New" panose="02070309020205020404" pitchFamily="49" charset="0"/>
                <a:cs typeface="Courier New" panose="02070309020205020404" pitchFamily="49" charset="0"/>
              </a:rPr>
              <a:t>(D_PSP_COUNTER3);</a:t>
            </a:r>
            <a:endParaRPr lang="es-ES" sz="1050" dirty="0">
              <a:latin typeface="Courier New" panose="02070309020205020404" pitchFamily="49" charset="0"/>
              <a:cs typeface="Courier New" panose="02070309020205020404" pitchFamily="49" charset="0"/>
            </a:endParaRPr>
          </a:p>
          <a:p>
            <a:pPr marL="0" indent="0">
              <a:buNone/>
            </a:pPr>
            <a:endParaRPr lang="en-GB"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printfNexys</a:t>
            </a:r>
            <a:r>
              <a:rPr lang="en-GB" sz="1050" dirty="0">
                <a:latin typeface="Courier New" panose="02070309020205020404" pitchFamily="49" charset="0"/>
                <a:cs typeface="Courier New" panose="02070309020205020404" pitchFamily="49" charset="0"/>
              </a:rPr>
              <a:t>("Cycles = %d", </a:t>
            </a:r>
            <a:r>
              <a:rPr lang="en-GB" sz="1050" dirty="0" err="1">
                <a:latin typeface="Courier New" panose="02070309020205020404" pitchFamily="49" charset="0"/>
                <a:cs typeface="Courier New" panose="02070309020205020404" pitchFamily="49" charset="0"/>
              </a:rPr>
              <a:t>cyc_end-cyc_beg</a:t>
            </a:r>
            <a:r>
              <a:rPr lang="en-GB" sz="1050" dirty="0">
                <a:latin typeface="Courier New" panose="02070309020205020404" pitchFamily="49" charset="0"/>
                <a:cs typeface="Courier New" panose="02070309020205020404" pitchFamily="49" charset="0"/>
              </a:rPr>
              <a:t>);</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printfNexys</a:t>
            </a:r>
            <a:r>
              <a:rPr lang="en-GB" sz="1050" dirty="0">
                <a:latin typeface="Courier New" panose="02070309020205020404" pitchFamily="49" charset="0"/>
                <a:cs typeface="Courier New" panose="02070309020205020404" pitchFamily="49" charset="0"/>
              </a:rPr>
              <a:t>("Instructions = %d", </a:t>
            </a:r>
            <a:r>
              <a:rPr lang="en-GB" sz="1050" dirty="0" err="1">
                <a:latin typeface="Courier New" panose="02070309020205020404" pitchFamily="49" charset="0"/>
                <a:cs typeface="Courier New" panose="02070309020205020404" pitchFamily="49" charset="0"/>
              </a:rPr>
              <a:t>instr_end-instr_beg</a:t>
            </a:r>
            <a:r>
              <a:rPr lang="en-GB" sz="1050" dirty="0">
                <a:latin typeface="Courier New" panose="02070309020205020404" pitchFamily="49" charset="0"/>
                <a:cs typeface="Courier New" panose="02070309020205020404" pitchFamily="49" charset="0"/>
              </a:rPr>
              <a:t>);</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printfNexys</a:t>
            </a:r>
            <a:r>
              <a:rPr lang="en-GB" sz="1050" dirty="0">
                <a:latin typeface="Courier New" panose="02070309020205020404" pitchFamily="49" charset="0"/>
                <a:cs typeface="Courier New" panose="02070309020205020404" pitchFamily="49" charset="0"/>
              </a:rPr>
              <a:t>("</a:t>
            </a:r>
            <a:r>
              <a:rPr lang="en-GB" sz="1050" dirty="0" err="1">
                <a:latin typeface="Courier New" panose="02070309020205020404" pitchFamily="49" charset="0"/>
                <a:cs typeface="Courier New" panose="02070309020205020404" pitchFamily="49" charset="0"/>
              </a:rPr>
              <a:t>BrCom</a:t>
            </a:r>
            <a:r>
              <a:rPr lang="en-GB" sz="1050" dirty="0">
                <a:latin typeface="Courier New" panose="02070309020205020404" pitchFamily="49" charset="0"/>
                <a:cs typeface="Courier New" panose="02070309020205020404" pitchFamily="49" charset="0"/>
              </a:rPr>
              <a:t> = %d", </a:t>
            </a:r>
            <a:r>
              <a:rPr lang="en-GB" sz="1050" dirty="0" err="1">
                <a:latin typeface="Courier New" panose="02070309020205020404" pitchFamily="49" charset="0"/>
                <a:cs typeface="Courier New" panose="02070309020205020404" pitchFamily="49" charset="0"/>
              </a:rPr>
              <a:t>BrCom_end-BrCom_beg</a:t>
            </a:r>
            <a:r>
              <a:rPr lang="en-GB" sz="1050" dirty="0">
                <a:latin typeface="Courier New" panose="02070309020205020404" pitchFamily="49" charset="0"/>
                <a:cs typeface="Courier New" panose="02070309020205020404" pitchFamily="49" charset="0"/>
              </a:rPr>
              <a:t>);</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a:t>
            </a:r>
            <a:r>
              <a:rPr lang="en-GB" sz="1050" dirty="0" err="1">
                <a:latin typeface="Courier New" panose="02070309020205020404" pitchFamily="49" charset="0"/>
                <a:cs typeface="Courier New" panose="02070309020205020404" pitchFamily="49" charset="0"/>
              </a:rPr>
              <a:t>printfNexys</a:t>
            </a:r>
            <a:r>
              <a:rPr lang="en-GB" sz="1050" dirty="0">
                <a:latin typeface="Courier New" panose="02070309020205020404" pitchFamily="49" charset="0"/>
                <a:cs typeface="Courier New" panose="02070309020205020404" pitchFamily="49" charset="0"/>
              </a:rPr>
              <a:t>("</a:t>
            </a:r>
            <a:r>
              <a:rPr lang="en-GB" sz="1050" dirty="0" err="1">
                <a:latin typeface="Courier New" panose="02070309020205020404" pitchFamily="49" charset="0"/>
                <a:cs typeface="Courier New" panose="02070309020205020404" pitchFamily="49" charset="0"/>
              </a:rPr>
              <a:t>BrMis</a:t>
            </a:r>
            <a:r>
              <a:rPr lang="en-GB" sz="1050" dirty="0">
                <a:latin typeface="Courier New" panose="02070309020205020404" pitchFamily="49" charset="0"/>
                <a:cs typeface="Courier New" panose="02070309020205020404" pitchFamily="49" charset="0"/>
              </a:rPr>
              <a:t> = %d", </a:t>
            </a:r>
            <a:r>
              <a:rPr lang="en-GB" sz="1050" dirty="0" err="1">
                <a:latin typeface="Courier New" panose="02070309020205020404" pitchFamily="49" charset="0"/>
                <a:cs typeface="Courier New" panose="02070309020205020404" pitchFamily="49" charset="0"/>
              </a:rPr>
              <a:t>BrMis_end-BrMis_beg</a:t>
            </a:r>
            <a:r>
              <a:rPr lang="en-GB" sz="1050" dirty="0">
                <a:latin typeface="Courier New" panose="02070309020205020404" pitchFamily="49" charset="0"/>
                <a:cs typeface="Courier New" panose="02070309020205020404" pitchFamily="49" charset="0"/>
              </a:rPr>
              <a:t>);</a:t>
            </a:r>
            <a:endParaRPr lang="es-ES" sz="1050" dirty="0">
              <a:latin typeface="Courier New" panose="02070309020205020404" pitchFamily="49" charset="0"/>
              <a:cs typeface="Courier New" panose="02070309020205020404" pitchFamily="49" charset="0"/>
            </a:endParaRPr>
          </a:p>
          <a:p>
            <a:pPr marL="0" indent="0">
              <a:buNone/>
            </a:pPr>
            <a:endParaRPr lang="en-GB"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   while(1);</a:t>
            </a:r>
            <a:endParaRPr lang="es-ES" sz="1050" dirty="0">
              <a:latin typeface="Courier New" panose="02070309020205020404" pitchFamily="49" charset="0"/>
              <a:cs typeface="Courier New" panose="02070309020205020404" pitchFamily="49" charset="0"/>
            </a:endParaRPr>
          </a:p>
          <a:p>
            <a:pPr marL="0" indent="0">
              <a:buNone/>
            </a:pPr>
            <a:r>
              <a:rPr lang="en-GB" sz="1050" dirty="0">
                <a:latin typeface="Courier New" panose="02070309020205020404" pitchFamily="49" charset="0"/>
                <a:cs typeface="Courier New" panose="02070309020205020404" pitchFamily="49" charset="0"/>
              </a:rPr>
              <a:t>}</a:t>
            </a:r>
          </a:p>
        </p:txBody>
      </p:sp>
      <p:sp>
        <p:nvSpPr>
          <p:cNvPr id="3" name="Arco 2"/>
          <p:cNvSpPr/>
          <p:nvPr/>
        </p:nvSpPr>
        <p:spPr>
          <a:xfrm rot="8661836">
            <a:off x="100569" y="2395251"/>
            <a:ext cx="7943119" cy="1440933"/>
          </a:xfrm>
          <a:prstGeom prst="arc">
            <a:avLst>
              <a:gd name="adj1" fmla="val 13388316"/>
              <a:gd name="adj2" fmla="val 285142"/>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extLst>
      <p:ext uri="{BB962C8B-B14F-4D97-AF65-F5344CB8AC3E}">
        <p14:creationId xmlns:p14="http://schemas.microsoft.com/office/powerpoint/2010/main" val="1379835586"/>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11: Tasks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131376"/>
            <a:ext cx="11468213" cy="42620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t>TASK.</a:t>
            </a:r>
            <a:r>
              <a:rPr lang="en-US" dirty="0"/>
              <a:t> The Register File is implemented in module </a:t>
            </a:r>
            <a:r>
              <a:rPr lang="en-US" dirty="0" err="1">
                <a:latin typeface="Courier New" panose="02070309020205020404" pitchFamily="49" charset="0"/>
                <a:cs typeface="Courier New" panose="02070309020205020404" pitchFamily="49" charset="0"/>
              </a:rPr>
              <a:t>dec_gpr_ctl</a:t>
            </a:r>
            <a:r>
              <a:rPr lang="en-US" dirty="0"/>
              <a:t> and it is instantiated in module </a:t>
            </a:r>
            <a:r>
              <a:rPr lang="en-US" dirty="0" err="1">
                <a:latin typeface="Courier New" panose="02070309020205020404" pitchFamily="49" charset="0"/>
                <a:cs typeface="Courier New" panose="02070309020205020404" pitchFamily="49" charset="0"/>
              </a:rPr>
              <a:t>dec</a:t>
            </a:r>
            <a:r>
              <a:rPr lang="en-US" dirty="0" err="1"/>
              <a:t>.</a:t>
            </a:r>
            <a:r>
              <a:rPr lang="en-US" dirty="0"/>
              <a:t> </a:t>
            </a:r>
            <a:r>
              <a:rPr lang="en-US" dirty="0" err="1"/>
              <a:t>Analyse</a:t>
            </a:r>
            <a:r>
              <a:rPr lang="en-US" dirty="0"/>
              <a:t> both the Verilog code and the simulation of the main signals of module </a:t>
            </a:r>
            <a:r>
              <a:rPr lang="en-US" dirty="0" err="1">
                <a:latin typeface="Courier New" panose="02070309020205020404" pitchFamily="49" charset="0"/>
                <a:cs typeface="Courier New" panose="02070309020205020404" pitchFamily="49" charset="0"/>
              </a:rPr>
              <a:t>dec_gpr_ctl</a:t>
            </a:r>
            <a:r>
              <a:rPr lang="en-US" dirty="0"/>
              <a:t> in order to understand how it works.</a:t>
            </a:r>
          </a:p>
          <a:p>
            <a:endParaRPr lang="en-US" dirty="0"/>
          </a:p>
          <a:p>
            <a:r>
              <a:rPr lang="en-US" b="1" dirty="0"/>
              <a:t>TASK.</a:t>
            </a:r>
            <a:r>
              <a:rPr lang="en-US" dirty="0"/>
              <a:t> Execute the program from Figure 13 on the </a:t>
            </a:r>
            <a:r>
              <a:rPr lang="en-US" dirty="0" err="1"/>
              <a:t>Nexys</a:t>
            </a:r>
            <a:r>
              <a:rPr lang="en-US" dirty="0"/>
              <a:t> A7 board as explained in the GSG. Measure other events in the Hardware Counters for this program.</a:t>
            </a:r>
            <a:endParaRPr lang="es-ES" dirty="0"/>
          </a:p>
        </p:txBody>
      </p:sp>
    </p:spTree>
    <p:extLst>
      <p:ext uri="{BB962C8B-B14F-4D97-AF65-F5344CB8AC3E}">
        <p14:creationId xmlns:p14="http://schemas.microsoft.com/office/powerpoint/2010/main" val="290799338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Autofit/>
          </a:bodyPr>
          <a:lstStyle/>
          <a:p>
            <a:r>
              <a:rPr lang="en-US" sz="6000" dirty="0">
                <a:solidFill>
                  <a:srgbClr val="002060"/>
                </a:solidFill>
                <a:latin typeface="+mn-lt"/>
              </a:rPr>
              <a:t>Lab 12:</a:t>
            </a:r>
            <a:br>
              <a:rPr lang="en-US" sz="6000" dirty="0">
                <a:solidFill>
                  <a:srgbClr val="002060"/>
                </a:solidFill>
                <a:latin typeface="+mn-lt"/>
              </a:rPr>
            </a:br>
            <a:r>
              <a:rPr lang="en-US" sz="6000" dirty="0">
                <a:solidFill>
                  <a:srgbClr val="002060"/>
                </a:solidFill>
                <a:latin typeface="+mn-lt"/>
              </a:rPr>
              <a:t>Arithmetic/Logic Instructions: </a:t>
            </a:r>
            <a:br>
              <a:rPr lang="en-US" sz="6000" dirty="0">
                <a:solidFill>
                  <a:srgbClr val="002060"/>
                </a:solidFill>
                <a:latin typeface="+mn-lt"/>
              </a:rPr>
            </a:br>
            <a:r>
              <a:rPr lang="en-US" sz="6000" dirty="0">
                <a:solidFill>
                  <a:srgbClr val="002060"/>
                </a:solidFill>
                <a:latin typeface="+mn-lt"/>
              </a:rPr>
              <a:t>The </a:t>
            </a:r>
            <a:r>
              <a:rPr lang="en-US" sz="6000" dirty="0">
                <a:solidFill>
                  <a:srgbClr val="002060"/>
                </a:solidFill>
                <a:latin typeface="Courier New" panose="02070309020205020404" pitchFamily="49" charset="0"/>
                <a:cs typeface="Courier New" panose="02070309020205020404" pitchFamily="49" charset="0"/>
              </a:rPr>
              <a:t>add</a:t>
            </a:r>
            <a:r>
              <a:rPr lang="en-US" sz="6000" dirty="0">
                <a:solidFill>
                  <a:srgbClr val="002060"/>
                </a:solidFill>
                <a:latin typeface="+mn-lt"/>
              </a:rPr>
              <a:t> Instruction</a:t>
            </a:r>
          </a:p>
        </p:txBody>
      </p:sp>
    </p:spTree>
    <p:extLst>
      <p:ext uri="{BB962C8B-B14F-4D97-AF65-F5344CB8AC3E}">
        <p14:creationId xmlns:p14="http://schemas.microsoft.com/office/powerpoint/2010/main" val="238693719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12: Introduction</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261257" y="1099457"/>
            <a:ext cx="11847239" cy="4952998"/>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sz="3200" dirty="0"/>
              <a:t>This lab analyses the flow of arithmetic and logical instructions through the </a:t>
            </a:r>
            <a:r>
              <a:rPr lang="en-GB" sz="3200" dirty="0" err="1"/>
              <a:t>SweRV</a:t>
            </a:r>
            <a:r>
              <a:rPr lang="en-GB" sz="3200" dirty="0"/>
              <a:t> EH1 pipeline, focusing on the </a:t>
            </a:r>
            <a:r>
              <a:rPr lang="en-GB" sz="3200" dirty="0">
                <a:solidFill>
                  <a:srgbClr val="00000A"/>
                </a:solidFill>
                <a:latin typeface="Courier New" panose="02070309020205020404" pitchFamily="49" charset="0"/>
                <a:ea typeface="SimSun" panose="02010600030101010101" pitchFamily="2" charset="-122"/>
                <a:cs typeface="Courier New" panose="02070309020205020404" pitchFamily="49" charset="0"/>
              </a:rPr>
              <a:t>add</a:t>
            </a:r>
            <a:r>
              <a:rPr lang="en-GB" sz="3200" dirty="0">
                <a:solidFill>
                  <a:srgbClr val="00000A"/>
                </a:solidFill>
                <a:latin typeface="Arial" panose="020B0604020202020204" pitchFamily="34" charset="0"/>
                <a:ea typeface="SimSun" panose="02010600030101010101" pitchFamily="2" charset="-122"/>
                <a:cs typeface="Times New Roman" panose="02020603050405020304" pitchFamily="18" charset="0"/>
              </a:rPr>
              <a:t> instruction</a:t>
            </a:r>
            <a:r>
              <a:rPr lang="en-GB" sz="3200" dirty="0"/>
              <a:t>.</a:t>
            </a:r>
            <a:endParaRPr lang="en-US" sz="3200" dirty="0">
              <a:solidFill>
                <a:srgbClr val="00000A"/>
              </a:solidFill>
              <a:latin typeface="Arial" panose="020B0604020202020204" pitchFamily="34" charset="0"/>
              <a:ea typeface="SimSun" panose="02010600030101010101" pitchFamily="2" charset="-122"/>
              <a:cs typeface="Times New Roman" panose="02020603050405020304" pitchFamily="18" charset="0"/>
            </a:endParaRPr>
          </a:p>
          <a:p>
            <a:pPr>
              <a:defRPr/>
            </a:pPr>
            <a:r>
              <a:rPr lang="en-GB" sz="3200" dirty="0">
                <a:solidFill>
                  <a:srgbClr val="00000A"/>
                </a:solidFill>
                <a:latin typeface="Arial" panose="020B0604020202020204" pitchFamily="34" charset="0"/>
                <a:ea typeface="SimSun" panose="02010600030101010101" pitchFamily="2" charset="-122"/>
                <a:cs typeface="Times New Roman" panose="02020603050405020304" pitchFamily="18" charset="0"/>
              </a:rPr>
              <a:t>Two sections:</a:t>
            </a:r>
          </a:p>
          <a:p>
            <a:pPr lvl="1">
              <a:defRPr/>
            </a:pPr>
            <a:r>
              <a:rPr lang="en-GB" sz="28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Basic analysis</a:t>
            </a:r>
            <a:r>
              <a:rPr lang="en-GB" sz="2800" dirty="0">
                <a:solidFill>
                  <a:srgbClr val="00000A"/>
                </a:solidFill>
                <a:latin typeface="Arial" panose="020B0604020202020204" pitchFamily="34" charset="0"/>
                <a:ea typeface="SimSun" panose="02010600030101010101" pitchFamily="2" charset="-122"/>
                <a:cs typeface="Times New Roman" panose="02020603050405020304" pitchFamily="18" charset="0"/>
              </a:rPr>
              <a:t> of an </a:t>
            </a:r>
            <a:r>
              <a:rPr lang="en-GB" sz="2800" dirty="0">
                <a:solidFill>
                  <a:srgbClr val="00000A"/>
                </a:solidFill>
                <a:latin typeface="Courier New" panose="02070309020205020404" pitchFamily="49" charset="0"/>
                <a:ea typeface="SimSun" panose="02010600030101010101" pitchFamily="2" charset="-122"/>
                <a:cs typeface="Courier New" panose="02070309020205020404" pitchFamily="49" charset="0"/>
              </a:rPr>
              <a:t>add</a:t>
            </a:r>
            <a:r>
              <a:rPr lang="en-GB" sz="2800" dirty="0">
                <a:solidFill>
                  <a:srgbClr val="00000A"/>
                </a:solidFill>
                <a:latin typeface="Arial" panose="020B0604020202020204" pitchFamily="34" charset="0"/>
                <a:ea typeface="SimSun" panose="02010600030101010101" pitchFamily="2" charset="-122"/>
                <a:cs typeface="Times New Roman" panose="02020603050405020304" pitchFamily="18" charset="0"/>
              </a:rPr>
              <a:t> instruction</a:t>
            </a:r>
          </a:p>
          <a:p>
            <a:pPr lvl="1">
              <a:defRPr/>
            </a:pPr>
            <a:r>
              <a:rPr lang="en-GB" sz="28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Advanced analysis</a:t>
            </a:r>
            <a:r>
              <a:rPr lang="en-GB" sz="2800" dirty="0">
                <a:solidFill>
                  <a:srgbClr val="00000A"/>
                </a:solidFill>
                <a:latin typeface="Arial" panose="020B0604020202020204" pitchFamily="34" charset="0"/>
                <a:ea typeface="SimSun" panose="02010600030101010101" pitchFamily="2" charset="-122"/>
                <a:cs typeface="Times New Roman" panose="02020603050405020304" pitchFamily="18" charset="0"/>
              </a:rPr>
              <a:t> of an </a:t>
            </a:r>
            <a:r>
              <a:rPr lang="en-GB" sz="2800" dirty="0">
                <a:solidFill>
                  <a:srgbClr val="00000A"/>
                </a:solidFill>
                <a:latin typeface="Courier New" panose="02070309020205020404" pitchFamily="49" charset="0"/>
                <a:ea typeface="SimSun" panose="02010600030101010101" pitchFamily="2" charset="-122"/>
                <a:cs typeface="Courier New" panose="02070309020205020404" pitchFamily="49" charset="0"/>
              </a:rPr>
              <a:t>add</a:t>
            </a:r>
            <a:r>
              <a:rPr lang="en-GB" sz="2800" dirty="0">
                <a:solidFill>
                  <a:srgbClr val="00000A"/>
                </a:solidFill>
                <a:latin typeface="Arial" panose="020B0604020202020204" pitchFamily="34" charset="0"/>
                <a:ea typeface="SimSun" panose="02010600030101010101" pitchFamily="2" charset="-122"/>
                <a:cs typeface="Times New Roman" panose="02020603050405020304" pitchFamily="18" charset="0"/>
              </a:rPr>
              <a:t> instruction</a:t>
            </a:r>
          </a:p>
          <a:p>
            <a:pPr>
              <a:defRPr/>
            </a:pPr>
            <a:r>
              <a:rPr lang="en-GB" sz="3200" dirty="0">
                <a:solidFill>
                  <a:srgbClr val="00000A"/>
                </a:solidFill>
                <a:latin typeface="Arial" panose="020B0604020202020204" pitchFamily="34" charset="0"/>
                <a:ea typeface="SimSun" panose="02010600030101010101" pitchFamily="2" charset="-122"/>
                <a:cs typeface="Times New Roman" panose="02020603050405020304" pitchFamily="18" charset="0"/>
              </a:rPr>
              <a:t>The two analyses use the same example program, shown on the next slide.</a:t>
            </a:r>
          </a:p>
          <a:p>
            <a:pPr lvl="1">
              <a:defRPr/>
            </a:pPr>
            <a:endParaRPr lang="en-GB" sz="2800" dirty="0">
              <a:solidFill>
                <a:srgbClr val="00000A"/>
              </a:solidFill>
              <a:latin typeface="Arial" panose="020B0604020202020204" pitchFamily="34"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28767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err="1"/>
              <a:t>RVfpga</a:t>
            </a:r>
            <a:r>
              <a:rPr lang="en-US" b="1" dirty="0"/>
              <a:t> Lab 12: Example program</a:t>
            </a:r>
          </a:p>
        </p:txBody>
      </p:sp>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72143" y="979714"/>
            <a:ext cx="11397343" cy="4996543"/>
          </a:xfrm>
          <a:prstGeom prst="rect">
            <a:avLst/>
          </a:prstGeom>
          <a:solidFill>
            <a:schemeClr val="bg1">
              <a:lumMod val="85000"/>
            </a:schemeClr>
          </a:solidFill>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000" dirty="0">
                <a:latin typeface="Courier New" panose="02070309020205020404" pitchFamily="49" charset="0"/>
                <a:cs typeface="Courier New" panose="02070309020205020404" pitchFamily="49" charset="0"/>
              </a:rPr>
              <a:t>.</a:t>
            </a:r>
            <a:r>
              <a:rPr lang="en-GB" sz="2000" dirty="0" err="1">
                <a:latin typeface="Courier New" panose="02070309020205020404" pitchFamily="49" charset="0"/>
                <a:cs typeface="Courier New" panose="02070309020205020404" pitchFamily="49" charset="0"/>
              </a:rPr>
              <a:t>globl</a:t>
            </a:r>
            <a:r>
              <a:rPr lang="en-GB" sz="2000" dirty="0">
                <a:latin typeface="Courier New" panose="02070309020205020404" pitchFamily="49" charset="0"/>
                <a:cs typeface="Courier New" panose="02070309020205020404" pitchFamily="49" charset="0"/>
              </a:rPr>
              <a:t> main</a:t>
            </a:r>
          </a:p>
          <a:p>
            <a:pPr marL="0" indent="0">
              <a:buNone/>
            </a:pPr>
            <a:r>
              <a:rPr lang="en-GB" sz="2000" dirty="0">
                <a:latin typeface="Courier New" panose="02070309020205020404" pitchFamily="49" charset="0"/>
                <a:cs typeface="Courier New" panose="02070309020205020404" pitchFamily="49" charset="0"/>
              </a:rPr>
              <a:t>main:</a:t>
            </a:r>
          </a:p>
          <a:p>
            <a:pPr marL="0" indent="0">
              <a:buNone/>
            </a:pPr>
            <a:endParaRPr lang="en-GB" sz="2000" dirty="0">
              <a:latin typeface="Courier New" panose="02070309020205020404" pitchFamily="49" charset="0"/>
              <a:cs typeface="Courier New" panose="02070309020205020404" pitchFamily="49" charset="0"/>
            </a:endParaRPr>
          </a:p>
          <a:p>
            <a:pPr marL="0" indent="0">
              <a:buNone/>
            </a:pPr>
            <a:r>
              <a:rPr lang="en-GB" sz="2000" dirty="0">
                <a:latin typeface="Courier New" panose="02070309020205020404" pitchFamily="49" charset="0"/>
                <a:cs typeface="Courier New" panose="02070309020205020404" pitchFamily="49" charset="0"/>
              </a:rPr>
              <a:t>li t3, 0x4                 # t3 = 4</a:t>
            </a:r>
          </a:p>
          <a:p>
            <a:pPr marL="0" indent="0">
              <a:buNone/>
            </a:pPr>
            <a:r>
              <a:rPr lang="en-GB" sz="2000" dirty="0">
                <a:latin typeface="Courier New" panose="02070309020205020404" pitchFamily="49" charset="0"/>
                <a:cs typeface="Courier New" panose="02070309020205020404" pitchFamily="49" charset="0"/>
              </a:rPr>
              <a:t>li t4, 0x1                 # t4 = 1</a:t>
            </a:r>
          </a:p>
          <a:p>
            <a:pPr marL="0" indent="0">
              <a:buNone/>
            </a:pPr>
            <a:r>
              <a:rPr lang="en-GB" sz="2000" dirty="0">
                <a:latin typeface="Courier New" panose="02070309020205020404" pitchFamily="49" charset="0"/>
                <a:cs typeface="Courier New" panose="02070309020205020404" pitchFamily="49" charset="0"/>
              </a:rPr>
              <a:t> </a:t>
            </a:r>
          </a:p>
          <a:p>
            <a:pPr marL="0" indent="0">
              <a:buNone/>
            </a:pPr>
            <a:r>
              <a:rPr lang="en-GB" sz="2000" dirty="0">
                <a:latin typeface="Courier New" panose="02070309020205020404" pitchFamily="49" charset="0"/>
                <a:cs typeface="Courier New" panose="02070309020205020404" pitchFamily="49" charset="0"/>
              </a:rPr>
              <a:t>REPEAT:</a:t>
            </a:r>
          </a:p>
          <a:p>
            <a:pPr marL="0" indent="0">
              <a:buNone/>
            </a:pPr>
            <a:r>
              <a:rPr lang="en-GB" sz="2000" dirty="0">
                <a:latin typeface="Courier New" panose="02070309020205020404" pitchFamily="49" charset="0"/>
                <a:cs typeface="Courier New" panose="02070309020205020404" pitchFamily="49" charset="0"/>
              </a:rPr>
              <a:t>   INSERT_NOPS_10</a:t>
            </a:r>
          </a:p>
          <a:p>
            <a:pPr marL="0" indent="0">
              <a:buNone/>
            </a:pPr>
            <a:r>
              <a:rPr lang="en-GB" sz="2000" dirty="0">
                <a:latin typeface="Courier New" panose="02070309020205020404" pitchFamily="49" charset="0"/>
                <a:cs typeface="Courier New" panose="02070309020205020404" pitchFamily="49" charset="0"/>
              </a:rPr>
              <a:t>   </a:t>
            </a:r>
            <a:r>
              <a:rPr lang="en-GB" sz="2000" b="1" dirty="0">
                <a:solidFill>
                  <a:srgbClr val="FF0000"/>
                </a:solidFill>
                <a:latin typeface="Courier New" panose="02070309020205020404" pitchFamily="49" charset="0"/>
                <a:cs typeface="Courier New" panose="02070309020205020404" pitchFamily="49" charset="0"/>
              </a:rPr>
              <a:t>add t3, t3, t4          # t3 = t3 + t4</a:t>
            </a:r>
          </a:p>
          <a:p>
            <a:pPr marL="0" indent="0">
              <a:buNone/>
            </a:pPr>
            <a:r>
              <a:rPr lang="en-GB" sz="2000" dirty="0">
                <a:latin typeface="Courier New" panose="02070309020205020404" pitchFamily="49" charset="0"/>
                <a:cs typeface="Courier New" panose="02070309020205020404" pitchFamily="49" charset="0"/>
              </a:rPr>
              <a:t>   INSERT_NOPS_10</a:t>
            </a:r>
          </a:p>
          <a:p>
            <a:pPr marL="0" indent="0">
              <a:buNone/>
            </a:pPr>
            <a:r>
              <a:rPr lang="en-GB" sz="2000" dirty="0">
                <a:latin typeface="Courier New" panose="02070309020205020404" pitchFamily="49" charset="0"/>
                <a:cs typeface="Courier New" panose="02070309020205020404" pitchFamily="49" charset="0"/>
              </a:rPr>
              <a:t>   </a:t>
            </a:r>
            <a:r>
              <a:rPr lang="en-GB" sz="2000" dirty="0" err="1">
                <a:latin typeface="Courier New" panose="02070309020205020404" pitchFamily="49" charset="0"/>
                <a:cs typeface="Courier New" panose="02070309020205020404" pitchFamily="49" charset="0"/>
              </a:rPr>
              <a:t>beq</a:t>
            </a:r>
            <a:r>
              <a:rPr lang="en-GB" sz="2000" dirty="0">
                <a:latin typeface="Courier New" panose="02070309020205020404" pitchFamily="49" charset="0"/>
                <a:cs typeface="Courier New" panose="02070309020205020404" pitchFamily="49" charset="0"/>
              </a:rPr>
              <a:t>  zero, zero, REPEAT # Repeat the loop</a:t>
            </a:r>
          </a:p>
          <a:p>
            <a:pPr marL="0" indent="0">
              <a:buNone/>
            </a:pPr>
            <a:endParaRPr lang="en-GB" sz="2000" dirty="0">
              <a:latin typeface="Courier New" panose="02070309020205020404" pitchFamily="49" charset="0"/>
              <a:cs typeface="Courier New" panose="02070309020205020404" pitchFamily="49" charset="0"/>
            </a:endParaRPr>
          </a:p>
          <a:p>
            <a:pPr marL="0" indent="0">
              <a:buNone/>
            </a:pPr>
            <a:r>
              <a:rPr lang="en-GB" sz="2000" dirty="0">
                <a:latin typeface="Courier New" panose="02070309020205020404" pitchFamily="49" charset="0"/>
                <a:cs typeface="Courier New" panose="02070309020205020404" pitchFamily="49" charset="0"/>
              </a:rPr>
              <a:t>.end</a:t>
            </a:r>
          </a:p>
        </p:txBody>
      </p:sp>
    </p:spTree>
    <p:extLst>
      <p:ext uri="{BB962C8B-B14F-4D97-AF65-F5344CB8AC3E}">
        <p14:creationId xmlns:p14="http://schemas.microsoft.com/office/powerpoint/2010/main" val="113766140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12: Basic Analysis – Simulation</a:t>
            </a:r>
          </a:p>
        </p:txBody>
      </p:sp>
      <p:pic>
        <p:nvPicPr>
          <p:cNvPr id="2" name="Imagen 1"/>
          <p:cNvPicPr>
            <a:picLocks noChangeAspect="1"/>
          </p:cNvPicPr>
          <p:nvPr/>
        </p:nvPicPr>
        <p:blipFill>
          <a:blip r:embed="rId2"/>
          <a:stretch>
            <a:fillRect/>
          </a:stretch>
        </p:blipFill>
        <p:spPr>
          <a:xfrm>
            <a:off x="1475405" y="968830"/>
            <a:ext cx="9126599" cy="5151664"/>
          </a:xfrm>
          <a:prstGeom prst="rect">
            <a:avLst/>
          </a:prstGeom>
        </p:spPr>
      </p:pic>
    </p:spTree>
    <p:extLst>
      <p:ext uri="{BB962C8B-B14F-4D97-AF65-F5344CB8AC3E}">
        <p14:creationId xmlns:p14="http://schemas.microsoft.com/office/powerpoint/2010/main" val="37242268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a:t>RVfpga Lab 12: Basic Analysis – </a:t>
            </a:r>
            <a:r>
              <a:rPr lang="en-US" sz="4000" b="1" dirty="0" err="1"/>
              <a:t>SweRV</a:t>
            </a:r>
            <a:r>
              <a:rPr lang="en-US" sz="4000" b="1" dirty="0"/>
              <a:t> EH1 pipeline</a:t>
            </a:r>
          </a:p>
        </p:txBody>
      </p:sp>
      <p:graphicFrame>
        <p:nvGraphicFramePr>
          <p:cNvPr id="5" name="Objeto 4"/>
          <p:cNvGraphicFramePr>
            <a:graphicFrameLocks noChangeAspect="1"/>
          </p:cNvGraphicFramePr>
          <p:nvPr/>
        </p:nvGraphicFramePr>
        <p:xfrm>
          <a:off x="1327526" y="957938"/>
          <a:ext cx="9392272" cy="5257800"/>
        </p:xfrm>
        <a:graphic>
          <a:graphicData uri="http://schemas.openxmlformats.org/presentationml/2006/ole">
            <mc:AlternateContent xmlns:mc="http://schemas.openxmlformats.org/markup-compatibility/2006">
              <mc:Choice xmlns:v="urn:schemas-microsoft-com:vml" Requires="v">
                <p:oleObj spid="_x0000_s108645" name="Visio" r:id="rId3" imgW="86401389" imgH="48320469" progId="Visio.Drawing.15">
                  <p:embed/>
                </p:oleObj>
              </mc:Choice>
              <mc:Fallback>
                <p:oleObj name="Visio" r:id="rId3" imgW="86401389" imgH="48320469" progId="Visio.Drawing.15">
                  <p:embed/>
                  <p:pic>
                    <p:nvPicPr>
                      <p:cNvPr id="5" name="Objeto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7526" y="957938"/>
                        <a:ext cx="9392272" cy="5257800"/>
                      </a:xfrm>
                      <a:prstGeom prst="rect">
                        <a:avLst/>
                      </a:prstGeom>
                      <a:noFill/>
                    </p:spPr>
                  </p:pic>
                </p:oleObj>
              </mc:Fallback>
            </mc:AlternateContent>
          </a:graphicData>
        </a:graphic>
      </p:graphicFrame>
    </p:spTree>
    <p:extLst>
      <p:ext uri="{BB962C8B-B14F-4D97-AF65-F5344CB8AC3E}">
        <p14:creationId xmlns:p14="http://schemas.microsoft.com/office/powerpoint/2010/main" val="290297632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89658" y="903515"/>
            <a:ext cx="11677320" cy="530134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dirty="0">
                <a:solidFill>
                  <a:srgbClr val="FF0000"/>
                </a:solidFill>
              </a:rPr>
              <a:t>Cycle i</a:t>
            </a:r>
            <a:r>
              <a:rPr lang="en-GB" dirty="0"/>
              <a:t>: 		</a:t>
            </a:r>
            <a:r>
              <a:rPr lang="en-GB" b="1" dirty="0"/>
              <a:t>Decode: </a:t>
            </a:r>
            <a:r>
              <a:rPr lang="en-GB" dirty="0"/>
              <a:t>Signal </a:t>
            </a:r>
            <a:r>
              <a:rPr lang="en-GB" dirty="0">
                <a:latin typeface="Courier New" panose="02070309020205020404" pitchFamily="49" charset="0"/>
                <a:cs typeface="Courier New" panose="02070309020205020404" pitchFamily="49" charset="0"/>
              </a:rPr>
              <a:t>dec_i0_instr_d</a:t>
            </a:r>
            <a:r>
              <a:rPr lang="en-GB" dirty="0"/>
              <a:t> contains the 32-bit machine instruction 0x01DE0E33. In RISC-V, the fields for the </a:t>
            </a:r>
            <a:r>
              <a:rPr lang="en-GB" dirty="0">
                <a:latin typeface="Courier New" panose="02070309020205020404" pitchFamily="49" charset="0"/>
                <a:cs typeface="Courier New" panose="02070309020205020404" pitchFamily="49" charset="0"/>
              </a:rPr>
              <a:t>add</a:t>
            </a:r>
            <a:r>
              <a:rPr lang="en-GB" dirty="0"/>
              <a:t> instruction are:	</a:t>
            </a:r>
            <a:r>
              <a:rPr lang="en-GB" dirty="0">
                <a:latin typeface="Courier New" panose="02070309020205020404" pitchFamily="49" charset="0"/>
                <a:cs typeface="Courier New" panose="02070309020205020404" pitchFamily="49" charset="0"/>
              </a:rPr>
              <a:t>00 | rs1 | 000 | </a:t>
            </a:r>
            <a:r>
              <a:rPr lang="en-GB" dirty="0" err="1">
                <a:latin typeface="Courier New" panose="02070309020205020404" pitchFamily="49" charset="0"/>
                <a:cs typeface="Courier New" panose="02070309020205020404" pitchFamily="49" charset="0"/>
              </a:rPr>
              <a:t>rd</a:t>
            </a:r>
            <a:r>
              <a:rPr lang="en-GB" dirty="0">
                <a:latin typeface="Courier New" panose="02070309020205020404" pitchFamily="49" charset="0"/>
                <a:cs typeface="Courier New" panose="02070309020205020404" pitchFamily="49" charset="0"/>
              </a:rPr>
              <a:t> | 0110011</a:t>
            </a:r>
          </a:p>
          <a:p>
            <a:pPr marL="358775" lvl="0" indent="0">
              <a:buNone/>
            </a:pPr>
            <a:r>
              <a:rPr lang="en-GB" dirty="0"/>
              <a:t>During this stage, </a:t>
            </a:r>
            <a:r>
              <a:rPr lang="en-GB" b="1" dirty="0"/>
              <a:t>control signals</a:t>
            </a:r>
            <a:r>
              <a:rPr lang="en-GB" dirty="0"/>
              <a:t> are generated and the </a:t>
            </a:r>
            <a:r>
              <a:rPr lang="en-GB" b="1" dirty="0"/>
              <a:t>Register File is read</a:t>
            </a:r>
            <a:r>
              <a:rPr lang="en-GB" dirty="0"/>
              <a:t>. Moreover, the operands are propagated to the </a:t>
            </a:r>
            <a:r>
              <a:rPr lang="en-GB" b="1" dirty="0"/>
              <a:t>I0 Pipe</a:t>
            </a:r>
            <a:r>
              <a:rPr lang="en-GB" dirty="0"/>
              <a:t>.</a:t>
            </a:r>
          </a:p>
          <a:p>
            <a:pPr lvl="0"/>
            <a:endParaRPr lang="en-GB" dirty="0"/>
          </a:p>
          <a:p>
            <a:pPr lvl="0"/>
            <a:r>
              <a:rPr lang="en-GB" dirty="0">
                <a:solidFill>
                  <a:srgbClr val="FF0000"/>
                </a:solidFill>
              </a:rPr>
              <a:t>Cycle i+1</a:t>
            </a:r>
            <a:r>
              <a:rPr lang="en-GB" dirty="0"/>
              <a:t>: 	</a:t>
            </a:r>
            <a:r>
              <a:rPr lang="en-GB" b="1" dirty="0"/>
              <a:t>EX1:</a:t>
            </a:r>
            <a:r>
              <a:rPr lang="en-GB" dirty="0"/>
              <a:t> The add instruction is </a:t>
            </a:r>
            <a:r>
              <a:rPr lang="en-GB" b="1" dirty="0"/>
              <a:t>executed</a:t>
            </a:r>
            <a:r>
              <a:rPr lang="en-GB" dirty="0"/>
              <a:t>. The result of the addition is provided as an output of the ALU in signal </a:t>
            </a:r>
            <a:r>
              <a:rPr lang="en-GB" dirty="0">
                <a:latin typeface="Courier New" panose="02070309020205020404" pitchFamily="49" charset="0"/>
                <a:cs typeface="Courier New" panose="02070309020205020404" pitchFamily="49" charset="0"/>
              </a:rPr>
              <a:t>out</a:t>
            </a:r>
            <a:r>
              <a:rPr lang="en-GB" dirty="0"/>
              <a:t> = 8.</a:t>
            </a:r>
            <a:endParaRPr lang="en-GB" b="1" dirty="0"/>
          </a:p>
          <a:p>
            <a:pPr lvl="0"/>
            <a:endParaRPr lang="en-GB" dirty="0"/>
          </a:p>
          <a:p>
            <a:pPr lvl="0"/>
            <a:r>
              <a:rPr lang="en-GB" dirty="0">
                <a:solidFill>
                  <a:srgbClr val="FF0000"/>
                </a:solidFill>
              </a:rPr>
              <a:t>Cycle i+5</a:t>
            </a:r>
            <a:r>
              <a:rPr lang="en-GB" dirty="0"/>
              <a:t>:	</a:t>
            </a:r>
            <a:r>
              <a:rPr lang="en-GB" b="1" dirty="0"/>
              <a:t>Writeback</a:t>
            </a:r>
            <a:r>
              <a:rPr lang="en-GB" dirty="0"/>
              <a:t>: The result of the addition is </a:t>
            </a:r>
            <a:r>
              <a:rPr lang="en-GB" b="1" dirty="0"/>
              <a:t>written back</a:t>
            </a:r>
            <a:r>
              <a:rPr lang="en-GB" dirty="0"/>
              <a:t> to the Register File: </a:t>
            </a:r>
            <a:r>
              <a:rPr lang="en-GB" dirty="0">
                <a:latin typeface="Courier New" panose="02070309020205020404" pitchFamily="49" charset="0"/>
                <a:cs typeface="Courier New" panose="02070309020205020404" pitchFamily="49" charset="0"/>
              </a:rPr>
              <a:t>wd0</a:t>
            </a:r>
            <a:r>
              <a:rPr lang="en-GB" dirty="0"/>
              <a:t> = 0x8, </a:t>
            </a:r>
            <a:r>
              <a:rPr lang="en-GB" dirty="0">
                <a:latin typeface="Courier New" panose="02070309020205020404" pitchFamily="49" charset="0"/>
                <a:cs typeface="Courier New" panose="02070309020205020404" pitchFamily="49" charset="0"/>
              </a:rPr>
              <a:t>wen0</a:t>
            </a:r>
            <a:r>
              <a:rPr lang="en-GB" dirty="0"/>
              <a:t> = 1 and </a:t>
            </a:r>
            <a:r>
              <a:rPr lang="en-GB" dirty="0">
                <a:latin typeface="Courier New" panose="02070309020205020404" pitchFamily="49" charset="0"/>
                <a:cs typeface="Courier New" panose="02070309020205020404" pitchFamily="49" charset="0"/>
              </a:rPr>
              <a:t>waddr0</a:t>
            </a:r>
            <a:r>
              <a:rPr lang="en-GB" dirty="0"/>
              <a:t> = 0x28</a:t>
            </a:r>
          </a:p>
        </p:txBody>
      </p:sp>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12: Basic Analysis – Simulation</a:t>
            </a:r>
          </a:p>
        </p:txBody>
      </p:sp>
    </p:spTree>
    <p:extLst>
      <p:ext uri="{BB962C8B-B14F-4D97-AF65-F5344CB8AC3E}">
        <p14:creationId xmlns:p14="http://schemas.microsoft.com/office/powerpoint/2010/main" val="402244617"/>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89658" y="1066800"/>
            <a:ext cx="11677320" cy="5138058"/>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dirty="0"/>
              <a:t>Figure on next page shows a detailed diagram of </a:t>
            </a:r>
            <a:r>
              <a:rPr lang="en-GB" dirty="0">
                <a:latin typeface="Courier New" panose="02070309020205020404" pitchFamily="49" charset="0"/>
                <a:cs typeface="Courier New" panose="02070309020205020404" pitchFamily="49" charset="0"/>
              </a:rPr>
              <a:t>add</a:t>
            </a:r>
            <a:r>
              <a:rPr lang="en-GB" dirty="0"/>
              <a:t> instruction traversing the I0 pipe.</a:t>
            </a:r>
          </a:p>
          <a:p>
            <a:pPr lvl="0"/>
            <a:endParaRPr lang="en-GB" dirty="0"/>
          </a:p>
        </p:txBody>
      </p:sp>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12: Advanced Analysis</a:t>
            </a:r>
          </a:p>
        </p:txBody>
      </p:sp>
    </p:spTree>
    <p:extLst>
      <p:ext uri="{BB962C8B-B14F-4D97-AF65-F5344CB8AC3E}">
        <p14:creationId xmlns:p14="http://schemas.microsoft.com/office/powerpoint/2010/main" val="4167048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a:t>Introduction</a:t>
            </a:r>
          </a:p>
        </p:txBody>
      </p:sp>
      <p:sp>
        <p:nvSpPr>
          <p:cNvPr id="7" name="Content Placeholder 1">
            <a:extLst>
              <a:ext uri="{FF2B5EF4-FFF2-40B4-BE49-F238E27FC236}">
                <a16:creationId xmlns:a16="http://schemas.microsoft.com/office/drawing/2014/main" id="{09EC7F38-F33C-41FA-9BCA-4BAEAAF75AD9}"/>
              </a:ext>
            </a:extLst>
          </p:cNvPr>
          <p:cNvSpPr txBox="1">
            <a:spLocks/>
          </p:cNvSpPr>
          <p:nvPr/>
        </p:nvSpPr>
        <p:spPr>
          <a:xfrm>
            <a:off x="111457" y="1136176"/>
            <a:ext cx="11969086" cy="484154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3000" dirty="0">
                <a:solidFill>
                  <a:sysClr val="windowText" lastClr="000000"/>
                </a:solidFill>
              </a:rPr>
              <a:t>The RV</a:t>
            </a:r>
            <a:r>
              <a:rPr kumimoji="0" lang="en-US" sz="3000" b="0" i="0" u="none" strike="noStrike" kern="1200" cap="none" spc="0" normalizeH="0" baseline="0" noProof="0" dirty="0" err="1">
                <a:ln>
                  <a:noFill/>
                </a:ln>
                <a:solidFill>
                  <a:sysClr val="windowText" lastClr="000000"/>
                </a:solidFill>
                <a:effectLst/>
                <a:uLnTx/>
                <a:uFillTx/>
                <a:latin typeface="Arial"/>
                <a:ea typeface="+mn-ea"/>
                <a:cs typeface="Arial"/>
              </a:rPr>
              <a:t>fpga</a:t>
            </a:r>
            <a:r>
              <a:rPr lang="en-US" sz="3000" dirty="0">
                <a:solidFill>
                  <a:sysClr val="windowText" lastClr="000000"/>
                </a:solidFill>
              </a:rPr>
              <a:t> System is</a:t>
            </a:r>
            <a:r>
              <a:rPr kumimoji="0" lang="en-US" sz="3000" b="0" i="0" u="none" strike="noStrike" kern="1200" cap="none" spc="0" normalizeH="0" baseline="0" noProof="0" dirty="0">
                <a:ln>
                  <a:noFill/>
                </a:ln>
                <a:solidFill>
                  <a:sysClr val="windowText" lastClr="000000"/>
                </a:solidFill>
                <a:effectLst/>
                <a:uLnTx/>
                <a:uFillTx/>
                <a:latin typeface="Arial"/>
                <a:ea typeface="+mn-ea"/>
                <a:cs typeface="Arial"/>
              </a:rPr>
              <a:t> an extension of Chips Alliance’s </a:t>
            </a:r>
            <a:r>
              <a:rPr kumimoji="0" lang="en-US" sz="3000" b="1" i="0" u="none" strike="noStrike" kern="1200" cap="none" spc="0" normalizeH="0" baseline="0" noProof="0" dirty="0">
                <a:ln>
                  <a:noFill/>
                </a:ln>
                <a:solidFill>
                  <a:sysClr val="windowText" lastClr="000000"/>
                </a:solidFill>
                <a:effectLst/>
                <a:uLnTx/>
                <a:uFillTx/>
                <a:latin typeface="Arial"/>
                <a:ea typeface="+mn-ea"/>
                <a:cs typeface="Arial"/>
              </a:rPr>
              <a:t>SweRVolf SoC</a:t>
            </a:r>
            <a:r>
              <a:rPr kumimoji="0" lang="en-US" sz="3000" b="0" i="0" u="none" strike="noStrike" kern="1200" cap="none" spc="0" normalizeH="0" baseline="0" noProof="0" dirty="0">
                <a:ln>
                  <a:noFill/>
                </a:ln>
                <a:solidFill>
                  <a:sysClr val="windowText" lastClr="000000"/>
                </a:solidFill>
                <a:effectLst/>
                <a:uLnTx/>
                <a:uFillTx/>
                <a:latin typeface="Arial"/>
                <a:ea typeface="+mn-ea"/>
                <a:cs typeface="Arial"/>
              </a:rPr>
              <a:t>, which is based on Western Digital’s RISC-V </a:t>
            </a:r>
            <a:r>
              <a:rPr kumimoji="0" lang="en-US" sz="3000" b="1" i="0" u="none" strike="noStrike" kern="1200" cap="none" spc="0" normalizeH="0" baseline="0" noProof="0" dirty="0">
                <a:ln>
                  <a:noFill/>
                </a:ln>
                <a:solidFill>
                  <a:sysClr val="windowText" lastClr="000000"/>
                </a:solidFill>
                <a:effectLst/>
                <a:uLnTx/>
                <a:uFillTx/>
                <a:latin typeface="Arial"/>
                <a:ea typeface="+mn-ea"/>
                <a:cs typeface="Arial"/>
              </a:rPr>
              <a:t>SweRV EH1</a:t>
            </a:r>
            <a:r>
              <a:rPr kumimoji="0" lang="en-US" sz="3000" b="0" i="0" u="none" strike="noStrike" kern="1200" cap="none" spc="0" normalizeH="0" baseline="0" noProof="0" dirty="0">
                <a:ln>
                  <a:noFill/>
                </a:ln>
                <a:solidFill>
                  <a:sysClr val="windowText" lastClr="000000"/>
                </a:solidFill>
                <a:effectLst/>
                <a:uLnTx/>
                <a:uFillTx/>
                <a:latin typeface="Arial"/>
                <a:ea typeface="+mn-ea"/>
                <a:cs typeface="Arial"/>
              </a:rPr>
              <a:t> core.</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3000" dirty="0">
                <a:solidFill>
                  <a:sysClr val="windowText" lastClr="000000"/>
                </a:solidFill>
              </a:rPr>
              <a:t>The source code for the SoC and core are provided with the </a:t>
            </a:r>
            <a:r>
              <a:rPr lang="en-US" sz="3000" dirty="0" err="1">
                <a:solidFill>
                  <a:sysClr val="windowText" lastClr="000000"/>
                </a:solidFill>
              </a:rPr>
              <a:t>RVfpga</a:t>
            </a:r>
            <a:r>
              <a:rPr lang="en-US" sz="3000" dirty="0">
                <a:solidFill>
                  <a:sysClr val="windowText" lastClr="000000"/>
                </a:solidFill>
              </a:rPr>
              <a:t> download from Imagination Technologies.</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3000" dirty="0">
                <a:solidFill>
                  <a:sysClr val="windowText" lastClr="000000"/>
                </a:solidFill>
              </a:rPr>
              <a:t>The </a:t>
            </a:r>
            <a:r>
              <a:rPr lang="en-US" sz="3000" dirty="0" err="1">
                <a:solidFill>
                  <a:sysClr val="windowText" lastClr="000000"/>
                </a:solidFill>
              </a:rPr>
              <a:t>RVfpga</a:t>
            </a:r>
            <a:r>
              <a:rPr lang="en-US" sz="3000" dirty="0">
                <a:solidFill>
                  <a:sysClr val="windowText" lastClr="000000"/>
                </a:solidFill>
              </a:rPr>
              <a:t> System is also simply referred to as “</a:t>
            </a:r>
            <a:r>
              <a:rPr lang="en-US" sz="3000" dirty="0" err="1">
                <a:solidFill>
                  <a:sysClr val="windowText" lastClr="000000"/>
                </a:solidFill>
              </a:rPr>
              <a:t>RVfpga</a:t>
            </a:r>
            <a:r>
              <a:rPr lang="en-US" sz="3000" dirty="0">
                <a:solidFill>
                  <a:sysClr val="windowText" lastClr="000000"/>
                </a:solidFill>
              </a:rPr>
              <a:t>”.</a:t>
            </a:r>
            <a:endParaRPr kumimoji="0" lang="en-US" sz="3000" b="0" i="0" u="none" strike="noStrike" kern="1200" cap="none" spc="0" normalizeH="0" baseline="0" noProof="0" dirty="0">
              <a:ln>
                <a:noFill/>
              </a:ln>
              <a:solidFill>
                <a:sysClr val="windowText" lastClr="000000"/>
              </a:solidFill>
              <a:effectLst/>
              <a:uLnTx/>
              <a:uFillTx/>
              <a:latin typeface="Arial"/>
              <a:ea typeface="+mn-ea"/>
              <a:cs typeface="Arial"/>
            </a:endParaRPr>
          </a:p>
        </p:txBody>
      </p:sp>
      <p:sp>
        <p:nvSpPr>
          <p:cNvPr id="5" name="TextBox 4">
            <a:extLst>
              <a:ext uri="{FF2B5EF4-FFF2-40B4-BE49-F238E27FC236}">
                <a16:creationId xmlns:a16="http://schemas.microsoft.com/office/drawing/2014/main" id="{6DCE0DF4-4FB5-4FE0-930D-927A68F41AA2}"/>
              </a:ext>
            </a:extLst>
          </p:cNvPr>
          <p:cNvSpPr txBox="1"/>
          <p:nvPr/>
        </p:nvSpPr>
        <p:spPr>
          <a:xfrm>
            <a:off x="1423137" y="5790002"/>
            <a:ext cx="8888712" cy="369332"/>
          </a:xfrm>
          <a:prstGeom prst="rect">
            <a:avLst/>
          </a:prstGeom>
          <a:noFill/>
          <a:ln w="28575">
            <a:solidFill>
              <a:schemeClr val="accent1"/>
            </a:solidFill>
          </a:ln>
        </p:spPr>
        <p:txBody>
          <a:bodyPr wrap="square">
            <a:spAutoFit/>
          </a:bodyPr>
          <a:lstStyle/>
          <a:p>
            <a:r>
              <a:rPr kumimoji="0" lang="en-US" sz="1800" b="0" i="0" u="none" strike="noStrike" kern="1200" cap="none" spc="0" normalizeH="0" baseline="0" noProof="0" dirty="0">
                <a:ln>
                  <a:noFill/>
                </a:ln>
                <a:solidFill>
                  <a:sysClr val="windowText" lastClr="000000"/>
                </a:solidFill>
                <a:effectLst/>
                <a:uLnTx/>
                <a:uFillTx/>
                <a:latin typeface="Arial"/>
                <a:ea typeface="+mn-ea"/>
                <a:cs typeface="Arial"/>
              </a:rPr>
              <a:t>This section of slides covers material in the </a:t>
            </a:r>
            <a:r>
              <a:rPr kumimoji="0" lang="en-US" sz="1800" b="1" i="0" u="none" strike="noStrike" kern="1200" cap="none" spc="0" normalizeH="0" baseline="0" noProof="0" dirty="0">
                <a:ln>
                  <a:noFill/>
                </a:ln>
                <a:solidFill>
                  <a:sysClr val="windowText" lastClr="000000"/>
                </a:solidFill>
                <a:effectLst/>
                <a:uLnTx/>
                <a:uFillTx/>
                <a:latin typeface="Arial"/>
                <a:ea typeface="+mn-ea"/>
                <a:cs typeface="Arial"/>
              </a:rPr>
              <a:t>Getting Started Guide (GSG) Section 1</a:t>
            </a:r>
            <a:r>
              <a:rPr kumimoji="0" lang="en-US" sz="1800" b="0" i="0" u="none" strike="noStrike" kern="1200" cap="none" spc="0" normalizeH="0" baseline="0" noProof="0" dirty="0">
                <a:ln>
                  <a:noFill/>
                </a:ln>
                <a:solidFill>
                  <a:sysClr val="windowText" lastClr="000000"/>
                </a:solidFill>
                <a:effectLst/>
                <a:uLnTx/>
                <a:uFillTx/>
                <a:latin typeface="Arial"/>
                <a:ea typeface="+mn-ea"/>
                <a:cs typeface="Arial"/>
              </a:rPr>
              <a:t>.</a:t>
            </a:r>
            <a:endParaRPr lang="en-US" dirty="0"/>
          </a:p>
        </p:txBody>
      </p:sp>
    </p:spTree>
    <p:extLst>
      <p:ext uri="{BB962C8B-B14F-4D97-AF65-F5344CB8AC3E}">
        <p14:creationId xmlns:p14="http://schemas.microsoft.com/office/powerpoint/2010/main" val="237852592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grpSp>
        <p:nvGrpSpPr>
          <p:cNvPr id="4" name="Grupo 3"/>
          <p:cNvGrpSpPr/>
          <p:nvPr/>
        </p:nvGrpSpPr>
        <p:grpSpPr>
          <a:xfrm>
            <a:off x="0" y="0"/>
            <a:ext cx="12192000" cy="6858000"/>
            <a:chOff x="0" y="0"/>
            <a:chExt cx="12192000" cy="6858000"/>
          </a:xfrm>
        </p:grpSpPr>
        <p:sp>
          <p:nvSpPr>
            <p:cNvPr id="10" name="Rectángulo 9"/>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3" name="Objeto 2"/>
            <p:cNvGraphicFramePr>
              <a:graphicFrameLocks noChangeAspect="1"/>
            </p:cNvGraphicFramePr>
            <p:nvPr/>
          </p:nvGraphicFramePr>
          <p:xfrm>
            <a:off x="54430" y="185062"/>
            <a:ext cx="12057091" cy="6389914"/>
          </p:xfrm>
          <a:graphic>
            <a:graphicData uri="http://schemas.openxmlformats.org/presentationml/2006/ole">
              <mc:AlternateContent xmlns:mc="http://schemas.openxmlformats.org/markup-compatibility/2006">
                <mc:Choice xmlns:v="urn:schemas-microsoft-com:vml" Requires="v">
                  <p:oleObj spid="_x0000_s109669" name="Visio" r:id="rId3" imgW="75095046" imgH="39776436" progId="Visio.Drawing.15">
                    <p:embed/>
                  </p:oleObj>
                </mc:Choice>
                <mc:Fallback>
                  <p:oleObj name="Visio" r:id="rId3" imgW="75095046" imgH="39776436" progId="Visio.Drawing.15">
                    <p:embed/>
                    <p:pic>
                      <p:nvPicPr>
                        <p:cNvPr id="3" name="Objeto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30" y="185062"/>
                          <a:ext cx="12057091" cy="6389914"/>
                        </a:xfrm>
                        <a:prstGeom prst="rect">
                          <a:avLst/>
                        </a:prstGeom>
                        <a:noFill/>
                      </p:spPr>
                    </p:pic>
                  </p:oleObj>
                </mc:Fallback>
              </mc:AlternateContent>
            </a:graphicData>
          </a:graphic>
        </p:graphicFrame>
      </p:grpSp>
      <p:sp>
        <p:nvSpPr>
          <p:cNvPr id="6" name="Content Placeholder 1">
            <a:extLst>
              <a:ext uri="{FF2B5EF4-FFF2-40B4-BE49-F238E27FC236}">
                <a16:creationId xmlns:a16="http://schemas.microsoft.com/office/drawing/2014/main" id="{34D050EF-7EBC-4F23-A616-60E47101F3B6}"/>
              </a:ext>
            </a:extLst>
          </p:cNvPr>
          <p:cNvSpPr txBox="1">
            <a:spLocks/>
          </p:cNvSpPr>
          <p:nvPr/>
        </p:nvSpPr>
        <p:spPr>
          <a:xfrm>
            <a:off x="1219560" y="5680676"/>
            <a:ext cx="5395758" cy="50868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buNone/>
            </a:pPr>
            <a:r>
              <a:rPr lang="en-GB" b="1" dirty="0">
                <a:solidFill>
                  <a:srgbClr val="0070C0"/>
                </a:solidFill>
              </a:rPr>
              <a:t>Detailed diagram of </a:t>
            </a:r>
            <a:r>
              <a:rPr lang="en-GB" b="1" dirty="0">
                <a:solidFill>
                  <a:srgbClr val="0070C0"/>
                </a:solidFill>
                <a:latin typeface="Courier New" panose="02070309020205020404" pitchFamily="49" charset="0"/>
                <a:cs typeface="Courier New" panose="02070309020205020404" pitchFamily="49" charset="0"/>
              </a:rPr>
              <a:t>add</a:t>
            </a:r>
            <a:r>
              <a:rPr lang="en-GB" b="1" dirty="0">
                <a:solidFill>
                  <a:srgbClr val="0070C0"/>
                </a:solidFill>
              </a:rPr>
              <a:t> traversing the I0 pipe</a:t>
            </a:r>
          </a:p>
        </p:txBody>
      </p:sp>
    </p:spTree>
    <p:extLst>
      <p:ext uri="{BB962C8B-B14F-4D97-AF65-F5344CB8AC3E}">
        <p14:creationId xmlns:p14="http://schemas.microsoft.com/office/powerpoint/2010/main" val="1700397814"/>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12: Tasks and Exercises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929898"/>
            <a:ext cx="11468213" cy="540891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b="1" dirty="0"/>
              <a:t>TASK.</a:t>
            </a:r>
            <a:r>
              <a:rPr lang="en-US" sz="2000" dirty="0"/>
              <a:t> In the example from Figure 2, replace the </a:t>
            </a:r>
            <a:r>
              <a:rPr lang="en-US" sz="2000" dirty="0">
                <a:latin typeface="Courier New" panose="02070309020205020404" pitchFamily="49" charset="0"/>
                <a:cs typeface="Courier New" panose="02070309020205020404" pitchFamily="49" charset="0"/>
              </a:rPr>
              <a:t>add</a:t>
            </a:r>
            <a:r>
              <a:rPr lang="en-US" sz="2000" dirty="0"/>
              <a:t> instruction with a non A-L instruction (such as a </a:t>
            </a:r>
            <a:r>
              <a:rPr lang="en-US" sz="2000" dirty="0" err="1">
                <a:latin typeface="Courier New" panose="02070309020205020404" pitchFamily="49" charset="0"/>
                <a:cs typeface="Courier New" panose="02070309020205020404" pitchFamily="49" charset="0"/>
              </a:rPr>
              <a:t>mul</a:t>
            </a:r>
            <a:r>
              <a:rPr lang="en-US" sz="2000" dirty="0"/>
              <a:t> instruction). Verify that the </a:t>
            </a:r>
            <a:r>
              <a:rPr lang="en-US" sz="2000" dirty="0">
                <a:latin typeface="Courier New" panose="02070309020205020404" pitchFamily="49" charset="0"/>
                <a:cs typeface="Courier New" panose="02070309020205020404" pitchFamily="49" charset="0"/>
              </a:rPr>
              <a:t>i0_ap</a:t>
            </a:r>
            <a:r>
              <a:rPr lang="en-US" sz="2000" dirty="0"/>
              <a:t> signal has all its fields equal to 0 and that this makes the I0 ALU not work.</a:t>
            </a:r>
          </a:p>
          <a:p>
            <a:r>
              <a:rPr lang="en-US" sz="2000" b="1" dirty="0"/>
              <a:t>TASK</a:t>
            </a:r>
            <a:r>
              <a:rPr lang="en-US" sz="2000" dirty="0"/>
              <a:t>. Perform a simulation of a sub instruction similar to the one from Figure 7.</a:t>
            </a:r>
          </a:p>
          <a:p>
            <a:r>
              <a:rPr lang="en-US" sz="2000" b="1" dirty="0"/>
              <a:t>TASK</a:t>
            </a:r>
            <a:r>
              <a:rPr lang="en-US" sz="2000" dirty="0"/>
              <a:t>. </a:t>
            </a:r>
            <a:r>
              <a:rPr lang="en-US" sz="2000" dirty="0" err="1"/>
              <a:t>Analyse</a:t>
            </a:r>
            <a:r>
              <a:rPr lang="en-US" sz="2000" dirty="0"/>
              <a:t> the Verilog implementation of the adder/</a:t>
            </a:r>
            <a:r>
              <a:rPr lang="en-US" sz="2000" dirty="0" err="1"/>
              <a:t>subtractor</a:t>
            </a:r>
            <a:r>
              <a:rPr lang="en-US" sz="2000" dirty="0"/>
              <a:t> implemented in module </a:t>
            </a:r>
            <a:r>
              <a:rPr lang="en-US" sz="2000" dirty="0" err="1">
                <a:latin typeface="Courier New" panose="02070309020205020404" pitchFamily="49" charset="0"/>
                <a:cs typeface="Courier New" panose="02070309020205020404" pitchFamily="49" charset="0"/>
              </a:rPr>
              <a:t>exu_alu_ctl</a:t>
            </a:r>
            <a:r>
              <a:rPr lang="en-US" sz="2000" dirty="0"/>
              <a:t>.</a:t>
            </a:r>
          </a:p>
          <a:p>
            <a:r>
              <a:rPr lang="en-US" sz="2000" b="1" dirty="0"/>
              <a:t>TASK</a:t>
            </a:r>
            <a:r>
              <a:rPr lang="en-US" sz="2000" dirty="0"/>
              <a:t>. In the Verilog code, </a:t>
            </a:r>
            <a:r>
              <a:rPr lang="en-US" sz="2000" dirty="0" err="1"/>
              <a:t>analyse</a:t>
            </a:r>
            <a:r>
              <a:rPr lang="en-US" sz="2000" dirty="0"/>
              <a:t> how signals </a:t>
            </a:r>
            <a:r>
              <a:rPr lang="en-US" sz="2000" dirty="0">
                <a:latin typeface="Courier New" panose="02070309020205020404" pitchFamily="49" charset="0"/>
                <a:cs typeface="Courier New" panose="02070309020205020404" pitchFamily="49" charset="0"/>
              </a:rPr>
              <a:t>wen0</a:t>
            </a:r>
            <a:r>
              <a:rPr lang="en-US" sz="2000" dirty="0"/>
              <a:t> and </a:t>
            </a:r>
            <a:r>
              <a:rPr lang="en-US" sz="2000" dirty="0">
                <a:latin typeface="Courier New" panose="02070309020205020404" pitchFamily="49" charset="0"/>
                <a:cs typeface="Courier New" panose="02070309020205020404" pitchFamily="49" charset="0"/>
              </a:rPr>
              <a:t>waddr0</a:t>
            </a:r>
            <a:r>
              <a:rPr lang="en-US" sz="2000" dirty="0"/>
              <a:t> are generated in the Decode stage and propagated to the </a:t>
            </a:r>
            <a:r>
              <a:rPr lang="en-US" sz="2000" dirty="0" err="1"/>
              <a:t>Writeback</a:t>
            </a:r>
            <a:r>
              <a:rPr lang="en-US" sz="2000" dirty="0"/>
              <a:t> stage.</a:t>
            </a:r>
          </a:p>
          <a:p>
            <a:endParaRPr lang="es-ES" sz="2000" dirty="0"/>
          </a:p>
          <a:p>
            <a:r>
              <a:rPr lang="es-ES" sz="2000" b="1" dirty="0" err="1"/>
              <a:t>Exercises</a:t>
            </a:r>
            <a:r>
              <a:rPr lang="es-ES" sz="2000" b="1" dirty="0"/>
              <a:t> 1, 3, 4, 5. </a:t>
            </a:r>
            <a:r>
              <a:rPr lang="en-US" sz="2000" dirty="0"/>
              <a:t>Perform a similar analysis to the one presented in this lab for other instructions such as: </a:t>
            </a:r>
            <a:r>
              <a:rPr lang="en-US" sz="2000" dirty="0">
                <a:latin typeface="Courier New" panose="02070309020205020404" pitchFamily="49" charset="0"/>
                <a:cs typeface="Courier New" panose="02070309020205020404" pitchFamily="49" charset="0"/>
              </a:rPr>
              <a:t>and</a:t>
            </a:r>
            <a:r>
              <a:rPr lang="en-US" sz="2000" dirty="0"/>
              <a:t>, </a:t>
            </a:r>
            <a:r>
              <a:rPr lang="en-US" sz="2000" dirty="0">
                <a:latin typeface="Courier New" panose="02070309020205020404" pitchFamily="49" charset="0"/>
                <a:cs typeface="Courier New" panose="02070309020205020404" pitchFamily="49" charset="0"/>
              </a:rPr>
              <a:t>or</a:t>
            </a:r>
            <a:r>
              <a:rPr lang="en-US" sz="2000" dirty="0"/>
              <a:t>, </a:t>
            </a:r>
            <a:r>
              <a:rPr lang="en-US" sz="2000" dirty="0" err="1">
                <a:latin typeface="Courier New" panose="02070309020205020404" pitchFamily="49" charset="0"/>
                <a:cs typeface="Courier New" panose="02070309020205020404" pitchFamily="49" charset="0"/>
              </a:rPr>
              <a:t>xor</a:t>
            </a:r>
            <a:r>
              <a:rPr lang="en-US" sz="2000" dirty="0"/>
              <a:t> ,</a:t>
            </a:r>
            <a:r>
              <a:rPr lang="en-US" sz="2000" dirty="0">
                <a:latin typeface="Courier New" panose="02070309020205020404" pitchFamily="49" charset="0"/>
                <a:cs typeface="Courier New" panose="02070309020205020404" pitchFamily="49" charset="0"/>
              </a:rPr>
              <a:t> </a:t>
            </a:r>
            <a:r>
              <a:rPr lang="en-US" sz="2000" dirty="0" err="1">
                <a:latin typeface="Courier New" panose="02070309020205020404" pitchFamily="49" charset="0"/>
                <a:cs typeface="Courier New" panose="02070309020205020404" pitchFamily="49" charset="0"/>
              </a:rPr>
              <a:t>srl</a:t>
            </a:r>
            <a:r>
              <a:rPr lang="en-US" sz="2000" dirty="0"/>
              <a:t>, </a:t>
            </a:r>
            <a:r>
              <a:rPr lang="en-US" sz="2000" dirty="0" err="1">
                <a:latin typeface="Courier New" panose="02070309020205020404" pitchFamily="49" charset="0"/>
                <a:cs typeface="Courier New" panose="02070309020205020404" pitchFamily="49" charset="0"/>
              </a:rPr>
              <a:t>sra</a:t>
            </a:r>
            <a:r>
              <a:rPr lang="en-US" sz="2000" dirty="0"/>
              <a:t>, </a:t>
            </a:r>
            <a:r>
              <a:rPr lang="en-US" sz="2000" dirty="0" err="1">
                <a:latin typeface="Courier New" panose="02070309020205020404" pitchFamily="49" charset="0"/>
                <a:cs typeface="Courier New" panose="02070309020205020404" pitchFamily="49" charset="0"/>
              </a:rPr>
              <a:t>sll</a:t>
            </a:r>
            <a:r>
              <a:rPr lang="en-US" sz="2000" dirty="0"/>
              <a:t>, </a:t>
            </a:r>
            <a:r>
              <a:rPr lang="en-US" sz="2000" dirty="0" err="1">
                <a:latin typeface="Courier New" panose="02070309020205020404" pitchFamily="49" charset="0"/>
                <a:cs typeface="Courier New" panose="02070309020205020404" pitchFamily="49" charset="0"/>
              </a:rPr>
              <a:t>slt</a:t>
            </a:r>
            <a:r>
              <a:rPr lang="en-US" sz="2000" dirty="0"/>
              <a:t>, </a:t>
            </a:r>
            <a:r>
              <a:rPr lang="en-US" sz="2000" dirty="0" err="1">
                <a:latin typeface="Courier New" panose="02070309020205020404" pitchFamily="49" charset="0"/>
                <a:cs typeface="Courier New" panose="02070309020205020404" pitchFamily="49" charset="0"/>
              </a:rPr>
              <a:t>sltu</a:t>
            </a:r>
            <a:r>
              <a:rPr lang="en-US" sz="2000" dirty="0"/>
              <a:t>, </a:t>
            </a:r>
            <a:r>
              <a:rPr lang="en-US" sz="2000" dirty="0" err="1">
                <a:latin typeface="Courier New" panose="02070309020205020404" pitchFamily="49" charset="0"/>
                <a:cs typeface="Courier New" panose="02070309020205020404" pitchFamily="49" charset="0"/>
              </a:rPr>
              <a:t>addi</a:t>
            </a:r>
            <a:r>
              <a:rPr lang="en-US" sz="2000" dirty="0">
                <a:latin typeface="Courier New" panose="02070309020205020404" pitchFamily="49" charset="0"/>
                <a:cs typeface="Courier New" panose="02070309020205020404" pitchFamily="49" charset="0"/>
              </a:rPr>
              <a:t>, </a:t>
            </a:r>
            <a:r>
              <a:rPr lang="en-US" sz="2000" dirty="0" err="1">
                <a:latin typeface="Courier New" panose="02070309020205020404" pitchFamily="49" charset="0"/>
                <a:cs typeface="Courier New" panose="02070309020205020404" pitchFamily="49" charset="0"/>
              </a:rPr>
              <a:t>andi</a:t>
            </a:r>
            <a:r>
              <a:rPr lang="en-US" sz="2000" dirty="0">
                <a:latin typeface="Courier New" panose="02070309020205020404" pitchFamily="49" charset="0"/>
                <a:cs typeface="Courier New" panose="02070309020205020404" pitchFamily="49" charset="0"/>
              </a:rPr>
              <a:t>, </a:t>
            </a:r>
            <a:r>
              <a:rPr lang="en-US" sz="2000" dirty="0" err="1">
                <a:latin typeface="Courier New" panose="02070309020205020404" pitchFamily="49" charset="0"/>
                <a:cs typeface="Courier New" panose="02070309020205020404" pitchFamily="49" charset="0"/>
              </a:rPr>
              <a:t>ori</a:t>
            </a:r>
            <a:r>
              <a:rPr lang="en-US" sz="2000" dirty="0">
                <a:latin typeface="Courier New" panose="02070309020205020404" pitchFamily="49" charset="0"/>
                <a:cs typeface="Courier New" panose="02070309020205020404" pitchFamily="49" charset="0"/>
              </a:rPr>
              <a:t>, </a:t>
            </a:r>
            <a:r>
              <a:rPr lang="en-US" sz="2000" dirty="0" err="1">
                <a:latin typeface="Courier New" panose="02070309020205020404" pitchFamily="49" charset="0"/>
                <a:cs typeface="Courier New" panose="02070309020205020404" pitchFamily="49" charset="0"/>
              </a:rPr>
              <a:t>xori</a:t>
            </a:r>
            <a:r>
              <a:rPr lang="en-US" sz="2000" dirty="0">
                <a:latin typeface="Courier New" panose="02070309020205020404" pitchFamily="49" charset="0"/>
                <a:cs typeface="Courier New" panose="02070309020205020404" pitchFamily="49" charset="0"/>
              </a:rPr>
              <a:t>, </a:t>
            </a:r>
            <a:r>
              <a:rPr lang="en-US" sz="2000" dirty="0" err="1">
                <a:latin typeface="Courier New" panose="02070309020205020404" pitchFamily="49" charset="0"/>
                <a:cs typeface="Courier New" panose="02070309020205020404" pitchFamily="49" charset="0"/>
              </a:rPr>
              <a:t>srli</a:t>
            </a:r>
            <a:r>
              <a:rPr lang="en-US" sz="2000" dirty="0">
                <a:latin typeface="Courier New" panose="02070309020205020404" pitchFamily="49" charset="0"/>
                <a:cs typeface="Courier New" panose="02070309020205020404" pitchFamily="49" charset="0"/>
              </a:rPr>
              <a:t>, </a:t>
            </a:r>
            <a:r>
              <a:rPr lang="en-US" sz="2000" dirty="0" err="1">
                <a:latin typeface="Courier New" panose="02070309020205020404" pitchFamily="49" charset="0"/>
                <a:cs typeface="Courier New" panose="02070309020205020404" pitchFamily="49" charset="0"/>
              </a:rPr>
              <a:t>srai</a:t>
            </a:r>
            <a:r>
              <a:rPr lang="en-US" sz="2000" dirty="0">
                <a:latin typeface="Courier New" panose="02070309020205020404" pitchFamily="49" charset="0"/>
                <a:cs typeface="Courier New" panose="02070309020205020404" pitchFamily="49" charset="0"/>
              </a:rPr>
              <a:t>, </a:t>
            </a:r>
            <a:r>
              <a:rPr lang="en-US" sz="2000" dirty="0" err="1">
                <a:latin typeface="Courier New" panose="02070309020205020404" pitchFamily="49" charset="0"/>
                <a:cs typeface="Courier New" panose="02070309020205020404" pitchFamily="49" charset="0"/>
              </a:rPr>
              <a:t>slli</a:t>
            </a:r>
            <a:r>
              <a:rPr lang="en-US" sz="2000" dirty="0">
                <a:latin typeface="Courier New" panose="02070309020205020404" pitchFamily="49" charset="0"/>
                <a:cs typeface="Courier New" panose="02070309020205020404" pitchFamily="49" charset="0"/>
              </a:rPr>
              <a:t>, </a:t>
            </a:r>
            <a:r>
              <a:rPr lang="en-US" sz="2000" dirty="0" err="1">
                <a:latin typeface="Courier New" panose="02070309020205020404" pitchFamily="49" charset="0"/>
                <a:cs typeface="Courier New" panose="02070309020205020404" pitchFamily="49" charset="0"/>
              </a:rPr>
              <a:t>slti</a:t>
            </a:r>
            <a:r>
              <a:rPr lang="en-US" sz="2000" dirty="0">
                <a:latin typeface="Courier New" panose="02070309020205020404" pitchFamily="49" charset="0"/>
                <a:cs typeface="Courier New" panose="02070309020205020404" pitchFamily="49" charset="0"/>
              </a:rPr>
              <a:t>, </a:t>
            </a:r>
            <a:r>
              <a:rPr lang="en-US" sz="2000" dirty="0"/>
              <a:t>and </a:t>
            </a:r>
            <a:r>
              <a:rPr lang="en-US" sz="2000" dirty="0" err="1">
                <a:latin typeface="Courier New" panose="02070309020205020404" pitchFamily="49" charset="0"/>
                <a:cs typeface="Courier New" panose="02070309020205020404" pitchFamily="49" charset="0"/>
              </a:rPr>
              <a:t>sltui</a:t>
            </a:r>
            <a:r>
              <a:rPr lang="en-US" sz="2000" dirty="0"/>
              <a:t>.</a:t>
            </a:r>
          </a:p>
          <a:p>
            <a:r>
              <a:rPr lang="en-US" sz="2000" b="1" dirty="0"/>
              <a:t>Exercises 2, 6, 7.</a:t>
            </a:r>
            <a:r>
              <a:rPr lang="en-US" sz="2000" dirty="0"/>
              <a:t> Exercises based on different exercises the two main reference books:</a:t>
            </a:r>
          </a:p>
          <a:p>
            <a:pPr lvl="1"/>
            <a:r>
              <a:rPr lang="en-US" sz="1800" dirty="0"/>
              <a:t>“Computer Organization and Design – RISC-V Edition”, by Patterson &amp; Hennessy.</a:t>
            </a:r>
          </a:p>
          <a:p>
            <a:pPr lvl="1"/>
            <a:r>
              <a:rPr lang="en-US" sz="1800" dirty="0"/>
              <a:t>“Digital Design and Computer Architecture: RISC-V Edition” by S. Harris and D. Harris.</a:t>
            </a:r>
          </a:p>
          <a:p>
            <a:endParaRPr lang="en-US" sz="2000" dirty="0"/>
          </a:p>
        </p:txBody>
      </p:sp>
    </p:spTree>
    <p:extLst>
      <p:ext uri="{BB962C8B-B14F-4D97-AF65-F5344CB8AC3E}">
        <p14:creationId xmlns:p14="http://schemas.microsoft.com/office/powerpoint/2010/main" val="3633892995"/>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Autofit/>
          </a:bodyPr>
          <a:lstStyle/>
          <a:p>
            <a:r>
              <a:rPr lang="en-US" sz="6000" dirty="0">
                <a:solidFill>
                  <a:srgbClr val="002060"/>
                </a:solidFill>
                <a:latin typeface="+mn-lt"/>
              </a:rPr>
              <a:t>Lab 13:</a:t>
            </a:r>
            <a:br>
              <a:rPr lang="en-US" sz="6000" dirty="0">
                <a:solidFill>
                  <a:srgbClr val="002060"/>
                </a:solidFill>
                <a:latin typeface="+mn-lt"/>
              </a:rPr>
            </a:br>
            <a:r>
              <a:rPr lang="en-US" sz="6000" dirty="0">
                <a:solidFill>
                  <a:srgbClr val="002060"/>
                </a:solidFill>
                <a:latin typeface="+mn-lt"/>
              </a:rPr>
              <a:t>Memory Instructions:</a:t>
            </a:r>
            <a:br>
              <a:rPr lang="en-US" sz="6000" dirty="0">
                <a:solidFill>
                  <a:srgbClr val="002060"/>
                </a:solidFill>
                <a:latin typeface="+mn-lt"/>
              </a:rPr>
            </a:br>
            <a:r>
              <a:rPr lang="en-US" sz="6000" dirty="0" err="1">
                <a:solidFill>
                  <a:srgbClr val="002060"/>
                </a:solidFill>
                <a:latin typeface="Courier New" panose="02070309020205020404" pitchFamily="49" charset="0"/>
                <a:cs typeface="Courier New" panose="02070309020205020404" pitchFamily="49" charset="0"/>
              </a:rPr>
              <a:t>lw</a:t>
            </a:r>
            <a:r>
              <a:rPr lang="en-US" sz="6000" dirty="0">
                <a:solidFill>
                  <a:srgbClr val="002060"/>
                </a:solidFill>
                <a:latin typeface="+mn-lt"/>
              </a:rPr>
              <a:t> and </a:t>
            </a:r>
            <a:r>
              <a:rPr lang="en-US" sz="6000" dirty="0" err="1">
                <a:solidFill>
                  <a:srgbClr val="002060"/>
                </a:solidFill>
                <a:latin typeface="Courier New" panose="02070309020205020404" pitchFamily="49" charset="0"/>
                <a:cs typeface="Courier New" panose="02070309020205020404" pitchFamily="49" charset="0"/>
              </a:rPr>
              <a:t>sw</a:t>
            </a:r>
            <a:r>
              <a:rPr lang="en-US" sz="6000" dirty="0">
                <a:solidFill>
                  <a:srgbClr val="002060"/>
                </a:solidFill>
                <a:latin typeface="+mn-lt"/>
              </a:rPr>
              <a:t> Instructions</a:t>
            </a:r>
          </a:p>
        </p:txBody>
      </p:sp>
    </p:spTree>
    <p:extLst>
      <p:ext uri="{BB962C8B-B14F-4D97-AF65-F5344CB8AC3E}">
        <p14:creationId xmlns:p14="http://schemas.microsoft.com/office/powerpoint/2010/main" val="174132207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13: Introduction</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184245" y="957943"/>
            <a:ext cx="11924252" cy="511628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dirty="0"/>
              <a:t>Lab 13 analyses memory reads and writes.</a:t>
            </a:r>
            <a:endParaRPr lang="en-US" sz="3200" dirty="0">
              <a:solidFill>
                <a:srgbClr val="00000A"/>
              </a:solidFill>
              <a:latin typeface="Arial" panose="020B0604020202020204" pitchFamily="34" charset="0"/>
              <a:ea typeface="SimSun" panose="02010600030101010101" pitchFamily="2" charset="-122"/>
              <a:cs typeface="Times New Roman" panose="02020603050405020304" pitchFamily="18" charset="0"/>
            </a:endParaRPr>
          </a:p>
          <a:p>
            <a:pPr>
              <a:defRPr/>
            </a:pPr>
            <a:r>
              <a:rPr lang="en-GB" sz="3200" dirty="0">
                <a:solidFill>
                  <a:srgbClr val="00000A"/>
                </a:solidFill>
                <a:latin typeface="Arial" panose="020B0604020202020204" pitchFamily="34" charset="0"/>
                <a:ea typeface="SimSun" panose="02010600030101010101" pitchFamily="2" charset="-122"/>
                <a:cs typeface="Times New Roman" panose="02020603050405020304" pitchFamily="18" charset="0"/>
              </a:rPr>
              <a:t>Three parts:</a:t>
            </a:r>
          </a:p>
          <a:p>
            <a:pPr lvl="1">
              <a:defRPr/>
            </a:pPr>
            <a:r>
              <a:rPr lang="en-US" sz="28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Low-latency Loads:</a:t>
            </a:r>
            <a:r>
              <a:rPr lang="en-US" sz="2800" dirty="0">
                <a:solidFill>
                  <a:srgbClr val="00000A"/>
                </a:solidFill>
                <a:latin typeface="Arial" panose="020B0604020202020204" pitchFamily="34" charset="0"/>
                <a:ea typeface="SimSun" panose="02010600030101010101" pitchFamily="2" charset="-122"/>
                <a:cs typeface="Times New Roman" panose="02020603050405020304" pitchFamily="18" charset="0"/>
              </a:rPr>
              <a:t> Examine Load/Store pipe when reading low-latency DCCM (does not stall the processor).</a:t>
            </a:r>
          </a:p>
          <a:p>
            <a:pPr lvl="1">
              <a:defRPr/>
            </a:pPr>
            <a:r>
              <a:rPr lang="en-US" sz="28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Low-latency Stores:</a:t>
            </a:r>
            <a:r>
              <a:rPr lang="en-US" sz="2800" dirty="0">
                <a:solidFill>
                  <a:srgbClr val="00000A"/>
                </a:solidFill>
                <a:latin typeface="Arial" panose="020B0604020202020204" pitchFamily="34" charset="0"/>
                <a:ea typeface="SimSun" panose="02010600030101010101" pitchFamily="2" charset="-122"/>
                <a:cs typeface="Times New Roman" panose="02020603050405020304" pitchFamily="18" charset="0"/>
              </a:rPr>
              <a:t> Examine stores to the DCCM.</a:t>
            </a:r>
          </a:p>
          <a:p>
            <a:pPr lvl="1">
              <a:defRPr/>
            </a:pPr>
            <a:r>
              <a:rPr lang="en-US" sz="2800" b="1" dirty="0">
                <a:solidFill>
                  <a:srgbClr val="00000A"/>
                </a:solidFill>
                <a:latin typeface="Arial" panose="020B0604020202020204" pitchFamily="34" charset="0"/>
                <a:ea typeface="SimSun" panose="02010600030101010101" pitchFamily="2" charset="-122"/>
                <a:cs typeface="Times New Roman" panose="02020603050405020304" pitchFamily="18" charset="0"/>
              </a:rPr>
              <a:t>High-latency loads and stores:</a:t>
            </a:r>
            <a:r>
              <a:rPr lang="en-US" sz="2800" dirty="0">
                <a:solidFill>
                  <a:srgbClr val="00000A"/>
                </a:solidFill>
                <a:latin typeface="Arial" panose="020B0604020202020204" pitchFamily="34" charset="0"/>
                <a:ea typeface="SimSun" panose="02010600030101010101" pitchFamily="2" charset="-122"/>
                <a:cs typeface="Times New Roman" panose="02020603050405020304" pitchFamily="18" charset="0"/>
              </a:rPr>
              <a:t> Repeat previous analyses when reading/writing the DDR main memory available on the </a:t>
            </a:r>
            <a:r>
              <a:rPr lang="en-US" sz="2800" dirty="0" err="1">
                <a:solidFill>
                  <a:srgbClr val="00000A"/>
                </a:solidFill>
                <a:latin typeface="Arial" panose="020B0604020202020204" pitchFamily="34" charset="0"/>
                <a:ea typeface="SimSun" panose="02010600030101010101" pitchFamily="2" charset="-122"/>
                <a:cs typeface="Times New Roman" panose="02020603050405020304" pitchFamily="18" charset="0"/>
              </a:rPr>
              <a:t>Nexys</a:t>
            </a:r>
            <a:r>
              <a:rPr lang="en-US" sz="2800" dirty="0">
                <a:solidFill>
                  <a:srgbClr val="00000A"/>
                </a:solidFill>
                <a:latin typeface="Arial" panose="020B0604020202020204" pitchFamily="34" charset="0"/>
                <a:ea typeface="SimSun" panose="02010600030101010101" pitchFamily="2" charset="-122"/>
                <a:cs typeface="Times New Roman" panose="02020603050405020304" pitchFamily="18" charset="0"/>
              </a:rPr>
              <a:t> A7 board.</a:t>
            </a:r>
            <a:endParaRPr lang="en-GB" sz="2800" dirty="0">
              <a:solidFill>
                <a:srgbClr val="00000A"/>
              </a:solidFill>
              <a:latin typeface="Arial" panose="020B0604020202020204" pitchFamily="34"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17473376"/>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72143" y="979714"/>
            <a:ext cx="6052457"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dirty="0">
                <a:latin typeface="Courier New" panose="02070309020205020404" pitchFamily="49" charset="0"/>
                <a:cs typeface="Courier New" panose="02070309020205020404" pitchFamily="49" charset="0"/>
              </a:rPr>
              <a:t>.</a:t>
            </a:r>
            <a:r>
              <a:rPr lang="en-GB" sz="1400" dirty="0" err="1">
                <a:latin typeface="Courier New" panose="02070309020205020404" pitchFamily="49" charset="0"/>
                <a:cs typeface="Courier New" panose="02070309020205020404" pitchFamily="49" charset="0"/>
              </a:rPr>
              <a:t>globl</a:t>
            </a:r>
            <a:r>
              <a:rPr lang="en-GB" sz="1400" dirty="0">
                <a:latin typeface="Courier New" panose="02070309020205020404" pitchFamily="49" charset="0"/>
                <a:cs typeface="Courier New" panose="02070309020205020404" pitchFamily="49" charset="0"/>
              </a:rPr>
              <a:t> main</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.section .</a:t>
            </a:r>
            <a:r>
              <a:rPr lang="en-GB" sz="1400" b="1" dirty="0" err="1">
                <a:solidFill>
                  <a:srgbClr val="FF0000"/>
                </a:solidFill>
                <a:latin typeface="Courier New" panose="02070309020205020404" pitchFamily="49" charset="0"/>
                <a:cs typeface="Courier New" panose="02070309020205020404" pitchFamily="49" charset="0"/>
              </a:rPr>
              <a:t>midccm</a:t>
            </a:r>
            <a:endParaRPr lang="en-GB" sz="1400" b="1"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A: .space 8</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.text</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main:</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Register t3 = x28 (register 28)</a:t>
            </a:r>
          </a:p>
          <a:p>
            <a:pPr marL="0" indent="0">
              <a:buNone/>
            </a:pPr>
            <a:r>
              <a:rPr lang="en-GB" sz="1400" dirty="0">
                <a:latin typeface="Courier New" panose="02070309020205020404" pitchFamily="49" charset="0"/>
                <a:cs typeface="Courier New" panose="02070309020205020404" pitchFamily="49" charset="0"/>
              </a:rPr>
              <a:t>la  t0, A		# t0 = </a:t>
            </a:r>
            <a:r>
              <a:rPr lang="en-GB" sz="1400" dirty="0" err="1">
                <a:latin typeface="Courier New" panose="02070309020205020404" pitchFamily="49" charset="0"/>
                <a:cs typeface="Courier New" panose="02070309020205020404" pitchFamily="49" charset="0"/>
              </a:rPr>
              <a:t>addr</a:t>
            </a:r>
            <a:r>
              <a:rPr lang="en-GB" sz="1400" dirty="0">
                <a:latin typeface="Courier New" panose="02070309020205020404" pitchFamily="49" charset="0"/>
                <a:cs typeface="Courier New" panose="02070309020205020404" pitchFamily="49" charset="0"/>
              </a:rPr>
              <a:t>(A)</a:t>
            </a:r>
          </a:p>
          <a:p>
            <a:pPr marL="0" indent="0">
              <a:buNone/>
            </a:pPr>
            <a:r>
              <a:rPr lang="en-GB" sz="1400" dirty="0">
                <a:latin typeface="Courier New" panose="02070309020205020404" pitchFamily="49" charset="0"/>
                <a:cs typeface="Courier New" panose="02070309020205020404" pitchFamily="49" charset="0"/>
              </a:rPr>
              <a:t>li  t1, 0x2		# t1 = 2</a:t>
            </a:r>
          </a:p>
          <a:p>
            <a:pPr marL="0" indent="0">
              <a:buNone/>
            </a:pPr>
            <a:r>
              <a:rPr lang="en-GB" sz="1400" dirty="0" err="1">
                <a:latin typeface="Courier New" panose="02070309020205020404" pitchFamily="49" charset="0"/>
                <a:cs typeface="Courier New" panose="02070309020205020404" pitchFamily="49" charset="0"/>
              </a:rPr>
              <a:t>sw</a:t>
            </a:r>
            <a:r>
              <a:rPr lang="en-GB" sz="1400" dirty="0">
                <a:latin typeface="Courier New" panose="02070309020205020404" pitchFamily="49" charset="0"/>
                <a:cs typeface="Courier New" panose="02070309020205020404" pitchFamily="49" charset="0"/>
              </a:rPr>
              <a:t>  t1, (t0)		# A[0] = 2</a:t>
            </a:r>
          </a:p>
          <a:p>
            <a:pPr marL="0" indent="0">
              <a:buNone/>
            </a:pPr>
            <a:r>
              <a:rPr lang="en-GB" sz="1400" dirty="0">
                <a:latin typeface="Courier New" panose="02070309020205020404" pitchFamily="49" charset="0"/>
                <a:cs typeface="Courier New" panose="02070309020205020404" pitchFamily="49" charset="0"/>
              </a:rPr>
              <a:t>add t1, t1, 6	# t1 = 8</a:t>
            </a:r>
          </a:p>
          <a:p>
            <a:pPr marL="0" indent="0">
              <a:buNone/>
            </a:pPr>
            <a:r>
              <a:rPr lang="en-GB" sz="1400" dirty="0" err="1">
                <a:latin typeface="Courier New" panose="02070309020205020404" pitchFamily="49" charset="0"/>
                <a:cs typeface="Courier New" panose="02070309020205020404" pitchFamily="49" charset="0"/>
              </a:rPr>
              <a:t>sw</a:t>
            </a:r>
            <a:r>
              <a:rPr lang="en-GB" sz="1400" dirty="0">
                <a:latin typeface="Courier New" panose="02070309020205020404" pitchFamily="49" charset="0"/>
                <a:cs typeface="Courier New" panose="02070309020205020404" pitchFamily="49" charset="0"/>
              </a:rPr>
              <a:t>  t1, 4(t0)	# A[1] = 8</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INSERT_NOPS_9</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t>
            </a: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6124074" y="979714"/>
            <a:ext cx="5861097"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REPEAT:</a:t>
            </a:r>
          </a:p>
          <a:p>
            <a:pPr marL="0" indent="0">
              <a:buNone/>
            </a:pPr>
            <a:r>
              <a:rPr lang="en-GB" sz="1400" dirty="0">
                <a:latin typeface="Courier New" panose="02070309020205020404" pitchFamily="49" charset="0"/>
                <a:cs typeface="Courier New" panose="02070309020205020404" pitchFamily="49" charset="0"/>
              </a:rPr>
              <a:t>	INSERT_NOPS_1</a:t>
            </a:r>
          </a:p>
          <a:p>
            <a:pPr marL="0" indent="0">
              <a:buNone/>
            </a:pPr>
            <a:r>
              <a:rPr lang="en-GB" sz="1400" dirty="0">
                <a:latin typeface="Courier New" panose="02070309020205020404" pitchFamily="49" charset="0"/>
                <a:cs typeface="Courier New" panose="02070309020205020404" pitchFamily="49" charset="0"/>
              </a:rPr>
              <a:t>	</a:t>
            </a:r>
            <a:r>
              <a:rPr lang="en-GB" sz="1400" b="1" dirty="0" err="1">
                <a:solidFill>
                  <a:srgbClr val="FF0000"/>
                </a:solidFill>
                <a:latin typeface="Courier New" panose="02070309020205020404" pitchFamily="49" charset="0"/>
                <a:cs typeface="Courier New" panose="02070309020205020404" pitchFamily="49" charset="0"/>
              </a:rPr>
              <a:t>lw</a:t>
            </a:r>
            <a:r>
              <a:rPr lang="en-GB" sz="1400" b="1" dirty="0">
                <a:solidFill>
                  <a:srgbClr val="FF0000"/>
                </a:solidFill>
                <a:latin typeface="Courier New" panose="02070309020205020404" pitchFamily="49" charset="0"/>
                <a:cs typeface="Courier New" panose="02070309020205020404" pitchFamily="49" charset="0"/>
              </a:rPr>
              <a:t> t1, (t0)</a:t>
            </a:r>
          </a:p>
          <a:p>
            <a:pPr marL="0" indent="0">
              <a:buNone/>
            </a:pPr>
            <a:r>
              <a:rPr lang="en-GB" sz="1400" dirty="0">
                <a:latin typeface="Courier New" panose="02070309020205020404" pitchFamily="49" charset="0"/>
                <a:cs typeface="Courier New" panose="02070309020205020404" pitchFamily="49" charset="0"/>
              </a:rPr>
              <a:t>	INSERT_NOPS_9</a:t>
            </a:r>
          </a:p>
          <a:p>
            <a:pPr marL="0" indent="0">
              <a:buNone/>
            </a:pPr>
            <a:r>
              <a:rPr lang="en-GB" sz="1400" dirty="0">
                <a:latin typeface="Courier New" panose="02070309020205020404" pitchFamily="49" charset="0"/>
                <a:cs typeface="Courier New" panose="02070309020205020404" pitchFamily="49" charset="0"/>
              </a:rPr>
              <a:t>	INSERT_NOPS_4</a:t>
            </a:r>
          </a:p>
          <a:p>
            <a:pPr marL="0" indent="0">
              <a:buNone/>
            </a:pPr>
            <a:r>
              <a:rPr lang="en-GB" sz="1400" dirty="0">
                <a:latin typeface="Courier New" panose="02070309020205020404" pitchFamily="49" charset="0"/>
                <a:cs typeface="Courier New" panose="02070309020205020404" pitchFamily="49" charset="0"/>
              </a:rPr>
              <a:t>	</a:t>
            </a:r>
            <a:r>
              <a:rPr lang="en-GB" sz="1400" b="1" dirty="0" err="1">
                <a:solidFill>
                  <a:srgbClr val="FF0000"/>
                </a:solidFill>
                <a:latin typeface="Courier New" panose="02070309020205020404" pitchFamily="49" charset="0"/>
                <a:cs typeface="Courier New" panose="02070309020205020404" pitchFamily="49" charset="0"/>
              </a:rPr>
              <a:t>lw</a:t>
            </a:r>
            <a:r>
              <a:rPr lang="en-GB" sz="1400" b="1" dirty="0">
                <a:solidFill>
                  <a:srgbClr val="FF0000"/>
                </a:solidFill>
                <a:latin typeface="Courier New" panose="02070309020205020404" pitchFamily="49" charset="0"/>
                <a:cs typeface="Courier New" panose="02070309020205020404" pitchFamily="49" charset="0"/>
              </a:rPr>
              <a:t> t1, 4(t0)</a:t>
            </a:r>
          </a:p>
          <a:p>
            <a:pPr marL="0" indent="0">
              <a:buNone/>
            </a:pPr>
            <a:r>
              <a:rPr lang="en-GB" sz="1400" dirty="0">
                <a:latin typeface="Courier New" panose="02070309020205020404" pitchFamily="49" charset="0"/>
                <a:cs typeface="Courier New" panose="02070309020205020404" pitchFamily="49" charset="0"/>
              </a:rPr>
              <a:t>	INSERT_NOPS_10</a:t>
            </a:r>
          </a:p>
          <a:p>
            <a:pPr marL="0" indent="0">
              <a:buNone/>
            </a:pPr>
            <a:r>
              <a:rPr lang="en-GB" sz="1400" dirty="0">
                <a:latin typeface="Courier New" panose="02070309020205020404" pitchFamily="49" charset="0"/>
                <a:cs typeface="Courier New" panose="02070309020205020404" pitchFamily="49" charset="0"/>
              </a:rPr>
              <a:t>	INSERT_NOPS_4</a:t>
            </a:r>
          </a:p>
          <a:p>
            <a:pPr marL="0" indent="0">
              <a:buNone/>
            </a:pP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beq</a:t>
            </a:r>
            <a:r>
              <a:rPr lang="en-GB" sz="1400" dirty="0">
                <a:latin typeface="Courier New" panose="02070309020205020404" pitchFamily="49" charset="0"/>
                <a:cs typeface="Courier New" panose="02070309020205020404" pitchFamily="49" charset="0"/>
              </a:rPr>
              <a:t>  zero, zero, REPEAT	# Repeat the loop</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.end</a:t>
            </a:r>
          </a:p>
        </p:txBody>
      </p:sp>
      <p:sp>
        <p:nvSpPr>
          <p:cNvPr id="3" name="Arco 2"/>
          <p:cNvSpPr/>
          <p:nvPr/>
        </p:nvSpPr>
        <p:spPr>
          <a:xfrm rot="8661836">
            <a:off x="125524" y="2712683"/>
            <a:ext cx="8028290" cy="1689662"/>
          </a:xfrm>
          <a:prstGeom prst="arc">
            <a:avLst>
              <a:gd name="adj1" fmla="val 12491176"/>
              <a:gd name="adj2" fmla="val 220528"/>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7"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a:t>RVfpga Lab 13: Loads – Example Program</a:t>
            </a:r>
          </a:p>
        </p:txBody>
      </p:sp>
    </p:spTree>
    <p:extLst>
      <p:ext uri="{BB962C8B-B14F-4D97-AF65-F5344CB8AC3E}">
        <p14:creationId xmlns:p14="http://schemas.microsoft.com/office/powerpoint/2010/main" val="4257752522"/>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13: Low-latency loads – Simulation</a:t>
            </a:r>
          </a:p>
        </p:txBody>
      </p:sp>
      <p:pic>
        <p:nvPicPr>
          <p:cNvPr id="3" name="Imagen 2"/>
          <p:cNvPicPr>
            <a:picLocks noChangeAspect="1"/>
          </p:cNvPicPr>
          <p:nvPr/>
        </p:nvPicPr>
        <p:blipFill>
          <a:blip r:embed="rId2"/>
          <a:stretch>
            <a:fillRect/>
          </a:stretch>
        </p:blipFill>
        <p:spPr>
          <a:xfrm>
            <a:off x="811721" y="1099460"/>
            <a:ext cx="10498540" cy="4736646"/>
          </a:xfrm>
          <a:prstGeom prst="rect">
            <a:avLst/>
          </a:prstGeom>
        </p:spPr>
      </p:pic>
    </p:spTree>
    <p:extLst>
      <p:ext uri="{BB962C8B-B14F-4D97-AF65-F5344CB8AC3E}">
        <p14:creationId xmlns:p14="http://schemas.microsoft.com/office/powerpoint/2010/main" val="360681081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3600" b="1" dirty="0"/>
              <a:t>RVfpga Lab 13: Low-latency Loads – </a:t>
            </a:r>
            <a:r>
              <a:rPr lang="en-US" sz="3600" b="1" dirty="0" err="1"/>
              <a:t>SweRV</a:t>
            </a:r>
            <a:r>
              <a:rPr lang="en-US" sz="3600" b="1" dirty="0"/>
              <a:t> EH1 pipeline</a:t>
            </a:r>
          </a:p>
        </p:txBody>
      </p:sp>
      <p:graphicFrame>
        <p:nvGraphicFramePr>
          <p:cNvPr id="3" name="Objeto 2"/>
          <p:cNvGraphicFramePr>
            <a:graphicFrameLocks noChangeAspect="1"/>
          </p:cNvGraphicFramePr>
          <p:nvPr/>
        </p:nvGraphicFramePr>
        <p:xfrm>
          <a:off x="20954" y="1099458"/>
          <a:ext cx="12146323" cy="4833257"/>
        </p:xfrm>
        <a:graphic>
          <a:graphicData uri="http://schemas.openxmlformats.org/presentationml/2006/ole">
            <mc:AlternateContent xmlns:mc="http://schemas.openxmlformats.org/markup-compatibility/2006">
              <mc:Choice xmlns:v="urn:schemas-microsoft-com:vml" Requires="v">
                <p:oleObj spid="_x0000_s110693" name="Visio" r:id="rId3" imgW="115338176" imgH="45796145" progId="Visio.Drawing.15">
                  <p:embed/>
                </p:oleObj>
              </mc:Choice>
              <mc:Fallback>
                <p:oleObj name="Visio" r:id="rId3" imgW="115338176" imgH="45796145" progId="Visio.Drawing.15">
                  <p:embed/>
                  <p:pic>
                    <p:nvPicPr>
                      <p:cNvPr id="3" name="Objeto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54" y="1099458"/>
                        <a:ext cx="12146323" cy="4833257"/>
                      </a:xfrm>
                      <a:prstGeom prst="rect">
                        <a:avLst/>
                      </a:prstGeom>
                      <a:noFill/>
                    </p:spPr>
                  </p:pic>
                </p:oleObj>
              </mc:Fallback>
            </mc:AlternateContent>
          </a:graphicData>
        </a:graphic>
      </p:graphicFrame>
    </p:spTree>
    <p:extLst>
      <p:ext uri="{BB962C8B-B14F-4D97-AF65-F5344CB8AC3E}">
        <p14:creationId xmlns:p14="http://schemas.microsoft.com/office/powerpoint/2010/main" val="2706079754"/>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1045028"/>
            <a:ext cx="11677320" cy="5127172"/>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000" b="1" dirty="0">
                <a:solidFill>
                  <a:srgbClr val="0070C0"/>
                </a:solidFill>
              </a:rPr>
              <a:t>Cycle i:		</a:t>
            </a:r>
            <a:r>
              <a:rPr lang="en-GB" sz="2000" b="1" dirty="0"/>
              <a:t>Decode: </a:t>
            </a:r>
            <a:r>
              <a:rPr lang="en-GB" sz="2000" dirty="0"/>
              <a:t>generates</a:t>
            </a:r>
            <a:r>
              <a:rPr lang="en-GB" sz="2000" b="1" dirty="0"/>
              <a:t> control signals </a:t>
            </a:r>
            <a:r>
              <a:rPr lang="en-GB" sz="2000" dirty="0"/>
              <a:t>and reads </a:t>
            </a:r>
            <a:r>
              <a:rPr lang="en-GB" sz="2000" b="1" dirty="0"/>
              <a:t>operands</a:t>
            </a:r>
            <a:r>
              <a:rPr lang="en-GB" sz="2000" dirty="0"/>
              <a:t>:</a:t>
            </a:r>
          </a:p>
          <a:p>
            <a:pPr lvl="1"/>
            <a:r>
              <a:rPr lang="en-GB" sz="1800" dirty="0"/>
              <a:t>t0 = 0xF0040000</a:t>
            </a:r>
          </a:p>
          <a:p>
            <a:pPr lvl="1"/>
            <a:r>
              <a:rPr lang="en-GB" sz="1800" dirty="0"/>
              <a:t>Offset = 0x004</a:t>
            </a:r>
            <a:endParaRPr lang="es-ES" sz="1800" dirty="0"/>
          </a:p>
          <a:p>
            <a:pPr lvl="0"/>
            <a:endParaRPr lang="en-GB" sz="2000" b="1" dirty="0"/>
          </a:p>
          <a:p>
            <a:pPr lvl="0"/>
            <a:r>
              <a:rPr lang="en-GB" sz="2000" b="1" dirty="0">
                <a:solidFill>
                  <a:srgbClr val="0070C0"/>
                </a:solidFill>
              </a:rPr>
              <a:t>Cycle i+1:</a:t>
            </a:r>
            <a:r>
              <a:rPr lang="en-GB" sz="2000" dirty="0">
                <a:solidFill>
                  <a:srgbClr val="0070C0"/>
                </a:solidFill>
              </a:rPr>
              <a:t> 	  </a:t>
            </a:r>
            <a:r>
              <a:rPr lang="en-GB" sz="2000" b="1" dirty="0"/>
              <a:t>DC1</a:t>
            </a:r>
            <a:r>
              <a:rPr lang="en-GB" sz="2000" dirty="0"/>
              <a:t>:</a:t>
            </a:r>
          </a:p>
          <a:p>
            <a:pPr lvl="1"/>
            <a:r>
              <a:rPr lang="en-GB" sz="1800" dirty="0"/>
              <a:t>Computes address: </a:t>
            </a:r>
            <a:r>
              <a:rPr lang="en-GB" sz="1800" dirty="0">
                <a:latin typeface="Courier New" panose="02070309020205020404" pitchFamily="49" charset="0"/>
                <a:cs typeface="Courier New" panose="02070309020205020404" pitchFamily="49" charset="0"/>
              </a:rPr>
              <a:t>full_addr_dc1</a:t>
            </a:r>
            <a:r>
              <a:rPr lang="en-GB" sz="1800" dirty="0"/>
              <a:t> = 0xF0040004</a:t>
            </a:r>
          </a:p>
          <a:p>
            <a:pPr lvl="1"/>
            <a:r>
              <a:rPr lang="en-GB" sz="1800" dirty="0"/>
              <a:t>Finds memory region of the access </a:t>
            </a:r>
            <a:r>
              <a:rPr lang="en-GB" sz="1800" dirty="0">
                <a:sym typeface="Wingdings" panose="05000000000000000000" pitchFamily="2" charset="2"/>
              </a:rPr>
              <a:t> </a:t>
            </a:r>
            <a:r>
              <a:rPr lang="en-GB" sz="1800" dirty="0" err="1">
                <a:latin typeface="Courier New" panose="02070309020205020404" pitchFamily="49" charset="0"/>
                <a:cs typeface="Courier New" panose="02070309020205020404" pitchFamily="49" charset="0"/>
              </a:rPr>
              <a:t>dccm_rden</a:t>
            </a:r>
            <a:r>
              <a:rPr lang="en-GB" sz="1800" dirty="0"/>
              <a:t> asserts</a:t>
            </a:r>
            <a:endParaRPr lang="es-ES" sz="1800" dirty="0"/>
          </a:p>
          <a:p>
            <a:endParaRPr lang="en-GB" sz="2000" b="1" dirty="0"/>
          </a:p>
          <a:p>
            <a:r>
              <a:rPr lang="en-GB" sz="2000" b="1" dirty="0">
                <a:solidFill>
                  <a:srgbClr val="0070C0"/>
                </a:solidFill>
              </a:rPr>
              <a:t>Cycle i+2:	    </a:t>
            </a:r>
            <a:r>
              <a:rPr lang="en-GB" sz="2000" b="1" dirty="0"/>
              <a:t>DC2</a:t>
            </a:r>
            <a:r>
              <a:rPr lang="en-GB" sz="2000" dirty="0"/>
              <a:t>: the DCCM is read </a:t>
            </a:r>
            <a:r>
              <a:rPr lang="en-GB" sz="2000" dirty="0">
                <a:sym typeface="Wingdings" panose="05000000000000000000" pitchFamily="2" charset="2"/>
              </a:rPr>
              <a:t> </a:t>
            </a:r>
            <a:r>
              <a:rPr lang="en-GB" sz="2000" dirty="0">
                <a:latin typeface="Courier New" panose="02070309020205020404" pitchFamily="49" charset="0"/>
                <a:cs typeface="Courier New" panose="02070309020205020404" pitchFamily="49" charset="0"/>
              </a:rPr>
              <a:t>dccm_data_lo_dc2</a:t>
            </a:r>
            <a:r>
              <a:rPr lang="en-GB" sz="2000" dirty="0"/>
              <a:t> = 0x8</a:t>
            </a:r>
          </a:p>
          <a:p>
            <a:endParaRPr lang="en-GB" sz="2000" b="1" dirty="0"/>
          </a:p>
          <a:p>
            <a:r>
              <a:rPr lang="en-GB" sz="2000" b="1" dirty="0">
                <a:solidFill>
                  <a:srgbClr val="0070C0"/>
                </a:solidFill>
              </a:rPr>
              <a:t>Cycle i+5:</a:t>
            </a:r>
            <a:r>
              <a:rPr lang="en-GB" sz="2000" dirty="0">
                <a:solidFill>
                  <a:srgbClr val="0070C0"/>
                </a:solidFill>
              </a:rPr>
              <a:t>	     </a:t>
            </a:r>
            <a:r>
              <a:rPr lang="en-GB" sz="2000" b="1" dirty="0"/>
              <a:t>Writeback</a:t>
            </a:r>
            <a:r>
              <a:rPr lang="en-GB" sz="2000" dirty="0"/>
              <a:t>: The value read from memory is </a:t>
            </a:r>
            <a:r>
              <a:rPr lang="en-GB" sz="2000" b="1" dirty="0"/>
              <a:t>written back</a:t>
            </a:r>
            <a:r>
              <a:rPr lang="en-GB" sz="2000" dirty="0"/>
              <a:t> to the register file:</a:t>
            </a:r>
          </a:p>
          <a:p>
            <a:pPr lvl="1"/>
            <a:r>
              <a:rPr lang="en-GB" sz="1800" dirty="0">
                <a:latin typeface="Courier New" panose="02070309020205020404" pitchFamily="49" charset="0"/>
                <a:cs typeface="Courier New" panose="02070309020205020404" pitchFamily="49" charset="0"/>
              </a:rPr>
              <a:t>wd0</a:t>
            </a:r>
            <a:r>
              <a:rPr lang="en-GB" sz="1800" dirty="0"/>
              <a:t> = 0x8</a:t>
            </a:r>
          </a:p>
          <a:p>
            <a:pPr lvl="1"/>
            <a:r>
              <a:rPr lang="en-GB" sz="1800" dirty="0">
                <a:latin typeface="Courier New" panose="02070309020205020404" pitchFamily="49" charset="0"/>
                <a:cs typeface="Courier New" panose="02070309020205020404" pitchFamily="49" charset="0"/>
              </a:rPr>
              <a:t>wen0</a:t>
            </a:r>
            <a:r>
              <a:rPr lang="en-GB" sz="1800" dirty="0"/>
              <a:t> = 1</a:t>
            </a:r>
          </a:p>
          <a:p>
            <a:pPr lvl="1"/>
            <a:r>
              <a:rPr lang="en-GB" sz="1800" dirty="0">
                <a:latin typeface="Courier New" panose="02070309020205020404" pitchFamily="49" charset="0"/>
                <a:cs typeface="Courier New" panose="02070309020205020404" pitchFamily="49" charset="0"/>
              </a:rPr>
              <a:t>waddr0</a:t>
            </a:r>
            <a:r>
              <a:rPr lang="en-GB" sz="1800" dirty="0"/>
              <a:t> = 0x6</a:t>
            </a:r>
          </a:p>
        </p:txBody>
      </p:sp>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13: Low-latency Loads – Analysis</a:t>
            </a:r>
          </a:p>
        </p:txBody>
      </p:sp>
    </p:spTree>
    <p:extLst>
      <p:ext uri="{BB962C8B-B14F-4D97-AF65-F5344CB8AC3E}">
        <p14:creationId xmlns:p14="http://schemas.microsoft.com/office/powerpoint/2010/main" val="3771257071"/>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89658" y="1066800"/>
            <a:ext cx="11677320" cy="5138058"/>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dirty="0"/>
              <a:t>The figure in the next slide shows a detailed diagram of the main elements that a </a:t>
            </a:r>
            <a:r>
              <a:rPr lang="en-GB" dirty="0" err="1">
                <a:latin typeface="Courier New" panose="02070309020205020404" pitchFamily="49" charset="0"/>
                <a:cs typeface="Courier New" panose="02070309020205020404" pitchFamily="49" charset="0"/>
              </a:rPr>
              <a:t>lw</a:t>
            </a:r>
            <a:r>
              <a:rPr lang="en-GB" dirty="0"/>
              <a:t> instruction traverses during its execution through the I0 Pipe.</a:t>
            </a:r>
          </a:p>
          <a:p>
            <a:pPr lvl="0"/>
            <a:endParaRPr lang="en-GB" dirty="0"/>
          </a:p>
          <a:p>
            <a:pPr lvl="0"/>
            <a:r>
              <a:rPr lang="en-GB" dirty="0"/>
              <a:t>This was already illustrated in Lab 11, but the new figure focuses only on the LSU Pipe and provides details related to the </a:t>
            </a:r>
            <a:r>
              <a:rPr lang="en-GB" dirty="0" err="1">
                <a:latin typeface="Courier New" panose="02070309020205020404" pitchFamily="49" charset="0"/>
                <a:cs typeface="Courier New" panose="02070309020205020404" pitchFamily="49" charset="0"/>
              </a:rPr>
              <a:t>lw</a:t>
            </a:r>
            <a:r>
              <a:rPr lang="en-GB" dirty="0"/>
              <a:t> instruction.</a:t>
            </a:r>
          </a:p>
          <a:p>
            <a:pPr lvl="0"/>
            <a:endParaRPr lang="en-GB" dirty="0"/>
          </a:p>
          <a:p>
            <a:pPr lvl="0"/>
            <a:r>
              <a:rPr lang="en-GB" dirty="0"/>
              <a:t>The document for Lab 13 provides deep explanations, not included here, about each stage shown in the figure for the execution of the </a:t>
            </a:r>
            <a:r>
              <a:rPr lang="en-GB" dirty="0" err="1">
                <a:latin typeface="Courier New" panose="02070309020205020404" pitchFamily="49" charset="0"/>
                <a:cs typeface="Courier New" panose="02070309020205020404" pitchFamily="49" charset="0"/>
              </a:rPr>
              <a:t>lw</a:t>
            </a:r>
            <a:r>
              <a:rPr lang="en-GB" dirty="0"/>
              <a:t> instruction.</a:t>
            </a:r>
          </a:p>
        </p:txBody>
      </p:sp>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13: Detailed low-latency Load Analysis</a:t>
            </a:r>
          </a:p>
        </p:txBody>
      </p:sp>
    </p:spTree>
    <p:extLst>
      <p:ext uri="{BB962C8B-B14F-4D97-AF65-F5344CB8AC3E}">
        <p14:creationId xmlns:p14="http://schemas.microsoft.com/office/powerpoint/2010/main" val="2437288077"/>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grpSp>
        <p:nvGrpSpPr>
          <p:cNvPr id="7" name="Grupo 6"/>
          <p:cNvGrpSpPr/>
          <p:nvPr/>
        </p:nvGrpSpPr>
        <p:grpSpPr>
          <a:xfrm>
            <a:off x="-1" y="0"/>
            <a:ext cx="12192001" cy="6858000"/>
            <a:chOff x="-1" y="0"/>
            <a:chExt cx="12192001" cy="6858000"/>
          </a:xfrm>
        </p:grpSpPr>
        <p:sp>
          <p:nvSpPr>
            <p:cNvPr id="10" name="Rectángulo 9"/>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6" name="Objeto 5"/>
            <p:cNvGraphicFramePr>
              <a:graphicFrameLocks noChangeAspect="1"/>
            </p:cNvGraphicFramePr>
            <p:nvPr/>
          </p:nvGraphicFramePr>
          <p:xfrm>
            <a:off x="-1" y="1130976"/>
            <a:ext cx="12184669" cy="4367463"/>
          </p:xfrm>
          <a:graphic>
            <a:graphicData uri="http://schemas.openxmlformats.org/presentationml/2006/ole">
              <mc:AlternateContent xmlns:mc="http://schemas.openxmlformats.org/markup-compatibility/2006">
                <mc:Choice xmlns:v="urn:schemas-microsoft-com:vml" Requires="v">
                  <p:oleObj spid="_x0000_s111717" name="Visio" r:id="rId3" imgW="88744596" imgH="31880016" progId="Visio.Drawing.15">
                    <p:embed/>
                  </p:oleObj>
                </mc:Choice>
                <mc:Fallback>
                  <p:oleObj name="Visio" r:id="rId3" imgW="88744596" imgH="31880016" progId="Visio.Drawing.15">
                    <p:embed/>
                    <p:pic>
                      <p:nvPicPr>
                        <p:cNvPr id="6" name="Objeto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130976"/>
                          <a:ext cx="12184669" cy="4367463"/>
                        </a:xfrm>
                        <a:prstGeom prst="rect">
                          <a:avLst/>
                        </a:prstGeom>
                        <a:noFill/>
                      </p:spPr>
                    </p:pic>
                  </p:oleObj>
                </mc:Fallback>
              </mc:AlternateContent>
            </a:graphicData>
          </a:graphic>
        </p:graphicFrame>
      </p:grpSp>
      <p:sp>
        <p:nvSpPr>
          <p:cNvPr id="8" name="Content Placeholder 1">
            <a:extLst>
              <a:ext uri="{FF2B5EF4-FFF2-40B4-BE49-F238E27FC236}">
                <a16:creationId xmlns:a16="http://schemas.microsoft.com/office/drawing/2014/main" id="{EF32A96A-4469-4F24-AAEA-F7DEE6E36D10}"/>
              </a:ext>
            </a:extLst>
          </p:cNvPr>
          <p:cNvSpPr txBox="1">
            <a:spLocks/>
          </p:cNvSpPr>
          <p:nvPr/>
        </p:nvSpPr>
        <p:spPr>
          <a:xfrm>
            <a:off x="289659" y="5696174"/>
            <a:ext cx="5304318" cy="50868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buNone/>
            </a:pPr>
            <a:r>
              <a:rPr lang="en-GB" b="1" dirty="0">
                <a:solidFill>
                  <a:srgbClr val="0070C0"/>
                </a:solidFill>
              </a:rPr>
              <a:t>Detailed diagram of </a:t>
            </a:r>
            <a:r>
              <a:rPr lang="en-GB" b="1" dirty="0" err="1">
                <a:solidFill>
                  <a:srgbClr val="0070C0"/>
                </a:solidFill>
                <a:latin typeface="Courier New" panose="02070309020205020404" pitchFamily="49" charset="0"/>
                <a:cs typeface="Courier New" panose="02070309020205020404" pitchFamily="49" charset="0"/>
              </a:rPr>
              <a:t>lw</a:t>
            </a:r>
            <a:r>
              <a:rPr lang="en-GB" b="1" dirty="0">
                <a:solidFill>
                  <a:srgbClr val="0070C0"/>
                </a:solidFill>
              </a:rPr>
              <a:t> traversing the I0 pipe</a:t>
            </a:r>
          </a:p>
        </p:txBody>
      </p:sp>
    </p:spTree>
    <p:extLst>
      <p:ext uri="{BB962C8B-B14F-4D97-AF65-F5344CB8AC3E}">
        <p14:creationId xmlns:p14="http://schemas.microsoft.com/office/powerpoint/2010/main" val="13469397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err="1"/>
              <a:t>RVfpga</a:t>
            </a:r>
            <a:r>
              <a:rPr lang="en-US" b="1" dirty="0"/>
              <a:t> Hierarchy</a:t>
            </a:r>
          </a:p>
        </p:txBody>
      </p:sp>
      <p:sp>
        <p:nvSpPr>
          <p:cNvPr id="6" name="Content Placeholder 1">
            <a:extLst>
              <a:ext uri="{FF2B5EF4-FFF2-40B4-BE49-F238E27FC236}">
                <a16:creationId xmlns:a16="http://schemas.microsoft.com/office/drawing/2014/main" id="{BCC207EB-7C5E-4688-A4B9-1B88E2AA12DB}"/>
              </a:ext>
            </a:extLst>
          </p:cNvPr>
          <p:cNvSpPr txBox="1">
            <a:spLocks/>
          </p:cNvSpPr>
          <p:nvPr/>
        </p:nvSpPr>
        <p:spPr>
          <a:xfrm>
            <a:off x="154265" y="948799"/>
            <a:ext cx="4880268" cy="484154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b="1" i="0" u="none" strike="noStrike" kern="1200" cap="none" spc="0" normalizeH="0" baseline="0" noProof="0" dirty="0" err="1">
                <a:ln>
                  <a:noFill/>
                </a:ln>
                <a:solidFill>
                  <a:sysClr val="windowText" lastClr="000000"/>
                </a:solidFill>
                <a:effectLst/>
                <a:uLnTx/>
                <a:uFillTx/>
                <a:latin typeface="Arial"/>
                <a:ea typeface="+mn-ea"/>
                <a:cs typeface="Arial"/>
              </a:rPr>
              <a:t>SweRV</a:t>
            </a:r>
            <a:r>
              <a:rPr kumimoji="0" lang="en-US" b="1" i="0" u="none" strike="noStrike" kern="1200" cap="none" spc="0" normalizeH="0" baseline="0" noProof="0" dirty="0">
                <a:ln>
                  <a:noFill/>
                </a:ln>
                <a:solidFill>
                  <a:sysClr val="windowText" lastClr="000000"/>
                </a:solidFill>
                <a:effectLst/>
                <a:uLnTx/>
                <a:uFillTx/>
                <a:latin typeface="Arial"/>
                <a:ea typeface="+mn-ea"/>
                <a:cs typeface="Arial"/>
              </a:rPr>
              <a:t> EH1 Core / Core Complex</a:t>
            </a:r>
          </a:p>
          <a:p>
            <a:pPr marL="742950" marR="0" lvl="1" indent="-28575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2000" dirty="0">
                <a:solidFill>
                  <a:sysClr val="windowText" lastClr="000000"/>
                </a:solidFill>
              </a:rPr>
              <a:t>Includes processor, memory, and bus interface</a:t>
            </a:r>
            <a:endParaRPr kumimoji="0" lang="en-US" sz="2000" i="0" u="none" strike="noStrike" kern="1200" cap="none" spc="0" normalizeH="0" baseline="0" noProof="0" dirty="0">
              <a:ln>
                <a:noFill/>
              </a:ln>
              <a:solidFill>
                <a:sysClr val="windowText" lastClr="000000"/>
              </a:solidFill>
              <a:effectLst/>
              <a:uLnTx/>
              <a:uFillTx/>
              <a:latin typeface="Arial"/>
              <a:ea typeface="+mn-ea"/>
              <a:cs typeface="Arial"/>
            </a:endParaRP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b="1" i="0" u="none" strike="noStrike" kern="1200" cap="none" spc="0" normalizeH="0" baseline="0" noProof="0" dirty="0" err="1">
                <a:ln>
                  <a:noFill/>
                </a:ln>
                <a:solidFill>
                  <a:sysClr val="windowText" lastClr="000000"/>
                </a:solidFill>
                <a:effectLst/>
                <a:uLnTx/>
                <a:uFillTx/>
                <a:latin typeface="Arial"/>
                <a:ea typeface="+mn-ea"/>
                <a:cs typeface="Arial"/>
              </a:rPr>
              <a:t>SweRVolfX</a:t>
            </a:r>
            <a:r>
              <a:rPr kumimoji="0" lang="en-US" b="1" i="0" u="none" strike="noStrike" kern="1200" cap="none" spc="0" normalizeH="0" baseline="0" noProof="0" dirty="0">
                <a:ln>
                  <a:noFill/>
                </a:ln>
                <a:solidFill>
                  <a:sysClr val="windowText" lastClr="000000"/>
                </a:solidFill>
                <a:effectLst/>
                <a:uLnTx/>
                <a:uFillTx/>
                <a:latin typeface="Arial"/>
                <a:ea typeface="+mn-ea"/>
                <a:cs typeface="Arial"/>
              </a:rPr>
              <a:t> SoC</a:t>
            </a:r>
          </a:p>
          <a:p>
            <a:pPr marL="742950" marR="0" lvl="1" indent="-28575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2000" dirty="0">
                <a:solidFill>
                  <a:sysClr val="windowText" lastClr="000000"/>
                </a:solidFill>
              </a:rPr>
              <a:t>Extended version of </a:t>
            </a:r>
            <a:r>
              <a:rPr lang="en-US" sz="2000" dirty="0" err="1">
                <a:solidFill>
                  <a:sysClr val="windowText" lastClr="000000"/>
                </a:solidFill>
              </a:rPr>
              <a:t>SweRVolf</a:t>
            </a:r>
            <a:endParaRPr lang="en-US" sz="2000" dirty="0">
              <a:solidFill>
                <a:sysClr val="windowText" lastClr="000000"/>
              </a:solidFill>
            </a:endParaRPr>
          </a:p>
          <a:p>
            <a:pPr marL="742950" marR="0" lvl="1" indent="-28575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2000" i="0" u="none" strike="noStrike" kern="1200" cap="none" spc="0" normalizeH="0" baseline="0" noProof="0" dirty="0">
                <a:ln>
                  <a:noFill/>
                </a:ln>
                <a:solidFill>
                  <a:sysClr val="windowText" lastClr="000000"/>
                </a:solidFill>
                <a:effectLst/>
                <a:uLnTx/>
                <a:uFillTx/>
                <a:latin typeface="Arial"/>
                <a:ea typeface="+mn-ea"/>
                <a:cs typeface="Arial"/>
              </a:rPr>
              <a:t>Adds peripherals</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b="1" dirty="0" err="1">
                <a:solidFill>
                  <a:sysClr val="windowText" lastClr="000000"/>
                </a:solidFill>
              </a:rPr>
              <a:t>RVfpga</a:t>
            </a:r>
            <a:r>
              <a:rPr lang="en-US" b="1" dirty="0">
                <a:solidFill>
                  <a:sysClr val="windowText" lastClr="000000"/>
                </a:solidFill>
              </a:rPr>
              <a:t> System</a:t>
            </a:r>
            <a:endParaRPr kumimoji="0" lang="en-US" b="1" i="0" u="none" strike="noStrike" kern="1200" cap="none" spc="0" normalizeH="0" baseline="0" noProof="0" dirty="0">
              <a:ln>
                <a:noFill/>
              </a:ln>
              <a:solidFill>
                <a:sysClr val="windowText" lastClr="000000"/>
              </a:solidFill>
              <a:effectLst/>
              <a:uLnTx/>
              <a:uFillTx/>
              <a:latin typeface="Arial"/>
              <a:ea typeface="+mn-ea"/>
              <a:cs typeface="Arial"/>
            </a:endParaRPr>
          </a:p>
          <a:p>
            <a:pPr marL="742950" marR="0" lvl="1" indent="-28575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2000" b="1" dirty="0" err="1">
                <a:solidFill>
                  <a:sysClr val="windowText" lastClr="000000"/>
                </a:solidFill>
              </a:rPr>
              <a:t>RVfpgaNexys</a:t>
            </a:r>
            <a:r>
              <a:rPr lang="en-US" sz="2000" b="1" dirty="0">
                <a:solidFill>
                  <a:sysClr val="windowText" lastClr="000000"/>
                </a:solidFill>
              </a:rPr>
              <a:t>:</a:t>
            </a:r>
            <a:r>
              <a:rPr lang="en-US" sz="2000" dirty="0">
                <a:solidFill>
                  <a:sysClr val="windowText" lastClr="000000"/>
                </a:solidFill>
              </a:rPr>
              <a:t> </a:t>
            </a:r>
            <a:r>
              <a:rPr lang="en-US" sz="2000" dirty="0" err="1">
                <a:solidFill>
                  <a:sysClr val="windowText" lastClr="000000"/>
                </a:solidFill>
              </a:rPr>
              <a:t>SweRVolfX</a:t>
            </a:r>
            <a:r>
              <a:rPr lang="en-US" sz="2000" dirty="0">
                <a:solidFill>
                  <a:sysClr val="windowText" lastClr="000000"/>
                </a:solidFill>
              </a:rPr>
              <a:t> targeted to hardware (</a:t>
            </a:r>
            <a:r>
              <a:rPr lang="en-US" sz="2000" dirty="0" err="1">
                <a:solidFill>
                  <a:sysClr val="windowText" lastClr="000000"/>
                </a:solidFill>
              </a:rPr>
              <a:t>Nexys</a:t>
            </a:r>
            <a:r>
              <a:rPr lang="en-US" sz="2000" dirty="0">
                <a:solidFill>
                  <a:sysClr val="windowText" lastClr="000000"/>
                </a:solidFill>
              </a:rPr>
              <a:t> A7 FPGA board, with on-board memory, clock, etc.)</a:t>
            </a:r>
          </a:p>
          <a:p>
            <a:pPr marL="742950" marR="0" lvl="1" indent="-28575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2000" b="1" dirty="0" err="1">
                <a:solidFill>
                  <a:sysClr val="windowText" lastClr="000000"/>
                </a:solidFill>
              </a:rPr>
              <a:t>RVfpgaSim</a:t>
            </a:r>
            <a:r>
              <a:rPr lang="en-US" sz="2000" b="1" dirty="0">
                <a:solidFill>
                  <a:sysClr val="windowText" lastClr="000000"/>
                </a:solidFill>
              </a:rPr>
              <a:t>:</a:t>
            </a:r>
            <a:r>
              <a:rPr lang="en-US" sz="2000" dirty="0">
                <a:solidFill>
                  <a:sysClr val="windowText" lastClr="000000"/>
                </a:solidFill>
              </a:rPr>
              <a:t> </a:t>
            </a:r>
            <a:r>
              <a:rPr lang="en-US" sz="2000" dirty="0" err="1">
                <a:solidFill>
                  <a:sysClr val="windowText" lastClr="000000"/>
                </a:solidFill>
              </a:rPr>
              <a:t>SweRVolfX</a:t>
            </a:r>
            <a:r>
              <a:rPr lang="en-US" sz="2000" dirty="0">
                <a:solidFill>
                  <a:sysClr val="windowText" lastClr="000000"/>
                </a:solidFill>
              </a:rPr>
              <a:t> targeted to simulation</a:t>
            </a:r>
          </a:p>
          <a:p>
            <a:pPr marL="742950" marR="0" lvl="1" indent="-285750" algn="l" defTabSz="457200" rtl="0" eaLnBrk="1" fontAlgn="auto" latinLnBrk="0" hangingPunct="1">
              <a:lnSpc>
                <a:spcPct val="100000"/>
              </a:lnSpc>
              <a:spcBef>
                <a:spcPct val="20000"/>
              </a:spcBef>
              <a:spcAft>
                <a:spcPts val="0"/>
              </a:spcAft>
              <a:buClr>
                <a:srgbClr val="FBB116"/>
              </a:buClr>
              <a:buSzTx/>
              <a:buFont typeface="Arial"/>
              <a:buChar char="–"/>
              <a:tabLst/>
              <a:defRPr/>
            </a:pPr>
            <a:endParaRPr lang="en-US" sz="2000" dirty="0">
              <a:solidFill>
                <a:sysClr val="windowText" lastClr="000000"/>
              </a:solidFill>
            </a:endParaRPr>
          </a:p>
        </p:txBody>
      </p:sp>
      <p:graphicFrame>
        <p:nvGraphicFramePr>
          <p:cNvPr id="7" name="Object 6">
            <a:extLst>
              <a:ext uri="{FF2B5EF4-FFF2-40B4-BE49-F238E27FC236}">
                <a16:creationId xmlns:a16="http://schemas.microsoft.com/office/drawing/2014/main" id="{9E7F7278-F388-495C-92AF-36EE706FA6DA}"/>
              </a:ext>
            </a:extLst>
          </p:cNvPr>
          <p:cNvGraphicFramePr>
            <a:graphicFrameLocks noChangeAspect="1"/>
          </p:cNvGraphicFramePr>
          <p:nvPr>
            <p:extLst>
              <p:ext uri="{D42A27DB-BD31-4B8C-83A1-F6EECF244321}">
                <p14:modId xmlns:p14="http://schemas.microsoft.com/office/powerpoint/2010/main" val="3293131628"/>
              </p:ext>
            </p:extLst>
          </p:nvPr>
        </p:nvGraphicFramePr>
        <p:xfrm>
          <a:off x="5867487" y="986202"/>
          <a:ext cx="5755341" cy="5121241"/>
        </p:xfrm>
        <a:graphic>
          <a:graphicData uri="http://schemas.openxmlformats.org/presentationml/2006/ole">
            <mc:AlternateContent xmlns:mc="http://schemas.openxmlformats.org/markup-compatibility/2006">
              <mc:Choice xmlns:v="urn:schemas-microsoft-com:vml" Requires="v">
                <p:oleObj spid="_x0000_s100455" name="Visio" r:id="rId3" imgW="4160733" imgH="3707138" progId="Visio.Drawing.15">
                  <p:embed/>
                </p:oleObj>
              </mc:Choice>
              <mc:Fallback>
                <p:oleObj name="Visio" r:id="rId3" imgW="4160733" imgH="3707138" progId="Visio.Drawing.15">
                  <p:embed/>
                  <p:pic>
                    <p:nvPicPr>
                      <p:cNvPr id="3" name="Object 2">
                        <a:extLst>
                          <a:ext uri="{FF2B5EF4-FFF2-40B4-BE49-F238E27FC236}">
                            <a16:creationId xmlns:a16="http://schemas.microsoft.com/office/drawing/2014/main" id="{E8A78BE5-FF11-4261-873E-78063B97D792}"/>
                          </a:ext>
                        </a:extLst>
                      </p:cNvPr>
                      <p:cNvPicPr>
                        <a:picLocks noChangeAspect="1" noChangeArrowheads="1"/>
                      </p:cNvPicPr>
                      <p:nvPr/>
                    </p:nvPicPr>
                    <p:blipFill>
                      <a:blip r:embed="rId4"/>
                      <a:srcRect/>
                      <a:stretch>
                        <a:fillRect/>
                      </a:stretch>
                    </p:blipFill>
                    <p:spPr bwMode="auto">
                      <a:xfrm>
                        <a:off x="5867487" y="986202"/>
                        <a:ext cx="5755341" cy="5121241"/>
                      </a:xfrm>
                      <a:prstGeom prst="rect">
                        <a:avLst/>
                      </a:prstGeom>
                      <a:noFill/>
                    </p:spPr>
                  </p:pic>
                </p:oleObj>
              </mc:Fallback>
            </mc:AlternateContent>
          </a:graphicData>
        </a:graphic>
      </p:graphicFrame>
    </p:spTree>
    <p:extLst>
      <p:ext uri="{BB962C8B-B14F-4D97-AF65-F5344CB8AC3E}">
        <p14:creationId xmlns:p14="http://schemas.microsoft.com/office/powerpoint/2010/main" val="234469540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72143" y="979714"/>
            <a:ext cx="6052457"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dirty="0">
                <a:latin typeface="Courier New" panose="02070309020205020404" pitchFamily="49" charset="0"/>
                <a:cs typeface="Courier New" panose="02070309020205020404" pitchFamily="49" charset="0"/>
              </a:rPr>
              <a:t>.</a:t>
            </a:r>
            <a:r>
              <a:rPr lang="en-GB" sz="1400" dirty="0" err="1">
                <a:latin typeface="Courier New" panose="02070309020205020404" pitchFamily="49" charset="0"/>
                <a:cs typeface="Courier New" panose="02070309020205020404" pitchFamily="49" charset="0"/>
              </a:rPr>
              <a:t>globl</a:t>
            </a:r>
            <a:r>
              <a:rPr lang="en-GB" sz="1400" dirty="0">
                <a:latin typeface="Courier New" panose="02070309020205020404" pitchFamily="49" charset="0"/>
                <a:cs typeface="Courier New" panose="02070309020205020404" pitchFamily="49" charset="0"/>
              </a:rPr>
              <a:t> main</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.section .</a:t>
            </a:r>
            <a:r>
              <a:rPr lang="en-GB" sz="1400" b="1" dirty="0" err="1">
                <a:solidFill>
                  <a:srgbClr val="FF0000"/>
                </a:solidFill>
                <a:latin typeface="Courier New" panose="02070309020205020404" pitchFamily="49" charset="0"/>
                <a:cs typeface="Courier New" panose="02070309020205020404" pitchFamily="49" charset="0"/>
              </a:rPr>
              <a:t>midccm</a:t>
            </a:r>
            <a:endParaRPr lang="en-GB" sz="1400" b="1"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A: .space 4000</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.text</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main:</a:t>
            </a:r>
          </a:p>
          <a:p>
            <a:pPr marL="0" indent="0">
              <a:buNone/>
            </a:pPr>
            <a:r>
              <a:rPr lang="en-GB" sz="1400" dirty="0">
                <a:latin typeface="Courier New" panose="02070309020205020404" pitchFamily="49" charset="0"/>
                <a:cs typeface="Courier New" panose="02070309020205020404" pitchFamily="49" charset="0"/>
              </a:rPr>
              <a:t>la t0, A                    # t0 = </a:t>
            </a:r>
            <a:r>
              <a:rPr lang="en-GB" sz="1400" dirty="0" err="1">
                <a:latin typeface="Courier New" panose="02070309020205020404" pitchFamily="49" charset="0"/>
                <a:cs typeface="Courier New" panose="02070309020205020404" pitchFamily="49" charset="0"/>
              </a:rPr>
              <a:t>addr</a:t>
            </a:r>
            <a:r>
              <a:rPr lang="en-GB" sz="1400" dirty="0">
                <a:latin typeface="Courier New" panose="02070309020205020404" pitchFamily="49" charset="0"/>
                <a:cs typeface="Courier New" panose="02070309020205020404" pitchFamily="49" charset="0"/>
              </a:rPr>
              <a:t>(A)</a:t>
            </a:r>
          </a:p>
          <a:p>
            <a:pPr marL="0" indent="0">
              <a:buNone/>
            </a:pPr>
            <a:r>
              <a:rPr lang="en-GB" sz="1400" dirty="0">
                <a:latin typeface="Courier New" panose="02070309020205020404" pitchFamily="49" charset="0"/>
                <a:cs typeface="Courier New" panose="02070309020205020404" pitchFamily="49" charset="0"/>
              </a:rPr>
              <a:t>li t1, 0x2                  # t1 = 2</a:t>
            </a:r>
          </a:p>
          <a:p>
            <a:pPr marL="0" indent="0">
              <a:buNone/>
            </a:pPr>
            <a:r>
              <a:rPr lang="en-GB" sz="1400" dirty="0">
                <a:latin typeface="Courier New" panose="02070309020205020404" pitchFamily="49" charset="0"/>
                <a:cs typeface="Courier New" panose="02070309020205020404" pitchFamily="49" charset="0"/>
              </a:rPr>
              <a:t>li t2, 1000                 # t2 = 1000</a:t>
            </a:r>
          </a:p>
          <a:p>
            <a:pPr marL="0" indent="0">
              <a:buNone/>
            </a:pPr>
            <a:r>
              <a:rPr lang="en-GB" sz="1400" dirty="0">
                <a:latin typeface="Courier New" panose="02070309020205020404" pitchFamily="49" charset="0"/>
                <a:cs typeface="Courier New" panose="02070309020205020404" pitchFamily="49" charset="0"/>
              </a:rPr>
              <a:t>INSERT_NOPS_2</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6124074" y="979714"/>
            <a:ext cx="5861097"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REPEAT:</a:t>
            </a:r>
          </a:p>
          <a:p>
            <a:pPr marL="0" indent="0">
              <a:buNone/>
            </a:pPr>
            <a:r>
              <a:rPr lang="en-GB" sz="1400" b="1" dirty="0">
                <a:solidFill>
                  <a:srgbClr val="FF0000"/>
                </a:solidFill>
                <a:latin typeface="Courier New" panose="02070309020205020404" pitchFamily="49" charset="0"/>
                <a:cs typeface="Courier New" panose="02070309020205020404" pitchFamily="49" charset="0"/>
              </a:rPr>
              <a:t>    </a:t>
            </a:r>
            <a:r>
              <a:rPr lang="en-GB" sz="1400" b="1" dirty="0" err="1">
                <a:solidFill>
                  <a:srgbClr val="FF0000"/>
                </a:solidFill>
                <a:latin typeface="Courier New" panose="02070309020205020404" pitchFamily="49" charset="0"/>
                <a:cs typeface="Courier New" panose="02070309020205020404" pitchFamily="49" charset="0"/>
              </a:rPr>
              <a:t>sw</a:t>
            </a:r>
            <a:r>
              <a:rPr lang="en-GB" sz="1400" b="1" dirty="0">
                <a:solidFill>
                  <a:srgbClr val="FF0000"/>
                </a:solidFill>
                <a:latin typeface="Courier New" panose="02070309020205020404" pitchFamily="49" charset="0"/>
                <a:cs typeface="Courier New" panose="02070309020205020404" pitchFamily="49" charset="0"/>
              </a:rPr>
              <a:t> t1, (t0)</a:t>
            </a:r>
          </a:p>
          <a:p>
            <a:pPr marL="0" indent="0">
              <a:buNone/>
            </a:pPr>
            <a:r>
              <a:rPr lang="en-GB" sz="1400" dirty="0">
                <a:latin typeface="Courier New" panose="02070309020205020404" pitchFamily="49" charset="0"/>
                <a:cs typeface="Courier New" panose="02070309020205020404" pitchFamily="49" charset="0"/>
              </a:rPr>
              <a:t>    INSERT_NOPS_10</a:t>
            </a:r>
          </a:p>
          <a:p>
            <a:pPr marL="0" indent="0">
              <a:buNone/>
            </a:pPr>
            <a:r>
              <a:rPr lang="en-GB" sz="1400" dirty="0">
                <a:latin typeface="Courier New" panose="02070309020205020404" pitchFamily="49" charset="0"/>
                <a:cs typeface="Courier New" panose="02070309020205020404" pitchFamily="49" charset="0"/>
              </a:rPr>
              <a:t>    INSERT_NOPS_4</a:t>
            </a:r>
          </a:p>
          <a:p>
            <a:pPr marL="0" indent="0">
              <a:buNone/>
            </a:pP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lw</a:t>
            </a:r>
            <a:r>
              <a:rPr lang="en-GB" sz="1400" dirty="0">
                <a:latin typeface="Courier New" panose="02070309020205020404" pitchFamily="49" charset="0"/>
                <a:cs typeface="Courier New" panose="02070309020205020404" pitchFamily="49" charset="0"/>
              </a:rPr>
              <a:t> t1, (t0)</a:t>
            </a:r>
          </a:p>
          <a:p>
            <a:pPr marL="0" indent="0">
              <a:buNone/>
            </a:pPr>
            <a:r>
              <a:rPr lang="en-GB" sz="1400" dirty="0">
                <a:latin typeface="Courier New" panose="02070309020205020404" pitchFamily="49" charset="0"/>
                <a:cs typeface="Courier New" panose="02070309020205020404" pitchFamily="49" charset="0"/>
              </a:rPr>
              <a:t>    INSERT_NOPS_10</a:t>
            </a:r>
          </a:p>
          <a:p>
            <a:pPr marL="0" indent="0">
              <a:buNone/>
            </a:pPr>
            <a:r>
              <a:rPr lang="en-GB" sz="1400" dirty="0">
                <a:latin typeface="Courier New" panose="02070309020205020404" pitchFamily="49" charset="0"/>
                <a:cs typeface="Courier New" panose="02070309020205020404" pitchFamily="49" charset="0"/>
              </a:rPr>
              <a:t>    add t1,t1,t1</a:t>
            </a:r>
          </a:p>
          <a:p>
            <a:pPr marL="0" indent="0">
              <a:buNone/>
            </a:pPr>
            <a:r>
              <a:rPr lang="en-GB" sz="1400" dirty="0">
                <a:latin typeface="Courier New" panose="02070309020205020404" pitchFamily="49" charset="0"/>
                <a:cs typeface="Courier New" panose="02070309020205020404" pitchFamily="49" charset="0"/>
              </a:rPr>
              <a:t>    add t0,t0,0x04</a:t>
            </a:r>
          </a:p>
          <a:p>
            <a:pPr marL="0" indent="0">
              <a:buNone/>
            </a:pPr>
            <a:r>
              <a:rPr lang="en-GB" sz="1400" dirty="0">
                <a:latin typeface="Courier New" panose="02070309020205020404" pitchFamily="49" charset="0"/>
                <a:cs typeface="Courier New" panose="02070309020205020404" pitchFamily="49" charset="0"/>
              </a:rPr>
              <a:t>    add t2,t2,-1</a:t>
            </a:r>
          </a:p>
          <a:p>
            <a:pPr marL="0" indent="0">
              <a:buNone/>
            </a:pPr>
            <a:r>
              <a:rPr lang="en-GB" sz="1400" dirty="0">
                <a:latin typeface="Courier New" panose="02070309020205020404" pitchFamily="49" charset="0"/>
                <a:cs typeface="Courier New" panose="02070309020205020404" pitchFamily="49" charset="0"/>
              </a:rPr>
              <a:t>    INSERT_NOPS_10</a:t>
            </a:r>
          </a:p>
          <a:p>
            <a:pPr marL="0" indent="0">
              <a:buNone/>
            </a:pP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bne</a:t>
            </a:r>
            <a:r>
              <a:rPr lang="en-GB" sz="1400" dirty="0">
                <a:latin typeface="Courier New" panose="02070309020205020404" pitchFamily="49" charset="0"/>
                <a:cs typeface="Courier New" panose="02070309020205020404" pitchFamily="49" charset="0"/>
              </a:rPr>
              <a:t>  t2, zero, REPEAT   # Repeat the loop</a:t>
            </a:r>
          </a:p>
          <a:p>
            <a:pPr marL="0" indent="0">
              <a:buNone/>
            </a:pP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nop</a:t>
            </a: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nop</a:t>
            </a: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.end</a:t>
            </a:r>
          </a:p>
        </p:txBody>
      </p:sp>
      <p:sp>
        <p:nvSpPr>
          <p:cNvPr id="3" name="Arco 2"/>
          <p:cNvSpPr/>
          <p:nvPr/>
        </p:nvSpPr>
        <p:spPr>
          <a:xfrm rot="8661836">
            <a:off x="905872" y="1999642"/>
            <a:ext cx="7149387" cy="1857585"/>
          </a:xfrm>
          <a:prstGeom prst="arc">
            <a:avLst>
              <a:gd name="adj1" fmla="val 14049287"/>
              <a:gd name="adj2" fmla="val 476150"/>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7"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a:t>RVfpga Lab 13: Stores – Example program</a:t>
            </a:r>
          </a:p>
        </p:txBody>
      </p:sp>
    </p:spTree>
    <p:extLst>
      <p:ext uri="{BB962C8B-B14F-4D97-AF65-F5344CB8AC3E}">
        <p14:creationId xmlns:p14="http://schemas.microsoft.com/office/powerpoint/2010/main" val="1200943686"/>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13: Low-latency Store – Simulation</a:t>
            </a:r>
          </a:p>
        </p:txBody>
      </p:sp>
      <p:pic>
        <p:nvPicPr>
          <p:cNvPr id="2" name="Imagen 1"/>
          <p:cNvPicPr>
            <a:picLocks noChangeAspect="1"/>
          </p:cNvPicPr>
          <p:nvPr/>
        </p:nvPicPr>
        <p:blipFill>
          <a:blip r:embed="rId2"/>
          <a:stretch>
            <a:fillRect/>
          </a:stretch>
        </p:blipFill>
        <p:spPr>
          <a:xfrm>
            <a:off x="102292" y="1058677"/>
            <a:ext cx="11992420" cy="5034601"/>
          </a:xfrm>
          <a:prstGeom prst="rect">
            <a:avLst/>
          </a:prstGeom>
        </p:spPr>
      </p:pic>
    </p:spTree>
    <p:extLst>
      <p:ext uri="{BB962C8B-B14F-4D97-AF65-F5344CB8AC3E}">
        <p14:creationId xmlns:p14="http://schemas.microsoft.com/office/powerpoint/2010/main" val="2317998517"/>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a:t>RVfpga Lab 13: Low-latency Store – </a:t>
            </a:r>
            <a:r>
              <a:rPr lang="en-US" sz="4000" b="1" dirty="0" err="1"/>
              <a:t>SweRV</a:t>
            </a:r>
            <a:r>
              <a:rPr lang="en-US" sz="4000" b="1" dirty="0"/>
              <a:t> EH1 pipeline</a:t>
            </a:r>
          </a:p>
        </p:txBody>
      </p:sp>
      <p:graphicFrame>
        <p:nvGraphicFramePr>
          <p:cNvPr id="5" name="Objeto 4"/>
          <p:cNvGraphicFramePr>
            <a:graphicFrameLocks noChangeAspect="1"/>
          </p:cNvGraphicFramePr>
          <p:nvPr/>
        </p:nvGraphicFramePr>
        <p:xfrm>
          <a:off x="195130" y="881738"/>
          <a:ext cx="11790042" cy="5398035"/>
        </p:xfrm>
        <a:graphic>
          <a:graphicData uri="http://schemas.openxmlformats.org/presentationml/2006/ole">
            <mc:AlternateContent xmlns:mc="http://schemas.openxmlformats.org/markup-compatibility/2006">
              <mc:Choice xmlns:v="urn:schemas-microsoft-com:vml" Requires="v">
                <p:oleObj spid="_x0000_s112741" name="Visio" r:id="rId3" imgW="98879155" imgH="45148532" progId="Visio.Drawing.15">
                  <p:embed/>
                </p:oleObj>
              </mc:Choice>
              <mc:Fallback>
                <p:oleObj name="Visio" r:id="rId3" imgW="98879155" imgH="45148532" progId="Visio.Drawing.15">
                  <p:embed/>
                  <p:pic>
                    <p:nvPicPr>
                      <p:cNvPr id="5" name="Objeto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130" y="881738"/>
                        <a:ext cx="11790042" cy="5398035"/>
                      </a:xfrm>
                      <a:prstGeom prst="rect">
                        <a:avLst/>
                      </a:prstGeom>
                      <a:noFill/>
                    </p:spPr>
                  </p:pic>
                </p:oleObj>
              </mc:Fallback>
            </mc:AlternateContent>
          </a:graphicData>
        </a:graphic>
      </p:graphicFrame>
    </p:spTree>
    <p:extLst>
      <p:ext uri="{BB962C8B-B14F-4D97-AF65-F5344CB8AC3E}">
        <p14:creationId xmlns:p14="http://schemas.microsoft.com/office/powerpoint/2010/main" val="356129005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1012370"/>
            <a:ext cx="11677320" cy="5127172"/>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solidFill>
                  <a:srgbClr val="0070C0"/>
                </a:solidFill>
              </a:rPr>
              <a:t>Cycle i:</a:t>
            </a:r>
            <a:r>
              <a:rPr lang="en-GB" sz="2400" dirty="0">
                <a:solidFill>
                  <a:srgbClr val="0070C0"/>
                </a:solidFill>
              </a:rPr>
              <a:t> </a:t>
            </a:r>
            <a:r>
              <a:rPr lang="en-GB" sz="2400" b="1" dirty="0"/>
              <a:t>Decode: </a:t>
            </a:r>
            <a:r>
              <a:rPr lang="en-GB" sz="2400" dirty="0"/>
              <a:t>generates</a:t>
            </a:r>
            <a:r>
              <a:rPr lang="en-GB" sz="2400" b="1" dirty="0"/>
              <a:t> control signals </a:t>
            </a:r>
            <a:r>
              <a:rPr lang="en-GB" sz="2400" dirty="0"/>
              <a:t>and reads </a:t>
            </a:r>
            <a:r>
              <a:rPr lang="en-GB" sz="2400" b="1" dirty="0"/>
              <a:t>operands</a:t>
            </a:r>
            <a:r>
              <a:rPr lang="en-GB" sz="2400" dirty="0"/>
              <a:t>:</a:t>
            </a:r>
          </a:p>
          <a:p>
            <a:pPr lvl="1"/>
            <a:r>
              <a:rPr lang="en-GB" sz="1800" dirty="0">
                <a:latin typeface="Courier New" panose="02070309020205020404" pitchFamily="49" charset="0"/>
                <a:cs typeface="Courier New" panose="02070309020205020404" pitchFamily="49" charset="0"/>
              </a:rPr>
              <a:t>t0</a:t>
            </a:r>
            <a:r>
              <a:rPr lang="en-GB" sz="1800" dirty="0"/>
              <a:t> = 0xF004000C</a:t>
            </a:r>
          </a:p>
          <a:p>
            <a:pPr lvl="1"/>
            <a:r>
              <a:rPr lang="en-GB" sz="1800" dirty="0"/>
              <a:t>Offset = 0x000</a:t>
            </a:r>
          </a:p>
          <a:p>
            <a:pPr lvl="1"/>
            <a:r>
              <a:rPr lang="en-GB" sz="1800" dirty="0">
                <a:latin typeface="Courier New" panose="02070309020205020404" pitchFamily="49" charset="0"/>
                <a:cs typeface="Courier New" panose="02070309020205020404" pitchFamily="49" charset="0"/>
              </a:rPr>
              <a:t>t1</a:t>
            </a:r>
            <a:r>
              <a:rPr lang="en-GB" sz="1800" dirty="0"/>
              <a:t> = 0x10</a:t>
            </a:r>
            <a:endParaRPr lang="es-ES" sz="1800" dirty="0"/>
          </a:p>
          <a:p>
            <a:pPr lvl="0"/>
            <a:endParaRPr lang="en-GB" sz="2400" b="1" dirty="0"/>
          </a:p>
          <a:p>
            <a:pPr lvl="0"/>
            <a:r>
              <a:rPr lang="en-GB" sz="2400" b="1" dirty="0">
                <a:solidFill>
                  <a:srgbClr val="0070C0"/>
                </a:solidFill>
              </a:rPr>
              <a:t>Cycle i+1:</a:t>
            </a:r>
            <a:r>
              <a:rPr lang="en-GB" sz="2400" dirty="0">
                <a:solidFill>
                  <a:srgbClr val="0070C0"/>
                </a:solidFill>
              </a:rPr>
              <a:t> </a:t>
            </a:r>
            <a:r>
              <a:rPr lang="en-GB" sz="2400" b="1" dirty="0"/>
              <a:t>DC1</a:t>
            </a:r>
            <a:r>
              <a:rPr lang="en-GB" sz="2400" dirty="0"/>
              <a:t>:</a:t>
            </a:r>
          </a:p>
          <a:p>
            <a:pPr lvl="1"/>
            <a:r>
              <a:rPr lang="en-GB" sz="1800" dirty="0"/>
              <a:t>Computes address: </a:t>
            </a:r>
            <a:r>
              <a:rPr lang="en-GB" sz="1800" dirty="0">
                <a:latin typeface="Courier New" panose="02070309020205020404" pitchFamily="49" charset="0"/>
                <a:cs typeface="Courier New" panose="02070309020205020404" pitchFamily="49" charset="0"/>
              </a:rPr>
              <a:t>full_addr_dc1</a:t>
            </a:r>
            <a:r>
              <a:rPr lang="en-GB" sz="1800" dirty="0"/>
              <a:t> = 0xF004000C</a:t>
            </a:r>
          </a:p>
          <a:p>
            <a:endParaRPr lang="en-GB" sz="2400" b="1" dirty="0"/>
          </a:p>
          <a:p>
            <a:r>
              <a:rPr lang="en-GB" sz="2400" b="1" dirty="0">
                <a:solidFill>
                  <a:srgbClr val="0070C0"/>
                </a:solidFill>
              </a:rPr>
              <a:t>Cycle i+6:	</a:t>
            </a:r>
            <a:r>
              <a:rPr lang="en-GB" sz="2400" b="1" dirty="0"/>
              <a:t>DCCM write</a:t>
            </a:r>
            <a:r>
              <a:rPr lang="en-GB" sz="2400" dirty="0"/>
              <a:t>:</a:t>
            </a:r>
          </a:p>
          <a:p>
            <a:pPr lvl="1"/>
            <a:r>
              <a:rPr lang="en-GB" sz="1800" dirty="0" err="1">
                <a:latin typeface="Courier New" panose="02070309020205020404" pitchFamily="49" charset="0"/>
                <a:cs typeface="Courier New" panose="02070309020205020404" pitchFamily="49" charset="0"/>
              </a:rPr>
              <a:t>dccm_wr_addr</a:t>
            </a:r>
            <a:r>
              <a:rPr lang="en-GB" sz="1800" dirty="0"/>
              <a:t> = 0x000C</a:t>
            </a:r>
          </a:p>
          <a:p>
            <a:pPr lvl="1"/>
            <a:r>
              <a:rPr lang="en-GB" sz="1800" dirty="0" err="1">
                <a:latin typeface="Courier New" panose="02070309020205020404" pitchFamily="49" charset="0"/>
                <a:cs typeface="Courier New" panose="02070309020205020404" pitchFamily="49" charset="0"/>
              </a:rPr>
              <a:t>dccm_wr_data</a:t>
            </a:r>
            <a:r>
              <a:rPr lang="en-GB" sz="1800" dirty="0"/>
              <a:t> = 0x4900000010</a:t>
            </a:r>
          </a:p>
        </p:txBody>
      </p:sp>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13: Store basic analysis – Simulation</a:t>
            </a:r>
          </a:p>
        </p:txBody>
      </p:sp>
    </p:spTree>
    <p:extLst>
      <p:ext uri="{BB962C8B-B14F-4D97-AF65-F5344CB8AC3E}">
        <p14:creationId xmlns:p14="http://schemas.microsoft.com/office/powerpoint/2010/main" val="4100677539"/>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89658" y="990598"/>
            <a:ext cx="11677320" cy="5138058"/>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dirty="0"/>
              <a:t>The figure on the next slide shows the main path the </a:t>
            </a:r>
            <a:r>
              <a:rPr lang="en-GB" dirty="0" err="1">
                <a:latin typeface="Courier New" panose="02070309020205020404" pitchFamily="49" charset="0"/>
                <a:cs typeface="Courier New" panose="02070309020205020404" pitchFamily="49" charset="0"/>
              </a:rPr>
              <a:t>lw</a:t>
            </a:r>
            <a:r>
              <a:rPr lang="en-GB" dirty="0"/>
              <a:t> instruction traverses to read Main Memory.</a:t>
            </a:r>
          </a:p>
          <a:p>
            <a:pPr lvl="0"/>
            <a:r>
              <a:rPr lang="en-GB" dirty="0"/>
              <a:t>The processor must stall waiting for data from the External Memory.</a:t>
            </a:r>
          </a:p>
          <a:p>
            <a:pPr lvl="0"/>
            <a:r>
              <a:rPr lang="en-GB" dirty="0"/>
              <a:t>The External Memory is accessed through the AXI bus, which provides the address to the Lite DRAM controller and, some cycles later, aligns and sends the requested data to the DC3 stage.</a:t>
            </a:r>
          </a:p>
          <a:p>
            <a:pPr lvl="0"/>
            <a:r>
              <a:rPr lang="en-GB" dirty="0"/>
              <a:t>A 2:1 multiplexer in the DC3 stage selects the data coming from the External Memory, instead of the data coming from the DCCM.</a:t>
            </a:r>
          </a:p>
        </p:txBody>
      </p:sp>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a:t>RVfpga Lab 13: Load to the External Memory</a:t>
            </a:r>
          </a:p>
        </p:txBody>
      </p:sp>
    </p:spTree>
    <p:extLst>
      <p:ext uri="{BB962C8B-B14F-4D97-AF65-F5344CB8AC3E}">
        <p14:creationId xmlns:p14="http://schemas.microsoft.com/office/powerpoint/2010/main" val="2244480696"/>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p:cNvGrpSpPr/>
          <p:nvPr/>
        </p:nvGrpSpPr>
        <p:grpSpPr>
          <a:xfrm>
            <a:off x="0" y="0"/>
            <a:ext cx="12192000" cy="6858000"/>
            <a:chOff x="0" y="0"/>
            <a:chExt cx="12192000" cy="6858000"/>
          </a:xfrm>
        </p:grpSpPr>
        <p:sp>
          <p:nvSpPr>
            <p:cNvPr id="8" name="Rectángulo 7"/>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11" name="Objeto 10"/>
            <p:cNvGraphicFramePr>
              <a:graphicFrameLocks noChangeAspect="1"/>
            </p:cNvGraphicFramePr>
            <p:nvPr/>
          </p:nvGraphicFramePr>
          <p:xfrm>
            <a:off x="43543" y="32658"/>
            <a:ext cx="12100247" cy="6749142"/>
          </p:xfrm>
          <a:graphic>
            <a:graphicData uri="http://schemas.openxmlformats.org/presentationml/2006/ole">
              <mc:AlternateContent xmlns:mc="http://schemas.openxmlformats.org/markup-compatibility/2006">
                <mc:Choice xmlns:v="urn:schemas-microsoft-com:vml" Requires="v">
                  <p:oleObj spid="_x0000_s113765" name="Visio" r:id="rId3" imgW="64274784" imgH="35870993" progId="Visio.Drawing.15">
                    <p:embed/>
                  </p:oleObj>
                </mc:Choice>
                <mc:Fallback>
                  <p:oleObj name="Visio" r:id="rId3" imgW="64274784" imgH="35870993" progId="Visio.Drawing.15">
                    <p:embed/>
                    <p:pic>
                      <p:nvPicPr>
                        <p:cNvPr id="11" name="Objeto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43" y="32658"/>
                          <a:ext cx="12100247" cy="6749142"/>
                        </a:xfrm>
                        <a:prstGeom prst="rect">
                          <a:avLst/>
                        </a:prstGeom>
                        <a:noFill/>
                      </p:spPr>
                    </p:pic>
                  </p:oleObj>
                </mc:Fallback>
              </mc:AlternateContent>
            </a:graphicData>
          </a:graphic>
        </p:graphicFrame>
      </p:grpSp>
    </p:spTree>
    <p:extLst>
      <p:ext uri="{BB962C8B-B14F-4D97-AF65-F5344CB8AC3E}">
        <p14:creationId xmlns:p14="http://schemas.microsoft.com/office/powerpoint/2010/main" val="179465251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72143" y="979714"/>
            <a:ext cx="6052457"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dirty="0">
                <a:latin typeface="Courier New" panose="02070309020205020404" pitchFamily="49" charset="0"/>
                <a:cs typeface="Courier New" panose="02070309020205020404" pitchFamily="49" charset="0"/>
              </a:rPr>
              <a:t>.</a:t>
            </a:r>
            <a:r>
              <a:rPr lang="en-GB" sz="1400" dirty="0" err="1">
                <a:latin typeface="Courier New" panose="02070309020205020404" pitchFamily="49" charset="0"/>
                <a:cs typeface="Courier New" panose="02070309020205020404" pitchFamily="49" charset="0"/>
              </a:rPr>
              <a:t>globl</a:t>
            </a:r>
            <a:r>
              <a:rPr lang="en-GB" sz="1400" dirty="0">
                <a:latin typeface="Courier New" panose="02070309020205020404" pitchFamily="49" charset="0"/>
                <a:cs typeface="Courier New" panose="02070309020205020404" pitchFamily="49" charset="0"/>
              </a:rPr>
              <a:t> main</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.data</a:t>
            </a:r>
          </a:p>
          <a:p>
            <a:pPr marL="0" indent="0">
              <a:buNone/>
            </a:pPr>
            <a:r>
              <a:rPr lang="en-GB" sz="1400" b="1" dirty="0">
                <a:solidFill>
                  <a:srgbClr val="FF0000"/>
                </a:solidFill>
                <a:latin typeface="Courier New" panose="02070309020205020404" pitchFamily="49" charset="0"/>
                <a:cs typeface="Courier New" panose="02070309020205020404" pitchFamily="49" charset="0"/>
              </a:rPr>
              <a:t>D: .word 3,5,6,8,7,10,12,2,1,4,11,9</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.text</a:t>
            </a:r>
          </a:p>
          <a:p>
            <a:pPr marL="0" indent="0">
              <a:buNone/>
            </a:pPr>
            <a:r>
              <a:rPr lang="en-GB" sz="1400" dirty="0">
                <a:latin typeface="Courier New" panose="02070309020205020404" pitchFamily="49" charset="0"/>
                <a:cs typeface="Courier New" panose="02070309020205020404" pitchFamily="49" charset="0"/>
              </a:rPr>
              <a:t>main:</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li t2, 0x020</a:t>
            </a:r>
          </a:p>
          <a:p>
            <a:pPr marL="0" indent="0">
              <a:buNone/>
            </a:pPr>
            <a:r>
              <a:rPr lang="en-GB" sz="1400" b="1" dirty="0" err="1">
                <a:solidFill>
                  <a:srgbClr val="FF0000"/>
                </a:solidFill>
                <a:latin typeface="Courier New" panose="02070309020205020404" pitchFamily="49" charset="0"/>
                <a:cs typeface="Courier New" panose="02070309020205020404" pitchFamily="49" charset="0"/>
              </a:rPr>
              <a:t>csrrs</a:t>
            </a:r>
            <a:r>
              <a:rPr lang="en-GB" sz="1400" b="1" dirty="0">
                <a:solidFill>
                  <a:srgbClr val="FF0000"/>
                </a:solidFill>
                <a:latin typeface="Courier New" panose="02070309020205020404" pitchFamily="49" charset="0"/>
                <a:cs typeface="Courier New" panose="02070309020205020404" pitchFamily="49" charset="0"/>
              </a:rPr>
              <a:t> t1, 0x7F9, t2</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la t4, D</a:t>
            </a:r>
          </a:p>
          <a:p>
            <a:pPr marL="0" indent="0">
              <a:buNone/>
            </a:pPr>
            <a:r>
              <a:rPr lang="en-GB" sz="1400" dirty="0">
                <a:latin typeface="Courier New" panose="02070309020205020404" pitchFamily="49" charset="0"/>
                <a:cs typeface="Courier New" panose="02070309020205020404" pitchFamily="49" charset="0"/>
              </a:rPr>
              <a:t>li t5, 12</a:t>
            </a:r>
          </a:p>
          <a:p>
            <a:pPr marL="0" indent="0">
              <a:buNone/>
            </a:pPr>
            <a:r>
              <a:rPr lang="en-GB" sz="1400" dirty="0">
                <a:latin typeface="Courier New" panose="02070309020205020404" pitchFamily="49" charset="0"/>
                <a:cs typeface="Courier New" panose="02070309020205020404" pitchFamily="49" charset="0"/>
              </a:rPr>
              <a:t>li t6, 0x0</a:t>
            </a:r>
          </a:p>
          <a:p>
            <a:pPr marL="0" indent="0">
              <a:buNone/>
            </a:pPr>
            <a:r>
              <a:rPr lang="en-GB" sz="1400" dirty="0">
                <a:latin typeface="Courier New" panose="02070309020205020404" pitchFamily="49" charset="0"/>
                <a:cs typeface="Courier New" panose="02070309020205020404" pitchFamily="49" charset="0"/>
              </a:rPr>
              <a:t>INSERT_NOPS_1</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6124074" y="979714"/>
            <a:ext cx="5861097"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REPEAT:</a:t>
            </a:r>
          </a:p>
          <a:p>
            <a:pPr marL="0" indent="0">
              <a:buNone/>
            </a:pPr>
            <a:r>
              <a:rPr lang="en-GB" sz="1400" dirty="0">
                <a:latin typeface="Courier New" panose="02070309020205020404" pitchFamily="49" charset="0"/>
                <a:cs typeface="Courier New" panose="02070309020205020404" pitchFamily="49" charset="0"/>
              </a:rPr>
              <a:t>   </a:t>
            </a:r>
            <a:r>
              <a:rPr lang="en-GB" sz="1400" b="1" dirty="0" err="1">
                <a:solidFill>
                  <a:srgbClr val="FF0000"/>
                </a:solidFill>
                <a:latin typeface="Courier New" panose="02070309020205020404" pitchFamily="49" charset="0"/>
                <a:cs typeface="Courier New" panose="02070309020205020404" pitchFamily="49" charset="0"/>
              </a:rPr>
              <a:t>lw</a:t>
            </a:r>
            <a:r>
              <a:rPr lang="en-GB" sz="1400" b="1" dirty="0">
                <a:solidFill>
                  <a:srgbClr val="FF0000"/>
                </a:solidFill>
                <a:latin typeface="Courier New" panose="02070309020205020404" pitchFamily="49" charset="0"/>
                <a:cs typeface="Courier New" panose="02070309020205020404" pitchFamily="49" charset="0"/>
              </a:rPr>
              <a:t> t3, (t4)</a:t>
            </a:r>
          </a:p>
          <a:p>
            <a:pPr marL="0" indent="0">
              <a:buNone/>
            </a:pPr>
            <a:r>
              <a:rPr lang="en-GB" sz="1400" dirty="0">
                <a:latin typeface="Courier New" panose="02070309020205020404" pitchFamily="49" charset="0"/>
                <a:cs typeface="Courier New" panose="02070309020205020404" pitchFamily="49" charset="0"/>
              </a:rPr>
              <a:t>   add t5, t5, -1</a:t>
            </a:r>
          </a:p>
          <a:p>
            <a:pPr marL="0" indent="0">
              <a:buNone/>
            </a:pPr>
            <a:r>
              <a:rPr lang="en-GB" sz="1400" dirty="0">
                <a:latin typeface="Courier New" panose="02070309020205020404" pitchFamily="49" charset="0"/>
                <a:cs typeface="Courier New" panose="02070309020205020404" pitchFamily="49" charset="0"/>
              </a:rPr>
              <a:t>   INSERT_NOPS_10</a:t>
            </a:r>
          </a:p>
          <a:p>
            <a:pPr marL="0" indent="0">
              <a:buNone/>
            </a:pPr>
            <a:r>
              <a:rPr lang="en-GB" sz="1400" dirty="0">
                <a:latin typeface="Courier New" panose="02070309020205020404" pitchFamily="49" charset="0"/>
                <a:cs typeface="Courier New" panose="02070309020205020404" pitchFamily="49" charset="0"/>
              </a:rPr>
              <a:t>   add t6, t3, t6</a:t>
            </a:r>
          </a:p>
          <a:p>
            <a:pPr marL="0" indent="0">
              <a:buNone/>
            </a:pPr>
            <a:r>
              <a:rPr lang="en-GB" sz="1400" dirty="0">
                <a:latin typeface="Courier New" panose="02070309020205020404" pitchFamily="49" charset="0"/>
                <a:cs typeface="Courier New" panose="02070309020205020404" pitchFamily="49" charset="0"/>
              </a:rPr>
              <a:t>   add t4, t4, 4</a:t>
            </a:r>
          </a:p>
          <a:p>
            <a:pPr marL="0" indent="0">
              <a:buNone/>
            </a:pPr>
            <a:r>
              <a:rPr lang="en-GB" sz="1400" dirty="0">
                <a:latin typeface="Courier New" panose="02070309020205020404" pitchFamily="49" charset="0"/>
                <a:cs typeface="Courier New" panose="02070309020205020404" pitchFamily="49" charset="0"/>
              </a:rPr>
              <a:t>   INSERT_NOPS_9</a:t>
            </a:r>
          </a:p>
          <a:p>
            <a:pPr marL="0" indent="0">
              <a:buNone/>
            </a:pP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bne</a:t>
            </a:r>
            <a:r>
              <a:rPr lang="en-GB" sz="1400" dirty="0">
                <a:latin typeface="Courier New" panose="02070309020205020404" pitchFamily="49" charset="0"/>
                <a:cs typeface="Courier New" panose="02070309020205020404" pitchFamily="49" charset="0"/>
              </a:rPr>
              <a:t>  t5, zero, REPEAT    # Repeat the loop</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INSERT_NOPS_4</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.end</a:t>
            </a:r>
          </a:p>
        </p:txBody>
      </p:sp>
      <p:sp>
        <p:nvSpPr>
          <p:cNvPr id="3" name="Arco 2"/>
          <p:cNvSpPr/>
          <p:nvPr/>
        </p:nvSpPr>
        <p:spPr>
          <a:xfrm rot="8661836">
            <a:off x="318042" y="2631014"/>
            <a:ext cx="7149387" cy="1857585"/>
          </a:xfrm>
          <a:prstGeom prst="arc">
            <a:avLst>
              <a:gd name="adj1" fmla="val 12326206"/>
              <a:gd name="adj2" fmla="val 476150"/>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7"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a:t>RVfpga Lab 13: External Memory – Example program</a:t>
            </a:r>
          </a:p>
        </p:txBody>
      </p:sp>
    </p:spTree>
    <p:extLst>
      <p:ext uri="{BB962C8B-B14F-4D97-AF65-F5344CB8AC3E}">
        <p14:creationId xmlns:p14="http://schemas.microsoft.com/office/powerpoint/2010/main" val="1759532092"/>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13: External Memory – Simulation</a:t>
            </a:r>
          </a:p>
        </p:txBody>
      </p:sp>
      <p:pic>
        <p:nvPicPr>
          <p:cNvPr id="3" name="Imagen 2"/>
          <p:cNvPicPr>
            <a:picLocks noChangeAspect="1"/>
          </p:cNvPicPr>
          <p:nvPr/>
        </p:nvPicPr>
        <p:blipFill>
          <a:blip r:embed="rId2"/>
          <a:stretch>
            <a:fillRect/>
          </a:stretch>
        </p:blipFill>
        <p:spPr>
          <a:xfrm>
            <a:off x="42726" y="1439812"/>
            <a:ext cx="12119848" cy="3405691"/>
          </a:xfrm>
          <a:prstGeom prst="rect">
            <a:avLst/>
          </a:prstGeom>
        </p:spPr>
      </p:pic>
    </p:spTree>
    <p:extLst>
      <p:ext uri="{BB962C8B-B14F-4D97-AF65-F5344CB8AC3E}">
        <p14:creationId xmlns:p14="http://schemas.microsoft.com/office/powerpoint/2010/main" val="1655799727"/>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903510"/>
            <a:ext cx="11677320" cy="5127172"/>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dirty="0"/>
              <a:t>The Decode stage computes the address, which in the fourth iteration of the example is 0x00002204.</a:t>
            </a:r>
          </a:p>
          <a:p>
            <a:pPr lvl="0"/>
            <a:r>
              <a:rPr lang="en-GB" dirty="0"/>
              <a:t>Then, the address is sent to the external memory through the AXI bus:</a:t>
            </a:r>
          </a:p>
          <a:p>
            <a:pPr lvl="1"/>
            <a:r>
              <a:rPr lang="en-GB" dirty="0" err="1">
                <a:latin typeface="Courier New" panose="02070309020205020404" pitchFamily="49" charset="0"/>
                <a:cs typeface="Courier New" panose="02070309020205020404" pitchFamily="49" charset="0"/>
              </a:rPr>
              <a:t>lsu_axi_arvalid</a:t>
            </a:r>
            <a:r>
              <a:rPr lang="en-GB" dirty="0"/>
              <a:t> = 1 </a:t>
            </a:r>
          </a:p>
          <a:p>
            <a:pPr lvl="1"/>
            <a:r>
              <a:rPr lang="en-GB" dirty="0" err="1">
                <a:latin typeface="Courier New" panose="02070309020205020404" pitchFamily="49" charset="0"/>
                <a:cs typeface="Courier New" panose="02070309020205020404" pitchFamily="49" charset="0"/>
              </a:rPr>
              <a:t>lsu_axi_araddr</a:t>
            </a:r>
            <a:r>
              <a:rPr lang="en-GB" dirty="0"/>
              <a:t> = 0x00002200</a:t>
            </a:r>
          </a:p>
          <a:p>
            <a:r>
              <a:rPr lang="en-GB" dirty="0"/>
              <a:t>Some cycles later, the external memory returns 64-bit data read through the AXI Bus</a:t>
            </a:r>
          </a:p>
          <a:p>
            <a:pPr lvl="1"/>
            <a:r>
              <a:rPr lang="en-GB" dirty="0" err="1">
                <a:latin typeface="Courier New" panose="02070309020205020404" pitchFamily="49" charset="0"/>
                <a:cs typeface="Courier New" panose="02070309020205020404" pitchFamily="49" charset="0"/>
              </a:rPr>
              <a:t>lsu_axi_rdata</a:t>
            </a:r>
            <a:r>
              <a:rPr lang="en-GB" dirty="0"/>
              <a:t> = 0x0000000800000006 </a:t>
            </a:r>
          </a:p>
          <a:p>
            <a:pPr lvl="1"/>
            <a:r>
              <a:rPr lang="en-GB" dirty="0" err="1">
                <a:latin typeface="Courier New" panose="02070309020205020404" pitchFamily="49" charset="0"/>
                <a:cs typeface="Courier New" panose="02070309020205020404" pitchFamily="49" charset="0"/>
              </a:rPr>
              <a:t>lsu_axi_rvalid</a:t>
            </a:r>
            <a:r>
              <a:rPr lang="en-GB" dirty="0"/>
              <a:t> = 1</a:t>
            </a:r>
          </a:p>
          <a:p>
            <a:r>
              <a:rPr lang="en-GB" dirty="0"/>
              <a:t>Finally, the requested 32-bit data is extracted from the 64-bit data, inserted in the main pipeline path, and written into the Register File.</a:t>
            </a:r>
            <a:endParaRPr lang="en-GB" sz="1800" dirty="0"/>
          </a:p>
        </p:txBody>
      </p:sp>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13: External Memory – Analysis</a:t>
            </a:r>
          </a:p>
        </p:txBody>
      </p:sp>
    </p:spTree>
    <p:extLst>
      <p:ext uri="{BB962C8B-B14F-4D97-AF65-F5344CB8AC3E}">
        <p14:creationId xmlns:p14="http://schemas.microsoft.com/office/powerpoint/2010/main" val="1722069634"/>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13: Tasks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929898"/>
            <a:ext cx="11468213" cy="540891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b="1" dirty="0"/>
              <a:t>TASK</a:t>
            </a:r>
            <a:r>
              <a:rPr lang="en-US" sz="2000" dirty="0"/>
              <a:t>. Include signal </a:t>
            </a:r>
            <a:r>
              <a:rPr lang="en-US" sz="2000" dirty="0" err="1">
                <a:latin typeface="Courier New" panose="02070309020205020404" pitchFamily="49" charset="0"/>
                <a:cs typeface="Courier New" panose="02070309020205020404" pitchFamily="49" charset="0"/>
              </a:rPr>
              <a:t>lsu_p</a:t>
            </a:r>
            <a:r>
              <a:rPr lang="en-US" sz="2000" dirty="0">
                <a:latin typeface="Courier New" panose="02070309020205020404" pitchFamily="49" charset="0"/>
                <a:cs typeface="Courier New" panose="02070309020205020404" pitchFamily="49" charset="0"/>
              </a:rPr>
              <a:t> </a:t>
            </a:r>
            <a:r>
              <a:rPr lang="en-US" sz="2000" dirty="0"/>
              <a:t>in the simulation from Figure 4 and </a:t>
            </a:r>
            <a:r>
              <a:rPr lang="en-US" sz="2000" dirty="0" err="1"/>
              <a:t>analyse</a:t>
            </a:r>
            <a:r>
              <a:rPr lang="en-US" sz="2000" dirty="0"/>
              <a:t> its bits.</a:t>
            </a:r>
          </a:p>
          <a:p>
            <a:r>
              <a:rPr lang="en-US" sz="2000" b="1" dirty="0"/>
              <a:t>TASK</a:t>
            </a:r>
            <a:r>
              <a:rPr lang="en-US" sz="2000" dirty="0"/>
              <a:t>. </a:t>
            </a:r>
            <a:r>
              <a:rPr lang="en-US" sz="2000" dirty="0" err="1"/>
              <a:t>Analyse</a:t>
            </a:r>
            <a:r>
              <a:rPr lang="en-US" sz="2000" dirty="0"/>
              <a:t> in the Verilog code the path followed by the two inputs to the LSU (</a:t>
            </a:r>
            <a:r>
              <a:rPr lang="en-US" sz="2000" dirty="0">
                <a:latin typeface="Courier New" panose="02070309020205020404" pitchFamily="49" charset="0"/>
                <a:cs typeface="Courier New" panose="02070309020205020404" pitchFamily="49" charset="0"/>
              </a:rPr>
              <a:t>exu_lsu_rs1_d </a:t>
            </a:r>
            <a:r>
              <a:rPr lang="en-US" sz="2000" dirty="0"/>
              <a:t>and </a:t>
            </a:r>
            <a:r>
              <a:rPr lang="en-US" sz="2000" dirty="0" err="1">
                <a:latin typeface="Courier New" panose="02070309020205020404" pitchFamily="49" charset="0"/>
                <a:cs typeface="Courier New" panose="02070309020205020404" pitchFamily="49" charset="0"/>
              </a:rPr>
              <a:t>dec_lsu_offset_d</a:t>
            </a:r>
            <a:r>
              <a:rPr lang="en-US" sz="2000" dirty="0"/>
              <a:t>) from the sources where they are obtained. Several modules are involved in this process: </a:t>
            </a:r>
            <a:r>
              <a:rPr lang="en-US" sz="2000" dirty="0" err="1">
                <a:latin typeface="Courier New" panose="02070309020205020404" pitchFamily="49" charset="0"/>
                <a:cs typeface="Courier New" panose="02070309020205020404" pitchFamily="49" charset="0"/>
              </a:rPr>
              <a:t>dec</a:t>
            </a:r>
            <a:r>
              <a:rPr lang="en-US" sz="2000" dirty="0"/>
              <a:t>, </a:t>
            </a:r>
            <a:r>
              <a:rPr lang="en-US" sz="2000" dirty="0" err="1">
                <a:latin typeface="Courier New" panose="02070309020205020404" pitchFamily="49" charset="0"/>
                <a:cs typeface="Courier New" panose="02070309020205020404" pitchFamily="49" charset="0"/>
              </a:rPr>
              <a:t>exu</a:t>
            </a:r>
            <a:r>
              <a:rPr lang="en-US" sz="2000" dirty="0"/>
              <a:t>, </a:t>
            </a:r>
            <a:r>
              <a:rPr lang="en-US" sz="2000" dirty="0" err="1">
                <a:latin typeface="Courier New" panose="02070309020205020404" pitchFamily="49" charset="0"/>
                <a:cs typeface="Courier New" panose="02070309020205020404" pitchFamily="49" charset="0"/>
              </a:rPr>
              <a:t>lsu</a:t>
            </a:r>
            <a:r>
              <a:rPr lang="en-US" sz="2000" dirty="0"/>
              <a:t>.</a:t>
            </a:r>
          </a:p>
          <a:p>
            <a:r>
              <a:rPr lang="en-US" sz="2000" b="1" dirty="0"/>
              <a:t>TASK</a:t>
            </a:r>
            <a:r>
              <a:rPr lang="en-US" sz="2000" dirty="0"/>
              <a:t>. </a:t>
            </a:r>
            <a:r>
              <a:rPr lang="en-US" sz="2000" dirty="0" err="1"/>
              <a:t>Analyse</a:t>
            </a:r>
            <a:r>
              <a:rPr lang="en-US" sz="2000" dirty="0"/>
              <a:t> the implementation of the two adders from the DC1 stage, which are instantiated in module </a:t>
            </a:r>
            <a:r>
              <a:rPr lang="en-US" sz="2000" dirty="0" err="1">
                <a:latin typeface="Courier New" panose="02070309020205020404" pitchFamily="49" charset="0"/>
                <a:cs typeface="Courier New" panose="02070309020205020404" pitchFamily="49" charset="0"/>
              </a:rPr>
              <a:t>lsu_lsc_ctl</a:t>
            </a:r>
            <a:r>
              <a:rPr lang="en-US" sz="2000" dirty="0"/>
              <a:t>.</a:t>
            </a:r>
          </a:p>
          <a:p>
            <a:r>
              <a:rPr lang="en-US" sz="2000" b="1" dirty="0"/>
              <a:t>TASK</a:t>
            </a:r>
            <a:r>
              <a:rPr lang="en-US" sz="2000" dirty="0"/>
              <a:t>. In the program from Figure 2, try different access sizes (byte, half-word) and unaligned accesses. To do so, change the offset or the access type from </a:t>
            </a:r>
            <a:r>
              <a:rPr lang="en-US" sz="2000" dirty="0" err="1">
                <a:latin typeface="Courier New" panose="02070309020205020404" pitchFamily="49" charset="0"/>
                <a:cs typeface="Courier New" panose="02070309020205020404" pitchFamily="49" charset="0"/>
              </a:rPr>
              <a:t>lw</a:t>
            </a:r>
            <a:r>
              <a:rPr lang="en-US" sz="2000" dirty="0"/>
              <a:t> to </a:t>
            </a:r>
            <a:r>
              <a:rPr lang="en-US" sz="2000" dirty="0" err="1"/>
              <a:t>lb</a:t>
            </a:r>
            <a:r>
              <a:rPr lang="en-US" sz="2000" dirty="0"/>
              <a:t> (load byte) or </a:t>
            </a:r>
            <a:r>
              <a:rPr lang="en-US" sz="2000" dirty="0" err="1"/>
              <a:t>lh</a:t>
            </a:r>
            <a:r>
              <a:rPr lang="en-US" sz="2000" dirty="0"/>
              <a:t> (load half-word). For example, if you change the offset from 4 to 3, the load word instruction performs an unaligned access to the 32-bits starting at address 0xF0040003, as shown in Figure 8. </a:t>
            </a:r>
            <a:r>
              <a:rPr lang="en-US" sz="2000" dirty="0" err="1"/>
              <a:t>Analyse</a:t>
            </a:r>
            <a:r>
              <a:rPr lang="en-US" sz="2000" dirty="0"/>
              <a:t> the value of signals </a:t>
            </a:r>
            <a:r>
              <a:rPr lang="en-US" sz="2000" dirty="0">
                <a:latin typeface="Courier New" panose="02070309020205020404" pitchFamily="49" charset="0"/>
                <a:cs typeface="Courier New" panose="02070309020205020404" pitchFamily="49" charset="0"/>
              </a:rPr>
              <a:t>lsu_addr_dc1[31:0</a:t>
            </a:r>
            <a:r>
              <a:rPr lang="en-US" sz="2000" dirty="0"/>
              <a:t>] (or </a:t>
            </a:r>
            <a:r>
              <a:rPr lang="en-US" sz="2000" dirty="0">
                <a:latin typeface="Courier New" panose="02070309020205020404" pitchFamily="49" charset="0"/>
                <a:cs typeface="Courier New" panose="02070309020205020404" pitchFamily="49" charset="0"/>
              </a:rPr>
              <a:t>full_addr_dc1[31:0</a:t>
            </a:r>
            <a:r>
              <a:rPr lang="en-US" sz="2000" dirty="0"/>
              <a:t>]) and </a:t>
            </a:r>
            <a:r>
              <a:rPr lang="en-US" sz="2000" dirty="0">
                <a:latin typeface="Courier New" panose="02070309020205020404" pitchFamily="49" charset="0"/>
                <a:cs typeface="Courier New" panose="02070309020205020404" pitchFamily="49" charset="0"/>
              </a:rPr>
              <a:t>end_addr_dc1[31:0</a:t>
            </a:r>
            <a:r>
              <a:rPr lang="en-US" sz="2000" dirty="0"/>
              <a:t>] under these different situations.</a:t>
            </a:r>
          </a:p>
          <a:p>
            <a:r>
              <a:rPr lang="en-US" sz="2000" b="1" dirty="0"/>
              <a:t>TASK</a:t>
            </a:r>
            <a:r>
              <a:rPr lang="en-US" sz="2000" dirty="0"/>
              <a:t>. </a:t>
            </a:r>
            <a:r>
              <a:rPr lang="en-US" sz="2000" dirty="0" err="1"/>
              <a:t>Analyse</a:t>
            </a:r>
            <a:r>
              <a:rPr lang="en-US" sz="2000" dirty="0"/>
              <a:t> unaligned stores to the DCCM, as well as sub-word stores: store byte (</a:t>
            </a:r>
            <a:r>
              <a:rPr lang="en-US" sz="2000" dirty="0" err="1">
                <a:latin typeface="Courier New" panose="02070309020205020404" pitchFamily="49" charset="0"/>
                <a:cs typeface="Courier New" panose="02070309020205020404" pitchFamily="49" charset="0"/>
              </a:rPr>
              <a:t>sb</a:t>
            </a:r>
            <a:r>
              <a:rPr lang="en-US" sz="2000" dirty="0"/>
              <a:t>) or store half-word (</a:t>
            </a:r>
            <a:r>
              <a:rPr lang="en-US" sz="2000" dirty="0" err="1">
                <a:latin typeface="Courier New" panose="02070309020205020404" pitchFamily="49" charset="0"/>
                <a:cs typeface="Courier New" panose="02070309020205020404" pitchFamily="49" charset="0"/>
              </a:rPr>
              <a:t>sh</a:t>
            </a:r>
            <a:r>
              <a:rPr lang="en-US" sz="2000" dirty="0"/>
              <a:t>).</a:t>
            </a:r>
          </a:p>
          <a:p>
            <a:r>
              <a:rPr lang="en-US" sz="2000" b="1" dirty="0"/>
              <a:t>TASK</a:t>
            </a:r>
            <a:r>
              <a:rPr lang="en-US" sz="2000" dirty="0"/>
              <a:t>. It can also be interesting to </a:t>
            </a:r>
            <a:r>
              <a:rPr lang="en-US" sz="2000" dirty="0" err="1"/>
              <a:t>analyse</a:t>
            </a:r>
            <a:r>
              <a:rPr lang="en-US" sz="2000" dirty="0"/>
              <a:t> the AXI Bus implementation for accessing the DRAM Controller, for which you can inspect the </a:t>
            </a:r>
            <a:r>
              <a:rPr lang="en-US" sz="2000" dirty="0" err="1">
                <a:latin typeface="Courier New" panose="02070309020205020404" pitchFamily="49" charset="0"/>
                <a:cs typeface="Courier New" panose="02070309020205020404" pitchFamily="49" charset="0"/>
              </a:rPr>
              <a:t>lsu_bus_intf</a:t>
            </a:r>
            <a:r>
              <a:rPr lang="en-US" sz="2000" dirty="0">
                <a:latin typeface="Courier New" panose="02070309020205020404" pitchFamily="49" charset="0"/>
                <a:cs typeface="Courier New" panose="02070309020205020404" pitchFamily="49" charset="0"/>
              </a:rPr>
              <a:t> </a:t>
            </a:r>
            <a:r>
              <a:rPr lang="en-US" sz="2000" dirty="0"/>
              <a:t>module.</a:t>
            </a:r>
          </a:p>
        </p:txBody>
      </p:sp>
    </p:spTree>
    <p:extLst>
      <p:ext uri="{BB962C8B-B14F-4D97-AF65-F5344CB8AC3E}">
        <p14:creationId xmlns:p14="http://schemas.microsoft.com/office/powerpoint/2010/main" val="11649986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err="1"/>
              <a:t>RVfpga</a:t>
            </a:r>
            <a:r>
              <a:rPr lang="en-US" b="1" dirty="0"/>
              <a:t> Hierarchy</a:t>
            </a:r>
          </a:p>
        </p:txBody>
      </p:sp>
      <p:graphicFrame>
        <p:nvGraphicFramePr>
          <p:cNvPr id="2" name="Tabla 1"/>
          <p:cNvGraphicFramePr>
            <a:graphicFrameLocks noGrp="1"/>
          </p:cNvGraphicFramePr>
          <p:nvPr>
            <p:extLst>
              <p:ext uri="{D42A27DB-BD31-4B8C-83A1-F6EECF244321}">
                <p14:modId xmlns:p14="http://schemas.microsoft.com/office/powerpoint/2010/main" val="1526541050"/>
              </p:ext>
            </p:extLst>
          </p:nvPr>
        </p:nvGraphicFramePr>
        <p:xfrm>
          <a:off x="543068" y="1138948"/>
          <a:ext cx="11355572" cy="4759926"/>
        </p:xfrm>
        <a:graphic>
          <a:graphicData uri="http://schemas.openxmlformats.org/drawingml/2006/table">
            <a:tbl>
              <a:tblPr firstRow="1" firstCol="1" bandRow="1">
                <a:tableStyleId>{5C22544A-7EE6-4342-B048-85BDC9FD1C3A}</a:tableStyleId>
              </a:tblPr>
              <a:tblGrid>
                <a:gridCol w="2890902">
                  <a:extLst>
                    <a:ext uri="{9D8B030D-6E8A-4147-A177-3AD203B41FA5}">
                      <a16:colId xmlns:a16="http://schemas.microsoft.com/office/drawing/2014/main" val="230221091"/>
                    </a:ext>
                  </a:extLst>
                </a:gridCol>
                <a:gridCol w="8464670">
                  <a:extLst>
                    <a:ext uri="{9D8B030D-6E8A-4147-A177-3AD203B41FA5}">
                      <a16:colId xmlns:a16="http://schemas.microsoft.com/office/drawing/2014/main" val="1872086212"/>
                    </a:ext>
                  </a:extLst>
                </a:gridCol>
              </a:tblGrid>
              <a:tr h="376304">
                <a:tc>
                  <a:txBody>
                    <a:bodyPr/>
                    <a:lstStyle/>
                    <a:p>
                      <a:pPr>
                        <a:spcAft>
                          <a:spcPts val="0"/>
                        </a:spcAft>
                      </a:pPr>
                      <a:r>
                        <a:rPr lang="en-GB" sz="2400" dirty="0">
                          <a:effectLst/>
                        </a:rPr>
                        <a:t>Name</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tc>
                  <a:txBody>
                    <a:bodyPr/>
                    <a:lstStyle/>
                    <a:p>
                      <a:pPr>
                        <a:spcAft>
                          <a:spcPts val="0"/>
                        </a:spcAft>
                      </a:pPr>
                      <a:r>
                        <a:rPr lang="en-GB" sz="2400" dirty="0">
                          <a:effectLst/>
                        </a:rPr>
                        <a:t>Description</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extLst>
                  <a:ext uri="{0D108BD9-81ED-4DB2-BD59-A6C34878D82A}">
                    <a16:rowId xmlns:a16="http://schemas.microsoft.com/office/drawing/2014/main" val="3979359454"/>
                  </a:ext>
                </a:extLst>
              </a:tr>
              <a:tr h="752606">
                <a:tc>
                  <a:txBody>
                    <a:bodyPr/>
                    <a:lstStyle/>
                    <a:p>
                      <a:pPr>
                        <a:spcAft>
                          <a:spcPts val="0"/>
                        </a:spcAft>
                      </a:pPr>
                      <a:r>
                        <a:rPr lang="en-GB" sz="2400" dirty="0" err="1">
                          <a:effectLst/>
                        </a:rPr>
                        <a:t>SweRV</a:t>
                      </a:r>
                      <a:r>
                        <a:rPr lang="en-GB" sz="2400" dirty="0">
                          <a:effectLst/>
                        </a:rPr>
                        <a:t> EH1 Core</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tc>
                  <a:txBody>
                    <a:bodyPr/>
                    <a:lstStyle/>
                    <a:p>
                      <a:pPr>
                        <a:spcAft>
                          <a:spcPts val="0"/>
                        </a:spcAft>
                      </a:pPr>
                      <a:r>
                        <a:rPr lang="en-GB" sz="2000" dirty="0">
                          <a:effectLst/>
                        </a:rPr>
                        <a:t>Open-source commercial RISC-V core developed be Western Digital (</a:t>
                      </a:r>
                      <a:r>
                        <a:rPr lang="en-GB" sz="2000" u="sng" dirty="0">
                          <a:effectLst/>
                          <a:hlinkClick r:id="rId2"/>
                        </a:rPr>
                        <a:t>https://github.com/chipsalliance/Cores-SweRV</a:t>
                      </a:r>
                      <a:r>
                        <a:rPr lang="en-GB" sz="2000" dirty="0">
                          <a:effectLst/>
                        </a:rPr>
                        <a:t>).</a:t>
                      </a:r>
                      <a:endParaRPr lang="es-ES" sz="2000" dirty="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extLst>
                  <a:ext uri="{0D108BD9-81ED-4DB2-BD59-A6C34878D82A}">
                    <a16:rowId xmlns:a16="http://schemas.microsoft.com/office/drawing/2014/main" val="2468256840"/>
                  </a:ext>
                </a:extLst>
              </a:tr>
              <a:tr h="940758">
                <a:tc>
                  <a:txBody>
                    <a:bodyPr/>
                    <a:lstStyle/>
                    <a:p>
                      <a:pPr>
                        <a:spcAft>
                          <a:spcPts val="0"/>
                        </a:spcAft>
                      </a:pPr>
                      <a:r>
                        <a:rPr lang="en-GB" sz="2400" dirty="0" err="1">
                          <a:effectLst/>
                        </a:rPr>
                        <a:t>SweRV</a:t>
                      </a:r>
                      <a:r>
                        <a:rPr lang="en-GB" sz="2400" dirty="0">
                          <a:effectLst/>
                        </a:rPr>
                        <a:t> EH1 Core Complex</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tc>
                  <a:txBody>
                    <a:bodyPr/>
                    <a:lstStyle/>
                    <a:p>
                      <a:pPr>
                        <a:spcAft>
                          <a:spcPts val="0"/>
                        </a:spcAft>
                      </a:pPr>
                      <a:r>
                        <a:rPr lang="en-GB" sz="2000" dirty="0" err="1">
                          <a:effectLst/>
                        </a:rPr>
                        <a:t>SweRV</a:t>
                      </a:r>
                      <a:r>
                        <a:rPr lang="en-GB" sz="2000" dirty="0">
                          <a:effectLst/>
                        </a:rPr>
                        <a:t> EH1 core with added memory (ICCM, DCCM, and instruction cache), programmable interrupt controller (PIC), bus interfaces, and debug unit (</a:t>
                      </a:r>
                      <a:r>
                        <a:rPr lang="en-GB" sz="2000" u="sng" dirty="0">
                          <a:effectLst/>
                          <a:hlinkClick r:id="rId2"/>
                        </a:rPr>
                        <a:t>https://github.com/chipsalliance/Cores-SweRV</a:t>
                      </a:r>
                      <a:r>
                        <a:rPr lang="en-GB" sz="2000" dirty="0">
                          <a:effectLst/>
                        </a:rPr>
                        <a:t>).</a:t>
                      </a:r>
                      <a:endParaRPr lang="es-ES" sz="2000" dirty="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extLst>
                  <a:ext uri="{0D108BD9-81ED-4DB2-BD59-A6C34878D82A}">
                    <a16:rowId xmlns:a16="http://schemas.microsoft.com/office/drawing/2014/main" val="995222721"/>
                  </a:ext>
                </a:extLst>
              </a:tr>
              <a:tr h="2690258">
                <a:tc>
                  <a:txBody>
                    <a:bodyPr/>
                    <a:lstStyle/>
                    <a:p>
                      <a:pPr>
                        <a:spcAft>
                          <a:spcPts val="0"/>
                        </a:spcAft>
                      </a:pPr>
                      <a:r>
                        <a:rPr lang="en-GB" sz="2400" dirty="0" err="1">
                          <a:effectLst/>
                        </a:rPr>
                        <a:t>SweRVolfX</a:t>
                      </a:r>
                      <a:endParaRPr lang="en-GB" sz="2400" dirty="0">
                        <a:effectLst/>
                      </a:endParaRPr>
                    </a:p>
                    <a:p>
                      <a:pPr>
                        <a:spcAft>
                          <a:spcPts val="0"/>
                        </a:spcAft>
                      </a:pPr>
                      <a:r>
                        <a:rPr lang="en-GB" sz="2400" dirty="0">
                          <a:effectLst/>
                        </a:rPr>
                        <a:t>(Extended </a:t>
                      </a:r>
                      <a:r>
                        <a:rPr lang="en-GB" sz="2400" dirty="0" err="1">
                          <a:effectLst/>
                        </a:rPr>
                        <a:t>SweRVolf</a:t>
                      </a:r>
                      <a:r>
                        <a:rPr lang="en-GB" sz="2400" dirty="0">
                          <a:effectLst/>
                        </a:rPr>
                        <a:t>)</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tc>
                  <a:txBody>
                    <a:bodyPr/>
                    <a:lstStyle/>
                    <a:p>
                      <a:pPr>
                        <a:spcAft>
                          <a:spcPts val="0"/>
                        </a:spcAft>
                      </a:pPr>
                      <a:r>
                        <a:rPr lang="en-GB" sz="2000" dirty="0">
                          <a:effectLst/>
                        </a:rPr>
                        <a:t>The System on Chip that we use in the </a:t>
                      </a:r>
                      <a:r>
                        <a:rPr lang="en-GB" sz="2000" dirty="0" err="1">
                          <a:effectLst/>
                        </a:rPr>
                        <a:t>RVfpga</a:t>
                      </a:r>
                      <a:r>
                        <a:rPr lang="en-GB" sz="2000" dirty="0">
                          <a:effectLst/>
                        </a:rPr>
                        <a:t> course. It is an extension of </a:t>
                      </a:r>
                      <a:r>
                        <a:rPr lang="en-GB" sz="2000" dirty="0" err="1">
                          <a:effectLst/>
                        </a:rPr>
                        <a:t>SweRVolf</a:t>
                      </a:r>
                      <a:r>
                        <a:rPr lang="en-GB" sz="2000" dirty="0">
                          <a:effectLst/>
                        </a:rPr>
                        <a:t>.</a:t>
                      </a:r>
                      <a:endParaRPr lang="es-ES" sz="2000" dirty="0">
                        <a:effectLst/>
                      </a:endParaRPr>
                    </a:p>
                    <a:p>
                      <a:pPr>
                        <a:spcAft>
                          <a:spcPts val="0"/>
                        </a:spcAft>
                      </a:pPr>
                      <a:r>
                        <a:rPr lang="en-GB" sz="2000" u="sng" dirty="0" err="1">
                          <a:effectLst/>
                        </a:rPr>
                        <a:t>SweRVolf</a:t>
                      </a:r>
                      <a:r>
                        <a:rPr lang="en-GB" sz="2000" dirty="0">
                          <a:effectLst/>
                        </a:rPr>
                        <a:t> (</a:t>
                      </a:r>
                      <a:r>
                        <a:rPr lang="en-GB" sz="2000" u="sng" dirty="0">
                          <a:effectLst/>
                          <a:hlinkClick r:id="rId3"/>
                        </a:rPr>
                        <a:t>https://github.com/chipsalliance/Cores-SweRVolf</a:t>
                      </a:r>
                      <a:r>
                        <a:rPr lang="en-GB" sz="2000" dirty="0">
                          <a:effectLst/>
                        </a:rPr>
                        <a:t>): An open-source </a:t>
                      </a:r>
                      <a:r>
                        <a:rPr lang="en-GB" sz="2000" dirty="0" err="1">
                          <a:effectLst/>
                        </a:rPr>
                        <a:t>SoC</a:t>
                      </a:r>
                      <a:r>
                        <a:rPr lang="en-GB" sz="2000" dirty="0">
                          <a:effectLst/>
                        </a:rPr>
                        <a:t> built around the </a:t>
                      </a:r>
                      <a:r>
                        <a:rPr lang="en-GB" sz="2000" dirty="0" err="1">
                          <a:effectLst/>
                        </a:rPr>
                        <a:t>SweRV</a:t>
                      </a:r>
                      <a:r>
                        <a:rPr lang="en-GB" sz="2000" dirty="0">
                          <a:effectLst/>
                        </a:rPr>
                        <a:t> EH1 Core Complex. It adds a boot ROM, UART interface, system controller, interconnect (AXI Interconnect, Wishbone Interconnect, and AXI-to-Wishbone bridge), and an SPI controller.</a:t>
                      </a:r>
                      <a:endParaRPr lang="es-ES" sz="2000" dirty="0">
                        <a:effectLst/>
                      </a:endParaRPr>
                    </a:p>
                    <a:p>
                      <a:pPr>
                        <a:spcAft>
                          <a:spcPts val="0"/>
                        </a:spcAft>
                      </a:pPr>
                      <a:r>
                        <a:rPr lang="en-GB" sz="2000" u="sng" dirty="0" err="1">
                          <a:effectLst/>
                        </a:rPr>
                        <a:t>SweRVolfX</a:t>
                      </a:r>
                      <a:r>
                        <a:rPr lang="en-GB" sz="2000" dirty="0">
                          <a:effectLst/>
                        </a:rPr>
                        <a:t>: It adds 4 new peripherals to </a:t>
                      </a:r>
                      <a:r>
                        <a:rPr lang="en-GB" sz="2000" dirty="0" err="1">
                          <a:effectLst/>
                        </a:rPr>
                        <a:t>SweRVolf</a:t>
                      </a:r>
                      <a:r>
                        <a:rPr lang="en-GB" sz="2000" dirty="0">
                          <a:effectLst/>
                        </a:rPr>
                        <a:t>: a GPIO, a PTC, an additional SPI and a controller for the 8 digit 7-Segment Displays.</a:t>
                      </a:r>
                      <a:endParaRPr lang="es-ES" sz="2000" dirty="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extLst>
                  <a:ext uri="{0D108BD9-81ED-4DB2-BD59-A6C34878D82A}">
                    <a16:rowId xmlns:a16="http://schemas.microsoft.com/office/drawing/2014/main" val="2085648039"/>
                  </a:ext>
                </a:extLst>
              </a:tr>
            </a:tbl>
          </a:graphicData>
        </a:graphic>
      </p:graphicFrame>
    </p:spTree>
    <p:extLst>
      <p:ext uri="{BB962C8B-B14F-4D97-AF65-F5344CB8AC3E}">
        <p14:creationId xmlns:p14="http://schemas.microsoft.com/office/powerpoint/2010/main" val="4100390326"/>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a:xfrm>
            <a:off x="1524000" y="492372"/>
            <a:ext cx="9144000" cy="3437371"/>
          </a:xfrm>
        </p:spPr>
        <p:txBody>
          <a:bodyPr>
            <a:noAutofit/>
          </a:bodyPr>
          <a:lstStyle/>
          <a:p>
            <a:r>
              <a:rPr lang="en-US" sz="6000" dirty="0">
                <a:solidFill>
                  <a:srgbClr val="002060"/>
                </a:solidFill>
                <a:latin typeface="+mn-lt"/>
              </a:rPr>
              <a:t>Lab 14:</a:t>
            </a:r>
            <a:br>
              <a:rPr lang="en-US" sz="6000" dirty="0">
                <a:solidFill>
                  <a:srgbClr val="002060"/>
                </a:solidFill>
                <a:latin typeface="+mn-lt"/>
              </a:rPr>
            </a:br>
            <a:r>
              <a:rPr lang="en-US" sz="6000" dirty="0">
                <a:solidFill>
                  <a:srgbClr val="002060"/>
                </a:solidFill>
                <a:latin typeface="+mn-lt"/>
              </a:rPr>
              <a:t>Structural Hazards</a:t>
            </a:r>
          </a:p>
        </p:txBody>
      </p:sp>
    </p:spTree>
    <p:extLst>
      <p:ext uri="{BB962C8B-B14F-4D97-AF65-F5344CB8AC3E}">
        <p14:creationId xmlns:p14="http://schemas.microsoft.com/office/powerpoint/2010/main" val="1134423192"/>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14: Introduction</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184245" y="881741"/>
            <a:ext cx="11924252" cy="538843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dirty="0"/>
              <a:t>Lab 14 illustrates </a:t>
            </a:r>
            <a:r>
              <a:rPr lang="en-US" sz="3200" b="1" dirty="0"/>
              <a:t>two structural hazards </a:t>
            </a:r>
            <a:r>
              <a:rPr lang="en-US" sz="3200" dirty="0"/>
              <a:t>(which have different performance-cost trade-offs).</a:t>
            </a:r>
          </a:p>
          <a:p>
            <a:pPr lvl="1">
              <a:defRPr/>
            </a:pPr>
            <a:r>
              <a:rPr lang="en-GB" b="1" dirty="0"/>
              <a:t>Unit conflict: </a:t>
            </a:r>
            <a:r>
              <a:rPr lang="en-GB" dirty="0"/>
              <a:t>two </a:t>
            </a:r>
            <a:r>
              <a:rPr lang="en-GB" dirty="0" err="1">
                <a:latin typeface="Courier New" panose="02070309020205020404" pitchFamily="49" charset="0"/>
                <a:cs typeface="Courier New" panose="02070309020205020404" pitchFamily="49" charset="0"/>
              </a:rPr>
              <a:t>mul</a:t>
            </a:r>
            <a:r>
              <a:rPr lang="en-GB" dirty="0"/>
              <a:t> instructions arrive at the Decode stage in the same cycle. The multiplier is pipelined, so the second </a:t>
            </a:r>
            <a:r>
              <a:rPr lang="en-GB" dirty="0" err="1">
                <a:latin typeface="Courier New" panose="02070309020205020404" pitchFamily="49" charset="0"/>
                <a:cs typeface="Courier New" panose="02070309020205020404" pitchFamily="49" charset="0"/>
              </a:rPr>
              <a:t>mul</a:t>
            </a:r>
            <a:r>
              <a:rPr lang="en-GB" dirty="0"/>
              <a:t> instruction is only delayed by one cycle. Hardware cost and performance degradation (only one cycle) are low.</a:t>
            </a:r>
          </a:p>
          <a:p>
            <a:pPr lvl="1">
              <a:defRPr/>
            </a:pPr>
            <a:r>
              <a:rPr lang="en-US" b="1" dirty="0">
                <a:solidFill>
                  <a:srgbClr val="00000A"/>
                </a:solidFill>
                <a:latin typeface="Arial" panose="020B0604020202020204" pitchFamily="34" charset="0"/>
                <a:ea typeface="SimSun" panose="02010600030101010101" pitchFamily="2" charset="-122"/>
                <a:cs typeface="Times New Roman" panose="02020603050405020304" pitchFamily="18" charset="0"/>
              </a:rPr>
              <a:t>Register File write port conflict:</a:t>
            </a:r>
            <a:r>
              <a:rPr lang="en-US" dirty="0">
                <a:solidFill>
                  <a:srgbClr val="00000A"/>
                </a:solidFill>
                <a:latin typeface="Arial" panose="020B0604020202020204" pitchFamily="34" charset="0"/>
                <a:ea typeface="SimSun" panose="02010600030101010101" pitchFamily="2" charset="-122"/>
                <a:cs typeface="Times New Roman" panose="02020603050405020304" pitchFamily="18" charset="0"/>
              </a:rPr>
              <a:t> Three instructions arrive at the Writeback stage in the same cycle, one of them being a non-blocking load executed several cycles earlier. </a:t>
            </a:r>
            <a:r>
              <a:rPr lang="en-US" dirty="0" err="1">
                <a:solidFill>
                  <a:srgbClr val="00000A"/>
                </a:solidFill>
                <a:latin typeface="Arial" panose="020B0604020202020204" pitchFamily="34" charset="0"/>
                <a:ea typeface="SimSun" panose="02010600030101010101" pitchFamily="2" charset="-122"/>
                <a:cs typeface="Times New Roman" panose="02020603050405020304" pitchFamily="18" charset="0"/>
              </a:rPr>
              <a:t>SweRV</a:t>
            </a:r>
            <a:r>
              <a:rPr lang="en-US" dirty="0">
                <a:solidFill>
                  <a:srgbClr val="00000A"/>
                </a:solidFill>
                <a:latin typeface="Arial" panose="020B0604020202020204" pitchFamily="34" charset="0"/>
                <a:ea typeface="SimSun" panose="02010600030101010101" pitchFamily="2" charset="-122"/>
                <a:cs typeface="Times New Roman" panose="02020603050405020304" pitchFamily="18" charset="0"/>
              </a:rPr>
              <a:t> EH1 has three (instead of two) write ports. The structural hazard is avoided (resulting in no performance loss), but it has high hardware cost due to the extra register file port.</a:t>
            </a:r>
          </a:p>
          <a:p>
            <a:pPr lvl="1">
              <a:defRPr/>
            </a:pPr>
            <a:r>
              <a:rPr lang="en-US" dirty="0">
                <a:solidFill>
                  <a:srgbClr val="00000A"/>
                </a:solidFill>
                <a:latin typeface="Arial" panose="020B0604020202020204" pitchFamily="34" charset="0"/>
                <a:ea typeface="SimSun" panose="02010600030101010101" pitchFamily="2" charset="-122"/>
                <a:cs typeface="Times New Roman" panose="02020603050405020304" pitchFamily="18" charset="0"/>
              </a:rPr>
              <a:t>Note that the </a:t>
            </a:r>
            <a:r>
              <a:rPr lang="en-US" dirty="0">
                <a:solidFill>
                  <a:srgbClr val="00000A"/>
                </a:solidFill>
                <a:latin typeface="Courier New" panose="02070309020205020404" pitchFamily="49" charset="0"/>
                <a:ea typeface="SimSun" panose="02010600030101010101" pitchFamily="2" charset="-122"/>
                <a:cs typeface="Courier New" panose="02070309020205020404" pitchFamily="49" charset="0"/>
              </a:rPr>
              <a:t>div</a:t>
            </a:r>
            <a:r>
              <a:rPr lang="en-US" dirty="0">
                <a:solidFill>
                  <a:srgbClr val="00000A"/>
                </a:solidFill>
                <a:latin typeface="Arial" panose="020B0604020202020204" pitchFamily="34" charset="0"/>
                <a:ea typeface="SimSun" panose="02010600030101010101" pitchFamily="2" charset="-122"/>
                <a:cs typeface="Times New Roman" panose="02020603050405020304" pitchFamily="18" charset="0"/>
              </a:rPr>
              <a:t> instruction can also cause hazards, which is discussed in the lab’s Appendix.</a:t>
            </a:r>
          </a:p>
        </p:txBody>
      </p:sp>
    </p:spTree>
    <p:extLst>
      <p:ext uri="{BB962C8B-B14F-4D97-AF65-F5344CB8AC3E}">
        <p14:creationId xmlns:p14="http://schemas.microsoft.com/office/powerpoint/2010/main" val="2136821200"/>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err="1"/>
              <a:t>RVfpga</a:t>
            </a:r>
            <a:r>
              <a:rPr lang="en-US" sz="4000" b="1" dirty="0"/>
              <a:t> Lab 14: 2 </a:t>
            </a:r>
            <a:r>
              <a:rPr lang="en-US" sz="4000" b="1" dirty="0" err="1">
                <a:latin typeface="Courier New" panose="02070309020205020404" pitchFamily="49" charset="0"/>
                <a:cs typeface="Courier New" panose="02070309020205020404" pitchFamily="49" charset="0"/>
              </a:rPr>
              <a:t>mul</a:t>
            </a:r>
            <a:r>
              <a:rPr lang="en-US" sz="4000" b="1" dirty="0"/>
              <a:t> Instructions – Example Program</a:t>
            </a:r>
          </a:p>
        </p:txBody>
      </p:sp>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859971" y="979714"/>
            <a:ext cx="9720943" cy="4996543"/>
          </a:xfrm>
          <a:prstGeom prst="rect">
            <a:avLst/>
          </a:prstGeom>
          <a:solidFill>
            <a:schemeClr val="bg1">
              <a:lumMod val="85000"/>
            </a:schemeClr>
          </a:solidFill>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dirty="0">
                <a:latin typeface="Courier New" panose="02070309020205020404" pitchFamily="49" charset="0"/>
                <a:cs typeface="Courier New" panose="02070309020205020404" pitchFamily="49" charset="0"/>
              </a:rPr>
              <a:t>.</a:t>
            </a:r>
            <a:r>
              <a:rPr lang="en-GB" sz="1400" dirty="0" err="1">
                <a:latin typeface="Courier New" panose="02070309020205020404" pitchFamily="49" charset="0"/>
                <a:cs typeface="Courier New" panose="02070309020205020404" pitchFamily="49" charset="0"/>
              </a:rPr>
              <a:t>globl</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Test_Assembly</a:t>
            </a:r>
            <a:endParaRPr lang="es-ES" sz="1400" dirty="0">
              <a:latin typeface="Courier New" panose="02070309020205020404" pitchFamily="49" charset="0"/>
              <a:cs typeface="Courier New" panose="02070309020205020404" pitchFamily="49" charset="0"/>
            </a:endParaRPr>
          </a:p>
          <a:p>
            <a:pPr marL="0" indent="0">
              <a:buNone/>
            </a:pPr>
            <a:r>
              <a:rPr lang="en-GB" sz="1400" dirty="0" err="1">
                <a:latin typeface="Courier New" panose="02070309020205020404" pitchFamily="49" charset="0"/>
                <a:cs typeface="Courier New" panose="02070309020205020404" pitchFamily="49" charset="0"/>
              </a:rPr>
              <a:t>Test_Assembly</a:t>
            </a:r>
            <a:r>
              <a:rPr lang="en-GB" sz="1400" dirty="0">
                <a:latin typeface="Courier New" panose="02070309020205020404" pitchFamily="49" charset="0"/>
                <a:cs typeface="Courier New" panose="02070309020205020404" pitchFamily="49" charset="0"/>
              </a:rPr>
              <a:t>:</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t2, 0xFFFF</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t3, 0x3</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t4, 0x2</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t5, 0x2</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t6, 0x2</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REPEAT:</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beq</a:t>
            </a:r>
            <a:r>
              <a:rPr lang="en-GB" sz="1400" dirty="0">
                <a:latin typeface="Courier New" panose="02070309020205020404" pitchFamily="49" charset="0"/>
                <a:cs typeface="Courier New" panose="02070309020205020404" pitchFamily="49" charset="0"/>
              </a:rPr>
              <a:t> t2, zero, OUT     # Stay in the loop?</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INSERT_NOPS_9</a:t>
            </a:r>
            <a:endParaRPr lang="es-ES" sz="1400" dirty="0">
              <a:latin typeface="Courier New" panose="02070309020205020404" pitchFamily="49" charset="0"/>
              <a:cs typeface="Courier New" panose="02070309020205020404" pitchFamily="49" charset="0"/>
            </a:endParaRPr>
          </a:p>
          <a:p>
            <a:pPr marL="0" indent="0">
              <a:buNone/>
            </a:pPr>
            <a:r>
              <a:rPr lang="en-GB" sz="1400" dirty="0">
                <a:solidFill>
                  <a:srgbClr val="FF0000"/>
                </a:solidFill>
                <a:latin typeface="Courier New" panose="02070309020205020404" pitchFamily="49" charset="0"/>
                <a:cs typeface="Courier New" panose="02070309020205020404" pitchFamily="49" charset="0"/>
              </a:rPr>
              <a:t>   </a:t>
            </a:r>
            <a:r>
              <a:rPr lang="en-GB" sz="1400" b="1" dirty="0" err="1">
                <a:solidFill>
                  <a:srgbClr val="FF0000"/>
                </a:solidFill>
                <a:latin typeface="Courier New" panose="02070309020205020404" pitchFamily="49" charset="0"/>
                <a:cs typeface="Courier New" panose="02070309020205020404" pitchFamily="49" charset="0"/>
              </a:rPr>
              <a:t>mul</a:t>
            </a:r>
            <a:r>
              <a:rPr lang="en-GB" sz="1400" b="1" dirty="0">
                <a:solidFill>
                  <a:srgbClr val="FF0000"/>
                </a:solidFill>
                <a:latin typeface="Courier New" panose="02070309020205020404" pitchFamily="49" charset="0"/>
                <a:cs typeface="Courier New" panose="02070309020205020404" pitchFamily="49" charset="0"/>
              </a:rPr>
              <a:t> t0, t3, t4</a:t>
            </a:r>
            <a:r>
              <a:rPr lang="en-GB" sz="1400" dirty="0">
                <a:solidFill>
                  <a:srgbClr val="FF0000"/>
                </a:solidFill>
                <a:latin typeface="Courier New" panose="02070309020205020404" pitchFamily="49" charset="0"/>
                <a:cs typeface="Courier New" panose="02070309020205020404" pitchFamily="49" charset="0"/>
              </a:rPr>
              <a:t>        # t0 = t3 * t4</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dirty="0">
                <a:solidFill>
                  <a:srgbClr val="FF0000"/>
                </a:solidFill>
                <a:latin typeface="Courier New" panose="02070309020205020404" pitchFamily="49" charset="0"/>
                <a:cs typeface="Courier New" panose="02070309020205020404" pitchFamily="49" charset="0"/>
              </a:rPr>
              <a:t>   </a:t>
            </a:r>
            <a:r>
              <a:rPr lang="en-GB" sz="1400" b="1" dirty="0" err="1">
                <a:solidFill>
                  <a:srgbClr val="FF0000"/>
                </a:solidFill>
                <a:latin typeface="Courier New" panose="02070309020205020404" pitchFamily="49" charset="0"/>
                <a:cs typeface="Courier New" panose="02070309020205020404" pitchFamily="49" charset="0"/>
              </a:rPr>
              <a:t>mul</a:t>
            </a:r>
            <a:r>
              <a:rPr lang="en-GB" sz="1400" b="1" dirty="0">
                <a:solidFill>
                  <a:srgbClr val="FF0000"/>
                </a:solidFill>
                <a:latin typeface="Courier New" panose="02070309020205020404" pitchFamily="49" charset="0"/>
                <a:cs typeface="Courier New" panose="02070309020205020404" pitchFamily="49" charset="0"/>
              </a:rPr>
              <a:t> t1, t5, t6</a:t>
            </a:r>
            <a:r>
              <a:rPr lang="en-GB" sz="1400" dirty="0">
                <a:solidFill>
                  <a:srgbClr val="FF0000"/>
                </a:solidFill>
                <a:latin typeface="Courier New" panose="02070309020205020404" pitchFamily="49" charset="0"/>
                <a:cs typeface="Courier New" panose="02070309020205020404" pitchFamily="49" charset="0"/>
              </a:rPr>
              <a:t>        # t1 = t5 * t6</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INSERT_NOPS_9</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add t2, t2, -1</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add t0, zero, zero</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add t1, zero, zero</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j REPEAT</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OUT:</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.end</a:t>
            </a:r>
            <a:endParaRPr lang="en-GB" sz="11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032238003"/>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14: 2 </a:t>
            </a:r>
            <a:r>
              <a:rPr lang="en-US" b="1" dirty="0" err="1">
                <a:latin typeface="Courier New" panose="02070309020205020404" pitchFamily="49" charset="0"/>
                <a:cs typeface="Courier New" panose="02070309020205020404" pitchFamily="49" charset="0"/>
              </a:rPr>
              <a:t>mul</a:t>
            </a:r>
            <a:r>
              <a:rPr lang="en-US" b="1" dirty="0"/>
              <a:t> Instructions – Simulation</a:t>
            </a:r>
          </a:p>
        </p:txBody>
      </p:sp>
      <p:pic>
        <p:nvPicPr>
          <p:cNvPr id="2" name="Imagen 1"/>
          <p:cNvPicPr>
            <a:picLocks noChangeAspect="1"/>
          </p:cNvPicPr>
          <p:nvPr/>
        </p:nvPicPr>
        <p:blipFill>
          <a:blip r:embed="rId2"/>
          <a:stretch>
            <a:fillRect/>
          </a:stretch>
        </p:blipFill>
        <p:spPr>
          <a:xfrm>
            <a:off x="122372" y="1110339"/>
            <a:ext cx="11975058" cy="4782911"/>
          </a:xfrm>
          <a:prstGeom prst="rect">
            <a:avLst/>
          </a:prstGeom>
        </p:spPr>
      </p:pic>
    </p:spTree>
    <p:extLst>
      <p:ext uri="{BB962C8B-B14F-4D97-AF65-F5344CB8AC3E}">
        <p14:creationId xmlns:p14="http://schemas.microsoft.com/office/powerpoint/2010/main" val="139490546"/>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1186543"/>
            <a:ext cx="11677320" cy="4855028"/>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solidFill>
                  <a:srgbClr val="0070C0"/>
                </a:solidFill>
              </a:rPr>
              <a:t>Cycle i</a:t>
            </a:r>
            <a:r>
              <a:rPr lang="en-GB" sz="2400" dirty="0">
                <a:solidFill>
                  <a:srgbClr val="0070C0"/>
                </a:solidFill>
              </a:rPr>
              <a:t>: </a:t>
            </a:r>
            <a:r>
              <a:rPr lang="en-GB" sz="2400" dirty="0"/>
              <a:t>The two </a:t>
            </a:r>
            <a:r>
              <a:rPr lang="en-GB" sz="2400" dirty="0" err="1">
                <a:latin typeface="Courier New" panose="02070309020205020404" pitchFamily="49" charset="0"/>
                <a:cs typeface="Courier New" panose="02070309020205020404" pitchFamily="49" charset="0"/>
              </a:rPr>
              <a:t>mul</a:t>
            </a:r>
            <a:r>
              <a:rPr lang="en-GB" sz="2400" dirty="0"/>
              <a:t> instructions arrive at the Decode stage in the same cycle. A Structural Hazard prevents the second </a:t>
            </a:r>
            <a:r>
              <a:rPr lang="en-GB" sz="2400" dirty="0" err="1">
                <a:latin typeface="Courier New" panose="02070309020205020404" pitchFamily="49" charset="0"/>
                <a:cs typeface="Courier New" panose="02070309020205020404" pitchFamily="49" charset="0"/>
              </a:rPr>
              <a:t>mul</a:t>
            </a:r>
            <a:r>
              <a:rPr lang="en-GB" sz="2400" dirty="0"/>
              <a:t> instruction from advancing.</a:t>
            </a:r>
            <a:endParaRPr lang="es-ES" sz="2400" dirty="0"/>
          </a:p>
          <a:p>
            <a:pPr lvl="0"/>
            <a:r>
              <a:rPr lang="en-GB" sz="2400" b="1" dirty="0">
                <a:solidFill>
                  <a:srgbClr val="0070C0"/>
                </a:solidFill>
              </a:rPr>
              <a:t>Cycle i+1</a:t>
            </a:r>
            <a:r>
              <a:rPr lang="en-GB" sz="2400" dirty="0">
                <a:solidFill>
                  <a:srgbClr val="0070C0"/>
                </a:solidFill>
              </a:rPr>
              <a:t>: </a:t>
            </a:r>
            <a:r>
              <a:rPr lang="en-GB" sz="2400" dirty="0"/>
              <a:t>The first </a:t>
            </a:r>
            <a:r>
              <a:rPr lang="en-GB" sz="2400" dirty="0" err="1">
                <a:latin typeface="Courier New" panose="02070309020205020404" pitchFamily="49" charset="0"/>
                <a:cs typeface="Courier New" panose="02070309020205020404" pitchFamily="49" charset="0"/>
              </a:rPr>
              <a:t>mul</a:t>
            </a:r>
            <a:r>
              <a:rPr lang="en-GB" sz="2400" dirty="0"/>
              <a:t> instruction executes in the first stage of the pipelined multiplier (M1), while the second </a:t>
            </a:r>
            <a:r>
              <a:rPr lang="en-GB" sz="2400" dirty="0" err="1">
                <a:latin typeface="Courier New" panose="02070309020205020404" pitchFamily="49" charset="0"/>
                <a:cs typeface="Courier New" panose="02070309020205020404" pitchFamily="49" charset="0"/>
              </a:rPr>
              <a:t>mul</a:t>
            </a:r>
            <a:r>
              <a:rPr lang="en-GB" sz="2400" dirty="0"/>
              <a:t> instruction waits in the Decode stage.</a:t>
            </a:r>
            <a:endParaRPr lang="es-ES" sz="2400" dirty="0"/>
          </a:p>
          <a:p>
            <a:pPr lvl="0"/>
            <a:r>
              <a:rPr lang="en-GB" sz="2400" b="1" dirty="0">
                <a:solidFill>
                  <a:srgbClr val="0070C0"/>
                </a:solidFill>
              </a:rPr>
              <a:t>Cycle i+2</a:t>
            </a:r>
            <a:r>
              <a:rPr lang="en-GB" sz="2400" dirty="0">
                <a:solidFill>
                  <a:srgbClr val="0070C0"/>
                </a:solidFill>
              </a:rPr>
              <a:t>: </a:t>
            </a:r>
            <a:r>
              <a:rPr lang="en-GB" sz="2400" dirty="0"/>
              <a:t>The first </a:t>
            </a:r>
            <a:r>
              <a:rPr lang="en-GB" sz="2400" dirty="0" err="1">
                <a:latin typeface="Courier New" panose="02070309020205020404" pitchFamily="49" charset="0"/>
                <a:cs typeface="Courier New" panose="02070309020205020404" pitchFamily="49" charset="0"/>
              </a:rPr>
              <a:t>mul</a:t>
            </a:r>
            <a:r>
              <a:rPr lang="en-GB" sz="2400" dirty="0"/>
              <a:t> instruction executes in the second stage of the pipelined multiplier (M2) and the second </a:t>
            </a:r>
            <a:r>
              <a:rPr lang="en-GB" sz="2400" dirty="0" err="1">
                <a:latin typeface="Courier New" panose="02070309020205020404" pitchFamily="49" charset="0"/>
                <a:cs typeface="Courier New" panose="02070309020205020404" pitchFamily="49" charset="0"/>
              </a:rPr>
              <a:t>mul</a:t>
            </a:r>
            <a:r>
              <a:rPr lang="en-GB" sz="2400" dirty="0"/>
              <a:t> executes in the first stage (M1).</a:t>
            </a:r>
            <a:endParaRPr lang="es-ES" sz="2400" dirty="0"/>
          </a:p>
          <a:p>
            <a:r>
              <a:rPr lang="en-GB" sz="2400" b="1" dirty="0">
                <a:solidFill>
                  <a:srgbClr val="0070C0"/>
                </a:solidFill>
              </a:rPr>
              <a:t>Cycle i+3</a:t>
            </a:r>
            <a:r>
              <a:rPr lang="en-GB" sz="2400" dirty="0">
                <a:solidFill>
                  <a:srgbClr val="0070C0"/>
                </a:solidFill>
              </a:rPr>
              <a:t>: </a:t>
            </a:r>
            <a:r>
              <a:rPr lang="en-GB" sz="2400" dirty="0"/>
              <a:t>The first </a:t>
            </a:r>
            <a:r>
              <a:rPr lang="en-GB" sz="2400" dirty="0" err="1">
                <a:latin typeface="Courier New" panose="02070309020205020404" pitchFamily="49" charset="0"/>
                <a:cs typeface="Courier New" panose="02070309020205020404" pitchFamily="49" charset="0"/>
              </a:rPr>
              <a:t>mul</a:t>
            </a:r>
            <a:r>
              <a:rPr lang="en-GB" sz="2400" dirty="0"/>
              <a:t> instruction obtains the result: </a:t>
            </a:r>
            <a:r>
              <a:rPr lang="en-GB" sz="2400" dirty="0">
                <a:latin typeface="Courier New" panose="02070309020205020404" pitchFamily="49" charset="0"/>
                <a:cs typeface="Courier New" panose="02070309020205020404" pitchFamily="49" charset="0"/>
              </a:rPr>
              <a:t>out</a:t>
            </a:r>
            <a:r>
              <a:rPr lang="en-GB" sz="2400" dirty="0"/>
              <a:t> = 0x6.</a:t>
            </a:r>
            <a:endParaRPr lang="es-ES" sz="2400" dirty="0"/>
          </a:p>
          <a:p>
            <a:r>
              <a:rPr lang="en-GB" sz="2400" b="1" dirty="0">
                <a:solidFill>
                  <a:srgbClr val="0070C0"/>
                </a:solidFill>
              </a:rPr>
              <a:t>Cycle i+4</a:t>
            </a:r>
            <a:r>
              <a:rPr lang="en-GB" sz="2400" dirty="0">
                <a:solidFill>
                  <a:srgbClr val="0070C0"/>
                </a:solidFill>
              </a:rPr>
              <a:t>:</a:t>
            </a:r>
            <a:r>
              <a:rPr lang="en-GB" sz="2400" dirty="0"/>
              <a:t> The second </a:t>
            </a:r>
            <a:r>
              <a:rPr lang="en-GB" sz="2400" dirty="0" err="1">
                <a:latin typeface="Courier New" panose="02070309020205020404" pitchFamily="49" charset="0"/>
                <a:cs typeface="Courier New" panose="02070309020205020404" pitchFamily="49" charset="0"/>
              </a:rPr>
              <a:t>mul</a:t>
            </a:r>
            <a:r>
              <a:rPr lang="en-GB" sz="2400" dirty="0"/>
              <a:t> instruction obtains the result: </a:t>
            </a:r>
            <a:r>
              <a:rPr lang="en-GB" sz="2400" dirty="0">
                <a:latin typeface="Courier New" panose="02070309020205020404" pitchFamily="49" charset="0"/>
                <a:cs typeface="Courier New" panose="02070309020205020404" pitchFamily="49" charset="0"/>
              </a:rPr>
              <a:t>out</a:t>
            </a:r>
            <a:r>
              <a:rPr lang="en-GB" sz="2400" dirty="0"/>
              <a:t> = 0x4.</a:t>
            </a:r>
            <a:endParaRPr lang="es-ES" sz="2400" dirty="0"/>
          </a:p>
          <a:p>
            <a:pPr lvl="0"/>
            <a:r>
              <a:rPr lang="en-GB" sz="2400" b="1" dirty="0">
                <a:solidFill>
                  <a:srgbClr val="0070C0"/>
                </a:solidFill>
              </a:rPr>
              <a:t>Cycle i+6</a:t>
            </a:r>
            <a:r>
              <a:rPr lang="en-GB" sz="2400" dirty="0">
                <a:solidFill>
                  <a:srgbClr val="0070C0"/>
                </a:solidFill>
              </a:rPr>
              <a:t>: </a:t>
            </a:r>
            <a:r>
              <a:rPr lang="en-GB" sz="2400" dirty="0"/>
              <a:t>The register file is updated with the result of the first </a:t>
            </a:r>
            <a:r>
              <a:rPr lang="en-GB" sz="2400" dirty="0" err="1">
                <a:latin typeface="Courier New" panose="02070309020205020404" pitchFamily="49" charset="0"/>
                <a:cs typeface="Courier New" panose="02070309020205020404" pitchFamily="49" charset="0"/>
              </a:rPr>
              <a:t>mul</a:t>
            </a:r>
            <a:r>
              <a:rPr lang="en-GB" sz="2400" dirty="0"/>
              <a:t> (</a:t>
            </a:r>
            <a:r>
              <a:rPr lang="en-GB" sz="2400" dirty="0">
                <a:latin typeface="Courier New" panose="02070309020205020404" pitchFamily="49" charset="0"/>
                <a:cs typeface="Courier New" panose="02070309020205020404" pitchFamily="49" charset="0"/>
              </a:rPr>
              <a:t>t0</a:t>
            </a:r>
            <a:r>
              <a:rPr lang="en-GB" sz="2400" dirty="0"/>
              <a:t> = 0x6).</a:t>
            </a:r>
            <a:endParaRPr lang="es-ES" sz="2400" dirty="0"/>
          </a:p>
          <a:p>
            <a:r>
              <a:rPr lang="en-GB" sz="2400" b="1" dirty="0">
                <a:solidFill>
                  <a:srgbClr val="0070C0"/>
                </a:solidFill>
              </a:rPr>
              <a:t>Cycle i+7</a:t>
            </a:r>
            <a:r>
              <a:rPr lang="en-GB" sz="2400" dirty="0">
                <a:solidFill>
                  <a:srgbClr val="0070C0"/>
                </a:solidFill>
              </a:rPr>
              <a:t>: </a:t>
            </a:r>
            <a:r>
              <a:rPr lang="en-GB" sz="2400" dirty="0"/>
              <a:t>The register file is updated with the result of the second </a:t>
            </a:r>
            <a:r>
              <a:rPr lang="en-GB" sz="2400" dirty="0" err="1">
                <a:latin typeface="Courier New" panose="02070309020205020404" pitchFamily="49" charset="0"/>
                <a:cs typeface="Courier New" panose="02070309020205020404" pitchFamily="49" charset="0"/>
              </a:rPr>
              <a:t>mul</a:t>
            </a:r>
            <a:r>
              <a:rPr lang="en-GB" sz="2400" dirty="0"/>
              <a:t> (</a:t>
            </a:r>
            <a:r>
              <a:rPr lang="en-GB" sz="2400" dirty="0">
                <a:latin typeface="Courier New" panose="02070309020205020404" pitchFamily="49" charset="0"/>
                <a:cs typeface="Courier New" panose="02070309020205020404" pitchFamily="49" charset="0"/>
              </a:rPr>
              <a:t>t1</a:t>
            </a:r>
            <a:r>
              <a:rPr lang="en-GB" sz="2400" dirty="0"/>
              <a:t> = 0x4).</a:t>
            </a:r>
            <a:endParaRPr lang="es-ES" sz="2400" dirty="0"/>
          </a:p>
        </p:txBody>
      </p:sp>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14: 2 </a:t>
            </a:r>
            <a:r>
              <a:rPr lang="en-US" b="1" dirty="0" err="1">
                <a:latin typeface="Courier New" panose="02070309020205020404" pitchFamily="49" charset="0"/>
                <a:cs typeface="Courier New" panose="02070309020205020404" pitchFamily="49" charset="0"/>
              </a:rPr>
              <a:t>mul</a:t>
            </a:r>
            <a:r>
              <a:rPr lang="en-US" b="1" dirty="0"/>
              <a:t> instructions – Analysis</a:t>
            </a:r>
          </a:p>
        </p:txBody>
      </p:sp>
    </p:spTree>
    <p:extLst>
      <p:ext uri="{BB962C8B-B14F-4D97-AF65-F5344CB8AC3E}">
        <p14:creationId xmlns:p14="http://schemas.microsoft.com/office/powerpoint/2010/main" val="3926104491"/>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14: 2 </a:t>
            </a:r>
            <a:r>
              <a:rPr lang="en-US" b="1" dirty="0" err="1">
                <a:latin typeface="Courier New" panose="02070309020205020404" pitchFamily="49" charset="0"/>
                <a:cs typeface="Courier New" panose="02070309020205020404" pitchFamily="49" charset="0"/>
              </a:rPr>
              <a:t>mul</a:t>
            </a:r>
            <a:r>
              <a:rPr lang="en-US" b="1" dirty="0"/>
              <a:t> Instructions – Diagram</a:t>
            </a:r>
          </a:p>
        </p:txBody>
      </p:sp>
      <p:graphicFrame>
        <p:nvGraphicFramePr>
          <p:cNvPr id="5" name="Objeto 4"/>
          <p:cNvGraphicFramePr>
            <a:graphicFrameLocks noChangeAspect="1"/>
          </p:cNvGraphicFramePr>
          <p:nvPr/>
        </p:nvGraphicFramePr>
        <p:xfrm>
          <a:off x="129814" y="1251857"/>
          <a:ext cx="11983662" cy="3483429"/>
        </p:xfrm>
        <a:graphic>
          <a:graphicData uri="http://schemas.openxmlformats.org/presentationml/2006/ole">
            <mc:AlternateContent xmlns:mc="http://schemas.openxmlformats.org/markup-compatibility/2006">
              <mc:Choice xmlns:v="urn:schemas-microsoft-com:vml" Requires="v">
                <p:oleObj spid="_x0000_s114789" name="Visio" r:id="rId3" imgW="100679350" imgH="29260814" progId="Visio.Drawing.15">
                  <p:embed/>
                </p:oleObj>
              </mc:Choice>
              <mc:Fallback>
                <p:oleObj name="Visio" r:id="rId3" imgW="100679350" imgH="29260814" progId="Visio.Drawing.15">
                  <p:embed/>
                  <p:pic>
                    <p:nvPicPr>
                      <p:cNvPr id="5" name="Objeto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814" y="1251857"/>
                        <a:ext cx="11983662" cy="3483429"/>
                      </a:xfrm>
                      <a:prstGeom prst="rect">
                        <a:avLst/>
                      </a:prstGeom>
                      <a:noFill/>
                    </p:spPr>
                  </p:pic>
                </p:oleObj>
              </mc:Fallback>
            </mc:AlternateContent>
          </a:graphicData>
        </a:graphic>
      </p:graphicFrame>
    </p:spTree>
    <p:extLst>
      <p:ext uri="{BB962C8B-B14F-4D97-AF65-F5344CB8AC3E}">
        <p14:creationId xmlns:p14="http://schemas.microsoft.com/office/powerpoint/2010/main" val="4132393747"/>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446315" y="979714"/>
            <a:ext cx="3929743"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600" dirty="0">
                <a:latin typeface="Courier New" panose="02070309020205020404" pitchFamily="49" charset="0"/>
                <a:cs typeface="Courier New" panose="02070309020205020404" pitchFamily="49" charset="0"/>
              </a:rPr>
              <a:t>REPEAT:</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b="1" dirty="0">
                <a:solidFill>
                  <a:srgbClr val="FF0000"/>
                </a:solidFill>
                <a:latin typeface="Courier New" panose="02070309020205020404" pitchFamily="49" charset="0"/>
                <a:cs typeface="Courier New" panose="02070309020205020404" pitchFamily="49" charset="0"/>
              </a:rPr>
              <a:t>   </a:t>
            </a:r>
            <a:r>
              <a:rPr lang="en-GB" sz="1600" b="1" dirty="0" err="1">
                <a:solidFill>
                  <a:srgbClr val="FF0000"/>
                </a:solidFill>
                <a:latin typeface="Courier New" panose="02070309020205020404" pitchFamily="49" charset="0"/>
                <a:cs typeface="Courier New" panose="02070309020205020404" pitchFamily="49" charset="0"/>
              </a:rPr>
              <a:t>lw</a:t>
            </a:r>
            <a:r>
              <a:rPr lang="en-GB" sz="1600" b="1" dirty="0">
                <a:solidFill>
                  <a:srgbClr val="FF0000"/>
                </a:solidFill>
                <a:latin typeface="Courier New" panose="02070309020205020404" pitchFamily="49" charset="0"/>
                <a:cs typeface="Courier New" panose="02070309020205020404" pitchFamily="49" charset="0"/>
              </a:rPr>
              <a:t> x28, (x29)</a:t>
            </a:r>
            <a:r>
              <a:rPr lang="es-ES" sz="1000" dirty="0">
                <a:solidFill>
                  <a:srgbClr val="FF0000"/>
                </a:solidFill>
                <a:latin typeface="Courier New" panose="02070309020205020404" pitchFamily="49" charset="0"/>
                <a:cs typeface="Courier New" panose="02070309020205020404" pitchFamily="49" charset="0"/>
              </a:rPr>
              <a:t> </a:t>
            </a:r>
            <a:r>
              <a:rPr lang="en-GB" sz="1600" b="1" dirty="0">
                <a:solidFill>
                  <a:srgbClr val="FF0000"/>
                </a:solidFill>
                <a:latin typeface="Courier New" panose="02070309020205020404" pitchFamily="49" charset="0"/>
                <a:cs typeface="Courier New" panose="02070309020205020404" pitchFamily="49" charset="0"/>
              </a:rPr>
              <a:t> </a:t>
            </a:r>
            <a:endParaRPr lang="es-ES" sz="1600" dirty="0">
              <a:solidFill>
                <a:srgbClr val="FF0000"/>
              </a:solidFill>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x30, x30,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x1, x1,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x31, x31,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x3, x3,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x4, x4,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x5, x5,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x6, x6,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x7, x7,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x8, x8,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x9, x9,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x10, x10,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x11, x11,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endParaRPr lang="en-GB" sz="1000" dirty="0">
              <a:latin typeface="Courier New" panose="02070309020205020404" pitchFamily="49" charset="0"/>
              <a:cs typeface="Courier New" panose="02070309020205020404" pitchFamily="49" charset="0"/>
            </a:endParaRPr>
          </a:p>
        </p:txBody>
      </p:sp>
      <p:sp>
        <p:nvSpPr>
          <p:cNvPr id="8"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3600" b="1" dirty="0" err="1"/>
              <a:t>RVfpga</a:t>
            </a:r>
            <a:r>
              <a:rPr lang="en-US" sz="3600" b="1" dirty="0"/>
              <a:t> Lab 14: 3 </a:t>
            </a:r>
            <a:r>
              <a:rPr lang="en-US" sz="3600" b="1" dirty="0">
                <a:latin typeface="Arial" panose="020B0604020202020204" pitchFamily="34" charset="0"/>
                <a:cs typeface="Arial" panose="020B0604020202020204" pitchFamily="34" charset="0"/>
              </a:rPr>
              <a:t>Simultaneous Writes </a:t>
            </a:r>
            <a:r>
              <a:rPr lang="en-US" sz="3600" b="1" dirty="0"/>
              <a:t>– Example Program</a:t>
            </a:r>
          </a:p>
        </p:txBody>
      </p:sp>
      <p:sp>
        <p:nvSpPr>
          <p:cNvPr id="10" name="Content Placeholder 1">
            <a:extLst>
              <a:ext uri="{FF2B5EF4-FFF2-40B4-BE49-F238E27FC236}">
                <a16:creationId xmlns:a16="http://schemas.microsoft.com/office/drawing/2014/main" id="{582D61C4-BB8F-4CA7-A6F7-FCBE5FCCE994}"/>
              </a:ext>
            </a:extLst>
          </p:cNvPr>
          <p:cNvSpPr txBox="1">
            <a:spLocks/>
          </p:cNvSpPr>
          <p:nvPr/>
        </p:nvSpPr>
        <p:spPr>
          <a:xfrm>
            <a:off x="4066907" y="979714"/>
            <a:ext cx="3929743"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600" dirty="0">
                <a:latin typeface="Courier New" panose="02070309020205020404" pitchFamily="49" charset="0"/>
                <a:cs typeface="Courier New" panose="02070309020205020404" pitchFamily="49" charset="0"/>
              </a:rPr>
              <a:t>   add x12, x12,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x13, x13,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x14, x14,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x15, x15,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x16, x16,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x17, x17,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x18, x18,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x19, x19,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x20, x20,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x21, x21,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x22, x22,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b="1" dirty="0">
                <a:solidFill>
                  <a:srgbClr val="FF0000"/>
                </a:solidFill>
                <a:latin typeface="Courier New" panose="02070309020205020404" pitchFamily="49" charset="0"/>
                <a:cs typeface="Courier New" panose="02070309020205020404" pitchFamily="49" charset="0"/>
              </a:rPr>
              <a:t>   add x23, x23, 1</a:t>
            </a:r>
            <a:r>
              <a:rPr lang="es-ES" sz="1000" dirty="0">
                <a:solidFill>
                  <a:srgbClr val="FF0000"/>
                </a:solidFill>
                <a:latin typeface="Courier New" panose="02070309020205020404" pitchFamily="49" charset="0"/>
                <a:cs typeface="Courier New" panose="02070309020205020404" pitchFamily="49" charset="0"/>
              </a:rPr>
              <a:t> </a:t>
            </a:r>
            <a:r>
              <a:rPr lang="en-GB" sz="1600" b="1" dirty="0">
                <a:solidFill>
                  <a:srgbClr val="FF0000"/>
                </a:solidFill>
                <a:latin typeface="Courier New" panose="02070309020205020404" pitchFamily="49" charset="0"/>
                <a:cs typeface="Courier New" panose="02070309020205020404" pitchFamily="49" charset="0"/>
              </a:rPr>
              <a:t> </a:t>
            </a:r>
            <a:endParaRPr lang="es-ES" sz="1600" dirty="0">
              <a:solidFill>
                <a:srgbClr val="FF0000"/>
              </a:solidFill>
              <a:latin typeface="Courier New" panose="02070309020205020404" pitchFamily="49" charset="0"/>
              <a:cs typeface="Courier New" panose="02070309020205020404" pitchFamily="49" charset="0"/>
            </a:endParaRPr>
          </a:p>
          <a:p>
            <a:pPr marL="0" indent="0">
              <a:buNone/>
            </a:pPr>
            <a:r>
              <a:rPr lang="en-GB" sz="1600" b="1" dirty="0">
                <a:solidFill>
                  <a:srgbClr val="FF0000"/>
                </a:solidFill>
                <a:latin typeface="Courier New" panose="02070309020205020404" pitchFamily="49" charset="0"/>
                <a:cs typeface="Courier New" panose="02070309020205020404" pitchFamily="49" charset="0"/>
              </a:rPr>
              <a:t>   add x24, x24, 1</a:t>
            </a:r>
            <a:r>
              <a:rPr lang="es-ES" sz="1000" dirty="0">
                <a:solidFill>
                  <a:srgbClr val="FF0000"/>
                </a:solidFill>
                <a:latin typeface="Courier New" panose="02070309020205020404" pitchFamily="49" charset="0"/>
                <a:cs typeface="Courier New" panose="02070309020205020404" pitchFamily="49" charset="0"/>
              </a:rPr>
              <a:t> </a:t>
            </a:r>
            <a:r>
              <a:rPr lang="en-GB" sz="1600" b="1" dirty="0">
                <a:solidFill>
                  <a:srgbClr val="FF0000"/>
                </a:solidFill>
                <a:latin typeface="Courier New" panose="02070309020205020404" pitchFamily="49" charset="0"/>
                <a:cs typeface="Courier New" panose="02070309020205020404" pitchFamily="49" charset="0"/>
              </a:rPr>
              <a:t> </a:t>
            </a:r>
            <a:endParaRPr lang="es-ES" sz="1600" dirty="0">
              <a:solidFill>
                <a:srgbClr val="FF0000"/>
              </a:solidFill>
              <a:latin typeface="Courier New" panose="02070309020205020404" pitchFamily="49" charset="0"/>
              <a:cs typeface="Courier New" panose="02070309020205020404" pitchFamily="49" charset="0"/>
            </a:endParaRPr>
          </a:p>
        </p:txBody>
      </p:sp>
      <p:sp>
        <p:nvSpPr>
          <p:cNvPr id="11" name="Content Placeholder 1">
            <a:extLst>
              <a:ext uri="{FF2B5EF4-FFF2-40B4-BE49-F238E27FC236}">
                <a16:creationId xmlns:a16="http://schemas.microsoft.com/office/drawing/2014/main" id="{582D61C4-BB8F-4CA7-A6F7-FCBE5FCCE994}"/>
              </a:ext>
            </a:extLst>
          </p:cNvPr>
          <p:cNvSpPr txBox="1">
            <a:spLocks/>
          </p:cNvSpPr>
          <p:nvPr/>
        </p:nvSpPr>
        <p:spPr>
          <a:xfrm>
            <a:off x="7513330" y="979714"/>
            <a:ext cx="3929743"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600" dirty="0">
                <a:latin typeface="Courier New" panose="02070309020205020404" pitchFamily="49" charset="0"/>
                <a:cs typeface="Courier New" panose="02070309020205020404" pitchFamily="49" charset="0"/>
              </a:rPr>
              <a:t>   add x25, x25,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x26, x26,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x27, x27,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x31, x31,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x3, x3,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x4, x4,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x5, x5,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x6, x6,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x25, x25,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x26, x26,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add x27, x27, 1</a:t>
            </a:r>
            <a:r>
              <a:rPr lang="es-ES" sz="1000" dirty="0">
                <a:latin typeface="Courier New" panose="02070309020205020404" pitchFamily="49" charset="0"/>
                <a:cs typeface="Courier New" panose="02070309020205020404" pitchFamily="49" charset="0"/>
              </a:rPr>
              <a:t> </a:t>
            </a:r>
            <a:r>
              <a:rPr lang="en-GB" sz="1600" dirty="0">
                <a:latin typeface="Courier New" panose="02070309020205020404" pitchFamily="49" charset="0"/>
                <a:cs typeface="Courier New" panose="02070309020205020404" pitchFamily="49" charset="0"/>
              </a:rPr>
              <a:t> </a:t>
            </a:r>
            <a:endParaRPr lang="es-ES" sz="1600" dirty="0">
              <a:latin typeface="Courier New" panose="02070309020205020404" pitchFamily="49" charset="0"/>
              <a:cs typeface="Courier New" panose="02070309020205020404" pitchFamily="49" charset="0"/>
            </a:endParaRPr>
          </a:p>
          <a:p>
            <a:pPr marL="0" indent="0">
              <a:buNone/>
            </a:pPr>
            <a:r>
              <a:rPr lang="en-GB" sz="1600" dirty="0" err="1">
                <a:latin typeface="Courier New" panose="02070309020205020404" pitchFamily="49" charset="0"/>
                <a:cs typeface="Courier New" panose="02070309020205020404" pitchFamily="49" charset="0"/>
              </a:rPr>
              <a:t>bne</a:t>
            </a:r>
            <a:r>
              <a:rPr lang="en-GB" sz="1600" dirty="0">
                <a:latin typeface="Courier New" panose="02070309020205020404" pitchFamily="49" charset="0"/>
                <a:cs typeface="Courier New" panose="02070309020205020404" pitchFamily="49" charset="0"/>
              </a:rPr>
              <a:t> x30, zero, REPEAT</a:t>
            </a:r>
            <a:endParaRPr lang="en-GB" sz="1000" dirty="0">
              <a:latin typeface="Courier New" panose="02070309020205020404" pitchFamily="49" charset="0"/>
              <a:cs typeface="Courier New" panose="02070309020205020404" pitchFamily="49" charset="0"/>
            </a:endParaRPr>
          </a:p>
        </p:txBody>
      </p:sp>
      <p:sp>
        <p:nvSpPr>
          <p:cNvPr id="3" name="Arco 2"/>
          <p:cNvSpPr/>
          <p:nvPr/>
        </p:nvSpPr>
        <p:spPr>
          <a:xfrm rot="8661836">
            <a:off x="437785" y="2772528"/>
            <a:ext cx="7149387" cy="1857585"/>
          </a:xfrm>
          <a:prstGeom prst="arc">
            <a:avLst>
              <a:gd name="adj1" fmla="val 18499601"/>
              <a:gd name="adj2" fmla="val 476150"/>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2" name="Arco 11"/>
          <p:cNvSpPr/>
          <p:nvPr/>
        </p:nvSpPr>
        <p:spPr>
          <a:xfrm rot="8661836">
            <a:off x="3851544" y="2543749"/>
            <a:ext cx="7149387" cy="1857585"/>
          </a:xfrm>
          <a:prstGeom prst="arc">
            <a:avLst>
              <a:gd name="adj1" fmla="val 18499601"/>
              <a:gd name="adj2" fmla="val 476150"/>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extLst>
      <p:ext uri="{BB962C8B-B14F-4D97-AF65-F5344CB8AC3E}">
        <p14:creationId xmlns:p14="http://schemas.microsoft.com/office/powerpoint/2010/main" val="2969848203"/>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2"/>
          <a:stretch>
            <a:fillRect/>
          </a:stretch>
        </p:blipFill>
        <p:spPr>
          <a:xfrm>
            <a:off x="-21800" y="22052"/>
            <a:ext cx="12204538" cy="6835948"/>
          </a:xfrm>
          <a:prstGeom prst="rect">
            <a:avLst/>
          </a:prstGeom>
        </p:spPr>
      </p:pic>
    </p:spTree>
    <p:extLst>
      <p:ext uri="{BB962C8B-B14F-4D97-AF65-F5344CB8AC3E}">
        <p14:creationId xmlns:p14="http://schemas.microsoft.com/office/powerpoint/2010/main" val="1373705439"/>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1186543"/>
            <a:ext cx="11677320" cy="4855028"/>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solidFill>
                  <a:srgbClr val="0070C0"/>
                </a:solidFill>
              </a:rPr>
              <a:t>Cycle i-17</a:t>
            </a:r>
            <a:r>
              <a:rPr lang="en-GB" dirty="0">
                <a:solidFill>
                  <a:srgbClr val="0070C0"/>
                </a:solidFill>
              </a:rPr>
              <a:t>: </a:t>
            </a:r>
            <a:r>
              <a:rPr lang="en-GB" dirty="0"/>
              <a:t>The </a:t>
            </a:r>
            <a:r>
              <a:rPr lang="en-GB" dirty="0" err="1">
                <a:latin typeface="Courier New" panose="02070309020205020404" pitchFamily="49" charset="0"/>
                <a:cs typeface="Courier New" panose="02070309020205020404" pitchFamily="49" charset="0"/>
              </a:rPr>
              <a:t>lw</a:t>
            </a:r>
            <a:r>
              <a:rPr lang="en-GB" dirty="0"/>
              <a:t> instruction is at the Decode stage.</a:t>
            </a:r>
            <a:endParaRPr lang="es-ES" dirty="0"/>
          </a:p>
          <a:p>
            <a:r>
              <a:rPr lang="en-GB" b="1" dirty="0">
                <a:solidFill>
                  <a:srgbClr val="0070C0"/>
                </a:solidFill>
              </a:rPr>
              <a:t>Cycle i-16</a:t>
            </a:r>
            <a:r>
              <a:rPr lang="en-GB" dirty="0">
                <a:solidFill>
                  <a:srgbClr val="0070C0"/>
                </a:solidFill>
              </a:rPr>
              <a:t>: </a:t>
            </a:r>
            <a:r>
              <a:rPr lang="en-GB" dirty="0"/>
              <a:t>The effective memory address is computed and sent to the External Memory through the AXI Bus. The </a:t>
            </a:r>
            <a:r>
              <a:rPr lang="en-GB" dirty="0">
                <a:latin typeface="Courier New" panose="02070309020205020404" pitchFamily="49" charset="0"/>
                <a:cs typeface="Courier New" panose="02070309020205020404" pitchFamily="49" charset="0"/>
              </a:rPr>
              <a:t>load</a:t>
            </a:r>
            <a:r>
              <a:rPr lang="en-GB" dirty="0"/>
              <a:t> instruction waits several cycles for the External Memory to supply the data.</a:t>
            </a:r>
            <a:endParaRPr lang="es-ES" dirty="0"/>
          </a:p>
          <a:p>
            <a:r>
              <a:rPr lang="en-GB" b="1" dirty="0">
                <a:solidFill>
                  <a:srgbClr val="0070C0"/>
                </a:solidFill>
              </a:rPr>
              <a:t>Cycle i-5</a:t>
            </a:r>
            <a:r>
              <a:rPr lang="en-GB" dirty="0">
                <a:solidFill>
                  <a:srgbClr val="0070C0"/>
                </a:solidFill>
              </a:rPr>
              <a:t>: </a:t>
            </a:r>
            <a:r>
              <a:rPr lang="en-GB" dirty="0"/>
              <a:t>The two conflicting </a:t>
            </a:r>
            <a:r>
              <a:rPr lang="en-GB" dirty="0">
                <a:latin typeface="Courier New" panose="02070309020205020404" pitchFamily="49" charset="0"/>
                <a:cs typeface="Courier New" panose="02070309020205020404" pitchFamily="49" charset="0"/>
              </a:rPr>
              <a:t>add</a:t>
            </a:r>
            <a:r>
              <a:rPr lang="en-GB" dirty="0"/>
              <a:t> instructions are decoded.</a:t>
            </a:r>
            <a:endParaRPr lang="es-ES" dirty="0"/>
          </a:p>
          <a:p>
            <a:pPr lvl="0"/>
            <a:r>
              <a:rPr lang="en-GB" b="1" dirty="0">
                <a:solidFill>
                  <a:srgbClr val="0070C0"/>
                </a:solidFill>
              </a:rPr>
              <a:t>Cycle i</a:t>
            </a:r>
            <a:r>
              <a:rPr lang="en-GB" dirty="0">
                <a:solidFill>
                  <a:srgbClr val="0070C0"/>
                </a:solidFill>
              </a:rPr>
              <a:t>: </a:t>
            </a:r>
            <a:r>
              <a:rPr lang="en-GB" dirty="0"/>
              <a:t>The </a:t>
            </a:r>
            <a:r>
              <a:rPr lang="en-GB" dirty="0" err="1">
                <a:latin typeface="Courier New" panose="02070309020205020404" pitchFamily="49" charset="0"/>
                <a:cs typeface="Courier New" panose="02070309020205020404" pitchFamily="49" charset="0"/>
              </a:rPr>
              <a:t>lw</a:t>
            </a:r>
            <a:r>
              <a:rPr lang="en-GB" dirty="0"/>
              <a:t> instruction and the two conflicting </a:t>
            </a:r>
            <a:r>
              <a:rPr lang="en-GB" dirty="0">
                <a:latin typeface="Courier New" panose="02070309020205020404" pitchFamily="49" charset="0"/>
                <a:cs typeface="Courier New" panose="02070309020205020404" pitchFamily="49" charset="0"/>
              </a:rPr>
              <a:t>add</a:t>
            </a:r>
            <a:r>
              <a:rPr lang="en-GB" dirty="0"/>
              <a:t> instructions proceed to the Writeback stage, where they write the register file, which is possible because the Register File has three write ports.</a:t>
            </a:r>
            <a:endParaRPr lang="es-ES" dirty="0"/>
          </a:p>
        </p:txBody>
      </p:sp>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err="1"/>
              <a:t>RVfpga</a:t>
            </a:r>
            <a:r>
              <a:rPr lang="en-US" sz="4000" b="1" dirty="0"/>
              <a:t> Lab 14: 3 </a:t>
            </a:r>
            <a:r>
              <a:rPr lang="en-US" sz="4000" b="1" dirty="0">
                <a:latin typeface="Arial" panose="020B0604020202020204" pitchFamily="34" charset="0"/>
                <a:cs typeface="Arial" panose="020B0604020202020204" pitchFamily="34" charset="0"/>
              </a:rPr>
              <a:t>Simultaneous Writes </a:t>
            </a:r>
            <a:r>
              <a:rPr lang="en-US" sz="4000" b="1" dirty="0"/>
              <a:t>– Analysis</a:t>
            </a:r>
          </a:p>
        </p:txBody>
      </p:sp>
    </p:spTree>
    <p:extLst>
      <p:ext uri="{BB962C8B-B14F-4D97-AF65-F5344CB8AC3E}">
        <p14:creationId xmlns:p14="http://schemas.microsoft.com/office/powerpoint/2010/main" val="1035719107"/>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err="1"/>
              <a:t>RVfpga</a:t>
            </a:r>
            <a:r>
              <a:rPr lang="en-US" sz="4000" b="1" dirty="0"/>
              <a:t> Lab 14: 3 </a:t>
            </a:r>
            <a:r>
              <a:rPr lang="en-US" sz="4000" b="1" dirty="0">
                <a:latin typeface="Arial" panose="020B0604020202020204" pitchFamily="34" charset="0"/>
                <a:cs typeface="Arial" panose="020B0604020202020204" pitchFamily="34" charset="0"/>
              </a:rPr>
              <a:t>Simultaneous Writes </a:t>
            </a:r>
            <a:r>
              <a:rPr lang="en-US" sz="4000" b="1" dirty="0"/>
              <a:t>– Diagram</a:t>
            </a:r>
          </a:p>
        </p:txBody>
      </p:sp>
      <p:graphicFrame>
        <p:nvGraphicFramePr>
          <p:cNvPr id="7" name="Objeto 6"/>
          <p:cNvGraphicFramePr>
            <a:graphicFrameLocks noChangeAspect="1"/>
          </p:cNvGraphicFramePr>
          <p:nvPr/>
        </p:nvGraphicFramePr>
        <p:xfrm>
          <a:off x="935357" y="870856"/>
          <a:ext cx="10276927" cy="5388014"/>
        </p:xfrm>
        <a:graphic>
          <a:graphicData uri="http://schemas.openxmlformats.org/presentationml/2006/ole">
            <mc:AlternateContent xmlns:mc="http://schemas.openxmlformats.org/markup-compatibility/2006">
              <mc:Choice xmlns:v="urn:schemas-microsoft-com:vml" Requires="v">
                <p:oleObj spid="_x0000_s115813" name="Visio" r:id="rId3" imgW="101336586" imgH="53101735" progId="Visio.Drawing.15">
                  <p:embed/>
                </p:oleObj>
              </mc:Choice>
              <mc:Fallback>
                <p:oleObj name="Visio" r:id="rId3" imgW="101336586" imgH="53101735" progId="Visio.Drawing.15">
                  <p:embed/>
                  <p:pic>
                    <p:nvPicPr>
                      <p:cNvPr id="7" name="Objeto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5357" y="870856"/>
                        <a:ext cx="10276927" cy="5388014"/>
                      </a:xfrm>
                      <a:prstGeom prst="rect">
                        <a:avLst/>
                      </a:prstGeom>
                      <a:noFill/>
                    </p:spPr>
                  </p:pic>
                </p:oleObj>
              </mc:Fallback>
            </mc:AlternateContent>
          </a:graphicData>
        </a:graphic>
      </p:graphicFrame>
    </p:spTree>
    <p:extLst>
      <p:ext uri="{BB962C8B-B14F-4D97-AF65-F5344CB8AC3E}">
        <p14:creationId xmlns:p14="http://schemas.microsoft.com/office/powerpoint/2010/main" val="5047722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err="1"/>
              <a:t>RVfpga</a:t>
            </a:r>
            <a:r>
              <a:rPr lang="en-US" b="1" dirty="0"/>
              <a:t> Hierarchy</a:t>
            </a:r>
          </a:p>
        </p:txBody>
      </p:sp>
      <p:graphicFrame>
        <p:nvGraphicFramePr>
          <p:cNvPr id="2" name="Tabla 1"/>
          <p:cNvGraphicFramePr>
            <a:graphicFrameLocks noGrp="1"/>
          </p:cNvGraphicFramePr>
          <p:nvPr>
            <p:extLst>
              <p:ext uri="{D42A27DB-BD31-4B8C-83A1-F6EECF244321}">
                <p14:modId xmlns:p14="http://schemas.microsoft.com/office/powerpoint/2010/main" val="835944640"/>
              </p:ext>
            </p:extLst>
          </p:nvPr>
        </p:nvGraphicFramePr>
        <p:xfrm>
          <a:off x="478463" y="979924"/>
          <a:ext cx="11355572" cy="4389120"/>
        </p:xfrm>
        <a:graphic>
          <a:graphicData uri="http://schemas.openxmlformats.org/drawingml/2006/table">
            <a:tbl>
              <a:tblPr firstRow="1" firstCol="1" bandRow="1">
                <a:tableStyleId>{5C22544A-7EE6-4342-B048-85BDC9FD1C3A}</a:tableStyleId>
              </a:tblPr>
              <a:tblGrid>
                <a:gridCol w="2464596">
                  <a:extLst>
                    <a:ext uri="{9D8B030D-6E8A-4147-A177-3AD203B41FA5}">
                      <a16:colId xmlns:a16="http://schemas.microsoft.com/office/drawing/2014/main" val="230221091"/>
                    </a:ext>
                  </a:extLst>
                </a:gridCol>
                <a:gridCol w="8890976">
                  <a:extLst>
                    <a:ext uri="{9D8B030D-6E8A-4147-A177-3AD203B41FA5}">
                      <a16:colId xmlns:a16="http://schemas.microsoft.com/office/drawing/2014/main" val="1872086212"/>
                    </a:ext>
                  </a:extLst>
                </a:gridCol>
              </a:tblGrid>
              <a:tr h="234695">
                <a:tc>
                  <a:txBody>
                    <a:bodyPr/>
                    <a:lstStyle/>
                    <a:p>
                      <a:pPr>
                        <a:spcAft>
                          <a:spcPts val="0"/>
                        </a:spcAft>
                      </a:pPr>
                      <a:r>
                        <a:rPr lang="en-GB" sz="2400" dirty="0">
                          <a:effectLst/>
                        </a:rPr>
                        <a:t>Name</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tc>
                  <a:txBody>
                    <a:bodyPr/>
                    <a:lstStyle/>
                    <a:p>
                      <a:pPr>
                        <a:spcAft>
                          <a:spcPts val="0"/>
                        </a:spcAft>
                      </a:pPr>
                      <a:r>
                        <a:rPr lang="en-GB" sz="2400">
                          <a:effectLst/>
                        </a:rPr>
                        <a:t>Description</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extLst>
                  <a:ext uri="{0D108BD9-81ED-4DB2-BD59-A6C34878D82A}">
                    <a16:rowId xmlns:a16="http://schemas.microsoft.com/office/drawing/2014/main" val="3979359454"/>
                  </a:ext>
                </a:extLst>
              </a:tr>
              <a:tr h="1164120">
                <a:tc>
                  <a:txBody>
                    <a:bodyPr/>
                    <a:lstStyle/>
                    <a:p>
                      <a:pPr>
                        <a:spcAft>
                          <a:spcPts val="0"/>
                        </a:spcAft>
                      </a:pPr>
                      <a:r>
                        <a:rPr lang="en-GB" sz="2400" dirty="0" err="1">
                          <a:effectLst/>
                        </a:rPr>
                        <a:t>RVfpgaNexys</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tc>
                  <a:txBody>
                    <a:bodyPr/>
                    <a:lstStyle/>
                    <a:p>
                      <a:pPr>
                        <a:spcAft>
                          <a:spcPts val="0"/>
                        </a:spcAft>
                      </a:pPr>
                      <a:r>
                        <a:rPr lang="en-GB" sz="2400" dirty="0">
                          <a:effectLst/>
                        </a:rPr>
                        <a:t>The </a:t>
                      </a:r>
                      <a:r>
                        <a:rPr lang="en-GB" sz="2400" dirty="0" err="1">
                          <a:effectLst/>
                        </a:rPr>
                        <a:t>SweRVolfX</a:t>
                      </a:r>
                      <a:r>
                        <a:rPr lang="en-GB" sz="2400" dirty="0">
                          <a:effectLst/>
                        </a:rPr>
                        <a:t> </a:t>
                      </a:r>
                      <a:r>
                        <a:rPr lang="en-GB" sz="2400" dirty="0" err="1">
                          <a:effectLst/>
                        </a:rPr>
                        <a:t>SoC</a:t>
                      </a:r>
                      <a:r>
                        <a:rPr lang="en-GB" sz="2400" dirty="0">
                          <a:effectLst/>
                        </a:rPr>
                        <a:t> targeted to the </a:t>
                      </a:r>
                      <a:r>
                        <a:rPr lang="en-GB" sz="2400" dirty="0" err="1">
                          <a:effectLst/>
                        </a:rPr>
                        <a:t>Nexys</a:t>
                      </a:r>
                      <a:r>
                        <a:rPr lang="en-GB" sz="2400" dirty="0">
                          <a:effectLst/>
                        </a:rPr>
                        <a:t> A7 board and its peripherals. It adds a DDR2 interface, CDC (clock domain crossing) unit, BSCAN logic (for the JTAG interface), and clock generator.</a:t>
                      </a:r>
                      <a:endParaRPr lang="es-ES" sz="2400" dirty="0">
                        <a:effectLst/>
                      </a:endParaRPr>
                    </a:p>
                    <a:p>
                      <a:pPr>
                        <a:spcAft>
                          <a:spcPts val="0"/>
                        </a:spcAft>
                      </a:pPr>
                      <a:r>
                        <a:rPr lang="en-GB" sz="2400" dirty="0" err="1">
                          <a:effectLst/>
                        </a:rPr>
                        <a:t>RVfpgaNexys</a:t>
                      </a:r>
                      <a:r>
                        <a:rPr lang="en-GB" sz="2400" dirty="0">
                          <a:effectLst/>
                        </a:rPr>
                        <a:t> is the same as </a:t>
                      </a:r>
                      <a:r>
                        <a:rPr lang="en-GB" sz="2400" dirty="0" err="1">
                          <a:effectLst/>
                        </a:rPr>
                        <a:t>SweRVolf</a:t>
                      </a:r>
                      <a:r>
                        <a:rPr lang="en-GB" sz="2400" dirty="0">
                          <a:effectLst/>
                        </a:rPr>
                        <a:t> </a:t>
                      </a:r>
                      <a:r>
                        <a:rPr lang="en-GB" sz="2400" dirty="0" err="1">
                          <a:effectLst/>
                        </a:rPr>
                        <a:t>Nexys</a:t>
                      </a:r>
                      <a:r>
                        <a:rPr lang="en-GB" sz="2400" dirty="0">
                          <a:effectLst/>
                        </a:rPr>
                        <a:t> (</a:t>
                      </a:r>
                      <a:r>
                        <a:rPr lang="en-GB" sz="2400" u="sng" dirty="0">
                          <a:effectLst/>
                          <a:hlinkClick r:id="rId2"/>
                        </a:rPr>
                        <a:t>https://github.com/chipsalliance/Cores-SweRVolf</a:t>
                      </a:r>
                      <a:r>
                        <a:rPr lang="en-GB" sz="2400" dirty="0">
                          <a:effectLst/>
                        </a:rPr>
                        <a:t>), except that the latter is based on </a:t>
                      </a:r>
                      <a:r>
                        <a:rPr lang="en-GB" sz="2400" dirty="0" err="1">
                          <a:effectLst/>
                        </a:rPr>
                        <a:t>SweRVolf</a:t>
                      </a:r>
                      <a:r>
                        <a:rPr lang="en-GB" sz="2400" dirty="0">
                          <a:effectLst/>
                        </a:rPr>
                        <a:t>.</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extLst>
                  <a:ext uri="{0D108BD9-81ED-4DB2-BD59-A6C34878D82A}">
                    <a16:rowId xmlns:a16="http://schemas.microsoft.com/office/drawing/2014/main" val="906357147"/>
                  </a:ext>
                </a:extLst>
              </a:tr>
              <a:tr h="970100">
                <a:tc>
                  <a:txBody>
                    <a:bodyPr/>
                    <a:lstStyle/>
                    <a:p>
                      <a:pPr>
                        <a:spcAft>
                          <a:spcPts val="0"/>
                        </a:spcAft>
                      </a:pPr>
                      <a:r>
                        <a:rPr lang="en-GB" sz="2400" dirty="0" err="1">
                          <a:effectLst/>
                        </a:rPr>
                        <a:t>RVfpgaSim</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tc>
                  <a:txBody>
                    <a:bodyPr/>
                    <a:lstStyle/>
                    <a:p>
                      <a:pPr>
                        <a:spcAft>
                          <a:spcPts val="0"/>
                        </a:spcAft>
                      </a:pPr>
                      <a:r>
                        <a:rPr lang="en-GB" sz="2400" dirty="0">
                          <a:effectLst/>
                        </a:rPr>
                        <a:t>The </a:t>
                      </a:r>
                      <a:r>
                        <a:rPr lang="en-GB" sz="2400" dirty="0" err="1">
                          <a:effectLst/>
                        </a:rPr>
                        <a:t>SweRVolfX</a:t>
                      </a:r>
                      <a:r>
                        <a:rPr lang="en-GB" sz="2400" dirty="0">
                          <a:effectLst/>
                        </a:rPr>
                        <a:t> </a:t>
                      </a:r>
                      <a:r>
                        <a:rPr lang="en-GB" sz="2400" dirty="0" err="1">
                          <a:effectLst/>
                        </a:rPr>
                        <a:t>SoC</a:t>
                      </a:r>
                      <a:r>
                        <a:rPr lang="en-GB" sz="2400" dirty="0">
                          <a:effectLst/>
                        </a:rPr>
                        <a:t> with a </a:t>
                      </a:r>
                      <a:r>
                        <a:rPr lang="en-GB" sz="2400" dirty="0" err="1">
                          <a:effectLst/>
                        </a:rPr>
                        <a:t>testbench</a:t>
                      </a:r>
                      <a:r>
                        <a:rPr lang="en-GB" sz="2400" dirty="0">
                          <a:effectLst/>
                        </a:rPr>
                        <a:t> wrapper and AXI memory intended for simulation.</a:t>
                      </a:r>
                      <a:endParaRPr lang="es-ES" sz="2400" dirty="0">
                        <a:effectLst/>
                      </a:endParaRPr>
                    </a:p>
                    <a:p>
                      <a:pPr>
                        <a:spcAft>
                          <a:spcPts val="0"/>
                        </a:spcAft>
                      </a:pPr>
                      <a:r>
                        <a:rPr lang="en-GB" sz="2400" dirty="0" err="1">
                          <a:effectLst/>
                        </a:rPr>
                        <a:t>RVfpgaSim</a:t>
                      </a:r>
                      <a:r>
                        <a:rPr lang="en-GB" sz="2400" dirty="0">
                          <a:effectLst/>
                        </a:rPr>
                        <a:t> is the same as </a:t>
                      </a:r>
                      <a:r>
                        <a:rPr lang="en-GB" sz="2400" dirty="0" err="1">
                          <a:effectLst/>
                        </a:rPr>
                        <a:t>SweRVolf</a:t>
                      </a:r>
                      <a:r>
                        <a:rPr lang="en-GB" sz="2400" dirty="0">
                          <a:effectLst/>
                        </a:rPr>
                        <a:t> sim, (</a:t>
                      </a:r>
                      <a:r>
                        <a:rPr lang="en-GB" sz="2400" u="sng" dirty="0">
                          <a:effectLst/>
                          <a:hlinkClick r:id="rId2"/>
                        </a:rPr>
                        <a:t>https://github.com/chipsalliance/Cores-SweRVolf</a:t>
                      </a:r>
                      <a:r>
                        <a:rPr lang="en-GB" sz="2400" dirty="0">
                          <a:effectLst/>
                        </a:rPr>
                        <a:t>), except that the latter is based on </a:t>
                      </a:r>
                      <a:r>
                        <a:rPr lang="en-GB" sz="2400" dirty="0" err="1">
                          <a:effectLst/>
                        </a:rPr>
                        <a:t>SweRVolf</a:t>
                      </a:r>
                      <a:r>
                        <a:rPr lang="en-GB" sz="2400" dirty="0">
                          <a:effectLst/>
                        </a:rPr>
                        <a:t>.</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465" marR="68465" marT="0" marB="0"/>
                </a:tc>
                <a:extLst>
                  <a:ext uri="{0D108BD9-81ED-4DB2-BD59-A6C34878D82A}">
                    <a16:rowId xmlns:a16="http://schemas.microsoft.com/office/drawing/2014/main" val="1357821220"/>
                  </a:ext>
                </a:extLst>
              </a:tr>
            </a:tbl>
          </a:graphicData>
        </a:graphic>
      </p:graphicFrame>
    </p:spTree>
    <p:extLst>
      <p:ext uri="{BB962C8B-B14F-4D97-AF65-F5344CB8AC3E}">
        <p14:creationId xmlns:p14="http://schemas.microsoft.com/office/powerpoint/2010/main" val="1695260790"/>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14: Tasks and Exercises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929898"/>
            <a:ext cx="11468213" cy="540891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b="1" dirty="0"/>
              <a:t>TASK</a:t>
            </a:r>
            <a:r>
              <a:rPr lang="en-US" sz="1800" dirty="0"/>
              <a:t>: Inspect the Verilog code from </a:t>
            </a:r>
            <a:r>
              <a:rPr lang="en-US" sz="1800" dirty="0" err="1">
                <a:latin typeface="Courier New" panose="02070309020205020404" pitchFamily="49" charset="0"/>
                <a:cs typeface="Courier New" panose="02070309020205020404" pitchFamily="49" charset="0"/>
              </a:rPr>
              <a:t>exu_mul_ctl</a:t>
            </a:r>
            <a:r>
              <a:rPr lang="en-US" sz="1800" dirty="0"/>
              <a:t> and see how the multiplication is computed. Remember that RISC-V includes 4 multiply instructions (</a:t>
            </a:r>
            <a:r>
              <a:rPr lang="en-US" sz="1800" dirty="0" err="1">
                <a:latin typeface="Courier New" panose="02070309020205020404" pitchFamily="49" charset="0"/>
                <a:cs typeface="Courier New" panose="02070309020205020404" pitchFamily="49" charset="0"/>
              </a:rPr>
              <a:t>mul</a:t>
            </a:r>
            <a:r>
              <a:rPr lang="en-US" sz="1800" dirty="0">
                <a:latin typeface="Courier New" panose="02070309020205020404" pitchFamily="49" charset="0"/>
                <a:cs typeface="Courier New" panose="02070309020205020404" pitchFamily="49" charset="0"/>
              </a:rPr>
              <a:t>, </a:t>
            </a:r>
            <a:r>
              <a:rPr lang="en-US" sz="1800" dirty="0" err="1">
                <a:latin typeface="Courier New" panose="02070309020205020404" pitchFamily="49" charset="0"/>
                <a:cs typeface="Courier New" panose="02070309020205020404" pitchFamily="49" charset="0"/>
              </a:rPr>
              <a:t>mulh</a:t>
            </a:r>
            <a:r>
              <a:rPr lang="en-US" sz="1800" dirty="0">
                <a:latin typeface="Courier New" panose="02070309020205020404" pitchFamily="49" charset="0"/>
                <a:cs typeface="Courier New" panose="02070309020205020404" pitchFamily="49" charset="0"/>
              </a:rPr>
              <a:t>, </a:t>
            </a:r>
            <a:r>
              <a:rPr lang="en-US" sz="1800" dirty="0" err="1">
                <a:latin typeface="Courier New" panose="02070309020205020404" pitchFamily="49" charset="0"/>
                <a:cs typeface="Courier New" panose="02070309020205020404" pitchFamily="49" charset="0"/>
              </a:rPr>
              <a:t>mulhsu</a:t>
            </a:r>
            <a:r>
              <a:rPr lang="en-US" sz="1800" dirty="0">
                <a:latin typeface="Courier New" panose="02070309020205020404" pitchFamily="49" charset="0"/>
                <a:cs typeface="Courier New" panose="02070309020205020404" pitchFamily="49" charset="0"/>
              </a:rPr>
              <a:t> </a:t>
            </a:r>
            <a:r>
              <a:rPr lang="en-US" sz="1800" dirty="0"/>
              <a:t>and </a:t>
            </a:r>
            <a:r>
              <a:rPr lang="en-US" sz="1800" dirty="0" err="1">
                <a:latin typeface="Courier New" panose="02070309020205020404" pitchFamily="49" charset="0"/>
                <a:cs typeface="Courier New" panose="02070309020205020404" pitchFamily="49" charset="0"/>
              </a:rPr>
              <a:t>mulhu</a:t>
            </a:r>
            <a:r>
              <a:rPr lang="en-US" sz="1800" dirty="0"/>
              <a:t>), and all of them must be supported by the hardware.</a:t>
            </a:r>
          </a:p>
          <a:p>
            <a:r>
              <a:rPr lang="en-US" sz="1800" b="1" dirty="0"/>
              <a:t>TASK</a:t>
            </a:r>
            <a:r>
              <a:rPr lang="en-US" sz="1800" dirty="0"/>
              <a:t>: Remove the </a:t>
            </a:r>
            <a:r>
              <a:rPr lang="en-US" sz="1800" dirty="0" err="1"/>
              <a:t>nop</a:t>
            </a:r>
            <a:r>
              <a:rPr lang="en-US" sz="1800" dirty="0"/>
              <a:t> instructions included within the loop from Figure 1 and measure different events (cycles, instructions/multiplies committed, etc.) using the Performance Counters available in </a:t>
            </a:r>
            <a:r>
              <a:rPr lang="en-US" sz="1800" dirty="0" err="1"/>
              <a:t>SweRV</a:t>
            </a:r>
            <a:r>
              <a:rPr lang="en-US" sz="1800" dirty="0"/>
              <a:t> EH1, as explained in Lab 11. Is the number of cycles as expected after </a:t>
            </a:r>
            <a:r>
              <a:rPr lang="en-US" sz="1800" dirty="0" err="1"/>
              <a:t>analysing</a:t>
            </a:r>
            <a:r>
              <a:rPr lang="en-US" sz="1800" dirty="0"/>
              <a:t> the simulation from Figure 2? Justify your answer. Now reorder the code within the loop trying to reach the ideal throughput. Justify the results obtained in the original code and in the reordered one.</a:t>
            </a:r>
          </a:p>
          <a:p>
            <a:r>
              <a:rPr lang="en-US" sz="1800" b="1" dirty="0"/>
              <a:t>TASK</a:t>
            </a:r>
            <a:r>
              <a:rPr lang="en-US" sz="1800" dirty="0"/>
              <a:t>: Modify the program from Figure 1, replacing the two </a:t>
            </a:r>
            <a:r>
              <a:rPr lang="en-US" sz="1800" dirty="0" err="1"/>
              <a:t>mul</a:t>
            </a:r>
            <a:r>
              <a:rPr lang="en-US" sz="1800" dirty="0"/>
              <a:t> instructions for two </a:t>
            </a:r>
            <a:r>
              <a:rPr lang="en-US" sz="1800" dirty="0" err="1"/>
              <a:t>lw</a:t>
            </a:r>
            <a:r>
              <a:rPr lang="en-US" sz="1800" dirty="0"/>
              <a:t> instructions to the DCCM. You should observe a structural hazard analogous to the one </a:t>
            </a:r>
            <a:r>
              <a:rPr lang="en-US" sz="1800" dirty="0" err="1"/>
              <a:t>analysed</a:t>
            </a:r>
            <a:r>
              <a:rPr lang="en-US" sz="1800" dirty="0"/>
              <a:t> in this section and resolved in a similar way.</a:t>
            </a:r>
          </a:p>
          <a:p>
            <a:r>
              <a:rPr lang="en-US" sz="1800" b="1" dirty="0"/>
              <a:t>TASK</a:t>
            </a:r>
            <a:r>
              <a:rPr lang="en-US" sz="1800" dirty="0"/>
              <a:t>: Compare the simulation shown in Figure 6 (non-blocking load) with the simulation shown in Figure 14 of Lab 13 (blocking load).</a:t>
            </a:r>
          </a:p>
          <a:p>
            <a:r>
              <a:rPr lang="en-US" sz="1800" b="1" dirty="0"/>
              <a:t>Exercise 1</a:t>
            </a:r>
            <a:r>
              <a:rPr lang="en-US" sz="1800" dirty="0"/>
              <a:t>. </a:t>
            </a:r>
            <a:r>
              <a:rPr lang="en-US" sz="1800" dirty="0" err="1"/>
              <a:t>Analyse</a:t>
            </a:r>
            <a:r>
              <a:rPr lang="en-US" sz="1800" dirty="0"/>
              <a:t>, both in simulation and on the board, the structural hazard that happens between two consecutive memory instructions (you can </a:t>
            </a:r>
            <a:r>
              <a:rPr lang="en-US" sz="1800" dirty="0" err="1"/>
              <a:t>analyse</a:t>
            </a:r>
            <a:r>
              <a:rPr lang="en-US" sz="1800" dirty="0"/>
              <a:t> any combination of two consecutive memory instructions such as loads and stores) that arrive at the L/S Pipe in the same cycle.</a:t>
            </a:r>
          </a:p>
          <a:p>
            <a:r>
              <a:rPr lang="en-US" sz="1800" b="1" dirty="0"/>
              <a:t>Exercise 2</a:t>
            </a:r>
            <a:r>
              <a:rPr lang="en-US" sz="1800" dirty="0"/>
              <a:t>. This following exercise is based on exercise 4.22 from the book “Computer Organization and Design – RISC-V Edition”, by Patterson &amp; Hennessy ([</a:t>
            </a:r>
            <a:r>
              <a:rPr lang="en-US" sz="1800" dirty="0" err="1"/>
              <a:t>PaHe</a:t>
            </a:r>
            <a:r>
              <a:rPr lang="en-US" sz="1800" dirty="0"/>
              <a:t>]).</a:t>
            </a:r>
          </a:p>
        </p:txBody>
      </p:sp>
    </p:spTree>
    <p:extLst>
      <p:ext uri="{BB962C8B-B14F-4D97-AF65-F5344CB8AC3E}">
        <p14:creationId xmlns:p14="http://schemas.microsoft.com/office/powerpoint/2010/main" val="4154281220"/>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a:xfrm>
            <a:off x="1524000" y="492373"/>
            <a:ext cx="9144000" cy="3404714"/>
          </a:xfrm>
        </p:spPr>
        <p:txBody>
          <a:bodyPr>
            <a:noAutofit/>
          </a:bodyPr>
          <a:lstStyle/>
          <a:p>
            <a:r>
              <a:rPr lang="en-US" sz="6000" dirty="0">
                <a:solidFill>
                  <a:srgbClr val="002060"/>
                </a:solidFill>
                <a:latin typeface="+mn-lt"/>
              </a:rPr>
              <a:t>Lab 15:</a:t>
            </a:r>
            <a:br>
              <a:rPr lang="en-US" sz="6000" dirty="0">
                <a:solidFill>
                  <a:srgbClr val="002060"/>
                </a:solidFill>
                <a:latin typeface="+mn-lt"/>
              </a:rPr>
            </a:br>
            <a:r>
              <a:rPr lang="en-US" sz="6000" dirty="0">
                <a:solidFill>
                  <a:srgbClr val="002060"/>
                </a:solidFill>
                <a:latin typeface="+mn-lt"/>
              </a:rPr>
              <a:t>Data Hazards</a:t>
            </a:r>
          </a:p>
        </p:txBody>
      </p:sp>
    </p:spTree>
    <p:extLst>
      <p:ext uri="{BB962C8B-B14F-4D97-AF65-F5344CB8AC3E}">
        <p14:creationId xmlns:p14="http://schemas.microsoft.com/office/powerpoint/2010/main" val="13927262"/>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15: Introduction</a:t>
            </a: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184245" y="892629"/>
            <a:ext cx="11924252" cy="5377542"/>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dirty="0"/>
              <a:t>Lab 15 analyses how </a:t>
            </a:r>
            <a:r>
              <a:rPr lang="en-US" sz="3200" b="1" dirty="0"/>
              <a:t>RAW data hazards </a:t>
            </a:r>
            <a:r>
              <a:rPr lang="en-US" sz="3200" dirty="0"/>
              <a:t>are resolved.</a:t>
            </a:r>
          </a:p>
          <a:p>
            <a:pPr>
              <a:defRPr/>
            </a:pPr>
            <a:endParaRPr lang="en-US" sz="3200" dirty="0"/>
          </a:p>
          <a:p>
            <a:pPr>
              <a:defRPr/>
            </a:pPr>
            <a:r>
              <a:rPr lang="en-US" sz="3200" dirty="0"/>
              <a:t>RAW data hazards are resolved by </a:t>
            </a:r>
            <a:r>
              <a:rPr lang="en-US" sz="3200" b="1" dirty="0"/>
              <a:t>stalling</a:t>
            </a:r>
            <a:r>
              <a:rPr lang="en-US" sz="3200" dirty="0"/>
              <a:t> the processor or </a:t>
            </a:r>
            <a:r>
              <a:rPr lang="en-US" sz="3200" b="1" dirty="0"/>
              <a:t>forwarding</a:t>
            </a:r>
            <a:r>
              <a:rPr lang="en-US" sz="3200" dirty="0"/>
              <a:t> (also called bypassing) the value from an instruction executing in a later stage.</a:t>
            </a:r>
          </a:p>
          <a:p>
            <a:pPr>
              <a:defRPr/>
            </a:pPr>
            <a:endParaRPr lang="en-US" sz="2400" dirty="0"/>
          </a:p>
          <a:p>
            <a:pPr>
              <a:defRPr/>
            </a:pPr>
            <a:r>
              <a:rPr lang="en-US" sz="3200" b="1" dirty="0"/>
              <a:t>Two scenarios </a:t>
            </a:r>
            <a:r>
              <a:rPr lang="en-US" sz="3200" dirty="0" err="1"/>
              <a:t>analysed</a:t>
            </a:r>
            <a:r>
              <a:rPr lang="en-US" sz="3200" dirty="0"/>
              <a:t>:</a:t>
            </a:r>
          </a:p>
          <a:p>
            <a:pPr lvl="1">
              <a:defRPr/>
            </a:pPr>
            <a:r>
              <a:rPr lang="en-US" dirty="0"/>
              <a:t>RAW data hazards resolved by </a:t>
            </a:r>
            <a:r>
              <a:rPr lang="en-US" b="1" dirty="0"/>
              <a:t>forwarding</a:t>
            </a:r>
            <a:r>
              <a:rPr lang="en-US" dirty="0"/>
              <a:t> to the Decode stage (using several new multiplexers)</a:t>
            </a:r>
          </a:p>
          <a:p>
            <a:pPr lvl="1">
              <a:defRPr/>
            </a:pPr>
            <a:r>
              <a:rPr lang="en-US" dirty="0"/>
              <a:t>RAW data hazards resolved in the Commit stage using </a:t>
            </a:r>
            <a:r>
              <a:rPr lang="en-US" b="1" dirty="0"/>
              <a:t>two additional ALUs</a:t>
            </a:r>
          </a:p>
        </p:txBody>
      </p:sp>
    </p:spTree>
    <p:extLst>
      <p:ext uri="{BB962C8B-B14F-4D97-AF65-F5344CB8AC3E}">
        <p14:creationId xmlns:p14="http://schemas.microsoft.com/office/powerpoint/2010/main" val="3610216712"/>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200" b="1" dirty="0" err="1"/>
              <a:t>RVfpga</a:t>
            </a:r>
            <a:r>
              <a:rPr lang="en-US" sz="4200" b="1" dirty="0"/>
              <a:t> Lab 15: Solving Data Hazards by Forwarding</a:t>
            </a: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184245" y="1070811"/>
            <a:ext cx="11924252" cy="519936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a:t>Forwarding to the Decode stage requires adding multiplexers in front of the Functional Units (ALUs, Multiplier, Adder that computes the Effective Address in DC1, etc.) to select operands from either the Register File or from subsequent stages.</a:t>
            </a:r>
          </a:p>
          <a:p>
            <a:pPr>
              <a:defRPr/>
            </a:pPr>
            <a:endParaRPr lang="en-US" dirty="0"/>
          </a:p>
          <a:p>
            <a:pPr>
              <a:defRPr/>
            </a:pPr>
            <a:r>
              <a:rPr lang="en-US" dirty="0"/>
              <a:t>The figure on the next slide shows the forwarded values in the Decode stage. The Forwarding Logic produces bypass signals for each of the two source operands in each of the Ways</a:t>
            </a:r>
          </a:p>
        </p:txBody>
      </p:sp>
    </p:spTree>
    <p:extLst>
      <p:ext uri="{BB962C8B-B14F-4D97-AF65-F5344CB8AC3E}">
        <p14:creationId xmlns:p14="http://schemas.microsoft.com/office/powerpoint/2010/main" val="3015026553"/>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p:cNvGrpSpPr/>
          <p:nvPr/>
        </p:nvGrpSpPr>
        <p:grpSpPr>
          <a:xfrm>
            <a:off x="0" y="-3"/>
            <a:ext cx="12192000" cy="6858003"/>
            <a:chOff x="0" y="-3"/>
            <a:chExt cx="12192000" cy="6858003"/>
          </a:xfrm>
        </p:grpSpPr>
        <p:sp>
          <p:nvSpPr>
            <p:cNvPr id="8" name="Rectángulo 7"/>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5" name="Objeto 4"/>
            <p:cNvGraphicFramePr>
              <a:graphicFrameLocks noChangeAspect="1"/>
            </p:cNvGraphicFramePr>
            <p:nvPr/>
          </p:nvGraphicFramePr>
          <p:xfrm>
            <a:off x="1186548" y="-3"/>
            <a:ext cx="9590314" cy="6835649"/>
          </p:xfrm>
          <a:graphic>
            <a:graphicData uri="http://schemas.openxmlformats.org/presentationml/2006/ole">
              <mc:AlternateContent xmlns:mc="http://schemas.openxmlformats.org/markup-compatibility/2006">
                <mc:Choice xmlns:v="urn:schemas-microsoft-com:vml" Requires="v">
                  <p:oleObj spid="_x0000_s116837" name="Visio" r:id="rId3" imgW="91363814" imgH="64903238" progId="Visio.Drawing.15">
                    <p:embed/>
                  </p:oleObj>
                </mc:Choice>
                <mc:Fallback>
                  <p:oleObj name="Visio" r:id="rId3" imgW="91363814" imgH="64903238" progId="Visio.Drawing.15">
                    <p:embed/>
                    <p:pic>
                      <p:nvPicPr>
                        <p:cNvPr id="5" name="Objeto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6548" y="-3"/>
                          <a:ext cx="9590314" cy="6835649"/>
                        </a:xfrm>
                        <a:prstGeom prst="rect">
                          <a:avLst/>
                        </a:prstGeom>
                        <a:noFill/>
                      </p:spPr>
                    </p:pic>
                  </p:oleObj>
                </mc:Fallback>
              </mc:AlternateContent>
            </a:graphicData>
          </a:graphic>
        </p:graphicFrame>
      </p:grpSp>
    </p:spTree>
    <p:extLst>
      <p:ext uri="{BB962C8B-B14F-4D97-AF65-F5344CB8AC3E}">
        <p14:creationId xmlns:p14="http://schemas.microsoft.com/office/powerpoint/2010/main" val="2491491634"/>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50374" y="979714"/>
            <a:ext cx="5896429" cy="5216549"/>
          </a:xfrm>
          <a:prstGeom prst="rect">
            <a:avLst/>
          </a:prstGeom>
          <a:solidFill>
            <a:schemeClr val="bg1">
              <a:lumMod val="85000"/>
            </a:schemeClr>
          </a:solidFill>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dirty="0">
                <a:latin typeface="Courier New" panose="02070309020205020404" pitchFamily="49" charset="0"/>
                <a:cs typeface="Courier New" panose="02070309020205020404" pitchFamily="49" charset="0"/>
              </a:rPr>
              <a:t>.</a:t>
            </a:r>
            <a:r>
              <a:rPr lang="en-GB" sz="1400" dirty="0" err="1">
                <a:latin typeface="Courier New" panose="02070309020205020404" pitchFamily="49" charset="0"/>
                <a:cs typeface="Courier New" panose="02070309020205020404" pitchFamily="49" charset="0"/>
              </a:rPr>
              <a:t>globl</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Test_Assembly</a:t>
            </a:r>
            <a:r>
              <a:rPr lang="en-GB" sz="1400" dirty="0">
                <a:latin typeface="Courier New" panose="02070309020205020404" pitchFamily="49" charset="0"/>
                <a:cs typeface="Courier New" panose="02070309020205020404" pitchFamily="49" charset="0"/>
              </a:rPr>
              <a:t> </a:t>
            </a:r>
          </a:p>
          <a:p>
            <a:pPr marL="0" indent="0">
              <a:buNone/>
            </a:pPr>
            <a:r>
              <a:rPr lang="en-GB" sz="1400" dirty="0">
                <a:latin typeface="Courier New" panose="02070309020205020404" pitchFamily="49" charset="0"/>
                <a:cs typeface="Courier New" panose="02070309020205020404" pitchFamily="49" charset="0"/>
              </a:rPr>
              <a:t>.text</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err="1">
                <a:latin typeface="Courier New" panose="02070309020205020404" pitchFamily="49" charset="0"/>
                <a:cs typeface="Courier New" panose="02070309020205020404" pitchFamily="49" charset="0"/>
              </a:rPr>
              <a:t>Test_Assembly</a:t>
            </a:r>
            <a:r>
              <a:rPr lang="en-GB" sz="1400" dirty="0">
                <a:latin typeface="Courier New" panose="02070309020205020404" pitchFamily="49" charset="0"/>
                <a:cs typeface="Courier New" panose="02070309020205020404" pitchFamily="49" charset="0"/>
              </a:rPr>
              <a:t>:</a:t>
            </a:r>
          </a:p>
          <a:p>
            <a:pPr marL="0" indent="0">
              <a:buNone/>
            </a:pPr>
            <a:r>
              <a:rPr lang="en-GB" sz="1400" dirty="0">
                <a:latin typeface="Courier New" panose="02070309020205020404" pitchFamily="49" charset="0"/>
                <a:cs typeface="Courier New" panose="02070309020205020404" pitchFamily="49" charset="0"/>
              </a:rPr>
              <a:t> </a:t>
            </a:r>
          </a:p>
          <a:p>
            <a:pPr marL="0" indent="0">
              <a:buNone/>
            </a:pPr>
            <a:r>
              <a:rPr lang="en-GB" sz="1400" dirty="0">
                <a:latin typeface="Courier New" panose="02070309020205020404" pitchFamily="49" charset="0"/>
                <a:cs typeface="Courier New" panose="02070309020205020404" pitchFamily="49" charset="0"/>
              </a:rPr>
              <a:t>li t3, 0x3 </a:t>
            </a:r>
          </a:p>
          <a:p>
            <a:pPr marL="0" indent="0">
              <a:buNone/>
            </a:pPr>
            <a:r>
              <a:rPr lang="en-GB" sz="1400" dirty="0">
                <a:latin typeface="Courier New" panose="02070309020205020404" pitchFamily="49" charset="0"/>
                <a:cs typeface="Courier New" panose="02070309020205020404" pitchFamily="49" charset="0"/>
              </a:rPr>
              <a:t>li t4, 0x2</a:t>
            </a:r>
          </a:p>
          <a:p>
            <a:pPr marL="0" indent="0">
              <a:buNone/>
            </a:pPr>
            <a:r>
              <a:rPr lang="en-GB" sz="1400" dirty="0">
                <a:latin typeface="Courier New" panose="02070309020205020404" pitchFamily="49" charset="0"/>
                <a:cs typeface="Courier New" panose="02070309020205020404" pitchFamily="49" charset="0"/>
              </a:rPr>
              <a:t>li t5, 0x1 </a:t>
            </a:r>
          </a:p>
          <a:p>
            <a:pPr marL="0" indent="0">
              <a:buNone/>
            </a:pPr>
            <a:r>
              <a:rPr lang="en-GB" sz="1400" dirty="0">
                <a:latin typeface="Courier New" panose="02070309020205020404" pitchFamily="49" charset="0"/>
                <a:cs typeface="Courier New" panose="02070309020205020404" pitchFamily="49" charset="0"/>
              </a:rPr>
              <a:t>li t6, 0xFFFF </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REPEAT:</a:t>
            </a:r>
          </a:p>
          <a:p>
            <a:pPr marL="0" indent="0">
              <a:buNone/>
            </a:pPr>
            <a:r>
              <a:rPr lang="en-GB" sz="1400" dirty="0">
                <a:latin typeface="Courier New" panose="02070309020205020404" pitchFamily="49" charset="0"/>
                <a:cs typeface="Courier New" panose="02070309020205020404" pitchFamily="49" charset="0"/>
              </a:rPr>
              <a:t>   INSERT_NOPS_8</a:t>
            </a:r>
          </a:p>
          <a:p>
            <a:pPr marL="0" indent="0">
              <a:buNone/>
            </a:pPr>
            <a:r>
              <a:rPr lang="en-GB" sz="1400" b="1" dirty="0">
                <a:solidFill>
                  <a:srgbClr val="FF0000"/>
                </a:solidFill>
                <a:latin typeface="Courier New" panose="02070309020205020404" pitchFamily="49" charset="0"/>
                <a:cs typeface="Courier New" panose="02070309020205020404" pitchFamily="49" charset="0"/>
              </a:rPr>
              <a:t>   add t4, t4, t5        # t4 = t4 + t5 (t4 = 2 + 1)</a:t>
            </a:r>
          </a:p>
          <a:p>
            <a:pPr marL="0" indent="0">
              <a:buNone/>
            </a:pPr>
            <a:r>
              <a:rPr lang="en-GB" sz="1400" dirty="0">
                <a:latin typeface="Courier New" panose="02070309020205020404" pitchFamily="49" charset="0"/>
                <a:cs typeface="Courier New" panose="02070309020205020404" pitchFamily="49" charset="0"/>
              </a:rPr>
              <a:t>   add t6, t6, -1</a:t>
            </a:r>
          </a:p>
          <a:p>
            <a:pPr marL="0" indent="0">
              <a:buNone/>
            </a:pPr>
            <a:r>
              <a:rPr lang="en-GB" sz="1400" b="1" dirty="0">
                <a:solidFill>
                  <a:srgbClr val="FF0000"/>
                </a:solidFill>
                <a:latin typeface="Courier New" panose="02070309020205020404" pitchFamily="49" charset="0"/>
                <a:cs typeface="Courier New" panose="02070309020205020404" pitchFamily="49" charset="0"/>
              </a:rPr>
              <a:t>   add t3, t3, t4        # t3 = t3 + t4 (t3 = 3 + 3)</a:t>
            </a:r>
          </a:p>
          <a:p>
            <a:pPr marL="0" indent="0">
              <a:buNone/>
            </a:pPr>
            <a:r>
              <a:rPr lang="en-GB" sz="1400" dirty="0">
                <a:latin typeface="Courier New" panose="02070309020205020404" pitchFamily="49" charset="0"/>
                <a:cs typeface="Courier New" panose="02070309020205020404" pitchFamily="49" charset="0"/>
              </a:rPr>
              <a:t>   INSERT_NOPS_9</a:t>
            </a:r>
          </a:p>
          <a:p>
            <a:pPr marL="0" indent="0">
              <a:buNone/>
            </a:pPr>
            <a:r>
              <a:rPr lang="en-GB" sz="1400" dirty="0">
                <a:latin typeface="Courier New" panose="02070309020205020404" pitchFamily="49" charset="0"/>
                <a:cs typeface="Courier New" panose="02070309020205020404" pitchFamily="49" charset="0"/>
              </a:rPr>
              <a:t>   li t3, 0x3</a:t>
            </a:r>
          </a:p>
          <a:p>
            <a:pPr marL="0" indent="0">
              <a:buNone/>
            </a:pPr>
            <a:r>
              <a:rPr lang="en-GB" sz="1400" dirty="0">
                <a:latin typeface="Courier New" panose="02070309020205020404" pitchFamily="49" charset="0"/>
                <a:cs typeface="Courier New" panose="02070309020205020404" pitchFamily="49" charset="0"/>
              </a:rPr>
              <a:t>   li t4, 0x2</a:t>
            </a:r>
          </a:p>
          <a:p>
            <a:pPr marL="0" indent="0">
              <a:buNone/>
            </a:pPr>
            <a:r>
              <a:rPr lang="en-GB" sz="1400" dirty="0">
                <a:latin typeface="Courier New" panose="02070309020205020404" pitchFamily="49" charset="0"/>
                <a:cs typeface="Courier New" panose="02070309020205020404" pitchFamily="49" charset="0"/>
              </a:rPr>
              <a:t>   li t5, 0x1</a:t>
            </a:r>
          </a:p>
          <a:p>
            <a:pPr marL="0" indent="0">
              <a:buNone/>
            </a:pP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bne</a:t>
            </a:r>
            <a:r>
              <a:rPr lang="en-GB" sz="1400" dirty="0">
                <a:latin typeface="Courier New" panose="02070309020205020404" pitchFamily="49" charset="0"/>
                <a:cs typeface="Courier New" panose="02070309020205020404" pitchFamily="49" charset="0"/>
              </a:rPr>
              <a:t> t6, zero, REPEAT    # Repeat the loop</a:t>
            </a:r>
          </a:p>
        </p:txBody>
      </p:sp>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3400" b="1" dirty="0" err="1"/>
              <a:t>RVfpga</a:t>
            </a:r>
            <a:r>
              <a:rPr lang="en-US" sz="3400" b="1" dirty="0"/>
              <a:t> Lab 15: Solving Data hazards by Forwarding – Example</a:t>
            </a:r>
          </a:p>
        </p:txBody>
      </p:sp>
      <p:sp>
        <p:nvSpPr>
          <p:cNvPr id="13" name="Rectángulo 12"/>
          <p:cNvSpPr/>
          <p:nvPr/>
        </p:nvSpPr>
        <p:spPr>
          <a:xfrm>
            <a:off x="1062044" y="4094965"/>
            <a:ext cx="306438" cy="224372"/>
          </a:xfrm>
          <a:prstGeom prst="rect">
            <a:avLst/>
          </a:prstGeom>
          <a:no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cxnSp>
        <p:nvCxnSpPr>
          <p:cNvPr id="15" name="Conector recto de flecha 14"/>
          <p:cNvCxnSpPr>
            <a:endCxn id="16" idx="1"/>
          </p:cNvCxnSpPr>
          <p:nvPr/>
        </p:nvCxnSpPr>
        <p:spPr>
          <a:xfrm>
            <a:off x="1368482" y="4319337"/>
            <a:ext cx="531763" cy="401162"/>
          </a:xfrm>
          <a:prstGeom prst="straightConnector1">
            <a:avLst/>
          </a:prstGeom>
          <a:ln w="3175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Rectángulo 15"/>
          <p:cNvSpPr/>
          <p:nvPr/>
        </p:nvSpPr>
        <p:spPr>
          <a:xfrm>
            <a:off x="1900245" y="4608313"/>
            <a:ext cx="306438" cy="224372"/>
          </a:xfrm>
          <a:prstGeom prst="rect">
            <a:avLst/>
          </a:prstGeom>
          <a:no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2" name="Rectángulo 1"/>
          <p:cNvSpPr/>
          <p:nvPr/>
        </p:nvSpPr>
        <p:spPr>
          <a:xfrm>
            <a:off x="6451599" y="3866571"/>
            <a:ext cx="5571067" cy="2308324"/>
          </a:xfrm>
          <a:prstGeom prst="rect">
            <a:avLst/>
          </a:prstGeom>
          <a:ln w="25400">
            <a:solidFill>
              <a:schemeClr val="accent6">
                <a:lumMod val="75000"/>
              </a:schemeClr>
            </a:solidFill>
          </a:ln>
        </p:spPr>
        <p:txBody>
          <a:bodyPr wrap="square">
            <a:spAutoFit/>
          </a:bodyPr>
          <a:lstStyle/>
          <a:p>
            <a:r>
              <a:rPr lang="es-ES" dirty="0"/>
              <a:t>00000180 &lt;REPEAT&gt;:</a:t>
            </a:r>
          </a:p>
          <a:p>
            <a:r>
              <a:rPr lang="es-ES" dirty="0"/>
              <a:t> 180:	01ee8eb3          	</a:t>
            </a:r>
            <a:r>
              <a:rPr lang="es-ES" dirty="0" err="1"/>
              <a:t>add</a:t>
            </a:r>
            <a:r>
              <a:rPr lang="es-ES" dirty="0"/>
              <a:t>	t4,t4,t5</a:t>
            </a:r>
          </a:p>
          <a:p>
            <a:r>
              <a:rPr lang="es-ES" dirty="0"/>
              <a:t> 184:	ffff8f93          	</a:t>
            </a:r>
            <a:r>
              <a:rPr lang="es-ES" dirty="0" err="1"/>
              <a:t>addi</a:t>
            </a:r>
            <a:r>
              <a:rPr lang="es-ES" dirty="0"/>
              <a:t>	t6,t6,-1</a:t>
            </a:r>
          </a:p>
          <a:p>
            <a:r>
              <a:rPr lang="es-ES" dirty="0"/>
              <a:t> 188:	01de0e33          	</a:t>
            </a:r>
            <a:r>
              <a:rPr lang="es-ES" dirty="0" err="1"/>
              <a:t>add</a:t>
            </a:r>
            <a:r>
              <a:rPr lang="es-ES" dirty="0"/>
              <a:t>	t3,t3,t4</a:t>
            </a:r>
          </a:p>
          <a:p>
            <a:r>
              <a:rPr lang="es-ES" dirty="0"/>
              <a:t> 18c:	00300e13          	li	t3,3</a:t>
            </a:r>
          </a:p>
          <a:p>
            <a:r>
              <a:rPr lang="es-ES" dirty="0"/>
              <a:t> 190:	00200e93          	li	t4,2</a:t>
            </a:r>
          </a:p>
          <a:p>
            <a:r>
              <a:rPr lang="es-ES" dirty="0"/>
              <a:t> 194:	00100f13          	li	t5,1</a:t>
            </a:r>
          </a:p>
          <a:p>
            <a:r>
              <a:rPr lang="es-ES" dirty="0"/>
              <a:t> 198:	fe0f94e3          	</a:t>
            </a:r>
            <a:r>
              <a:rPr lang="es-ES" dirty="0" err="1"/>
              <a:t>bnez</a:t>
            </a:r>
            <a:r>
              <a:rPr lang="es-ES" dirty="0"/>
              <a:t>	t6,180 &lt;REPEAT&gt;</a:t>
            </a:r>
          </a:p>
        </p:txBody>
      </p:sp>
    </p:spTree>
    <p:extLst>
      <p:ext uri="{BB962C8B-B14F-4D97-AF65-F5344CB8AC3E}">
        <p14:creationId xmlns:p14="http://schemas.microsoft.com/office/powerpoint/2010/main" val="442692159"/>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3400" b="1" dirty="0" err="1"/>
              <a:t>RVfpga</a:t>
            </a:r>
            <a:r>
              <a:rPr lang="en-US" sz="3400" b="1" dirty="0"/>
              <a:t> Lab 15: Solving Data Hazards by Forwarding – Diagram</a:t>
            </a:r>
          </a:p>
        </p:txBody>
      </p:sp>
      <p:graphicFrame>
        <p:nvGraphicFramePr>
          <p:cNvPr id="19" name="Objeto 18"/>
          <p:cNvGraphicFramePr>
            <a:graphicFrameLocks noChangeAspect="1"/>
          </p:cNvGraphicFramePr>
          <p:nvPr/>
        </p:nvGraphicFramePr>
        <p:xfrm>
          <a:off x="1291159" y="986588"/>
          <a:ext cx="9477114" cy="5093357"/>
        </p:xfrm>
        <a:graphic>
          <a:graphicData uri="http://schemas.openxmlformats.org/presentationml/2006/ole">
            <mc:AlternateContent xmlns:mc="http://schemas.openxmlformats.org/markup-compatibility/2006">
              <mc:Choice xmlns:v="urn:schemas-microsoft-com:vml" Requires="v">
                <p:oleObj spid="_x0000_s117861" name="Visio" r:id="rId3" imgW="100583863" imgH="54168750" progId="Visio.Drawing.15">
                  <p:embed/>
                </p:oleObj>
              </mc:Choice>
              <mc:Fallback>
                <p:oleObj name="Visio" r:id="rId3" imgW="100583863" imgH="54168750" progId="Visio.Drawing.15">
                  <p:embed/>
                  <p:pic>
                    <p:nvPicPr>
                      <p:cNvPr id="19" name="Objeto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1159" y="986588"/>
                        <a:ext cx="9477114" cy="5093357"/>
                      </a:xfrm>
                      <a:prstGeom prst="rect">
                        <a:avLst/>
                      </a:prstGeom>
                      <a:noFill/>
                    </p:spPr>
                  </p:pic>
                </p:oleObj>
              </mc:Fallback>
            </mc:AlternateContent>
          </a:graphicData>
        </a:graphic>
      </p:graphicFrame>
    </p:spTree>
    <p:extLst>
      <p:ext uri="{BB962C8B-B14F-4D97-AF65-F5344CB8AC3E}">
        <p14:creationId xmlns:p14="http://schemas.microsoft.com/office/powerpoint/2010/main" val="2814269061"/>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0" y="11311"/>
            <a:ext cx="12192000" cy="680114"/>
          </a:xfrm>
        </p:spPr>
        <p:txBody>
          <a:bodyPr>
            <a:noAutofit/>
          </a:bodyPr>
          <a:lstStyle/>
          <a:p>
            <a:r>
              <a:rPr lang="en-US" sz="3200" b="1" dirty="0" err="1"/>
              <a:t>RVfpga</a:t>
            </a:r>
            <a:r>
              <a:rPr lang="en-US" sz="3200" b="1" dirty="0"/>
              <a:t> Lab 15: Solving Data Hazards by Forwarding – Pipeline – Cycle </a:t>
            </a:r>
            <a:r>
              <a:rPr lang="en-US" sz="3200" b="1" i="1" dirty="0" err="1"/>
              <a:t>i</a:t>
            </a:r>
            <a:endParaRPr lang="en-US" sz="3200" b="1" i="1" dirty="0"/>
          </a:p>
        </p:txBody>
      </p:sp>
      <p:graphicFrame>
        <p:nvGraphicFramePr>
          <p:cNvPr id="3" name="Objeto 2"/>
          <p:cNvGraphicFramePr>
            <a:graphicFrameLocks noChangeAspect="1"/>
          </p:cNvGraphicFramePr>
          <p:nvPr/>
        </p:nvGraphicFramePr>
        <p:xfrm>
          <a:off x="1961145" y="694825"/>
          <a:ext cx="8073194" cy="6138851"/>
        </p:xfrm>
        <a:graphic>
          <a:graphicData uri="http://schemas.openxmlformats.org/presentationml/2006/ole">
            <mc:AlternateContent xmlns:mc="http://schemas.openxmlformats.org/markup-compatibility/2006">
              <mc:Choice xmlns:v="urn:schemas-microsoft-com:vml" Requires="v">
                <p:oleObj spid="_x0000_s118885" name="Visio" r:id="rId3" imgW="42309966" imgH="32175431" progId="Visio.Drawing.15">
                  <p:embed/>
                </p:oleObj>
              </mc:Choice>
              <mc:Fallback>
                <p:oleObj name="Visio" r:id="rId3" imgW="42309966" imgH="32175431" progId="Visio.Drawing.15">
                  <p:embed/>
                  <p:pic>
                    <p:nvPicPr>
                      <p:cNvPr id="3" name="Objeto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1145" y="694825"/>
                        <a:ext cx="8073194" cy="6138851"/>
                      </a:xfrm>
                      <a:prstGeom prst="rect">
                        <a:avLst/>
                      </a:prstGeom>
                      <a:noFill/>
                    </p:spPr>
                  </p:pic>
                </p:oleObj>
              </mc:Fallback>
            </mc:AlternateContent>
          </a:graphicData>
        </a:graphic>
      </p:graphicFrame>
    </p:spTree>
    <p:extLst>
      <p:ext uri="{BB962C8B-B14F-4D97-AF65-F5344CB8AC3E}">
        <p14:creationId xmlns:p14="http://schemas.microsoft.com/office/powerpoint/2010/main" val="4163814851"/>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84220" y="95535"/>
            <a:ext cx="12007517" cy="680114"/>
          </a:xfrm>
        </p:spPr>
        <p:txBody>
          <a:bodyPr>
            <a:noAutofit/>
          </a:bodyPr>
          <a:lstStyle/>
          <a:p>
            <a:r>
              <a:rPr lang="en-US" sz="3300" b="1" dirty="0" err="1"/>
              <a:t>RVfpga</a:t>
            </a:r>
            <a:r>
              <a:rPr lang="en-US" sz="3300" b="1" dirty="0"/>
              <a:t> Lab 15: Solving Data Hazards by Forwarding – Simulation</a:t>
            </a:r>
          </a:p>
        </p:txBody>
      </p:sp>
      <p:pic>
        <p:nvPicPr>
          <p:cNvPr id="2" name="Imagen 1"/>
          <p:cNvPicPr>
            <a:picLocks noChangeAspect="1"/>
          </p:cNvPicPr>
          <p:nvPr/>
        </p:nvPicPr>
        <p:blipFill>
          <a:blip r:embed="rId2"/>
          <a:stretch>
            <a:fillRect/>
          </a:stretch>
        </p:blipFill>
        <p:spPr>
          <a:xfrm>
            <a:off x="1383013" y="974565"/>
            <a:ext cx="9456185" cy="5151270"/>
          </a:xfrm>
          <a:prstGeom prst="rect">
            <a:avLst/>
          </a:prstGeom>
        </p:spPr>
      </p:pic>
    </p:spTree>
    <p:extLst>
      <p:ext uri="{BB962C8B-B14F-4D97-AF65-F5344CB8AC3E}">
        <p14:creationId xmlns:p14="http://schemas.microsoft.com/office/powerpoint/2010/main" val="682388490"/>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950498"/>
            <a:ext cx="11677320" cy="51512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dirty="0"/>
              <a:t>Instruction </a:t>
            </a:r>
            <a:r>
              <a:rPr lang="en-GB" sz="2400" dirty="0">
                <a:latin typeface="Courier New" panose="02070309020205020404" pitchFamily="49" charset="0"/>
                <a:cs typeface="Courier New" panose="02070309020205020404" pitchFamily="49" charset="0"/>
              </a:rPr>
              <a:t>add </a:t>
            </a:r>
            <a:r>
              <a:rPr lang="en-GB" sz="2400" b="1" dirty="0">
                <a:latin typeface="Courier New" panose="02070309020205020404" pitchFamily="49" charset="0"/>
                <a:cs typeface="Courier New" panose="02070309020205020404" pitchFamily="49" charset="0"/>
              </a:rPr>
              <a:t>t4</a:t>
            </a:r>
            <a:r>
              <a:rPr lang="en-GB" sz="2400" dirty="0">
                <a:latin typeface="Courier New" panose="02070309020205020404" pitchFamily="49" charset="0"/>
                <a:cs typeface="Courier New" panose="02070309020205020404" pitchFamily="49" charset="0"/>
              </a:rPr>
              <a:t>,t4,t5</a:t>
            </a:r>
            <a:r>
              <a:rPr lang="en-GB" sz="2400" dirty="0"/>
              <a:t> (0x01ee8eb3):</a:t>
            </a:r>
            <a:endParaRPr lang="es-ES" sz="2400" dirty="0"/>
          </a:p>
          <a:p>
            <a:pPr lvl="1"/>
            <a:r>
              <a:rPr lang="en-GB" sz="2000" b="1" dirty="0">
                <a:solidFill>
                  <a:srgbClr val="0070C0"/>
                </a:solidFill>
              </a:rPr>
              <a:t>Cycle </a:t>
            </a:r>
            <a:r>
              <a:rPr lang="en-GB" sz="2000" b="1" i="1" dirty="0">
                <a:solidFill>
                  <a:srgbClr val="0070C0"/>
                </a:solidFill>
              </a:rPr>
              <a:t>i</a:t>
            </a:r>
            <a:r>
              <a:rPr lang="en-GB" sz="2000" b="1" dirty="0">
                <a:solidFill>
                  <a:srgbClr val="0070C0"/>
                </a:solidFill>
              </a:rPr>
              <a:t>:</a:t>
            </a:r>
            <a:r>
              <a:rPr lang="en-GB" sz="2000" dirty="0"/>
              <a:t> This </a:t>
            </a:r>
            <a:r>
              <a:rPr lang="en-GB" sz="2000" dirty="0">
                <a:latin typeface="Courier New" panose="02070309020205020404" pitchFamily="49" charset="0"/>
                <a:cs typeface="Courier New" panose="02070309020205020404" pitchFamily="49" charset="0"/>
              </a:rPr>
              <a:t>add</a:t>
            </a:r>
            <a:r>
              <a:rPr lang="en-GB" sz="2000" dirty="0"/>
              <a:t> instruction is in the EX1 stage of the I0 Pipe (</a:t>
            </a:r>
            <a:r>
              <a:rPr lang="en-GB" sz="2000" dirty="0">
                <a:latin typeface="Courier New" panose="02070309020205020404" pitchFamily="49" charset="0"/>
                <a:cs typeface="Courier New" panose="02070309020205020404" pitchFamily="49" charset="0"/>
              </a:rPr>
              <a:t>i0_inst_e1</a:t>
            </a:r>
            <a:r>
              <a:rPr lang="en-GB" sz="2000" dirty="0"/>
              <a:t> = 0x01ee8eb3). It computes the following addition in the ALU:</a:t>
            </a:r>
            <a:endParaRPr lang="es-ES" sz="2000" dirty="0"/>
          </a:p>
          <a:p>
            <a:pPr lvl="2"/>
            <a:r>
              <a:rPr lang="en-GB" sz="1600" dirty="0" err="1"/>
              <a:t>a_ff</a:t>
            </a:r>
            <a:r>
              <a:rPr lang="en-GB" sz="1600" dirty="0"/>
              <a:t> (2) + </a:t>
            </a:r>
            <a:r>
              <a:rPr lang="en-GB" sz="1600" dirty="0" err="1"/>
              <a:t>b_ff</a:t>
            </a:r>
            <a:r>
              <a:rPr lang="en-GB" sz="1600" dirty="0"/>
              <a:t> (1) = out (3)</a:t>
            </a:r>
            <a:endParaRPr lang="es-ES" sz="1600" dirty="0"/>
          </a:p>
          <a:p>
            <a:pPr lvl="1"/>
            <a:r>
              <a:rPr lang="en-GB" sz="2000" dirty="0"/>
              <a:t>The result is sent to the Forwarding Logic in the Decode stage.</a:t>
            </a:r>
          </a:p>
          <a:p>
            <a:pPr lvl="0"/>
            <a:r>
              <a:rPr lang="en-GB" sz="2400" dirty="0"/>
              <a:t>Instruction </a:t>
            </a:r>
            <a:r>
              <a:rPr lang="en-GB" sz="2400" dirty="0">
                <a:latin typeface="Courier New" panose="02070309020205020404" pitchFamily="49" charset="0"/>
                <a:cs typeface="Courier New" panose="02070309020205020404" pitchFamily="49" charset="0"/>
              </a:rPr>
              <a:t>add t3,t3,</a:t>
            </a:r>
            <a:r>
              <a:rPr lang="en-GB" sz="2400" b="1" dirty="0">
                <a:latin typeface="Courier New" panose="02070309020205020404" pitchFamily="49" charset="0"/>
                <a:cs typeface="Courier New" panose="02070309020205020404" pitchFamily="49" charset="0"/>
              </a:rPr>
              <a:t>t4</a:t>
            </a:r>
            <a:r>
              <a:rPr lang="en-GB" sz="2400" dirty="0"/>
              <a:t> (0x01de0e33):</a:t>
            </a:r>
            <a:endParaRPr lang="es-ES" sz="2400" dirty="0"/>
          </a:p>
          <a:p>
            <a:pPr lvl="1"/>
            <a:r>
              <a:rPr lang="en-GB" sz="2000" b="1" dirty="0">
                <a:solidFill>
                  <a:srgbClr val="0070C0"/>
                </a:solidFill>
              </a:rPr>
              <a:t>Cycle </a:t>
            </a:r>
            <a:r>
              <a:rPr lang="en-GB" sz="2000" b="1" i="1" dirty="0">
                <a:solidFill>
                  <a:srgbClr val="0070C0"/>
                </a:solidFill>
              </a:rPr>
              <a:t>i:</a:t>
            </a:r>
            <a:r>
              <a:rPr lang="en-GB" sz="2000" b="1" dirty="0">
                <a:solidFill>
                  <a:srgbClr val="0070C0"/>
                </a:solidFill>
              </a:rPr>
              <a:t> </a:t>
            </a:r>
            <a:r>
              <a:rPr lang="en-GB" sz="2000" dirty="0"/>
              <a:t>This </a:t>
            </a:r>
            <a:r>
              <a:rPr lang="en-GB" sz="2000" dirty="0">
                <a:latin typeface="Courier New" panose="02070309020205020404" pitchFamily="49" charset="0"/>
                <a:cs typeface="Courier New" panose="02070309020205020404" pitchFamily="49" charset="0"/>
              </a:rPr>
              <a:t>add</a:t>
            </a:r>
            <a:r>
              <a:rPr lang="en-GB" sz="2000" dirty="0"/>
              <a:t> instruction is in the Decode stage of Way-0 (</a:t>
            </a:r>
            <a:r>
              <a:rPr lang="en-GB" sz="2000" dirty="0">
                <a:latin typeface="Courier New" panose="02070309020205020404" pitchFamily="49" charset="0"/>
                <a:cs typeface="Courier New" panose="02070309020205020404" pitchFamily="49" charset="0"/>
              </a:rPr>
              <a:t>dec_i0_instr_d</a:t>
            </a:r>
            <a:r>
              <a:rPr lang="en-GB" sz="2000" dirty="0"/>
              <a:t> = 0x01de0e33). The Forwarding Logic forwards the result from EX1 (</a:t>
            </a:r>
            <a:r>
              <a:rPr lang="en-GB" sz="2000" dirty="0">
                <a:latin typeface="Courier New" panose="02070309020205020404" pitchFamily="49" charset="0"/>
                <a:cs typeface="Courier New" panose="02070309020205020404" pitchFamily="49" charset="0"/>
              </a:rPr>
              <a:t>i0_result_e1</a:t>
            </a:r>
            <a:r>
              <a:rPr lang="en-GB" sz="2000" dirty="0"/>
              <a:t>) to the Decode stage (</a:t>
            </a:r>
            <a:r>
              <a:rPr lang="en-GB" sz="2000" dirty="0">
                <a:latin typeface="Courier New" panose="02070309020205020404" pitchFamily="49" charset="0"/>
                <a:cs typeface="Courier New" panose="02070309020205020404" pitchFamily="49" charset="0"/>
              </a:rPr>
              <a:t>i0_rs2_bypass_data_d</a:t>
            </a:r>
            <a:r>
              <a:rPr lang="en-GB" sz="2000" dirty="0"/>
              <a:t>). Two 3:1 multiplexers produce the operands, specifically:</a:t>
            </a:r>
            <a:endParaRPr lang="es-ES" sz="2000" dirty="0"/>
          </a:p>
          <a:p>
            <a:pPr lvl="2"/>
            <a:r>
              <a:rPr lang="en-GB" sz="1600" dirty="0"/>
              <a:t>Operand a = 3 (from the Register File)</a:t>
            </a:r>
            <a:endParaRPr lang="es-ES" sz="1600" dirty="0"/>
          </a:p>
          <a:p>
            <a:pPr lvl="2"/>
            <a:r>
              <a:rPr lang="en-GB" sz="1600" dirty="0"/>
              <a:t>Operand b = 3 (from the ALU output in the EX1 stage of the I0 Pipe, through the Forwarding Logic)</a:t>
            </a:r>
            <a:endParaRPr lang="es-ES" sz="1600" dirty="0"/>
          </a:p>
          <a:p>
            <a:pPr lvl="1"/>
            <a:r>
              <a:rPr lang="en-GB" sz="2000" b="1" dirty="0">
                <a:solidFill>
                  <a:srgbClr val="0070C0"/>
                </a:solidFill>
              </a:rPr>
              <a:t>Cycle </a:t>
            </a:r>
            <a:r>
              <a:rPr lang="en-GB" sz="2000" b="1" i="1" dirty="0">
                <a:solidFill>
                  <a:srgbClr val="0070C0"/>
                </a:solidFill>
              </a:rPr>
              <a:t>i+1:</a:t>
            </a:r>
            <a:r>
              <a:rPr lang="en-GB" sz="2000" b="1" dirty="0">
                <a:solidFill>
                  <a:srgbClr val="0070C0"/>
                </a:solidFill>
              </a:rPr>
              <a:t> </a:t>
            </a:r>
            <a:r>
              <a:rPr lang="en-GB" sz="2000" dirty="0"/>
              <a:t>This </a:t>
            </a:r>
            <a:r>
              <a:rPr lang="en-GB" sz="2000" dirty="0">
                <a:latin typeface="Courier New" panose="02070309020205020404" pitchFamily="49" charset="0"/>
                <a:cs typeface="Courier New" panose="02070309020205020404" pitchFamily="49" charset="0"/>
              </a:rPr>
              <a:t>add</a:t>
            </a:r>
            <a:r>
              <a:rPr lang="en-GB" sz="2000" dirty="0"/>
              <a:t> instruction is in the EX1 stage of the I0 Pipe (</a:t>
            </a:r>
            <a:r>
              <a:rPr lang="en-GB" sz="2000" dirty="0">
                <a:latin typeface="Courier New" panose="02070309020205020404" pitchFamily="49" charset="0"/>
                <a:cs typeface="Courier New" panose="02070309020205020404" pitchFamily="49" charset="0"/>
              </a:rPr>
              <a:t>i0_inst_e1</a:t>
            </a:r>
            <a:r>
              <a:rPr lang="en-GB" sz="2000" dirty="0"/>
              <a:t> = 0x01de0e33). It computes the correct addition in the ALU:</a:t>
            </a:r>
            <a:endParaRPr lang="es-ES" sz="2000" dirty="0"/>
          </a:p>
          <a:p>
            <a:pPr lvl="2"/>
            <a:r>
              <a:rPr lang="en-GB" sz="1600" dirty="0" err="1"/>
              <a:t>a_ff</a:t>
            </a:r>
            <a:r>
              <a:rPr lang="en-GB" sz="1600" dirty="0"/>
              <a:t> (3) + </a:t>
            </a:r>
            <a:r>
              <a:rPr lang="en-GB" sz="1600" dirty="0" err="1"/>
              <a:t>b_ff</a:t>
            </a:r>
            <a:r>
              <a:rPr lang="en-GB" sz="1600" dirty="0"/>
              <a:t> (3) = out (6)</a:t>
            </a:r>
            <a:endParaRPr lang="es-ES" sz="1600" dirty="0"/>
          </a:p>
          <a:p>
            <a:endParaRPr lang="es-ES" sz="2400" dirty="0"/>
          </a:p>
        </p:txBody>
      </p:sp>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84220" y="95535"/>
            <a:ext cx="12007517" cy="680114"/>
          </a:xfrm>
        </p:spPr>
        <p:txBody>
          <a:bodyPr>
            <a:noAutofit/>
          </a:bodyPr>
          <a:lstStyle/>
          <a:p>
            <a:r>
              <a:rPr lang="en-US" sz="3400" b="1" dirty="0" err="1"/>
              <a:t>RVfpga</a:t>
            </a:r>
            <a:r>
              <a:rPr lang="en-US" sz="3400" b="1" dirty="0"/>
              <a:t> Lab 15: Solving Data Hazards by Forwarding – Analysis</a:t>
            </a:r>
          </a:p>
        </p:txBody>
      </p:sp>
    </p:spTree>
    <p:extLst>
      <p:ext uri="{BB962C8B-B14F-4D97-AF65-F5344CB8AC3E}">
        <p14:creationId xmlns:p14="http://schemas.microsoft.com/office/powerpoint/2010/main" val="38371548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a:xfrm>
            <a:off x="1475013" y="933248"/>
            <a:ext cx="9144000" cy="3626878"/>
          </a:xfrm>
        </p:spPr>
        <p:txBody>
          <a:bodyPr>
            <a:normAutofit/>
          </a:bodyPr>
          <a:lstStyle/>
          <a:p>
            <a:r>
              <a:rPr lang="en-US" sz="9500" dirty="0" err="1">
                <a:solidFill>
                  <a:srgbClr val="002060"/>
                </a:solidFill>
                <a:latin typeface="+mn-lt"/>
              </a:rPr>
              <a:t>RVfpga</a:t>
            </a:r>
            <a:r>
              <a:rPr lang="en-US" sz="9500" dirty="0">
                <a:solidFill>
                  <a:srgbClr val="002060"/>
                </a:solidFill>
                <a:latin typeface="+mn-lt"/>
              </a:rPr>
              <a:t> </a:t>
            </a:r>
            <a:br>
              <a:rPr lang="en-US" sz="9500" dirty="0">
                <a:solidFill>
                  <a:srgbClr val="002060"/>
                </a:solidFill>
                <a:latin typeface="+mn-lt"/>
              </a:rPr>
            </a:br>
            <a:r>
              <a:rPr lang="en-US" sz="9500" dirty="0">
                <a:solidFill>
                  <a:srgbClr val="002060"/>
                </a:solidFill>
                <a:latin typeface="+mn-lt"/>
              </a:rPr>
              <a:t>Introduction</a:t>
            </a:r>
          </a:p>
        </p:txBody>
      </p:sp>
    </p:spTree>
    <p:extLst>
      <p:ext uri="{BB962C8B-B14F-4D97-AF65-F5344CB8AC3E}">
        <p14:creationId xmlns:p14="http://schemas.microsoft.com/office/powerpoint/2010/main" val="6668521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a:t>SweRV EH1 Core and </a:t>
            </a:r>
            <a:r>
              <a:rPr lang="en-US" b="1" dirty="0" err="1"/>
              <a:t>SweRV</a:t>
            </a:r>
            <a:r>
              <a:rPr lang="en-US" b="1" dirty="0"/>
              <a:t> EH1 Core Complex</a:t>
            </a:r>
          </a:p>
        </p:txBody>
      </p:sp>
      <p:pic>
        <p:nvPicPr>
          <p:cNvPr id="5" name="Imagen 6">
            <a:extLst>
              <a:ext uri="{FF2B5EF4-FFF2-40B4-BE49-F238E27FC236}">
                <a16:creationId xmlns:a16="http://schemas.microsoft.com/office/drawing/2014/main" id="{77B0D7C0-56DF-4F9F-BA8F-7F9C90896BD9}"/>
              </a:ext>
            </a:extLst>
          </p:cNvPr>
          <p:cNvPicPr>
            <a:picLocks noChangeAspect="1"/>
          </p:cNvPicPr>
          <p:nvPr/>
        </p:nvPicPr>
        <p:blipFill>
          <a:blip r:embed="rId2"/>
          <a:stretch>
            <a:fillRect/>
          </a:stretch>
        </p:blipFill>
        <p:spPr>
          <a:xfrm>
            <a:off x="505780" y="1138374"/>
            <a:ext cx="5372460" cy="4458639"/>
          </a:xfrm>
          <a:prstGeom prst="rect">
            <a:avLst/>
          </a:prstGeom>
        </p:spPr>
      </p:pic>
      <p:sp>
        <p:nvSpPr>
          <p:cNvPr id="6" name="Rectángulo 7">
            <a:extLst>
              <a:ext uri="{FF2B5EF4-FFF2-40B4-BE49-F238E27FC236}">
                <a16:creationId xmlns:a16="http://schemas.microsoft.com/office/drawing/2014/main" id="{9EAE9778-7E6B-4EEF-AD03-AA59548D1346}"/>
              </a:ext>
            </a:extLst>
          </p:cNvPr>
          <p:cNvSpPr/>
          <p:nvPr/>
        </p:nvSpPr>
        <p:spPr>
          <a:xfrm>
            <a:off x="342290" y="5657649"/>
            <a:ext cx="5131091" cy="523220"/>
          </a:xfrm>
          <a:prstGeom prst="rect">
            <a:avLst/>
          </a:prstGeom>
        </p:spPr>
        <p:txBody>
          <a:bodyPr wrap="square">
            <a:spAutoFit/>
          </a:bodyPr>
          <a:lstStyle/>
          <a:p>
            <a:pPr defTabSz="457200"/>
            <a:r>
              <a:rPr lang="en-GB" sz="1400" dirty="0">
                <a:solidFill>
                  <a:prstClr val="black"/>
                </a:solidFill>
                <a:latin typeface="Arial" panose="020B0604020202020204" pitchFamily="34" charset="0"/>
                <a:ea typeface="SimSun" panose="02010600030101010101" pitchFamily="2" charset="-122"/>
                <a:cs typeface="Times New Roman" panose="02020603050405020304" pitchFamily="18" charset="0"/>
              </a:rPr>
              <a:t>Figure from </a:t>
            </a:r>
            <a:r>
              <a:rPr lang="en-GB" sz="1400" u="sng" dirty="0">
                <a:solidFill>
                  <a:srgbClr val="0000FF"/>
                </a:solidFill>
                <a:latin typeface="Arial" panose="020B0604020202020204" pitchFamily="34" charset="0"/>
                <a:ea typeface="Arial" panose="020B0604020202020204" pitchFamily="34" charset="0"/>
                <a:cs typeface="Times New Roman" panose="02020603050405020304" pitchFamily="18" charset="0"/>
              </a:rPr>
              <a:t>https://github.com/chipsalliance/Cores-SweRV/blob/master/docs/RISC-V_SweRV_EH1_PRM.pdf</a:t>
            </a:r>
          </a:p>
        </p:txBody>
      </p:sp>
      <p:sp>
        <p:nvSpPr>
          <p:cNvPr id="8" name="Content Placeholder 1">
            <a:extLst>
              <a:ext uri="{FF2B5EF4-FFF2-40B4-BE49-F238E27FC236}">
                <a16:creationId xmlns:a16="http://schemas.microsoft.com/office/drawing/2014/main" id="{287554D6-6D29-4C08-A288-9E9F7D19154A}"/>
              </a:ext>
            </a:extLst>
          </p:cNvPr>
          <p:cNvSpPr txBox="1">
            <a:spLocks/>
          </p:cNvSpPr>
          <p:nvPr/>
        </p:nvSpPr>
        <p:spPr>
          <a:xfrm>
            <a:off x="5966898" y="1057674"/>
            <a:ext cx="5937510" cy="3938936"/>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2200" b="0" i="0" u="none" strike="noStrike" kern="1200" cap="none" spc="0" normalizeH="0" baseline="0" noProof="0" dirty="0">
                <a:ln>
                  <a:noFill/>
                </a:ln>
                <a:solidFill>
                  <a:sysClr val="windowText" lastClr="000000"/>
                </a:solidFill>
                <a:effectLst/>
                <a:uLnTx/>
                <a:uFillTx/>
                <a:latin typeface="Arial"/>
                <a:ea typeface="+mn-ea"/>
                <a:cs typeface="Arial"/>
              </a:rPr>
              <a:t>Open-source core from </a:t>
            </a:r>
            <a:r>
              <a:rPr kumimoji="0" lang="en-US" sz="2200" i="0" u="none" strike="noStrike" kern="1200" cap="none" spc="0" normalizeH="0" baseline="0" noProof="0" dirty="0">
                <a:ln>
                  <a:noFill/>
                </a:ln>
                <a:solidFill>
                  <a:sysClr val="windowText" lastClr="000000"/>
                </a:solidFill>
                <a:effectLst/>
                <a:uLnTx/>
                <a:uFillTx/>
                <a:latin typeface="Arial"/>
                <a:ea typeface="+mn-ea"/>
                <a:cs typeface="Arial"/>
              </a:rPr>
              <a:t>Western Digital</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2200" i="0" u="none" strike="noStrike" kern="1200" cap="none" spc="0" normalizeH="0" baseline="0" noProof="0" dirty="0">
                <a:ln>
                  <a:noFill/>
                </a:ln>
                <a:solidFill>
                  <a:sysClr val="windowText" lastClr="000000"/>
                </a:solidFill>
                <a:effectLst/>
                <a:uLnTx/>
                <a:uFillTx/>
                <a:latin typeface="Arial"/>
                <a:ea typeface="+mn-ea"/>
                <a:cs typeface="Arial"/>
              </a:rPr>
              <a:t>32-bit</a:t>
            </a:r>
            <a:r>
              <a:rPr kumimoji="0" lang="en-US" sz="2200" b="0" i="0" u="none" strike="noStrike" kern="1200" cap="none" spc="0" normalizeH="0" baseline="0" noProof="0" dirty="0">
                <a:ln>
                  <a:noFill/>
                </a:ln>
                <a:solidFill>
                  <a:sysClr val="windowText" lastClr="000000"/>
                </a:solidFill>
                <a:effectLst/>
                <a:uLnTx/>
                <a:uFillTx/>
                <a:latin typeface="Arial"/>
                <a:ea typeface="+mn-ea"/>
                <a:cs typeface="Arial"/>
              </a:rPr>
              <a:t> (RV32ICM) </a:t>
            </a:r>
            <a:r>
              <a:rPr kumimoji="0" lang="en-US" sz="2200" i="0" u="none" strike="noStrike" kern="1200" cap="none" spc="0" normalizeH="0" baseline="0" noProof="0" dirty="0">
                <a:ln>
                  <a:noFill/>
                </a:ln>
                <a:solidFill>
                  <a:sysClr val="windowText" lastClr="000000"/>
                </a:solidFill>
                <a:effectLst/>
                <a:uLnTx/>
                <a:uFillTx/>
                <a:latin typeface="Arial"/>
                <a:ea typeface="+mn-ea"/>
                <a:cs typeface="Arial"/>
              </a:rPr>
              <a:t>superscalar</a:t>
            </a:r>
            <a:r>
              <a:rPr kumimoji="0" lang="en-US" sz="2200" b="0" i="0" u="none" strike="noStrike" kern="1200" cap="none" spc="0" normalizeH="0" baseline="0" noProof="0" dirty="0">
                <a:ln>
                  <a:noFill/>
                </a:ln>
                <a:solidFill>
                  <a:sysClr val="windowText" lastClr="000000"/>
                </a:solidFill>
                <a:effectLst/>
                <a:uLnTx/>
                <a:uFillTx/>
                <a:latin typeface="Arial"/>
                <a:ea typeface="+mn-ea"/>
                <a:cs typeface="Arial"/>
              </a:rPr>
              <a:t> core, with dual-issue 9-stage pipeline</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2200" b="0" i="0" u="none" strike="noStrike" kern="1200" cap="none" spc="0" normalizeH="0" baseline="0" noProof="0" dirty="0">
                <a:ln>
                  <a:noFill/>
                </a:ln>
                <a:solidFill>
                  <a:sysClr val="windowText" lastClr="000000"/>
                </a:solidFill>
                <a:effectLst/>
                <a:uLnTx/>
                <a:uFillTx/>
                <a:latin typeface="Arial"/>
                <a:ea typeface="+mn-ea"/>
                <a:cs typeface="Arial"/>
              </a:rPr>
              <a:t>Separate instruction and data memories (ICCM and DCCM) tightly coupled to the core</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2200" b="0" i="0" u="none" strike="noStrike" kern="1200" cap="none" spc="0" normalizeH="0" baseline="0" noProof="0" dirty="0">
                <a:ln>
                  <a:noFill/>
                </a:ln>
                <a:solidFill>
                  <a:sysClr val="windowText" lastClr="000000"/>
                </a:solidFill>
                <a:effectLst/>
                <a:uLnTx/>
                <a:uFillTx/>
                <a:latin typeface="Arial"/>
                <a:ea typeface="+mn-ea"/>
                <a:cs typeface="Arial"/>
              </a:rPr>
              <a:t>4-way set-associative I$ with parity or ECC protection</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GB" sz="2200" b="0" i="0" u="none" strike="noStrike" kern="1200" cap="none" spc="0" normalizeH="0" baseline="0" noProof="0" dirty="0">
                <a:ln>
                  <a:noFill/>
                </a:ln>
                <a:solidFill>
                  <a:sysClr val="windowText" lastClr="000000"/>
                </a:solidFill>
                <a:effectLst/>
                <a:uLnTx/>
                <a:uFillTx/>
                <a:latin typeface="Arial"/>
                <a:ea typeface="+mn-ea"/>
                <a:cs typeface="Arial"/>
              </a:rPr>
              <a:t>Programmable Interrupt Controller</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2200" b="0" i="0" u="none" strike="noStrike" kern="1200" cap="none" spc="0" normalizeH="0" baseline="0" noProof="0" dirty="0">
                <a:ln>
                  <a:noFill/>
                </a:ln>
                <a:solidFill>
                  <a:sysClr val="windowText" lastClr="000000"/>
                </a:solidFill>
                <a:effectLst/>
                <a:uLnTx/>
                <a:uFillTx/>
                <a:latin typeface="Arial"/>
                <a:ea typeface="+mn-ea"/>
                <a:cs typeface="Arial"/>
              </a:rPr>
              <a:t>Core Debug Unit compliant with the RISC-V Debug specification</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GB" sz="2200" b="0" i="0" u="none" strike="noStrike" kern="1200" cap="none" spc="0" normalizeH="0" baseline="0" noProof="0" dirty="0">
                <a:ln>
                  <a:noFill/>
                </a:ln>
                <a:solidFill>
                  <a:sysClr val="windowText" lastClr="000000"/>
                </a:solidFill>
                <a:effectLst/>
                <a:uLnTx/>
                <a:uFillTx/>
                <a:latin typeface="Arial"/>
                <a:ea typeface="+mn-ea"/>
                <a:cs typeface="Arial"/>
              </a:rPr>
              <a:t>System Bus: AXI4 or AHB-Lite </a:t>
            </a:r>
          </a:p>
        </p:txBody>
      </p:sp>
    </p:spTree>
    <p:extLst>
      <p:ext uri="{BB962C8B-B14F-4D97-AF65-F5344CB8AC3E}">
        <p14:creationId xmlns:p14="http://schemas.microsoft.com/office/powerpoint/2010/main" val="1253365076"/>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p:cNvSpPr/>
          <p:nvPr/>
        </p:nvSpPr>
        <p:spPr>
          <a:xfrm>
            <a:off x="0" y="84224"/>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8" name="Objeto 7"/>
          <p:cNvGraphicFramePr>
            <a:graphicFrameLocks noChangeAspect="1"/>
          </p:cNvGraphicFramePr>
          <p:nvPr/>
        </p:nvGraphicFramePr>
        <p:xfrm>
          <a:off x="60160" y="144384"/>
          <a:ext cx="12079705" cy="6349140"/>
        </p:xfrm>
        <a:graphic>
          <a:graphicData uri="http://schemas.openxmlformats.org/presentationml/2006/ole">
            <mc:AlternateContent xmlns:mc="http://schemas.openxmlformats.org/markup-compatibility/2006">
              <mc:Choice xmlns:v="urn:schemas-microsoft-com:vml" Requires="v">
                <p:oleObj spid="_x0000_s119909" name="Visio" r:id="rId3" imgW="86468050" imgH="45434243" progId="Visio.Drawing.15">
                  <p:embed/>
                </p:oleObj>
              </mc:Choice>
              <mc:Fallback>
                <p:oleObj name="Visio" r:id="rId3" imgW="86468050" imgH="45434243" progId="Visio.Drawing.15">
                  <p:embed/>
                  <p:pic>
                    <p:nvPicPr>
                      <p:cNvPr id="8" name="Objeto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60" y="144384"/>
                        <a:ext cx="12079705" cy="6349140"/>
                      </a:xfrm>
                      <a:prstGeom prst="rect">
                        <a:avLst/>
                      </a:prstGeom>
                      <a:noFill/>
                    </p:spPr>
                  </p:pic>
                </p:oleObj>
              </mc:Fallback>
            </mc:AlternateContent>
          </a:graphicData>
        </a:graphic>
      </p:graphicFrame>
      <p:sp>
        <p:nvSpPr>
          <p:cNvPr id="6" name="Content Placeholder 1">
            <a:extLst>
              <a:ext uri="{FF2B5EF4-FFF2-40B4-BE49-F238E27FC236}">
                <a16:creationId xmlns:a16="http://schemas.microsoft.com/office/drawing/2014/main" id="{0B0C3B39-E9BC-4237-ABDC-93D5A288328F}"/>
              </a:ext>
            </a:extLst>
          </p:cNvPr>
          <p:cNvSpPr txBox="1">
            <a:spLocks/>
          </p:cNvSpPr>
          <p:nvPr/>
        </p:nvSpPr>
        <p:spPr>
          <a:xfrm>
            <a:off x="7358203" y="5976258"/>
            <a:ext cx="4497494" cy="93617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buNone/>
            </a:pPr>
            <a:r>
              <a:rPr lang="en-GB" b="1" dirty="0">
                <a:solidFill>
                  <a:srgbClr val="0070C0"/>
                </a:solidFill>
              </a:rPr>
              <a:t>Detailed diagram of forwarding logic</a:t>
            </a:r>
          </a:p>
        </p:txBody>
      </p:sp>
    </p:spTree>
    <p:extLst>
      <p:ext uri="{BB962C8B-B14F-4D97-AF65-F5344CB8AC3E}">
        <p14:creationId xmlns:p14="http://schemas.microsoft.com/office/powerpoint/2010/main" val="3741212039"/>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3500" b="1" dirty="0" err="1"/>
              <a:t>RVfpga</a:t>
            </a:r>
            <a:r>
              <a:rPr lang="en-US" sz="3500" b="1" dirty="0"/>
              <a:t> Lab 15: Solving Data Hazards by Forwarding at Commit</a:t>
            </a: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184245" y="1005495"/>
            <a:ext cx="11924252" cy="519936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dirty="0"/>
              <a:t>Instructions that need several cycles to obtain the result (i.e. a multi-cycle operation, such as a </a:t>
            </a:r>
            <a:r>
              <a:rPr lang="en-GB" dirty="0" err="1">
                <a:latin typeface="Courier New" panose="02070309020205020404" pitchFamily="49" charset="0"/>
                <a:cs typeface="Courier New" panose="02070309020205020404" pitchFamily="49" charset="0"/>
              </a:rPr>
              <a:t>lw</a:t>
            </a:r>
            <a:r>
              <a:rPr lang="en-GB" dirty="0"/>
              <a:t>, </a:t>
            </a:r>
            <a:r>
              <a:rPr lang="en-GB" dirty="0" err="1">
                <a:latin typeface="Courier New" panose="02070309020205020404" pitchFamily="49" charset="0"/>
                <a:cs typeface="Courier New" panose="02070309020205020404" pitchFamily="49" charset="0"/>
              </a:rPr>
              <a:t>mul</a:t>
            </a:r>
            <a:r>
              <a:rPr lang="en-GB" dirty="0"/>
              <a:t>, and </a:t>
            </a:r>
            <a:r>
              <a:rPr lang="en-GB" dirty="0">
                <a:latin typeface="Courier New" panose="02070309020205020404" pitchFamily="49" charset="0"/>
                <a:cs typeface="Courier New" panose="02070309020205020404" pitchFamily="49" charset="0"/>
              </a:rPr>
              <a:t>div</a:t>
            </a:r>
            <a:r>
              <a:rPr lang="en-US" dirty="0"/>
              <a:t>) </a:t>
            </a:r>
            <a:r>
              <a:rPr lang="en-US" b="1" dirty="0"/>
              <a:t>cannot forward to Decode </a:t>
            </a:r>
            <a:r>
              <a:rPr lang="en-US" dirty="0"/>
              <a:t>stage.</a:t>
            </a:r>
          </a:p>
          <a:p>
            <a:pPr>
              <a:defRPr/>
            </a:pPr>
            <a:endParaRPr lang="en-US" dirty="0"/>
          </a:p>
          <a:p>
            <a:pPr>
              <a:defRPr/>
            </a:pPr>
            <a:r>
              <a:rPr lang="en-GB" dirty="0"/>
              <a:t>But </a:t>
            </a:r>
            <a:r>
              <a:rPr lang="en-GB" dirty="0" err="1"/>
              <a:t>SweRV</a:t>
            </a:r>
            <a:r>
              <a:rPr lang="en-GB" dirty="0"/>
              <a:t> EH1 adds an extra ALU (the </a:t>
            </a:r>
            <a:r>
              <a:rPr lang="en-GB" b="1" dirty="0"/>
              <a:t>Secondary ALU</a:t>
            </a:r>
            <a:r>
              <a:rPr lang="en-GB" dirty="0"/>
              <a:t>) in the Commit stage of each way. This ALU recalculates the arithmetic-logic operation with the proper inputs when necessary. </a:t>
            </a:r>
          </a:p>
          <a:p>
            <a:pPr>
              <a:defRPr/>
            </a:pPr>
            <a:endParaRPr lang="en-GB" dirty="0"/>
          </a:p>
          <a:p>
            <a:pPr>
              <a:defRPr/>
            </a:pPr>
            <a:r>
              <a:rPr lang="en-GB" dirty="0"/>
              <a:t>Thus, </a:t>
            </a:r>
            <a:r>
              <a:rPr lang="en-GB" b="1" dirty="0"/>
              <a:t>no cycles </a:t>
            </a:r>
            <a:r>
              <a:rPr lang="en-GB" dirty="0"/>
              <a:t>are lost due to stalling – but the cost is </a:t>
            </a:r>
            <a:r>
              <a:rPr lang="en-GB" b="1" dirty="0"/>
              <a:t>two extra ALUs </a:t>
            </a:r>
            <a:r>
              <a:rPr lang="en-GB" dirty="0"/>
              <a:t>(one per way) as well as added control signals and logic.</a:t>
            </a:r>
            <a:endParaRPr lang="en-US" dirty="0"/>
          </a:p>
        </p:txBody>
      </p:sp>
    </p:spTree>
    <p:extLst>
      <p:ext uri="{BB962C8B-B14F-4D97-AF65-F5344CB8AC3E}">
        <p14:creationId xmlns:p14="http://schemas.microsoft.com/office/powerpoint/2010/main" val="1569741576"/>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to 2"/>
          <p:cNvGraphicFramePr>
            <a:graphicFrameLocks noChangeAspect="1"/>
          </p:cNvGraphicFramePr>
          <p:nvPr/>
        </p:nvGraphicFramePr>
        <p:xfrm>
          <a:off x="413660" y="892629"/>
          <a:ext cx="11353799" cy="5166360"/>
        </p:xfrm>
        <a:graphic>
          <a:graphicData uri="http://schemas.openxmlformats.org/presentationml/2006/ole">
            <mc:AlternateContent xmlns:mc="http://schemas.openxmlformats.org/markup-compatibility/2006">
              <mc:Choice xmlns:v="urn:schemas-microsoft-com:vml" Requires="v">
                <p:oleObj spid="_x0000_s120933" name="Visio" r:id="rId3" imgW="62207948" imgH="28336834" progId="Visio.Drawing.15">
                  <p:embed/>
                </p:oleObj>
              </mc:Choice>
              <mc:Fallback>
                <p:oleObj name="Visio" r:id="rId3" imgW="62207948" imgH="28336834" progId="Visio.Drawing.15">
                  <p:embed/>
                  <p:pic>
                    <p:nvPicPr>
                      <p:cNvPr id="3" name="Objeto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660" y="892629"/>
                        <a:ext cx="11353799" cy="5166360"/>
                      </a:xfrm>
                      <a:prstGeom prst="rect">
                        <a:avLst/>
                      </a:prstGeom>
                      <a:noFill/>
                    </p:spPr>
                  </p:pic>
                </p:oleObj>
              </mc:Fallback>
            </mc:AlternateContent>
          </a:graphicData>
        </a:graphic>
      </p:graphicFrame>
      <p:sp>
        <p:nvSpPr>
          <p:cNvPr id="7" name="Title 3">
            <a:extLst>
              <a:ext uri="{FF2B5EF4-FFF2-40B4-BE49-F238E27FC236}">
                <a16:creationId xmlns:a16="http://schemas.microsoft.com/office/drawing/2014/main" id="{08A4BAF8-24E0-4C96-BCD1-D04D03FF7059}"/>
              </a:ext>
            </a:extLst>
          </p:cNvPr>
          <p:cNvSpPr>
            <a:spLocks noGrp="1"/>
          </p:cNvSpPr>
          <p:nvPr>
            <p:ph type="title"/>
          </p:nvPr>
        </p:nvSpPr>
        <p:spPr>
          <a:xfrm>
            <a:off x="184244" y="11311"/>
            <a:ext cx="11893937" cy="680114"/>
          </a:xfrm>
        </p:spPr>
        <p:txBody>
          <a:bodyPr>
            <a:noAutofit/>
          </a:bodyPr>
          <a:lstStyle/>
          <a:p>
            <a:r>
              <a:rPr lang="en-US" sz="3000" b="1" dirty="0" err="1"/>
              <a:t>RVfpga</a:t>
            </a:r>
            <a:r>
              <a:rPr lang="en-US" sz="3000" b="1" dirty="0"/>
              <a:t> Lab 15: Solving Data Hazards by Forwarding at Commit – Pipeline</a:t>
            </a:r>
          </a:p>
        </p:txBody>
      </p:sp>
      <p:sp>
        <p:nvSpPr>
          <p:cNvPr id="2" name="Rectangle 1">
            <a:extLst>
              <a:ext uri="{FF2B5EF4-FFF2-40B4-BE49-F238E27FC236}">
                <a16:creationId xmlns:a16="http://schemas.microsoft.com/office/drawing/2014/main" id="{AC7AB48D-5ADF-4580-A133-3AC1466AD85D}"/>
              </a:ext>
            </a:extLst>
          </p:cNvPr>
          <p:cNvSpPr/>
          <p:nvPr/>
        </p:nvSpPr>
        <p:spPr>
          <a:xfrm>
            <a:off x="5061473" y="1344706"/>
            <a:ext cx="2076226" cy="219456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3925966"/>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2800" b="1" dirty="0" err="1"/>
              <a:t>RVfpga</a:t>
            </a:r>
            <a:r>
              <a:rPr lang="en-US" sz="2800" b="1" dirty="0"/>
              <a:t> Lab 15: Solving Data Hazards by Forwarding at Commit – Example</a:t>
            </a:r>
          </a:p>
        </p:txBody>
      </p:sp>
      <p:sp>
        <p:nvSpPr>
          <p:cNvPr id="12" name="Content Placeholder 1">
            <a:extLst>
              <a:ext uri="{FF2B5EF4-FFF2-40B4-BE49-F238E27FC236}">
                <a16:creationId xmlns:a16="http://schemas.microsoft.com/office/drawing/2014/main" id="{582D61C4-BB8F-4CA7-A6F7-FCBE5FCCE994}"/>
              </a:ext>
            </a:extLst>
          </p:cNvPr>
          <p:cNvSpPr txBox="1">
            <a:spLocks/>
          </p:cNvSpPr>
          <p:nvPr/>
        </p:nvSpPr>
        <p:spPr>
          <a:xfrm>
            <a:off x="272143" y="979714"/>
            <a:ext cx="6052457"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dirty="0">
                <a:latin typeface="Courier New" panose="02070309020205020404" pitchFamily="49" charset="0"/>
                <a:cs typeface="Courier New" panose="02070309020205020404" pitchFamily="49" charset="0"/>
              </a:rPr>
              <a:t>.</a:t>
            </a:r>
            <a:r>
              <a:rPr lang="en-GB" sz="1400" dirty="0" err="1">
                <a:latin typeface="Courier New" panose="02070309020205020404" pitchFamily="49" charset="0"/>
                <a:cs typeface="Courier New" panose="02070309020205020404" pitchFamily="49" charset="0"/>
              </a:rPr>
              <a:t>globl</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Test_Assembly</a:t>
            </a: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.section .</a:t>
            </a:r>
            <a:r>
              <a:rPr lang="en-GB" sz="1400" dirty="0" err="1">
                <a:latin typeface="Courier New" panose="02070309020205020404" pitchFamily="49" charset="0"/>
                <a:cs typeface="Courier New" panose="02070309020205020404" pitchFamily="49" charset="0"/>
              </a:rPr>
              <a:t>midccm</a:t>
            </a: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A: .space 4</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.text</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err="1">
                <a:latin typeface="Courier New" panose="02070309020205020404" pitchFamily="49" charset="0"/>
                <a:cs typeface="Courier New" panose="02070309020205020404" pitchFamily="49" charset="0"/>
              </a:rPr>
              <a:t>Test_Assembly</a:t>
            </a:r>
            <a:r>
              <a:rPr lang="en-GB" sz="1400" dirty="0">
                <a:latin typeface="Courier New" panose="02070309020205020404" pitchFamily="49" charset="0"/>
                <a:cs typeface="Courier New" panose="02070309020205020404" pitchFamily="49" charset="0"/>
              </a:rPr>
              <a:t>:</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la t0, A					# t0 = </a:t>
            </a:r>
            <a:r>
              <a:rPr lang="en-GB" sz="1400" dirty="0" err="1">
                <a:latin typeface="Courier New" panose="02070309020205020404" pitchFamily="49" charset="0"/>
                <a:cs typeface="Courier New" panose="02070309020205020404" pitchFamily="49" charset="0"/>
              </a:rPr>
              <a:t>addr</a:t>
            </a:r>
            <a:r>
              <a:rPr lang="en-GB" sz="1400" dirty="0">
                <a:latin typeface="Courier New" panose="02070309020205020404" pitchFamily="49" charset="0"/>
                <a:cs typeface="Courier New" panose="02070309020205020404" pitchFamily="49" charset="0"/>
              </a:rPr>
              <a:t>(A) </a:t>
            </a:r>
          </a:p>
          <a:p>
            <a:pPr marL="0" indent="0">
              <a:buNone/>
            </a:pPr>
            <a:r>
              <a:rPr lang="en-GB" sz="1400" dirty="0">
                <a:latin typeface="Courier New" panose="02070309020205020404" pitchFamily="49" charset="0"/>
                <a:cs typeface="Courier New" panose="02070309020205020404" pitchFamily="49" charset="0"/>
              </a:rPr>
              <a:t>li t1, 0x1					# t1 = 1 </a:t>
            </a:r>
          </a:p>
          <a:p>
            <a:pPr marL="0" indent="0">
              <a:buNone/>
            </a:pPr>
            <a:r>
              <a:rPr lang="en-GB" sz="1400" dirty="0" err="1">
                <a:latin typeface="Courier New" panose="02070309020205020404" pitchFamily="49" charset="0"/>
                <a:cs typeface="Courier New" panose="02070309020205020404" pitchFamily="49" charset="0"/>
              </a:rPr>
              <a:t>sw</a:t>
            </a:r>
            <a:r>
              <a:rPr lang="en-GB" sz="1400" dirty="0">
                <a:latin typeface="Courier New" panose="02070309020205020404" pitchFamily="49" charset="0"/>
                <a:cs typeface="Courier New" panose="02070309020205020404" pitchFamily="49" charset="0"/>
              </a:rPr>
              <a:t> t1, (t0)					# A[0] = 1 </a:t>
            </a:r>
          </a:p>
          <a:p>
            <a:pPr marL="0" indent="0">
              <a:buNone/>
            </a:pPr>
            <a:r>
              <a:rPr lang="en-GB" sz="1400" dirty="0">
                <a:latin typeface="Courier New" panose="02070309020205020404" pitchFamily="49" charset="0"/>
                <a:cs typeface="Courier New" panose="02070309020205020404" pitchFamily="49" charset="0"/>
              </a:rPr>
              <a:t>li t1, 0x0 li t3, 0x1 li t6, 0xFFFF </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p:txBody>
      </p:sp>
      <p:sp>
        <p:nvSpPr>
          <p:cNvPr id="14" name="Content Placeholder 1">
            <a:extLst>
              <a:ext uri="{FF2B5EF4-FFF2-40B4-BE49-F238E27FC236}">
                <a16:creationId xmlns:a16="http://schemas.microsoft.com/office/drawing/2014/main" id="{582D61C4-BB8F-4CA7-A6F7-FCBE5FCCE994}"/>
              </a:ext>
            </a:extLst>
          </p:cNvPr>
          <p:cNvSpPr txBox="1">
            <a:spLocks/>
          </p:cNvSpPr>
          <p:nvPr/>
        </p:nvSpPr>
        <p:spPr>
          <a:xfrm>
            <a:off x="6124074" y="979714"/>
            <a:ext cx="5861097"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REPEAT:    </a:t>
            </a:r>
          </a:p>
          <a:p>
            <a:pPr marL="0" indent="0">
              <a:buNone/>
            </a:pP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beq</a:t>
            </a:r>
            <a:r>
              <a:rPr lang="en-GB" sz="1400" dirty="0">
                <a:latin typeface="Courier New" panose="02070309020205020404" pitchFamily="49" charset="0"/>
                <a:cs typeface="Courier New" panose="02070309020205020404" pitchFamily="49" charset="0"/>
              </a:rPr>
              <a:t> t6, zero, OUT     	# Stay in the loop?    </a:t>
            </a:r>
          </a:p>
          <a:p>
            <a:pPr marL="0" indent="0">
              <a:buNone/>
            </a:pPr>
            <a:r>
              <a:rPr lang="en-GB" sz="1400" dirty="0">
                <a:latin typeface="Courier New" panose="02070309020205020404" pitchFamily="49" charset="0"/>
                <a:cs typeface="Courier New" panose="02070309020205020404" pitchFamily="49" charset="0"/>
              </a:rPr>
              <a:t>   INSERT_NOPS_9    </a:t>
            </a:r>
          </a:p>
          <a:p>
            <a:pPr marL="0" indent="0">
              <a:buNone/>
            </a:pPr>
            <a:r>
              <a:rPr lang="en-GB" sz="1400" b="1" dirty="0">
                <a:solidFill>
                  <a:srgbClr val="FF0000"/>
                </a:solidFill>
                <a:latin typeface="Courier New" panose="02070309020205020404" pitchFamily="49" charset="0"/>
                <a:cs typeface="Courier New" panose="02070309020205020404" pitchFamily="49" charset="0"/>
              </a:rPr>
              <a:t>   </a:t>
            </a:r>
            <a:r>
              <a:rPr lang="en-GB" sz="1400" b="1" dirty="0" err="1">
                <a:solidFill>
                  <a:srgbClr val="FF0000"/>
                </a:solidFill>
                <a:latin typeface="Courier New" panose="02070309020205020404" pitchFamily="49" charset="0"/>
                <a:cs typeface="Courier New" panose="02070309020205020404" pitchFamily="49" charset="0"/>
              </a:rPr>
              <a:t>lw</a:t>
            </a:r>
            <a:r>
              <a:rPr lang="en-GB" sz="1400" b="1" dirty="0">
                <a:solidFill>
                  <a:srgbClr val="FF0000"/>
                </a:solidFill>
                <a:latin typeface="Courier New" panose="02070309020205020404" pitchFamily="49" charset="0"/>
                <a:cs typeface="Courier New" panose="02070309020205020404" pitchFamily="49" charset="0"/>
              </a:rPr>
              <a:t> t1, (t0)    </a:t>
            </a:r>
          </a:p>
          <a:p>
            <a:pPr marL="0" indent="0">
              <a:buNone/>
            </a:pPr>
            <a:r>
              <a:rPr lang="en-GB" sz="1400" dirty="0">
                <a:latin typeface="Courier New" panose="02070309020205020404" pitchFamily="49" charset="0"/>
                <a:cs typeface="Courier New" panose="02070309020205020404" pitchFamily="49" charset="0"/>
              </a:rPr>
              <a:t>   add t6, t6, -1    </a:t>
            </a:r>
          </a:p>
          <a:p>
            <a:pPr marL="0" indent="0">
              <a:buNone/>
            </a:pPr>
            <a:r>
              <a:rPr lang="en-GB" sz="1400" b="1" dirty="0">
                <a:solidFill>
                  <a:srgbClr val="FF0000"/>
                </a:solidFill>
                <a:latin typeface="Courier New" panose="02070309020205020404" pitchFamily="49" charset="0"/>
                <a:cs typeface="Courier New" panose="02070309020205020404" pitchFamily="49" charset="0"/>
              </a:rPr>
              <a:t>   add t3, t3, t1          # t3 = t3 + t1    </a:t>
            </a:r>
          </a:p>
          <a:p>
            <a:pPr marL="0" indent="0">
              <a:buNone/>
            </a:pPr>
            <a:r>
              <a:rPr lang="en-GB" sz="1400" dirty="0">
                <a:latin typeface="Courier New" panose="02070309020205020404" pitchFamily="49" charset="0"/>
                <a:cs typeface="Courier New" panose="02070309020205020404" pitchFamily="49" charset="0"/>
              </a:rPr>
              <a:t>   INSERT_NOPS_8    </a:t>
            </a:r>
          </a:p>
          <a:p>
            <a:pPr marL="0" indent="0">
              <a:buNone/>
            </a:pPr>
            <a:r>
              <a:rPr lang="en-GB" sz="1400" dirty="0">
                <a:latin typeface="Courier New" panose="02070309020205020404" pitchFamily="49" charset="0"/>
                <a:cs typeface="Courier New" panose="02070309020205020404" pitchFamily="49" charset="0"/>
              </a:rPr>
              <a:t>   li t1, 0x0    </a:t>
            </a:r>
          </a:p>
          <a:p>
            <a:pPr marL="0" indent="0">
              <a:buNone/>
            </a:pPr>
            <a:r>
              <a:rPr lang="en-GB" sz="1400" dirty="0">
                <a:latin typeface="Courier New" panose="02070309020205020404" pitchFamily="49" charset="0"/>
                <a:cs typeface="Courier New" panose="02070309020205020404" pitchFamily="49" charset="0"/>
              </a:rPr>
              <a:t>   li t3, 0x1    </a:t>
            </a:r>
          </a:p>
          <a:p>
            <a:pPr marL="0" indent="0">
              <a:buNone/>
            </a:pPr>
            <a:r>
              <a:rPr lang="en-GB" sz="1400" dirty="0">
                <a:latin typeface="Courier New" panose="02070309020205020404" pitchFamily="49" charset="0"/>
                <a:cs typeface="Courier New" panose="02070309020205020404" pitchFamily="49" charset="0"/>
              </a:rPr>
              <a:t>   add t4, t4, 0x1</a:t>
            </a:r>
          </a:p>
          <a:p>
            <a:pPr marL="0" indent="0">
              <a:buNone/>
            </a:pPr>
            <a:r>
              <a:rPr lang="en-GB" sz="1400" dirty="0">
                <a:latin typeface="Courier New" panose="02070309020205020404" pitchFamily="49" charset="0"/>
                <a:cs typeface="Courier New" panose="02070309020205020404" pitchFamily="49" charset="0"/>
              </a:rPr>
              <a:t>   add t5, t5, 0x1</a:t>
            </a:r>
          </a:p>
          <a:p>
            <a:pPr marL="0" indent="0">
              <a:buNone/>
            </a:pPr>
            <a:r>
              <a:rPr lang="en-GB" sz="1400" dirty="0">
                <a:latin typeface="Courier New" panose="02070309020205020404" pitchFamily="49" charset="0"/>
                <a:cs typeface="Courier New" panose="02070309020205020404" pitchFamily="49" charset="0"/>
              </a:rPr>
              <a:t>j REPEAT </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OUT: </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.end</a:t>
            </a:r>
          </a:p>
        </p:txBody>
      </p:sp>
      <p:sp>
        <p:nvSpPr>
          <p:cNvPr id="17" name="Arco 16"/>
          <p:cNvSpPr/>
          <p:nvPr/>
        </p:nvSpPr>
        <p:spPr>
          <a:xfrm rot="8661836">
            <a:off x="370141" y="2549341"/>
            <a:ext cx="7149387" cy="2148533"/>
          </a:xfrm>
          <a:prstGeom prst="arc">
            <a:avLst>
              <a:gd name="adj1" fmla="val 12326206"/>
              <a:gd name="adj2" fmla="val 858393"/>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3" name="Rectángulo 22"/>
          <p:cNvSpPr/>
          <p:nvPr/>
        </p:nvSpPr>
        <p:spPr>
          <a:xfrm>
            <a:off x="6823680" y="2287937"/>
            <a:ext cx="306438" cy="224372"/>
          </a:xfrm>
          <a:prstGeom prst="rect">
            <a:avLst/>
          </a:prstGeom>
          <a:no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cxnSp>
        <p:nvCxnSpPr>
          <p:cNvPr id="24" name="Conector recto de flecha 23"/>
          <p:cNvCxnSpPr>
            <a:endCxn id="25" idx="1"/>
          </p:cNvCxnSpPr>
          <p:nvPr/>
        </p:nvCxnSpPr>
        <p:spPr>
          <a:xfrm>
            <a:off x="7130118" y="2512309"/>
            <a:ext cx="618849" cy="401162"/>
          </a:xfrm>
          <a:prstGeom prst="straightConnector1">
            <a:avLst/>
          </a:prstGeom>
          <a:ln w="3175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Rectángulo 24"/>
          <p:cNvSpPr/>
          <p:nvPr/>
        </p:nvSpPr>
        <p:spPr>
          <a:xfrm>
            <a:off x="7748967" y="2801285"/>
            <a:ext cx="306438" cy="224372"/>
          </a:xfrm>
          <a:prstGeom prst="rect">
            <a:avLst/>
          </a:prstGeom>
          <a:no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Tree>
    <p:extLst>
      <p:ext uri="{BB962C8B-B14F-4D97-AF65-F5344CB8AC3E}">
        <p14:creationId xmlns:p14="http://schemas.microsoft.com/office/powerpoint/2010/main" val="254582924"/>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4" y="11311"/>
            <a:ext cx="11893937" cy="680114"/>
          </a:xfrm>
        </p:spPr>
        <p:txBody>
          <a:bodyPr>
            <a:noAutofit/>
          </a:bodyPr>
          <a:lstStyle/>
          <a:p>
            <a:r>
              <a:rPr lang="en-US" sz="3000" b="1" dirty="0" err="1"/>
              <a:t>RVfpga</a:t>
            </a:r>
            <a:r>
              <a:rPr lang="en-US" sz="3000" b="1" dirty="0"/>
              <a:t> Lab 15: Solving Data Hazards by Forwarding at Commit – Pipeline</a:t>
            </a:r>
          </a:p>
        </p:txBody>
      </p:sp>
      <p:graphicFrame>
        <p:nvGraphicFramePr>
          <p:cNvPr id="4" name="Objeto 3"/>
          <p:cNvGraphicFramePr>
            <a:graphicFrameLocks noChangeAspect="1"/>
          </p:cNvGraphicFramePr>
          <p:nvPr/>
        </p:nvGraphicFramePr>
        <p:xfrm>
          <a:off x="140700" y="1170832"/>
          <a:ext cx="7282154" cy="4516336"/>
        </p:xfrm>
        <a:graphic>
          <a:graphicData uri="http://schemas.openxmlformats.org/presentationml/2006/ole">
            <mc:AlternateContent xmlns:mc="http://schemas.openxmlformats.org/markup-compatibility/2006">
              <mc:Choice xmlns:v="urn:schemas-microsoft-com:vml" Requires="v">
                <p:oleObj spid="_x0000_s122056" name="Visio" r:id="rId3" imgW="47434538" imgH="29365755" progId="Visio.Drawing.15">
                  <p:embed/>
                </p:oleObj>
              </mc:Choice>
              <mc:Fallback>
                <p:oleObj name="Visio" r:id="rId3" imgW="47434538" imgH="29365755" progId="Visio.Drawing.15">
                  <p:embed/>
                  <p:pic>
                    <p:nvPicPr>
                      <p:cNvPr id="4" name="Objeto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700" y="1170832"/>
                        <a:ext cx="7282154" cy="4516336"/>
                      </a:xfrm>
                      <a:prstGeom prst="rect">
                        <a:avLst/>
                      </a:prstGeom>
                      <a:noFill/>
                    </p:spPr>
                  </p:pic>
                </p:oleObj>
              </mc:Fallback>
            </mc:AlternateContent>
          </a:graphicData>
        </a:graphic>
      </p:graphicFrame>
      <p:sp>
        <p:nvSpPr>
          <p:cNvPr id="5"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graphicFrame>
        <p:nvGraphicFramePr>
          <p:cNvPr id="7" name="Objeto 6"/>
          <p:cNvGraphicFramePr>
            <a:graphicFrameLocks noChangeAspect="1"/>
          </p:cNvGraphicFramePr>
          <p:nvPr/>
        </p:nvGraphicFramePr>
        <p:xfrm>
          <a:off x="7946722" y="1260045"/>
          <a:ext cx="4113439" cy="3906287"/>
        </p:xfrm>
        <a:graphic>
          <a:graphicData uri="http://schemas.openxmlformats.org/presentationml/2006/ole">
            <mc:AlternateContent xmlns:mc="http://schemas.openxmlformats.org/markup-compatibility/2006">
              <mc:Choice xmlns:v="urn:schemas-microsoft-com:vml" Requires="v">
                <p:oleObj spid="_x0000_s122057" name="Visio" r:id="rId5" imgW="27593848" imgH="26174770" progId="Visio.Drawing.15">
                  <p:embed/>
                </p:oleObj>
              </mc:Choice>
              <mc:Fallback>
                <p:oleObj name="Visio" r:id="rId5" imgW="27593848" imgH="26174770" progId="Visio.Drawing.15">
                  <p:embed/>
                  <p:pic>
                    <p:nvPicPr>
                      <p:cNvPr id="7" name="Objeto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6722" y="1260045"/>
                        <a:ext cx="4113439" cy="3906287"/>
                      </a:xfrm>
                      <a:prstGeom prst="rect">
                        <a:avLst/>
                      </a:prstGeom>
                      <a:noFill/>
                    </p:spPr>
                  </p:pic>
                </p:oleObj>
              </mc:Fallback>
            </mc:AlternateContent>
          </a:graphicData>
        </a:graphic>
      </p:graphicFrame>
      <p:cxnSp>
        <p:nvCxnSpPr>
          <p:cNvPr id="10" name="Conector recto 9"/>
          <p:cNvCxnSpPr/>
          <p:nvPr/>
        </p:nvCxnSpPr>
        <p:spPr>
          <a:xfrm>
            <a:off x="7532915" y="783770"/>
            <a:ext cx="0" cy="5660571"/>
          </a:xfrm>
          <a:prstGeom prst="line">
            <a:avLst/>
          </a:prstGeom>
          <a:ln w="50800">
            <a:solidFill>
              <a:schemeClr val="accent6">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5219300"/>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84220" y="95535"/>
            <a:ext cx="12007517" cy="680114"/>
          </a:xfrm>
        </p:spPr>
        <p:txBody>
          <a:bodyPr>
            <a:noAutofit/>
          </a:bodyPr>
          <a:lstStyle/>
          <a:p>
            <a:r>
              <a:rPr lang="en-US" sz="2900" b="1" dirty="0" err="1"/>
              <a:t>RVfpga</a:t>
            </a:r>
            <a:r>
              <a:rPr lang="en-US" sz="2900" b="1" dirty="0"/>
              <a:t> Lab 15: Solving Data Hazards by Forwarding at Commit – Simulation</a:t>
            </a:r>
          </a:p>
        </p:txBody>
      </p:sp>
      <p:sp>
        <p:nvSpPr>
          <p:cNvPr id="4" name="Rectángulo 3"/>
          <p:cNvSpPr/>
          <p:nvPr/>
        </p:nvSpPr>
        <p:spPr>
          <a:xfrm>
            <a:off x="0" y="1001486"/>
            <a:ext cx="12192000" cy="5856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 name="Imagen 2"/>
          <p:cNvPicPr>
            <a:picLocks noChangeAspect="1"/>
          </p:cNvPicPr>
          <p:nvPr/>
        </p:nvPicPr>
        <p:blipFill>
          <a:blip r:embed="rId2"/>
          <a:stretch>
            <a:fillRect/>
          </a:stretch>
        </p:blipFill>
        <p:spPr>
          <a:xfrm>
            <a:off x="3179988" y="901264"/>
            <a:ext cx="5974896" cy="5956735"/>
          </a:xfrm>
          <a:prstGeom prst="rect">
            <a:avLst/>
          </a:prstGeom>
        </p:spPr>
      </p:pic>
    </p:spTree>
    <p:extLst>
      <p:ext uri="{BB962C8B-B14F-4D97-AF65-F5344CB8AC3E}">
        <p14:creationId xmlns:p14="http://schemas.microsoft.com/office/powerpoint/2010/main" val="1919385418"/>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994042"/>
            <a:ext cx="11677320" cy="51512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000" b="1" dirty="0"/>
              <a:t>Trace Signals</a:t>
            </a:r>
          </a:p>
          <a:p>
            <a:pPr lvl="1"/>
            <a:r>
              <a:rPr lang="en-GB" sz="1800" b="1" dirty="0">
                <a:solidFill>
                  <a:srgbClr val="0070C0"/>
                </a:solidFill>
              </a:rPr>
              <a:t>Cycle </a:t>
            </a:r>
            <a:r>
              <a:rPr lang="en-GB" sz="1800" b="1" i="1" dirty="0">
                <a:solidFill>
                  <a:srgbClr val="0070C0"/>
                </a:solidFill>
              </a:rPr>
              <a:t>i</a:t>
            </a:r>
            <a:r>
              <a:rPr lang="en-GB" sz="1800" b="1" dirty="0">
                <a:solidFill>
                  <a:srgbClr val="0070C0"/>
                </a:solidFill>
              </a:rPr>
              <a:t>:</a:t>
            </a:r>
            <a:r>
              <a:rPr lang="en-GB" sz="1800" dirty="0"/>
              <a:t> the </a:t>
            </a:r>
            <a:r>
              <a:rPr lang="en-GB" sz="1800" dirty="0">
                <a:latin typeface="Courier New" panose="02070309020205020404" pitchFamily="49" charset="0"/>
                <a:cs typeface="Courier New" panose="02070309020205020404" pitchFamily="49" charset="0"/>
              </a:rPr>
              <a:t>add</a:t>
            </a:r>
            <a:r>
              <a:rPr lang="en-GB" sz="1800" dirty="0"/>
              <a:t> instruction is in the EX3 stage of Way 0 (</a:t>
            </a:r>
            <a:r>
              <a:rPr lang="en-GB" sz="1800" dirty="0">
                <a:latin typeface="Courier New" panose="02070309020205020404" pitchFamily="49" charset="0"/>
                <a:cs typeface="Courier New" panose="02070309020205020404" pitchFamily="49" charset="0"/>
              </a:rPr>
              <a:t>i0_inst_e3</a:t>
            </a:r>
            <a:r>
              <a:rPr lang="en-GB" sz="1800" dirty="0"/>
              <a:t> = 0x006E0E33), and the </a:t>
            </a:r>
            <a:r>
              <a:rPr lang="en-GB" sz="1800" dirty="0" err="1">
                <a:latin typeface="Courier New" panose="02070309020205020404" pitchFamily="49" charset="0"/>
                <a:cs typeface="Courier New" panose="02070309020205020404" pitchFamily="49" charset="0"/>
              </a:rPr>
              <a:t>lw</a:t>
            </a:r>
            <a:r>
              <a:rPr lang="en-GB" sz="1800" dirty="0"/>
              <a:t> instruction is in the Commit stage of the I0 Pipe (</a:t>
            </a:r>
            <a:r>
              <a:rPr lang="en-GB" sz="1800" dirty="0">
                <a:latin typeface="Courier New" panose="02070309020205020404" pitchFamily="49" charset="0"/>
                <a:cs typeface="Courier New" panose="02070309020205020404" pitchFamily="49" charset="0"/>
              </a:rPr>
              <a:t>i0_inst_e4</a:t>
            </a:r>
            <a:r>
              <a:rPr lang="en-GB" sz="1800" dirty="0"/>
              <a:t> = 0x0002A303).</a:t>
            </a:r>
            <a:endParaRPr lang="es-ES" sz="1800" dirty="0"/>
          </a:p>
          <a:p>
            <a:pPr lvl="1"/>
            <a:r>
              <a:rPr lang="en-GB" sz="1800" b="1" dirty="0">
                <a:solidFill>
                  <a:srgbClr val="0070C0"/>
                </a:solidFill>
              </a:rPr>
              <a:t>Cycle </a:t>
            </a:r>
            <a:r>
              <a:rPr lang="en-GB" sz="1800" b="1" i="1" dirty="0">
                <a:solidFill>
                  <a:srgbClr val="0070C0"/>
                </a:solidFill>
              </a:rPr>
              <a:t>i+1</a:t>
            </a:r>
            <a:r>
              <a:rPr lang="en-GB" sz="1800" b="1" dirty="0">
                <a:solidFill>
                  <a:srgbClr val="0070C0"/>
                </a:solidFill>
              </a:rPr>
              <a:t>:</a:t>
            </a:r>
            <a:r>
              <a:rPr lang="en-GB" sz="1800" dirty="0"/>
              <a:t> the </a:t>
            </a:r>
            <a:r>
              <a:rPr lang="en-GB" sz="1800" dirty="0">
                <a:latin typeface="Courier New" panose="02070309020205020404" pitchFamily="49" charset="0"/>
                <a:cs typeface="Courier New" panose="02070309020205020404" pitchFamily="49" charset="0"/>
              </a:rPr>
              <a:t>add</a:t>
            </a:r>
            <a:r>
              <a:rPr lang="en-GB" sz="1800" dirty="0"/>
              <a:t> instruction is in the Commit stage of Way 0 (</a:t>
            </a:r>
            <a:r>
              <a:rPr lang="en-GB" sz="1800" dirty="0">
                <a:latin typeface="Courier New" panose="02070309020205020404" pitchFamily="49" charset="0"/>
                <a:cs typeface="Courier New" panose="02070309020205020404" pitchFamily="49" charset="0"/>
              </a:rPr>
              <a:t>i0_inst_e4</a:t>
            </a:r>
            <a:r>
              <a:rPr lang="en-GB" sz="1800" dirty="0"/>
              <a:t> = 0x006E0E33).</a:t>
            </a:r>
            <a:endParaRPr lang="es-ES" sz="1800" dirty="0"/>
          </a:p>
          <a:p>
            <a:r>
              <a:rPr lang="en-GB" sz="2000" b="1" dirty="0"/>
              <a:t>4:1 Multiplexer</a:t>
            </a:r>
            <a:endParaRPr lang="en-GB" sz="2000" dirty="0"/>
          </a:p>
          <a:p>
            <a:pPr lvl="1"/>
            <a:r>
              <a:rPr lang="en-GB" sz="1800" b="1" dirty="0">
                <a:solidFill>
                  <a:srgbClr val="0070C0"/>
                </a:solidFill>
              </a:rPr>
              <a:t>Cycle </a:t>
            </a:r>
            <a:r>
              <a:rPr lang="en-GB" sz="1800" b="1" i="1" dirty="0">
                <a:solidFill>
                  <a:srgbClr val="0070C0"/>
                </a:solidFill>
              </a:rPr>
              <a:t>i:</a:t>
            </a:r>
            <a:r>
              <a:rPr lang="en-GB" sz="1800" dirty="0"/>
              <a:t> the result from the </a:t>
            </a:r>
            <a:r>
              <a:rPr lang="en-GB" sz="1800" dirty="0" err="1">
                <a:latin typeface="Courier New" panose="02070309020205020404" pitchFamily="49" charset="0"/>
                <a:cs typeface="Courier New" panose="02070309020205020404" pitchFamily="49" charset="0"/>
              </a:rPr>
              <a:t>lw</a:t>
            </a:r>
            <a:r>
              <a:rPr lang="en-GB" sz="1800" dirty="0"/>
              <a:t> instruction (in the Commit stage), is selected:</a:t>
            </a:r>
            <a:endParaRPr lang="es-ES" sz="1800" dirty="0"/>
          </a:p>
          <a:p>
            <a:pPr marL="457200" lvl="1" indent="0">
              <a:buNone/>
            </a:pPr>
            <a:r>
              <a:rPr lang="en-GB" sz="1600" dirty="0"/>
              <a:t>	</a:t>
            </a:r>
            <a:r>
              <a:rPr lang="en-GB" sz="1600" dirty="0">
                <a:latin typeface="Courier New" panose="02070309020205020404" pitchFamily="49" charset="0"/>
                <a:cs typeface="Courier New" panose="02070309020205020404" pitchFamily="49" charset="0"/>
              </a:rPr>
              <a:t>i0_rs2_bypass_data_e3</a:t>
            </a:r>
            <a:r>
              <a:rPr lang="en-GB" sz="1600" dirty="0"/>
              <a:t> = </a:t>
            </a:r>
            <a:r>
              <a:rPr lang="en-GB" sz="1600" dirty="0">
                <a:latin typeface="Courier New" panose="02070309020205020404" pitchFamily="49" charset="0"/>
                <a:cs typeface="Courier New" panose="02070309020205020404" pitchFamily="49" charset="0"/>
              </a:rPr>
              <a:t>i0_result_e4_eff</a:t>
            </a:r>
            <a:r>
              <a:rPr lang="en-GB" sz="1600" dirty="0"/>
              <a:t> = 0x00000001</a:t>
            </a:r>
            <a:endParaRPr lang="es-ES" sz="1600" dirty="0"/>
          </a:p>
          <a:p>
            <a:r>
              <a:rPr lang="en-GB" sz="2000" b="1" dirty="0"/>
              <a:t>2:1 Multiplexer</a:t>
            </a:r>
            <a:endParaRPr lang="en-GB" sz="2000" dirty="0"/>
          </a:p>
          <a:p>
            <a:pPr lvl="1"/>
            <a:r>
              <a:rPr lang="en-GB" sz="1800" b="1" dirty="0">
                <a:solidFill>
                  <a:srgbClr val="0070C0"/>
                </a:solidFill>
              </a:rPr>
              <a:t>Cycle </a:t>
            </a:r>
            <a:r>
              <a:rPr lang="en-GB" sz="1800" b="1" i="1" dirty="0">
                <a:solidFill>
                  <a:srgbClr val="0070C0"/>
                </a:solidFill>
              </a:rPr>
              <a:t>i:</a:t>
            </a:r>
            <a:r>
              <a:rPr lang="en-GB" sz="1800" dirty="0"/>
              <a:t> the bypass value is selected due to the dependency between the </a:t>
            </a:r>
            <a:r>
              <a:rPr lang="en-GB" sz="1800" dirty="0" err="1">
                <a:latin typeface="Courier New" panose="02070309020205020404" pitchFamily="49" charset="0"/>
                <a:cs typeface="Courier New" panose="02070309020205020404" pitchFamily="49" charset="0"/>
              </a:rPr>
              <a:t>lw</a:t>
            </a:r>
            <a:r>
              <a:rPr lang="en-GB" sz="1800" dirty="0"/>
              <a:t> and the </a:t>
            </a:r>
            <a:r>
              <a:rPr lang="en-GB" sz="1800" dirty="0">
                <a:latin typeface="Courier New" panose="02070309020205020404" pitchFamily="49" charset="0"/>
                <a:cs typeface="Courier New" panose="02070309020205020404" pitchFamily="49" charset="0"/>
              </a:rPr>
              <a:t>add</a:t>
            </a:r>
            <a:r>
              <a:rPr lang="en-GB" sz="1800" dirty="0"/>
              <a:t>:</a:t>
            </a:r>
            <a:endParaRPr lang="es-ES" sz="1800" dirty="0"/>
          </a:p>
          <a:p>
            <a:pPr marL="457200" lvl="1" indent="0">
              <a:buNone/>
            </a:pPr>
            <a:r>
              <a:rPr lang="en-GB" sz="1600" dirty="0">
                <a:latin typeface="Courier New" panose="02070309020205020404" pitchFamily="49" charset="0"/>
                <a:cs typeface="Courier New" panose="02070309020205020404" pitchFamily="49" charset="0"/>
              </a:rPr>
              <a:t>	i0_rs2_e3_final</a:t>
            </a:r>
            <a:r>
              <a:rPr lang="en-GB" sz="1600" dirty="0"/>
              <a:t> = </a:t>
            </a:r>
            <a:r>
              <a:rPr lang="en-GB" sz="1600" dirty="0">
                <a:latin typeface="Courier New" panose="02070309020205020404" pitchFamily="49" charset="0"/>
                <a:cs typeface="Courier New" panose="02070309020205020404" pitchFamily="49" charset="0"/>
              </a:rPr>
              <a:t>i0_rs2_bypass_data_e3</a:t>
            </a:r>
            <a:r>
              <a:rPr lang="en-GB" sz="1600" dirty="0"/>
              <a:t> = 0x00000001</a:t>
            </a:r>
            <a:endParaRPr lang="es-ES" sz="1600" dirty="0"/>
          </a:p>
          <a:p>
            <a:r>
              <a:rPr lang="en-GB" sz="2000" b="1" dirty="0"/>
              <a:t>Commit stage ALU</a:t>
            </a:r>
            <a:endParaRPr lang="en-GB" sz="2000" dirty="0"/>
          </a:p>
          <a:p>
            <a:pPr lvl="1"/>
            <a:r>
              <a:rPr lang="en-GB" sz="1800" b="1" dirty="0">
                <a:solidFill>
                  <a:srgbClr val="0070C0"/>
                </a:solidFill>
              </a:rPr>
              <a:t>Cycle </a:t>
            </a:r>
            <a:r>
              <a:rPr lang="en-GB" sz="1800" b="1" i="1" dirty="0">
                <a:solidFill>
                  <a:srgbClr val="0070C0"/>
                </a:solidFill>
              </a:rPr>
              <a:t>i+1:</a:t>
            </a:r>
            <a:r>
              <a:rPr lang="en-GB" sz="1800" dirty="0"/>
              <a:t> the </a:t>
            </a:r>
            <a:r>
              <a:rPr lang="en-GB" sz="1800" dirty="0">
                <a:latin typeface="Courier New" panose="02070309020205020404" pitchFamily="49" charset="0"/>
                <a:cs typeface="Courier New" panose="02070309020205020404" pitchFamily="49" charset="0"/>
              </a:rPr>
              <a:t>add</a:t>
            </a:r>
            <a:r>
              <a:rPr lang="en-GB" sz="1800" dirty="0"/>
              <a:t> operation is recomputed using the correct values:</a:t>
            </a:r>
            <a:endParaRPr lang="es-ES" sz="1800" dirty="0"/>
          </a:p>
          <a:p>
            <a:pPr marL="914400" lvl="2" indent="0">
              <a:buNone/>
            </a:pPr>
            <a:r>
              <a:rPr lang="en-GB" sz="1600" dirty="0">
                <a:latin typeface="Courier New" panose="02070309020205020404" pitchFamily="49" charset="0"/>
                <a:cs typeface="Courier New" panose="02070309020205020404" pitchFamily="49" charset="0"/>
              </a:rPr>
              <a:t>out</a:t>
            </a:r>
            <a:r>
              <a:rPr lang="en-GB" sz="1600" dirty="0"/>
              <a:t> = </a:t>
            </a:r>
            <a:r>
              <a:rPr lang="en-GB" sz="1600" dirty="0" err="1">
                <a:latin typeface="Courier New" panose="02070309020205020404" pitchFamily="49" charset="0"/>
                <a:cs typeface="Courier New" panose="02070309020205020404" pitchFamily="49" charset="0"/>
              </a:rPr>
              <a:t>a_ff</a:t>
            </a:r>
            <a:r>
              <a:rPr lang="en-GB" sz="1600" dirty="0"/>
              <a:t> + </a:t>
            </a:r>
            <a:r>
              <a:rPr lang="en-GB" sz="1600" dirty="0" err="1">
                <a:latin typeface="Courier New" panose="02070309020205020404" pitchFamily="49" charset="0"/>
                <a:cs typeface="Courier New" panose="02070309020205020404" pitchFamily="49" charset="0"/>
              </a:rPr>
              <a:t>b_ff</a:t>
            </a:r>
            <a:r>
              <a:rPr lang="en-GB" sz="1600" dirty="0"/>
              <a:t> = 0x00000001 + 0x00000001 = 0x00000002</a:t>
            </a:r>
            <a:endParaRPr lang="es-ES" sz="1200" dirty="0"/>
          </a:p>
          <a:p>
            <a:r>
              <a:rPr lang="en-GB" sz="2200" b="1" dirty="0"/>
              <a:t>3:1 multiplexer</a:t>
            </a:r>
          </a:p>
          <a:p>
            <a:pPr lvl="1"/>
            <a:r>
              <a:rPr lang="en-GB" sz="1800" b="1" dirty="0">
                <a:solidFill>
                  <a:srgbClr val="0070C0"/>
                </a:solidFill>
              </a:rPr>
              <a:t>Cycle </a:t>
            </a:r>
            <a:r>
              <a:rPr lang="en-GB" sz="1800" b="1" i="1" dirty="0">
                <a:solidFill>
                  <a:srgbClr val="0070C0"/>
                </a:solidFill>
              </a:rPr>
              <a:t>i+1:</a:t>
            </a:r>
            <a:r>
              <a:rPr lang="en-GB" sz="1800" dirty="0"/>
              <a:t> The Secondary ALU’s output is selected (</a:t>
            </a:r>
            <a:r>
              <a:rPr lang="en-GB" sz="1800" dirty="0">
                <a:latin typeface="Courier New" panose="02070309020205020404" pitchFamily="49" charset="0"/>
                <a:cs typeface="Courier New" panose="02070309020205020404" pitchFamily="49" charset="0"/>
              </a:rPr>
              <a:t>exu_i0_result_e4</a:t>
            </a:r>
            <a:r>
              <a:rPr lang="en-GB" sz="1800" dirty="0"/>
              <a:t>). (When no dependency exists, </a:t>
            </a:r>
            <a:r>
              <a:rPr lang="en-GB" sz="1800" dirty="0">
                <a:latin typeface="Courier New" panose="02070309020205020404" pitchFamily="49" charset="0"/>
                <a:cs typeface="Courier New" panose="02070309020205020404" pitchFamily="49" charset="0"/>
              </a:rPr>
              <a:t>i0_result_e4</a:t>
            </a:r>
            <a:r>
              <a:rPr lang="en-GB" sz="1800" dirty="0"/>
              <a:t> is selected.)</a:t>
            </a:r>
            <a:endParaRPr lang="es-ES" sz="1800" dirty="0"/>
          </a:p>
        </p:txBody>
      </p:sp>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84220" y="95535"/>
            <a:ext cx="12007517" cy="680114"/>
          </a:xfrm>
        </p:spPr>
        <p:txBody>
          <a:bodyPr>
            <a:noAutofit/>
          </a:bodyPr>
          <a:lstStyle/>
          <a:p>
            <a:r>
              <a:rPr lang="en-US" sz="2800" b="1" dirty="0" err="1"/>
              <a:t>RVfpga</a:t>
            </a:r>
            <a:r>
              <a:rPr lang="en-US" sz="2800" b="1" dirty="0"/>
              <a:t> Lab 15: Solving Data Hazards by Forwarding at Commit – Simulation</a:t>
            </a:r>
          </a:p>
        </p:txBody>
      </p:sp>
    </p:spTree>
    <p:extLst>
      <p:ext uri="{BB962C8B-B14F-4D97-AF65-F5344CB8AC3E}">
        <p14:creationId xmlns:p14="http://schemas.microsoft.com/office/powerpoint/2010/main" val="12705601"/>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15: Tasks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929898"/>
            <a:ext cx="11468213" cy="540891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b="1" dirty="0"/>
              <a:t>TASK</a:t>
            </a:r>
            <a:r>
              <a:rPr lang="en-US" sz="2000" dirty="0"/>
              <a:t>: Remove all </a:t>
            </a:r>
            <a:r>
              <a:rPr lang="en-US" sz="2000" dirty="0" err="1">
                <a:latin typeface="Courier New" panose="02070309020205020404" pitchFamily="49" charset="0"/>
                <a:cs typeface="Courier New" panose="02070309020205020404" pitchFamily="49" charset="0"/>
              </a:rPr>
              <a:t>nop</a:t>
            </a:r>
            <a:r>
              <a:rPr lang="en-US" sz="2000" dirty="0"/>
              <a:t> instructions in the example from Figure 2. Draw a figure similar to Figure 3 for two consecutive iterations of the loop, then </a:t>
            </a:r>
            <a:r>
              <a:rPr lang="en-US" sz="2000" dirty="0" err="1"/>
              <a:t>analyse</a:t>
            </a:r>
            <a:r>
              <a:rPr lang="en-US" sz="2000" dirty="0"/>
              <a:t> and confirm that the figure is correct by comparing it to a </a:t>
            </a:r>
            <a:r>
              <a:rPr lang="en-US" sz="2000" dirty="0" err="1"/>
              <a:t>Verilator</a:t>
            </a:r>
            <a:r>
              <a:rPr lang="en-US" sz="2000" dirty="0"/>
              <a:t> simulation, and finally compute the IPC by using the Performance Counters while executing the program on the board.</a:t>
            </a:r>
          </a:p>
          <a:p>
            <a:r>
              <a:rPr lang="en-US" sz="2000" b="1" dirty="0"/>
              <a:t>TASK</a:t>
            </a:r>
            <a:r>
              <a:rPr lang="en-US" sz="2000" dirty="0"/>
              <a:t>: In the example from Figure 2, remove all </a:t>
            </a:r>
            <a:r>
              <a:rPr lang="en-US" sz="2000" dirty="0" err="1">
                <a:latin typeface="Courier New" panose="02070309020205020404" pitchFamily="49" charset="0"/>
                <a:cs typeface="Courier New" panose="02070309020205020404" pitchFamily="49" charset="0"/>
              </a:rPr>
              <a:t>nop</a:t>
            </a:r>
            <a:r>
              <a:rPr lang="en-US" sz="2000" dirty="0">
                <a:latin typeface="Courier New" panose="02070309020205020404" pitchFamily="49" charset="0"/>
                <a:cs typeface="Courier New" panose="02070309020205020404" pitchFamily="49" charset="0"/>
              </a:rPr>
              <a:t> </a:t>
            </a:r>
            <a:r>
              <a:rPr lang="en-US" sz="2000" dirty="0"/>
              <a:t>instructions and move the </a:t>
            </a:r>
            <a:r>
              <a:rPr lang="en-US" sz="2000" dirty="0">
                <a:latin typeface="Courier New" panose="02070309020205020404" pitchFamily="49" charset="0"/>
                <a:cs typeface="Courier New" panose="02070309020205020404" pitchFamily="49" charset="0"/>
              </a:rPr>
              <a:t>add t6,t6,-1 </a:t>
            </a:r>
            <a:r>
              <a:rPr lang="en-US" sz="2000" dirty="0"/>
              <a:t>instruction after the </a:t>
            </a:r>
            <a:r>
              <a:rPr lang="en-US" sz="2000" dirty="0">
                <a:latin typeface="Courier New" panose="02070309020205020404" pitchFamily="49" charset="0"/>
                <a:cs typeface="Courier New" panose="02070309020205020404" pitchFamily="49" charset="0"/>
              </a:rPr>
              <a:t>add t3,t3,t4 </a:t>
            </a:r>
            <a:r>
              <a:rPr lang="en-US" sz="2000" dirty="0"/>
              <a:t>instruction, and then re-examine the program both in simulation and on the board. In this reordered program, the two dependent add instructions (</a:t>
            </a:r>
            <a:r>
              <a:rPr lang="en-US" sz="2000" dirty="0">
                <a:latin typeface="Courier New" panose="02070309020205020404" pitchFamily="49" charset="0"/>
                <a:cs typeface="Courier New" panose="02070309020205020404" pitchFamily="49" charset="0"/>
              </a:rPr>
              <a:t>add t4,t4,t5 </a:t>
            </a:r>
            <a:r>
              <a:rPr lang="en-US" sz="2000" dirty="0"/>
              <a:t>and </a:t>
            </a:r>
            <a:r>
              <a:rPr lang="en-US" sz="2000" dirty="0">
                <a:latin typeface="Courier New" panose="02070309020205020404" pitchFamily="49" charset="0"/>
                <a:cs typeface="Courier New" panose="02070309020205020404" pitchFamily="49" charset="0"/>
              </a:rPr>
              <a:t>add t3,t3,t4</a:t>
            </a:r>
            <a:r>
              <a:rPr lang="en-US" sz="2000" dirty="0"/>
              <a:t>) arrive at the Decode stage in the same cycle, and this has an impact in performance. Explain the impact of these changes, using both simulation and execution on the board.</a:t>
            </a:r>
          </a:p>
          <a:p>
            <a:r>
              <a:rPr lang="en-US" sz="2000" b="1" dirty="0"/>
              <a:t>TASK</a:t>
            </a:r>
            <a:r>
              <a:rPr lang="en-US" sz="2000" dirty="0"/>
              <a:t>: Compare the equations for the 10:1 multiplexer in the Forwarding Logic with the ones explained for the pipelined processor from DDCARV.</a:t>
            </a:r>
          </a:p>
          <a:p>
            <a:r>
              <a:rPr lang="en-US" sz="2000" b="1" dirty="0"/>
              <a:t>TASK</a:t>
            </a:r>
            <a:r>
              <a:rPr lang="en-US" sz="2000" dirty="0"/>
              <a:t>: Remove the </a:t>
            </a:r>
            <a:r>
              <a:rPr lang="en-US" sz="2000" dirty="0" err="1">
                <a:latin typeface="Courier New" panose="02070309020205020404" pitchFamily="49" charset="0"/>
                <a:cs typeface="Courier New" panose="02070309020205020404" pitchFamily="49" charset="0"/>
              </a:rPr>
              <a:t>nop</a:t>
            </a:r>
            <a:r>
              <a:rPr lang="en-US" sz="2000" dirty="0">
                <a:latin typeface="Courier New" panose="02070309020205020404" pitchFamily="49" charset="0"/>
                <a:cs typeface="Courier New" panose="02070309020205020404" pitchFamily="49" charset="0"/>
              </a:rPr>
              <a:t> </a:t>
            </a:r>
            <a:r>
              <a:rPr lang="en-US" sz="2000" dirty="0"/>
              <a:t>instructions in the example from Figure 11 and obtain the IPC using the HW Counters.</a:t>
            </a:r>
          </a:p>
          <a:p>
            <a:r>
              <a:rPr lang="en-US" sz="2000" b="1" dirty="0"/>
              <a:t>TASK</a:t>
            </a:r>
            <a:r>
              <a:rPr lang="en-US" sz="2000" dirty="0"/>
              <a:t>: Disable the Secondary ALU as explained in Lab 11 and </a:t>
            </a:r>
            <a:r>
              <a:rPr lang="en-US" sz="2000" dirty="0" err="1"/>
              <a:t>analyse</a:t>
            </a:r>
            <a:r>
              <a:rPr lang="en-US" sz="2000" dirty="0"/>
              <a:t> the example from Figure 11 both with a </a:t>
            </a:r>
            <a:r>
              <a:rPr lang="en-US" sz="2000" dirty="0" err="1"/>
              <a:t>Verilator</a:t>
            </a:r>
            <a:r>
              <a:rPr lang="en-US" sz="2000" dirty="0"/>
              <a:t> simulation and with an execution on the board.</a:t>
            </a:r>
          </a:p>
          <a:p>
            <a:endParaRPr lang="en-US" sz="2000" dirty="0"/>
          </a:p>
        </p:txBody>
      </p:sp>
    </p:spTree>
    <p:extLst>
      <p:ext uri="{BB962C8B-B14F-4D97-AF65-F5344CB8AC3E}">
        <p14:creationId xmlns:p14="http://schemas.microsoft.com/office/powerpoint/2010/main" val="990181544"/>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15: Exercises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075764"/>
            <a:ext cx="11468213" cy="526304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b="1" dirty="0"/>
              <a:t>Exercise 1</a:t>
            </a:r>
            <a:r>
              <a:rPr lang="en-US" sz="1800" dirty="0"/>
              <a:t>. Modify the program used in Section 3 by adding an extra arithmetic-logic instruction that depends on the result of the </a:t>
            </a:r>
            <a:r>
              <a:rPr lang="en-US" sz="1800" dirty="0">
                <a:latin typeface="Courier New" panose="02070309020205020404" pitchFamily="49" charset="0"/>
                <a:cs typeface="Courier New" panose="02070309020205020404" pitchFamily="49" charset="0"/>
              </a:rPr>
              <a:t>add</a:t>
            </a:r>
            <a:r>
              <a:rPr lang="en-US" sz="1800" dirty="0"/>
              <a:t> instruction. </a:t>
            </a:r>
            <a:r>
              <a:rPr lang="en-US" sz="1800" dirty="0" err="1"/>
              <a:t>Analyse</a:t>
            </a:r>
            <a:r>
              <a:rPr lang="en-US" sz="1800" dirty="0"/>
              <a:t> the </a:t>
            </a:r>
            <a:r>
              <a:rPr lang="en-US" sz="1800" dirty="0" err="1"/>
              <a:t>Verilator</a:t>
            </a:r>
            <a:r>
              <a:rPr lang="en-US" sz="1800" dirty="0"/>
              <a:t> simulation and explain how data hazards are handled for the new A-L instruction. Then remove all </a:t>
            </a:r>
            <a:r>
              <a:rPr lang="en-US" sz="1800" dirty="0" err="1"/>
              <a:t>nop</a:t>
            </a:r>
            <a:r>
              <a:rPr lang="en-US" sz="1800" dirty="0"/>
              <a:t> instructions and </a:t>
            </a:r>
            <a:r>
              <a:rPr lang="en-US" sz="1800" dirty="0" err="1"/>
              <a:t>analyse</a:t>
            </a:r>
            <a:r>
              <a:rPr lang="en-US" sz="1800" dirty="0"/>
              <a:t> the results provided by the HW counters.</a:t>
            </a:r>
          </a:p>
          <a:p>
            <a:r>
              <a:rPr lang="en-US" sz="1800" b="1" dirty="0"/>
              <a:t>Exercise 2</a:t>
            </a:r>
            <a:r>
              <a:rPr lang="en-US" sz="1800" dirty="0"/>
              <a:t>. </a:t>
            </a:r>
            <a:r>
              <a:rPr lang="en-US" sz="1800" dirty="0" err="1"/>
              <a:t>Analyse</a:t>
            </a:r>
            <a:r>
              <a:rPr lang="en-US" sz="1800" dirty="0"/>
              <a:t> the same situation as the one described in Section 3 for a </a:t>
            </a:r>
            <a:r>
              <a:rPr lang="en-US" sz="1800" dirty="0" err="1"/>
              <a:t>mul</a:t>
            </a:r>
            <a:r>
              <a:rPr lang="en-US" sz="1800" dirty="0"/>
              <a:t> instruction followed by an add instruction that uses the result of the multiplication. In the program from Figure 11 you can simply substitute the </a:t>
            </a:r>
            <a:r>
              <a:rPr lang="en-US" sz="1800" dirty="0" err="1"/>
              <a:t>lw</a:t>
            </a:r>
            <a:r>
              <a:rPr lang="en-US" sz="1800" dirty="0"/>
              <a:t> for a </a:t>
            </a:r>
            <a:r>
              <a:rPr lang="en-US" sz="1800" dirty="0" err="1"/>
              <a:t>mul</a:t>
            </a:r>
            <a:r>
              <a:rPr lang="en-US" sz="1800" dirty="0"/>
              <a:t> that writes to register t1.</a:t>
            </a:r>
          </a:p>
          <a:p>
            <a:r>
              <a:rPr lang="en-US" sz="1800" b="1" dirty="0"/>
              <a:t>Exercise 5</a:t>
            </a:r>
            <a:r>
              <a:rPr lang="en-US" sz="1800" dirty="0"/>
              <a:t>. In the program from Section 2.C of Lab 14, replace instruction </a:t>
            </a:r>
            <a:r>
              <a:rPr lang="en-US" sz="1800" dirty="0">
                <a:latin typeface="Courier New" panose="02070309020205020404" pitchFamily="49" charset="0"/>
                <a:cs typeface="Courier New" panose="02070309020205020404" pitchFamily="49" charset="0"/>
              </a:rPr>
              <a:t>add x1, x1, 1 </a:t>
            </a:r>
            <a:r>
              <a:rPr lang="en-US" sz="1800" dirty="0"/>
              <a:t>with </a:t>
            </a:r>
            <a:r>
              <a:rPr lang="en-US" sz="1800" dirty="0">
                <a:latin typeface="Courier New" panose="02070309020205020404" pitchFamily="49" charset="0"/>
                <a:cs typeface="Courier New" panose="02070309020205020404" pitchFamily="49" charset="0"/>
              </a:rPr>
              <a:t>add x28, x1, 1</a:t>
            </a:r>
            <a:r>
              <a:rPr lang="en-US" sz="1800" dirty="0"/>
              <a:t>. This introduces a WAW hazard between the modified add instruction and the non-blocking load at the beginning of the loop (</a:t>
            </a:r>
            <a:r>
              <a:rPr lang="en-US" sz="1800" dirty="0" err="1">
                <a:latin typeface="Courier New" panose="02070309020205020404" pitchFamily="49" charset="0"/>
                <a:cs typeface="Courier New" panose="02070309020205020404" pitchFamily="49" charset="0"/>
              </a:rPr>
              <a:t>lw</a:t>
            </a:r>
            <a:r>
              <a:rPr lang="en-US" sz="1800" dirty="0">
                <a:latin typeface="Courier New" panose="02070309020205020404" pitchFamily="49" charset="0"/>
                <a:cs typeface="Courier New" panose="02070309020205020404" pitchFamily="49" charset="0"/>
              </a:rPr>
              <a:t> x28, (x29</a:t>
            </a:r>
            <a:r>
              <a:rPr lang="en-US" sz="1800" dirty="0"/>
              <a:t>)). </a:t>
            </a:r>
            <a:r>
              <a:rPr lang="en-US" sz="1800" dirty="0" err="1"/>
              <a:t>Analyse</a:t>
            </a:r>
            <a:r>
              <a:rPr lang="en-US" sz="1800" dirty="0"/>
              <a:t> in simulation how this hazard is handled in </a:t>
            </a:r>
            <a:r>
              <a:rPr lang="en-US" sz="1800" dirty="0" err="1"/>
              <a:t>SweRV</a:t>
            </a:r>
            <a:r>
              <a:rPr lang="en-US" sz="1800" dirty="0"/>
              <a:t> EH1, for which you can look at the value of signal </a:t>
            </a:r>
            <a:r>
              <a:rPr lang="en-US" sz="1800" dirty="0">
                <a:latin typeface="Courier New" panose="02070309020205020404" pitchFamily="49" charset="0"/>
                <a:cs typeface="Courier New" panose="02070309020205020404" pitchFamily="49" charset="0"/>
              </a:rPr>
              <a:t>wen2</a:t>
            </a:r>
            <a:r>
              <a:rPr lang="en-US" sz="1800" dirty="0"/>
              <a:t> in the Register File. Try to understand how this signal is computed in the Control Unit (module </a:t>
            </a:r>
            <a:r>
              <a:rPr lang="en-US" sz="1800" dirty="0" err="1">
                <a:latin typeface="Courier New" panose="02070309020205020404" pitchFamily="49" charset="0"/>
                <a:cs typeface="Courier New" panose="02070309020205020404" pitchFamily="49" charset="0"/>
              </a:rPr>
              <a:t>dec</a:t>
            </a:r>
            <a:r>
              <a:rPr lang="en-US" sz="1800" dirty="0"/>
              <a:t>).</a:t>
            </a:r>
          </a:p>
          <a:p>
            <a:r>
              <a:rPr lang="en-US" sz="1800" b="1" dirty="0"/>
              <a:t>Exercise 7.</a:t>
            </a:r>
            <a:r>
              <a:rPr lang="en-US" sz="1800" dirty="0"/>
              <a:t> In the program from Section 2.C of Lab 14, replace instruction </a:t>
            </a:r>
            <a:r>
              <a:rPr lang="en-US" sz="1800" dirty="0">
                <a:latin typeface="Courier New" panose="02070309020205020404" pitchFamily="49" charset="0"/>
                <a:cs typeface="Courier New" panose="02070309020205020404" pitchFamily="49" charset="0"/>
              </a:rPr>
              <a:t>add x1, x1, 1 </a:t>
            </a:r>
            <a:r>
              <a:rPr lang="en-US" sz="1800" dirty="0"/>
              <a:t>with </a:t>
            </a:r>
            <a:r>
              <a:rPr lang="en-US" sz="1800" dirty="0">
                <a:latin typeface="Courier New" panose="02070309020205020404" pitchFamily="49" charset="0"/>
                <a:cs typeface="Courier New" panose="02070309020205020404" pitchFamily="49" charset="0"/>
              </a:rPr>
              <a:t>add x1, x28, 1</a:t>
            </a:r>
            <a:r>
              <a:rPr lang="en-US" sz="1800" dirty="0"/>
              <a:t>, and instruction </a:t>
            </a:r>
            <a:r>
              <a:rPr lang="en-US" sz="1800" dirty="0">
                <a:latin typeface="Courier New" panose="02070309020205020404" pitchFamily="49" charset="0"/>
                <a:cs typeface="Courier New" panose="02070309020205020404" pitchFamily="49" charset="0"/>
              </a:rPr>
              <a:t>add x7, x7, 1 </a:t>
            </a:r>
            <a:r>
              <a:rPr lang="en-US" sz="1800" dirty="0"/>
              <a:t>with </a:t>
            </a:r>
            <a:r>
              <a:rPr lang="en-US" sz="1800" dirty="0">
                <a:latin typeface="Courier New" panose="02070309020205020404" pitchFamily="49" charset="0"/>
                <a:cs typeface="Courier New" panose="02070309020205020404" pitchFamily="49" charset="0"/>
              </a:rPr>
              <a:t>add x28, x7, 1</a:t>
            </a:r>
            <a:r>
              <a:rPr lang="en-US" sz="1800" dirty="0"/>
              <a:t>. This causes both a RAW and a WAW hazard to occur. </a:t>
            </a:r>
            <a:r>
              <a:rPr lang="en-US" sz="1800" dirty="0" err="1"/>
              <a:t>Analyse</a:t>
            </a:r>
            <a:r>
              <a:rPr lang="en-US" sz="1800" dirty="0"/>
              <a:t> in simulation how these two hazards are handled.</a:t>
            </a:r>
          </a:p>
          <a:p>
            <a:r>
              <a:rPr lang="en-US" sz="1800" b="1" dirty="0"/>
              <a:t>Exercise 8</a:t>
            </a:r>
            <a:r>
              <a:rPr lang="en-US" sz="1800" dirty="0"/>
              <a:t> - </a:t>
            </a:r>
            <a:r>
              <a:rPr lang="en-US" sz="1800" b="1" dirty="0"/>
              <a:t>Store to Load Forwarding</a:t>
            </a:r>
            <a:r>
              <a:rPr lang="en-US" sz="1800" dirty="0"/>
              <a:t>: This is a very interesting situation that we have not </a:t>
            </a:r>
            <a:r>
              <a:rPr lang="en-US" sz="1800" dirty="0" err="1"/>
              <a:t>analysed</a:t>
            </a:r>
            <a:r>
              <a:rPr lang="en-US" sz="1800" dirty="0"/>
              <a:t> in this lab and that you will </a:t>
            </a:r>
            <a:r>
              <a:rPr lang="en-US" sz="1800" dirty="0" err="1"/>
              <a:t>analyse</a:t>
            </a:r>
            <a:r>
              <a:rPr lang="en-US" sz="1800" dirty="0"/>
              <a:t> in this exercise.</a:t>
            </a:r>
          </a:p>
        </p:txBody>
      </p:sp>
    </p:spTree>
    <p:extLst>
      <p:ext uri="{BB962C8B-B14F-4D97-AF65-F5344CB8AC3E}">
        <p14:creationId xmlns:p14="http://schemas.microsoft.com/office/powerpoint/2010/main" val="1219561420"/>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Autofit/>
          </a:bodyPr>
          <a:lstStyle/>
          <a:p>
            <a:r>
              <a:rPr lang="en-US" sz="6000" dirty="0">
                <a:solidFill>
                  <a:srgbClr val="002060"/>
                </a:solidFill>
                <a:latin typeface="+mn-lt"/>
              </a:rPr>
              <a:t>Lab 16:</a:t>
            </a:r>
            <a:br>
              <a:rPr lang="en-US" sz="6000" dirty="0">
                <a:solidFill>
                  <a:srgbClr val="002060"/>
                </a:solidFill>
                <a:latin typeface="+mn-lt"/>
              </a:rPr>
            </a:br>
            <a:r>
              <a:rPr lang="en-US" sz="6000" dirty="0">
                <a:solidFill>
                  <a:srgbClr val="002060"/>
                </a:solidFill>
                <a:latin typeface="+mn-lt"/>
              </a:rPr>
              <a:t>Control Hazards and Branch Instructions</a:t>
            </a:r>
          </a:p>
        </p:txBody>
      </p:sp>
    </p:spTree>
    <p:extLst>
      <p:ext uri="{BB962C8B-B14F-4D97-AF65-F5344CB8AC3E}">
        <p14:creationId xmlns:p14="http://schemas.microsoft.com/office/powerpoint/2010/main" val="20725727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err="1"/>
              <a:t>SweRVolfX</a:t>
            </a:r>
            <a:r>
              <a:rPr lang="en-US" b="1" dirty="0"/>
              <a:t> SoC</a:t>
            </a:r>
          </a:p>
        </p:txBody>
      </p:sp>
      <p:sp>
        <p:nvSpPr>
          <p:cNvPr id="8" name="Content Placeholder 1">
            <a:extLst>
              <a:ext uri="{FF2B5EF4-FFF2-40B4-BE49-F238E27FC236}">
                <a16:creationId xmlns:a16="http://schemas.microsoft.com/office/drawing/2014/main" id="{287554D6-6D29-4C08-A288-9E9F7D19154A}"/>
              </a:ext>
            </a:extLst>
          </p:cNvPr>
          <p:cNvSpPr txBox="1">
            <a:spLocks/>
          </p:cNvSpPr>
          <p:nvPr/>
        </p:nvSpPr>
        <p:spPr>
          <a:xfrm>
            <a:off x="7335297" y="933327"/>
            <a:ext cx="4672484" cy="508003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000" dirty="0"/>
              <a:t>Open-source system-on-chip (SoC) from Chips Alliance</a:t>
            </a:r>
          </a:p>
          <a:p>
            <a:r>
              <a:rPr lang="en-GB" sz="2000" dirty="0"/>
              <a:t>SweRVolf uses the SweRV EH1 Core. SweRVolf </a:t>
            </a:r>
            <a:r>
              <a:rPr lang="en-US" sz="2000" dirty="0"/>
              <a:t>includes a Boot ROM, UART, and a System Controller and an SPI controller (SPI1)</a:t>
            </a:r>
          </a:p>
          <a:p>
            <a:r>
              <a:rPr lang="en-US" sz="2000" dirty="0" err="1"/>
              <a:t>SweRVolfX</a:t>
            </a:r>
            <a:r>
              <a:rPr lang="en-US" sz="2000" dirty="0"/>
              <a:t> extends SweRVolf with another SPI controller (SPI2), a GPIO (General Purpose Input/Output), 8-digit 7-Segment Displays and a PTC (shown in red).</a:t>
            </a:r>
          </a:p>
          <a:p>
            <a:r>
              <a:rPr lang="en-US" sz="2000" dirty="0" err="1"/>
              <a:t>SweRV</a:t>
            </a:r>
            <a:r>
              <a:rPr lang="en-US" sz="2000" dirty="0"/>
              <a:t> EH1 Core uses an AXI bus and peripherals use a Wishbone bus, so the SoC also has an AXI to Wishbone Bridge</a:t>
            </a:r>
            <a:endParaRPr lang="en-GB" sz="2000" dirty="0"/>
          </a:p>
        </p:txBody>
      </p:sp>
      <p:graphicFrame>
        <p:nvGraphicFramePr>
          <p:cNvPr id="3" name="Tabla 2"/>
          <p:cNvGraphicFramePr>
            <a:graphicFrameLocks noGrp="1"/>
          </p:cNvGraphicFramePr>
          <p:nvPr/>
        </p:nvGraphicFramePr>
        <p:xfrm>
          <a:off x="2632062" y="4917362"/>
          <a:ext cx="3330575" cy="1341120"/>
        </p:xfrm>
        <a:graphic>
          <a:graphicData uri="http://schemas.openxmlformats.org/drawingml/2006/table">
            <a:tbl>
              <a:tblPr firstRow="1" firstCol="1" bandRow="1">
                <a:tableStyleId>{5C22544A-7EE6-4342-B048-85BDC9FD1C3A}</a:tableStyleId>
              </a:tblPr>
              <a:tblGrid>
                <a:gridCol w="1428115">
                  <a:extLst>
                    <a:ext uri="{9D8B030D-6E8A-4147-A177-3AD203B41FA5}">
                      <a16:colId xmlns:a16="http://schemas.microsoft.com/office/drawing/2014/main" val="2640305626"/>
                    </a:ext>
                  </a:extLst>
                </a:gridCol>
                <a:gridCol w="1902460">
                  <a:extLst>
                    <a:ext uri="{9D8B030D-6E8A-4147-A177-3AD203B41FA5}">
                      <a16:colId xmlns:a16="http://schemas.microsoft.com/office/drawing/2014/main" val="1629832446"/>
                    </a:ext>
                  </a:extLst>
                </a:gridCol>
              </a:tblGrid>
              <a:tr h="0">
                <a:tc>
                  <a:txBody>
                    <a:bodyPr/>
                    <a:lstStyle/>
                    <a:p>
                      <a:pPr algn="ctr">
                        <a:spcAft>
                          <a:spcPts val="0"/>
                        </a:spcAft>
                      </a:pPr>
                      <a:r>
                        <a:rPr lang="en-GB" sz="1100" dirty="0">
                          <a:effectLst/>
                        </a:rPr>
                        <a:t>System</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100" dirty="0">
                          <a:effectLst/>
                        </a:rPr>
                        <a:t>Address</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66626818"/>
                  </a:ext>
                </a:extLst>
              </a:tr>
              <a:tr h="0">
                <a:tc>
                  <a:txBody>
                    <a:bodyPr/>
                    <a:lstStyle/>
                    <a:p>
                      <a:pPr>
                        <a:spcAft>
                          <a:spcPts val="0"/>
                        </a:spcAft>
                      </a:pPr>
                      <a:r>
                        <a:rPr lang="en-GB" sz="1100" dirty="0">
                          <a:effectLst/>
                        </a:rPr>
                        <a:t>Boot ROM</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100" dirty="0">
                          <a:effectLst/>
                        </a:rPr>
                        <a:t>0x80000000 - 0x80000FFF</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82242112"/>
                  </a:ext>
                </a:extLst>
              </a:tr>
              <a:tr h="0">
                <a:tc>
                  <a:txBody>
                    <a:bodyPr/>
                    <a:lstStyle/>
                    <a:p>
                      <a:pPr>
                        <a:spcAft>
                          <a:spcPts val="0"/>
                        </a:spcAft>
                      </a:pPr>
                      <a:r>
                        <a:rPr lang="en-GB" sz="1100" dirty="0">
                          <a:effectLst/>
                        </a:rPr>
                        <a:t>System Controller</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100" dirty="0">
                          <a:effectLst/>
                        </a:rPr>
                        <a:t>0x80001000 - 0x8000103F</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98417336"/>
                  </a:ext>
                </a:extLst>
              </a:tr>
              <a:tr h="0">
                <a:tc>
                  <a:txBody>
                    <a:bodyPr/>
                    <a:lstStyle/>
                    <a:p>
                      <a:pPr>
                        <a:spcAft>
                          <a:spcPts val="0"/>
                        </a:spcAft>
                      </a:pPr>
                      <a:r>
                        <a:rPr lang="en-GB" sz="1100" dirty="0">
                          <a:effectLst/>
                        </a:rPr>
                        <a:t>SPI1</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100" dirty="0">
                          <a:effectLst/>
                        </a:rPr>
                        <a:t>0x80001040 - 0x8000107F</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68564176"/>
                  </a:ext>
                </a:extLst>
              </a:tr>
              <a:tr h="0">
                <a:tc>
                  <a:txBody>
                    <a:bodyPr/>
                    <a:lstStyle/>
                    <a:p>
                      <a:pPr>
                        <a:spcAft>
                          <a:spcPts val="0"/>
                        </a:spcAft>
                      </a:pPr>
                      <a:r>
                        <a:rPr lang="en-GB" sz="1100" dirty="0">
                          <a:effectLst/>
                        </a:rPr>
                        <a:t>SPI2</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100" dirty="0">
                          <a:effectLst/>
                        </a:rPr>
                        <a:t>0x80001100 - 0x8000113F</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96388915"/>
                  </a:ext>
                </a:extLst>
              </a:tr>
              <a:tr h="0">
                <a:tc>
                  <a:txBody>
                    <a:bodyPr/>
                    <a:lstStyle/>
                    <a:p>
                      <a:pPr>
                        <a:spcAft>
                          <a:spcPts val="0"/>
                        </a:spcAft>
                      </a:pPr>
                      <a:r>
                        <a:rPr lang="en-GB" sz="1100" dirty="0">
                          <a:effectLst/>
                        </a:rPr>
                        <a:t>Timer</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100" dirty="0">
                          <a:effectLst/>
                        </a:rPr>
                        <a:t>0x80001200 - 0x8000123F</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49923367"/>
                  </a:ext>
                </a:extLst>
              </a:tr>
              <a:tr h="0">
                <a:tc>
                  <a:txBody>
                    <a:bodyPr/>
                    <a:lstStyle/>
                    <a:p>
                      <a:pPr>
                        <a:spcAft>
                          <a:spcPts val="0"/>
                        </a:spcAft>
                      </a:pPr>
                      <a:r>
                        <a:rPr lang="en-GB" sz="1100" dirty="0">
                          <a:effectLst/>
                        </a:rPr>
                        <a:t>GPIO</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100" dirty="0">
                          <a:effectLst/>
                        </a:rPr>
                        <a:t>0x80001400 - 0x8000143F</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12277705"/>
                  </a:ext>
                </a:extLst>
              </a:tr>
              <a:tr h="0">
                <a:tc>
                  <a:txBody>
                    <a:bodyPr/>
                    <a:lstStyle/>
                    <a:p>
                      <a:pPr>
                        <a:spcAft>
                          <a:spcPts val="0"/>
                        </a:spcAft>
                      </a:pPr>
                      <a:r>
                        <a:rPr lang="en-GB" sz="1100" dirty="0">
                          <a:effectLst/>
                        </a:rPr>
                        <a:t>UART</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100" dirty="0">
                          <a:effectLst/>
                        </a:rPr>
                        <a:t>0x80002000 - 0x80002FFF</a:t>
                      </a:r>
                      <a:endParaRPr lang="es-ES" sz="11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92120589"/>
                  </a:ext>
                </a:extLst>
              </a:tr>
            </a:tbl>
          </a:graphicData>
        </a:graphic>
      </p:graphicFrame>
      <p:sp>
        <p:nvSpPr>
          <p:cNvPr id="5" name="Rectángulo 4"/>
          <p:cNvSpPr/>
          <p:nvPr/>
        </p:nvSpPr>
        <p:spPr>
          <a:xfrm>
            <a:off x="100053" y="904147"/>
            <a:ext cx="6692633" cy="3878868"/>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 name="Rectángulo 25"/>
          <p:cNvSpPr/>
          <p:nvPr/>
        </p:nvSpPr>
        <p:spPr>
          <a:xfrm>
            <a:off x="331168" y="5264756"/>
            <a:ext cx="2201020" cy="646331"/>
          </a:xfrm>
          <a:prstGeom prst="rect">
            <a:avLst/>
          </a:prstGeom>
        </p:spPr>
        <p:txBody>
          <a:bodyPr wrap="square">
            <a:spAutoFit/>
          </a:bodyPr>
          <a:lstStyle/>
          <a:p>
            <a:r>
              <a:rPr lang="en-GB" dirty="0" err="1"/>
              <a:t>SweRVolfX</a:t>
            </a:r>
            <a:r>
              <a:rPr lang="en-GB" dirty="0"/>
              <a:t> Memory Map</a:t>
            </a:r>
          </a:p>
        </p:txBody>
      </p:sp>
      <p:pic>
        <p:nvPicPr>
          <p:cNvPr id="9" name="Imagen 8"/>
          <p:cNvPicPr/>
          <p:nvPr/>
        </p:nvPicPr>
        <p:blipFill>
          <a:blip r:embed="rId2">
            <a:extLst>
              <a:ext uri="{28A0092B-C50C-407E-A947-70E740481C1C}">
                <a14:useLocalDpi xmlns:a14="http://schemas.microsoft.com/office/drawing/2010/main" val="0"/>
              </a:ext>
            </a:extLst>
          </a:blip>
          <a:stretch>
            <a:fillRect/>
          </a:stretch>
        </p:blipFill>
        <p:spPr>
          <a:xfrm>
            <a:off x="331168" y="954593"/>
            <a:ext cx="6186590" cy="3828421"/>
          </a:xfrm>
          <a:prstGeom prst="rect">
            <a:avLst/>
          </a:prstGeom>
        </p:spPr>
      </p:pic>
    </p:spTree>
    <p:extLst>
      <p:ext uri="{BB962C8B-B14F-4D97-AF65-F5344CB8AC3E}">
        <p14:creationId xmlns:p14="http://schemas.microsoft.com/office/powerpoint/2010/main" val="1836495580"/>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16: Control Hazards &amp; Branches</a:t>
            </a: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184245" y="979713"/>
            <a:ext cx="11924252" cy="5268685"/>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2400" dirty="0"/>
              <a:t>Branch instructions </a:t>
            </a:r>
            <a:r>
              <a:rPr lang="en-US" sz="2400" b="1" dirty="0"/>
              <a:t>calculate the address of the next instruction </a:t>
            </a:r>
            <a:r>
              <a:rPr lang="en-US" sz="2400" dirty="0"/>
              <a:t>after its fetch.</a:t>
            </a:r>
          </a:p>
          <a:p>
            <a:pPr>
              <a:defRPr/>
            </a:pPr>
            <a:r>
              <a:rPr lang="en-US" sz="2400" dirty="0"/>
              <a:t>Control hazards may:</a:t>
            </a:r>
          </a:p>
          <a:p>
            <a:pPr lvl="1">
              <a:defRPr/>
            </a:pPr>
            <a:r>
              <a:rPr lang="en-US" b="1" dirty="0"/>
              <a:t>Stall</a:t>
            </a:r>
            <a:r>
              <a:rPr lang="en-US" dirty="0"/>
              <a:t> the pipeline until next instruction address is calculated, or </a:t>
            </a:r>
          </a:p>
          <a:p>
            <a:pPr lvl="1">
              <a:defRPr/>
            </a:pPr>
            <a:r>
              <a:rPr lang="en-US" b="1" dirty="0"/>
              <a:t>Predict</a:t>
            </a:r>
            <a:r>
              <a:rPr lang="en-US" dirty="0"/>
              <a:t> whether the branch will be taken and fetch instructions from the predicted path. </a:t>
            </a:r>
          </a:p>
          <a:p>
            <a:pPr>
              <a:defRPr/>
            </a:pPr>
            <a:r>
              <a:rPr lang="en-US" sz="2400" dirty="0" err="1"/>
              <a:t>SweRV</a:t>
            </a:r>
            <a:r>
              <a:rPr lang="en-US" sz="2400" dirty="0"/>
              <a:t> EH1 has two possible branch predictors (BPs) :</a:t>
            </a:r>
          </a:p>
          <a:p>
            <a:pPr lvl="1">
              <a:defRPr/>
            </a:pPr>
            <a:r>
              <a:rPr lang="en-US" b="1" dirty="0">
                <a:solidFill>
                  <a:srgbClr val="0070C0"/>
                </a:solidFill>
              </a:rPr>
              <a:t>Naïve Branch Predictor: </a:t>
            </a:r>
            <a:r>
              <a:rPr lang="en-US" dirty="0"/>
              <a:t>always predicts branch not taken. Has poor performance but at no hardware cost.</a:t>
            </a:r>
          </a:p>
          <a:p>
            <a:pPr lvl="1">
              <a:defRPr/>
            </a:pPr>
            <a:r>
              <a:rPr lang="en-US" b="1" dirty="0" err="1">
                <a:solidFill>
                  <a:srgbClr val="0070C0"/>
                </a:solidFill>
              </a:rPr>
              <a:t>Gshare</a:t>
            </a:r>
            <a:r>
              <a:rPr lang="en-US" b="1" dirty="0">
                <a:solidFill>
                  <a:srgbClr val="0070C0"/>
                </a:solidFill>
              </a:rPr>
              <a:t> Branch Predictor: </a:t>
            </a:r>
            <a:r>
              <a:rPr lang="en-US" dirty="0"/>
              <a:t>offers higher performance at the cost of extra hardware.</a:t>
            </a:r>
          </a:p>
          <a:p>
            <a:pPr>
              <a:defRPr/>
            </a:pPr>
            <a:r>
              <a:rPr lang="en-US" sz="2400" dirty="0"/>
              <a:t>This lab analyzes the execution of a </a:t>
            </a:r>
            <a:r>
              <a:rPr lang="en-US" sz="2400" dirty="0" err="1">
                <a:latin typeface="Courier New" panose="02070309020205020404" pitchFamily="49" charset="0"/>
                <a:cs typeface="Courier New" panose="02070309020205020404" pitchFamily="49" charset="0"/>
              </a:rPr>
              <a:t>beq</a:t>
            </a:r>
            <a:r>
              <a:rPr lang="en-US" sz="2400" dirty="0"/>
              <a:t> instruction using both the naïve and </a:t>
            </a:r>
            <a:r>
              <a:rPr lang="en-US" sz="2400" dirty="0" err="1"/>
              <a:t>Gshare</a:t>
            </a:r>
            <a:r>
              <a:rPr lang="en-US" sz="2400" dirty="0"/>
              <a:t> BP.</a:t>
            </a:r>
          </a:p>
        </p:txBody>
      </p:sp>
    </p:spTree>
    <p:extLst>
      <p:ext uri="{BB962C8B-B14F-4D97-AF65-F5344CB8AC3E}">
        <p14:creationId xmlns:p14="http://schemas.microsoft.com/office/powerpoint/2010/main" val="1841115582"/>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84220" y="95535"/>
            <a:ext cx="12007517" cy="680114"/>
          </a:xfrm>
        </p:spPr>
        <p:txBody>
          <a:bodyPr>
            <a:noAutofit/>
          </a:bodyPr>
          <a:lstStyle/>
          <a:p>
            <a:r>
              <a:rPr lang="en-US" sz="3200" b="1" dirty="0" err="1"/>
              <a:t>RVfpga</a:t>
            </a:r>
            <a:r>
              <a:rPr lang="en-US" sz="3200" b="1" dirty="0"/>
              <a:t> Lab 16: Execution of a </a:t>
            </a:r>
            <a:r>
              <a:rPr lang="en-US" sz="3200" b="1" dirty="0" err="1">
                <a:latin typeface="Courier New" panose="02070309020205020404" pitchFamily="49" charset="0"/>
                <a:cs typeface="Courier New" panose="02070309020205020404" pitchFamily="49" charset="0"/>
              </a:rPr>
              <a:t>beq</a:t>
            </a:r>
            <a:r>
              <a:rPr lang="en-US" sz="3200" b="1" dirty="0"/>
              <a:t> Instruction and PC Calculation</a:t>
            </a:r>
          </a:p>
        </p:txBody>
      </p:sp>
      <p:sp>
        <p:nvSpPr>
          <p:cNvPr id="4" name="Rectángulo 3"/>
          <p:cNvSpPr/>
          <p:nvPr/>
        </p:nvSpPr>
        <p:spPr>
          <a:xfrm>
            <a:off x="0" y="1001486"/>
            <a:ext cx="12192000" cy="5856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5" name="Objeto 4"/>
          <p:cNvGraphicFramePr>
            <a:graphicFrameLocks noChangeAspect="1"/>
          </p:cNvGraphicFramePr>
          <p:nvPr/>
        </p:nvGraphicFramePr>
        <p:xfrm>
          <a:off x="1832" y="1295403"/>
          <a:ext cx="12172914" cy="4495804"/>
        </p:xfrm>
        <a:graphic>
          <a:graphicData uri="http://schemas.openxmlformats.org/presentationml/2006/ole">
            <mc:AlternateContent xmlns:mc="http://schemas.openxmlformats.org/markup-compatibility/2006">
              <mc:Choice xmlns:v="urn:schemas-microsoft-com:vml" Requires="v">
                <p:oleObj spid="_x0000_s122981" name="Visio" r:id="rId3" imgW="174869614" imgH="64741515" progId="Visio.Drawing.15">
                  <p:embed/>
                </p:oleObj>
              </mc:Choice>
              <mc:Fallback>
                <p:oleObj name="Visio" r:id="rId3" imgW="174869614" imgH="64741515" progId="Visio.Drawing.15">
                  <p:embed/>
                  <p:pic>
                    <p:nvPicPr>
                      <p:cNvPr id="5" name="Objeto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2" y="1295403"/>
                        <a:ext cx="12172914" cy="4495804"/>
                      </a:xfrm>
                      <a:prstGeom prst="rect">
                        <a:avLst/>
                      </a:prstGeom>
                      <a:noFill/>
                    </p:spPr>
                  </p:pic>
                </p:oleObj>
              </mc:Fallback>
            </mc:AlternateContent>
          </a:graphicData>
        </a:graphic>
      </p:graphicFrame>
    </p:spTree>
    <p:extLst>
      <p:ext uri="{BB962C8B-B14F-4D97-AF65-F5344CB8AC3E}">
        <p14:creationId xmlns:p14="http://schemas.microsoft.com/office/powerpoint/2010/main" val="1773462046"/>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859971" y="979714"/>
            <a:ext cx="9720943" cy="5216549"/>
          </a:xfrm>
          <a:prstGeom prst="rect">
            <a:avLst/>
          </a:prstGeom>
          <a:solidFill>
            <a:schemeClr val="bg1">
              <a:lumMod val="85000"/>
            </a:schemeClr>
          </a:solidFill>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dirty="0" err="1">
                <a:latin typeface="Courier New" panose="02070309020205020404" pitchFamily="49" charset="0"/>
                <a:cs typeface="Courier New" panose="02070309020205020404" pitchFamily="49" charset="0"/>
              </a:rPr>
              <a:t>Test_Assembly</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li t2, 0x008                  # Disable Branch Predictor</a:t>
            </a:r>
            <a:endParaRPr lang="es-ES" sz="1400" b="1"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err="1">
                <a:solidFill>
                  <a:srgbClr val="FF0000"/>
                </a:solidFill>
                <a:latin typeface="Courier New" panose="02070309020205020404" pitchFamily="49" charset="0"/>
                <a:cs typeface="Courier New" panose="02070309020205020404" pitchFamily="49" charset="0"/>
              </a:rPr>
              <a:t>csrrs</a:t>
            </a:r>
            <a:r>
              <a:rPr lang="en-GB" sz="1400" b="1" dirty="0">
                <a:solidFill>
                  <a:srgbClr val="FF0000"/>
                </a:solidFill>
                <a:latin typeface="Courier New" panose="02070309020205020404" pitchFamily="49" charset="0"/>
                <a:cs typeface="Courier New" panose="02070309020205020404" pitchFamily="49" charset="0"/>
              </a:rPr>
              <a:t> t1, 0x7F9, t2</a:t>
            </a:r>
            <a:endParaRPr lang="es-ES" sz="1400" b="1" dirty="0">
              <a:solidFill>
                <a:srgbClr val="FF0000"/>
              </a:solidFill>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t3, 0xFFFF</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t4, 0x1</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t5, 0x0</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t6, 0x0</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LOOP:</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add t5, t5, 1</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INSERT_NOPS_7</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t>
            </a:r>
            <a:r>
              <a:rPr lang="en-GB" sz="1400" b="1" dirty="0" err="1">
                <a:solidFill>
                  <a:srgbClr val="FF0000"/>
                </a:solidFill>
                <a:latin typeface="Courier New" panose="02070309020205020404" pitchFamily="49" charset="0"/>
                <a:cs typeface="Courier New" panose="02070309020205020404" pitchFamily="49" charset="0"/>
              </a:rPr>
              <a:t>beq</a:t>
            </a:r>
            <a:r>
              <a:rPr lang="en-GB" sz="1400" b="1" dirty="0">
                <a:solidFill>
                  <a:srgbClr val="FF0000"/>
                </a:solidFill>
                <a:latin typeface="Courier New" panose="02070309020205020404" pitchFamily="49" charset="0"/>
                <a:cs typeface="Courier New" panose="02070309020205020404" pitchFamily="49" charset="0"/>
              </a:rPr>
              <a:t> t3, t4, OUT</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INSERT_NOPS_7</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add t4, t4, 1</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INSERT_NOPS_7</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t>
            </a:r>
            <a:r>
              <a:rPr lang="en-GB" sz="1400" b="1" dirty="0" err="1">
                <a:solidFill>
                  <a:srgbClr val="FF0000"/>
                </a:solidFill>
                <a:latin typeface="Courier New" panose="02070309020205020404" pitchFamily="49" charset="0"/>
                <a:cs typeface="Courier New" panose="02070309020205020404" pitchFamily="49" charset="0"/>
              </a:rPr>
              <a:t>beq</a:t>
            </a:r>
            <a:r>
              <a:rPr lang="en-GB" sz="1400" b="1" dirty="0">
                <a:solidFill>
                  <a:srgbClr val="FF0000"/>
                </a:solidFill>
                <a:latin typeface="Courier New" panose="02070309020205020404" pitchFamily="49" charset="0"/>
                <a:cs typeface="Courier New" panose="02070309020205020404" pitchFamily="49" charset="0"/>
              </a:rPr>
              <a:t> t3, t3, LOOP</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INSERT_NOPS_7</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OUT:</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INSERT_NOPS_8</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.end</a:t>
            </a:r>
          </a:p>
        </p:txBody>
      </p:sp>
      <p:sp>
        <p:nvSpPr>
          <p:cNvPr id="8" name="Title 3">
            <a:extLst>
              <a:ext uri="{FF2B5EF4-FFF2-40B4-BE49-F238E27FC236}">
                <a16:creationId xmlns:a16="http://schemas.microsoft.com/office/drawing/2014/main" id="{08A4BAF8-24E0-4C96-BCD1-D04D03FF7059}"/>
              </a:ext>
            </a:extLst>
          </p:cNvPr>
          <p:cNvSpPr>
            <a:spLocks noGrp="1"/>
          </p:cNvSpPr>
          <p:nvPr>
            <p:ph type="title"/>
          </p:nvPr>
        </p:nvSpPr>
        <p:spPr>
          <a:xfrm>
            <a:off x="84220" y="95535"/>
            <a:ext cx="12007517" cy="680114"/>
          </a:xfrm>
        </p:spPr>
        <p:txBody>
          <a:bodyPr>
            <a:noAutofit/>
          </a:bodyPr>
          <a:lstStyle/>
          <a:p>
            <a:r>
              <a:rPr lang="en-US" sz="2800" b="1" dirty="0" err="1"/>
              <a:t>RVfpga</a:t>
            </a:r>
            <a:r>
              <a:rPr lang="en-US" sz="2800" b="1" dirty="0"/>
              <a:t> Lab 16: Execution of a </a:t>
            </a:r>
            <a:r>
              <a:rPr lang="en-US" sz="2800" b="1" dirty="0" err="1">
                <a:latin typeface="Courier New" panose="02070309020205020404" pitchFamily="49" charset="0"/>
                <a:cs typeface="Courier New" panose="02070309020205020404" pitchFamily="49" charset="0"/>
              </a:rPr>
              <a:t>beq</a:t>
            </a:r>
            <a:r>
              <a:rPr lang="en-US" sz="2800" b="1" dirty="0"/>
              <a:t> Instruction and PC Calculation – Example</a:t>
            </a:r>
          </a:p>
        </p:txBody>
      </p:sp>
    </p:spTree>
    <p:extLst>
      <p:ext uri="{BB962C8B-B14F-4D97-AF65-F5344CB8AC3E}">
        <p14:creationId xmlns:p14="http://schemas.microsoft.com/office/powerpoint/2010/main" val="568630708"/>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0" y="1001486"/>
            <a:ext cx="12192000" cy="5856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Title 3">
            <a:extLst>
              <a:ext uri="{FF2B5EF4-FFF2-40B4-BE49-F238E27FC236}">
                <a16:creationId xmlns:a16="http://schemas.microsoft.com/office/drawing/2014/main" id="{08A4BAF8-24E0-4C96-BCD1-D04D03FF7059}"/>
              </a:ext>
            </a:extLst>
          </p:cNvPr>
          <p:cNvSpPr>
            <a:spLocks noGrp="1"/>
          </p:cNvSpPr>
          <p:nvPr>
            <p:ph type="title"/>
          </p:nvPr>
        </p:nvSpPr>
        <p:spPr>
          <a:xfrm>
            <a:off x="84220" y="95535"/>
            <a:ext cx="12007517" cy="680114"/>
          </a:xfrm>
        </p:spPr>
        <p:txBody>
          <a:bodyPr>
            <a:noAutofit/>
          </a:bodyPr>
          <a:lstStyle/>
          <a:p>
            <a:r>
              <a:rPr lang="en-US" sz="3200" b="1" dirty="0" err="1"/>
              <a:t>RVfpga</a:t>
            </a:r>
            <a:r>
              <a:rPr lang="en-US" sz="3200" b="1" dirty="0"/>
              <a:t> Lab 16: Execution of </a:t>
            </a:r>
            <a:r>
              <a:rPr lang="en-US" sz="3600" b="1" dirty="0">
                <a:solidFill>
                  <a:srgbClr val="FF0000"/>
                </a:solidFill>
              </a:rPr>
              <a:t>First</a:t>
            </a:r>
            <a:r>
              <a:rPr lang="en-US" sz="3200" b="1" dirty="0"/>
              <a:t> </a:t>
            </a:r>
            <a:r>
              <a:rPr lang="en-US" sz="3200" b="1" dirty="0" err="1">
                <a:latin typeface="Courier New" panose="02070309020205020404" pitchFamily="49" charset="0"/>
                <a:cs typeface="Courier New" panose="02070309020205020404" pitchFamily="49" charset="0"/>
              </a:rPr>
              <a:t>beq</a:t>
            </a:r>
            <a:r>
              <a:rPr lang="en-US" sz="3200" b="1" dirty="0"/>
              <a:t> Instruction – Simulation</a:t>
            </a:r>
          </a:p>
        </p:txBody>
      </p:sp>
      <p:pic>
        <p:nvPicPr>
          <p:cNvPr id="5" name="Imagen 4"/>
          <p:cNvPicPr>
            <a:picLocks noChangeAspect="1"/>
          </p:cNvPicPr>
          <p:nvPr/>
        </p:nvPicPr>
        <p:blipFill>
          <a:blip r:embed="rId2"/>
          <a:stretch>
            <a:fillRect/>
          </a:stretch>
        </p:blipFill>
        <p:spPr>
          <a:xfrm>
            <a:off x="2509837" y="1129393"/>
            <a:ext cx="7172325" cy="5600700"/>
          </a:xfrm>
          <a:prstGeom prst="rect">
            <a:avLst/>
          </a:prstGeom>
        </p:spPr>
      </p:pic>
    </p:spTree>
    <p:extLst>
      <p:ext uri="{BB962C8B-B14F-4D97-AF65-F5344CB8AC3E}">
        <p14:creationId xmlns:p14="http://schemas.microsoft.com/office/powerpoint/2010/main" val="1589711284"/>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994042"/>
            <a:ext cx="11677320" cy="51512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000" b="1" dirty="0">
                <a:solidFill>
                  <a:srgbClr val="0070C0"/>
                </a:solidFill>
              </a:rPr>
              <a:t>Cycle </a:t>
            </a:r>
            <a:r>
              <a:rPr lang="en-GB" sz="2000" b="1" i="1" dirty="0" err="1">
                <a:solidFill>
                  <a:srgbClr val="0070C0"/>
                </a:solidFill>
              </a:rPr>
              <a:t>i</a:t>
            </a:r>
            <a:r>
              <a:rPr lang="en-GB" sz="2000" b="1" dirty="0">
                <a:solidFill>
                  <a:srgbClr val="0070C0"/>
                </a:solidFill>
              </a:rPr>
              <a:t> </a:t>
            </a:r>
            <a:r>
              <a:rPr lang="en-GB" sz="2000" b="1" dirty="0"/>
              <a:t>- Decode stage for the </a:t>
            </a:r>
            <a:r>
              <a:rPr lang="en-GB" sz="2000" b="1" dirty="0" err="1"/>
              <a:t>beq</a:t>
            </a:r>
            <a:r>
              <a:rPr lang="en-GB" sz="2000" b="1" dirty="0"/>
              <a:t> instruction</a:t>
            </a:r>
            <a:r>
              <a:rPr lang="en-GB" sz="2000" dirty="0"/>
              <a:t>: The first </a:t>
            </a:r>
            <a:r>
              <a:rPr lang="en-GB" sz="2000" dirty="0" err="1">
                <a:latin typeface="Courier New" panose="02070309020205020404" pitchFamily="49" charset="0"/>
                <a:cs typeface="Courier New" panose="02070309020205020404" pitchFamily="49" charset="0"/>
              </a:rPr>
              <a:t>beq</a:t>
            </a:r>
            <a:r>
              <a:rPr lang="en-GB" sz="2000" dirty="0"/>
              <a:t> (0x07DE0063) is decoded in Way 0. </a:t>
            </a:r>
            <a:r>
              <a:rPr lang="en-GB" sz="2000" b="1" dirty="0"/>
              <a:t>Control signals are generated</a:t>
            </a:r>
            <a:r>
              <a:rPr lang="en-GB" sz="2000" dirty="0"/>
              <a:t>, the </a:t>
            </a:r>
            <a:r>
              <a:rPr lang="en-GB" sz="2000" b="1" dirty="0"/>
              <a:t>Register File is read, </a:t>
            </a:r>
            <a:r>
              <a:rPr lang="en-GB" sz="2000" dirty="0"/>
              <a:t>and</a:t>
            </a:r>
            <a:r>
              <a:rPr lang="en-GB" sz="2000" b="1" dirty="0"/>
              <a:t> the branch instruction is routed to the I0 Pipe</a:t>
            </a:r>
            <a:r>
              <a:rPr lang="en-GB" sz="2000" dirty="0"/>
              <a:t>. Signals </a:t>
            </a:r>
            <a:r>
              <a:rPr lang="en-GB" sz="2000" dirty="0">
                <a:latin typeface="Courier New" panose="02070309020205020404" pitchFamily="49" charset="0"/>
                <a:cs typeface="Courier New" panose="02070309020205020404" pitchFamily="49" charset="0"/>
              </a:rPr>
              <a:t>a</a:t>
            </a:r>
            <a:r>
              <a:rPr lang="en-GB" sz="2000" dirty="0"/>
              <a:t> and </a:t>
            </a:r>
            <a:r>
              <a:rPr lang="en-GB" sz="2000" dirty="0">
                <a:latin typeface="Courier New" panose="02070309020205020404" pitchFamily="49" charset="0"/>
                <a:cs typeface="Courier New" panose="02070309020205020404" pitchFamily="49" charset="0"/>
              </a:rPr>
              <a:t>b</a:t>
            </a:r>
            <a:r>
              <a:rPr lang="en-GB" sz="2000" dirty="0"/>
              <a:t> (0xFFFF and 0xC4, respectively, in this example) contain the inputs to the comparator used in the next stage.</a:t>
            </a:r>
          </a:p>
          <a:p>
            <a:pPr lvl="0"/>
            <a:endParaRPr lang="en-GB" sz="2000" dirty="0"/>
          </a:p>
          <a:p>
            <a:pPr lvl="0"/>
            <a:r>
              <a:rPr lang="en-GB" sz="2000" b="1" dirty="0">
                <a:solidFill>
                  <a:srgbClr val="0070C0"/>
                </a:solidFill>
              </a:rPr>
              <a:t>Cycle </a:t>
            </a:r>
            <a:r>
              <a:rPr lang="en-GB" sz="2000" b="1" i="1" dirty="0">
                <a:solidFill>
                  <a:srgbClr val="0070C0"/>
                </a:solidFill>
              </a:rPr>
              <a:t>i+1</a:t>
            </a:r>
            <a:r>
              <a:rPr lang="en-GB" sz="2000" b="1" dirty="0">
                <a:solidFill>
                  <a:srgbClr val="0070C0"/>
                </a:solidFill>
              </a:rPr>
              <a:t> </a:t>
            </a:r>
            <a:r>
              <a:rPr lang="en-GB" sz="2000" b="1" dirty="0"/>
              <a:t>- EX1 stage for the </a:t>
            </a:r>
            <a:r>
              <a:rPr lang="en-GB" sz="2000" b="1" dirty="0" err="1"/>
              <a:t>beq</a:t>
            </a:r>
            <a:r>
              <a:rPr lang="en-GB" sz="2000" b="1" dirty="0"/>
              <a:t> instruction</a:t>
            </a:r>
            <a:r>
              <a:rPr lang="en-GB" sz="2000" dirty="0"/>
              <a:t>: The </a:t>
            </a:r>
            <a:r>
              <a:rPr lang="en-GB" sz="2000" dirty="0" err="1"/>
              <a:t>beq</a:t>
            </a:r>
            <a:r>
              <a:rPr lang="en-GB" sz="2000" dirty="0"/>
              <a:t> instruction is </a:t>
            </a:r>
            <a:r>
              <a:rPr lang="en-GB" sz="2000" b="1" dirty="0"/>
              <a:t>executed</a:t>
            </a:r>
            <a:r>
              <a:rPr lang="en-GB" sz="2000" dirty="0"/>
              <a:t>. Signals </a:t>
            </a:r>
            <a:r>
              <a:rPr lang="en-GB" sz="2000" dirty="0" err="1">
                <a:latin typeface="Courier New" panose="02070309020205020404" pitchFamily="49" charset="0"/>
                <a:cs typeface="Courier New" panose="02070309020205020404" pitchFamily="49" charset="0"/>
              </a:rPr>
              <a:t>a_ff</a:t>
            </a:r>
            <a:r>
              <a:rPr lang="en-GB" sz="2000" dirty="0"/>
              <a:t> and </a:t>
            </a:r>
            <a:r>
              <a:rPr lang="en-GB" sz="2000" dirty="0" err="1">
                <a:latin typeface="Courier New" panose="02070309020205020404" pitchFamily="49" charset="0"/>
                <a:cs typeface="Courier New" panose="02070309020205020404" pitchFamily="49" charset="0"/>
              </a:rPr>
              <a:t>b_ff</a:t>
            </a:r>
            <a:r>
              <a:rPr lang="en-GB" sz="2000" dirty="0"/>
              <a:t> are compared. The two numbers (0xFFFF and 0xC4) are different, so the branch is not taken. In this example the </a:t>
            </a:r>
            <a:r>
              <a:rPr lang="en-GB" sz="2000" dirty="0" err="1"/>
              <a:t>Gshare</a:t>
            </a:r>
            <a:r>
              <a:rPr lang="en-GB" sz="2000" dirty="0"/>
              <a:t> predictor is disabled, thus all branches are predicted </a:t>
            </a:r>
            <a:r>
              <a:rPr lang="en-GB" sz="2000" i="1" dirty="0"/>
              <a:t>not taken</a:t>
            </a:r>
            <a:r>
              <a:rPr lang="en-GB" sz="2000" dirty="0"/>
              <a:t> (</a:t>
            </a:r>
            <a:r>
              <a:rPr lang="en-GB" sz="2000" dirty="0">
                <a:latin typeface="Courier New" panose="02070309020205020404" pitchFamily="49" charset="0"/>
                <a:cs typeface="Courier New" panose="02070309020205020404" pitchFamily="49" charset="0"/>
              </a:rPr>
              <a:t>i0_ap.predict_nt</a:t>
            </a:r>
            <a:r>
              <a:rPr lang="en-GB" sz="2000" dirty="0"/>
              <a:t> = 1). Thus, the branch has been predicted correctly, and the pipeline is </a:t>
            </a:r>
            <a:r>
              <a:rPr lang="en-GB" sz="2000" b="1" dirty="0"/>
              <a:t>not</a:t>
            </a:r>
            <a:r>
              <a:rPr lang="en-GB" sz="2000" dirty="0"/>
              <a:t> flushed (</a:t>
            </a:r>
            <a:r>
              <a:rPr lang="en-GB" sz="2000" dirty="0" err="1">
                <a:latin typeface="Courier New" panose="02070309020205020404" pitchFamily="49" charset="0"/>
                <a:cs typeface="Courier New" panose="02070309020205020404" pitchFamily="49" charset="0"/>
              </a:rPr>
              <a:t>flush_upper</a:t>
            </a:r>
            <a:r>
              <a:rPr lang="en-GB" sz="2000" dirty="0"/>
              <a:t> = 0). </a:t>
            </a:r>
          </a:p>
          <a:p>
            <a:pPr lvl="0"/>
            <a:endParaRPr lang="es-ES" sz="2000" dirty="0"/>
          </a:p>
          <a:p>
            <a:pPr lvl="0"/>
            <a:r>
              <a:rPr lang="en-GB" sz="2000" b="1" dirty="0">
                <a:solidFill>
                  <a:srgbClr val="0070C0"/>
                </a:solidFill>
              </a:rPr>
              <a:t>Cycle </a:t>
            </a:r>
            <a:r>
              <a:rPr lang="en-GB" sz="2000" b="1" i="1" dirty="0">
                <a:solidFill>
                  <a:srgbClr val="0070C0"/>
                </a:solidFill>
              </a:rPr>
              <a:t>i+2</a:t>
            </a:r>
            <a:r>
              <a:rPr lang="en-GB" sz="2000" b="1" dirty="0">
                <a:solidFill>
                  <a:srgbClr val="0070C0"/>
                </a:solidFill>
              </a:rPr>
              <a:t> </a:t>
            </a:r>
            <a:r>
              <a:rPr lang="en-GB" sz="2000" b="1" dirty="0"/>
              <a:t>- FC1 stage</a:t>
            </a:r>
            <a:r>
              <a:rPr lang="en-GB" sz="2000" dirty="0"/>
              <a:t>: Given that the branch was predicted and resolved as not taken, fetching simply continues sequentially. Notice that </a:t>
            </a:r>
            <a:r>
              <a:rPr lang="en-GB" sz="2000" dirty="0" err="1">
                <a:latin typeface="Courier New" panose="02070309020205020404" pitchFamily="49" charset="0"/>
                <a:cs typeface="Courier New" panose="02070309020205020404" pitchFamily="49" charset="0"/>
              </a:rPr>
              <a:t>exu_flush_final</a:t>
            </a:r>
            <a:r>
              <a:rPr lang="en-GB" sz="2000" dirty="0"/>
              <a:t> = 0 and </a:t>
            </a:r>
            <a:r>
              <a:rPr lang="en-GB" sz="2000" dirty="0">
                <a:latin typeface="Courier New" panose="02070309020205020404" pitchFamily="49" charset="0"/>
                <a:cs typeface="Courier New" panose="02070309020205020404" pitchFamily="49" charset="0"/>
              </a:rPr>
              <a:t>ifc_fetch_addr_f1_ext[31:0]</a:t>
            </a:r>
            <a:r>
              <a:rPr lang="en-GB" sz="2000" dirty="0"/>
              <a:t> = </a:t>
            </a:r>
            <a:r>
              <a:rPr lang="en-GB" sz="2000" dirty="0">
                <a:latin typeface="Courier New" panose="02070309020205020404" pitchFamily="49" charset="0"/>
                <a:cs typeface="Courier New" panose="02070309020205020404" pitchFamily="49" charset="0"/>
              </a:rPr>
              <a:t>ifc_fetch_addr_f1_raw_ext[31:0]</a:t>
            </a:r>
            <a:r>
              <a:rPr lang="en-GB" sz="2000" dirty="0"/>
              <a:t> = 0x000001F0. This address points to the next sequential 128-bit bundle of instructions.</a:t>
            </a:r>
            <a:endParaRPr lang="es-ES" sz="2000" dirty="0"/>
          </a:p>
        </p:txBody>
      </p:sp>
      <p:sp>
        <p:nvSpPr>
          <p:cNvPr id="8" name="Title 3">
            <a:extLst>
              <a:ext uri="{FF2B5EF4-FFF2-40B4-BE49-F238E27FC236}">
                <a16:creationId xmlns:a16="http://schemas.microsoft.com/office/drawing/2014/main" id="{08A4BAF8-24E0-4C96-BCD1-D04D03FF7059}"/>
              </a:ext>
            </a:extLst>
          </p:cNvPr>
          <p:cNvSpPr>
            <a:spLocks noGrp="1"/>
          </p:cNvSpPr>
          <p:nvPr>
            <p:ph type="title"/>
          </p:nvPr>
        </p:nvSpPr>
        <p:spPr>
          <a:xfrm>
            <a:off x="84220" y="95535"/>
            <a:ext cx="12007517" cy="680114"/>
          </a:xfrm>
        </p:spPr>
        <p:txBody>
          <a:bodyPr>
            <a:noAutofit/>
          </a:bodyPr>
          <a:lstStyle/>
          <a:p>
            <a:r>
              <a:rPr lang="en-US" sz="3200" b="1" dirty="0" err="1"/>
              <a:t>RVfpga</a:t>
            </a:r>
            <a:r>
              <a:rPr lang="en-US" sz="3200" b="1" dirty="0"/>
              <a:t> Lab 16: Execution of </a:t>
            </a:r>
            <a:r>
              <a:rPr lang="en-US" sz="3600" b="1" dirty="0">
                <a:solidFill>
                  <a:srgbClr val="FF0000"/>
                </a:solidFill>
              </a:rPr>
              <a:t>First</a:t>
            </a:r>
            <a:r>
              <a:rPr lang="en-US" sz="3200" b="1" dirty="0"/>
              <a:t> </a:t>
            </a:r>
            <a:r>
              <a:rPr lang="en-US" sz="3200" b="1" dirty="0" err="1">
                <a:latin typeface="Courier New" panose="02070309020205020404" pitchFamily="49" charset="0"/>
                <a:cs typeface="Courier New" panose="02070309020205020404" pitchFamily="49" charset="0"/>
              </a:rPr>
              <a:t>beq</a:t>
            </a:r>
            <a:r>
              <a:rPr lang="en-US" sz="3200" b="1" dirty="0"/>
              <a:t> Instruction – Analysis</a:t>
            </a:r>
          </a:p>
        </p:txBody>
      </p:sp>
    </p:spTree>
    <p:extLst>
      <p:ext uri="{BB962C8B-B14F-4D97-AF65-F5344CB8AC3E}">
        <p14:creationId xmlns:p14="http://schemas.microsoft.com/office/powerpoint/2010/main" val="141844027"/>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0" y="1001486"/>
            <a:ext cx="12192000" cy="5856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 name="Imagen 1"/>
          <p:cNvPicPr>
            <a:picLocks noChangeAspect="1"/>
          </p:cNvPicPr>
          <p:nvPr/>
        </p:nvPicPr>
        <p:blipFill>
          <a:blip r:embed="rId2"/>
          <a:stretch>
            <a:fillRect/>
          </a:stretch>
        </p:blipFill>
        <p:spPr>
          <a:xfrm>
            <a:off x="2453509" y="1025975"/>
            <a:ext cx="7181850" cy="5657850"/>
          </a:xfrm>
          <a:prstGeom prst="rect">
            <a:avLst/>
          </a:prstGeom>
        </p:spPr>
      </p:pic>
      <p:sp>
        <p:nvSpPr>
          <p:cNvPr id="8" name="Title 3">
            <a:extLst>
              <a:ext uri="{FF2B5EF4-FFF2-40B4-BE49-F238E27FC236}">
                <a16:creationId xmlns:a16="http://schemas.microsoft.com/office/drawing/2014/main" id="{08A4BAF8-24E0-4C96-BCD1-D04D03FF7059}"/>
              </a:ext>
            </a:extLst>
          </p:cNvPr>
          <p:cNvSpPr>
            <a:spLocks noGrp="1"/>
          </p:cNvSpPr>
          <p:nvPr>
            <p:ph type="title"/>
          </p:nvPr>
        </p:nvSpPr>
        <p:spPr>
          <a:xfrm>
            <a:off x="84220" y="95535"/>
            <a:ext cx="12007517" cy="680114"/>
          </a:xfrm>
        </p:spPr>
        <p:txBody>
          <a:bodyPr>
            <a:noAutofit/>
          </a:bodyPr>
          <a:lstStyle/>
          <a:p>
            <a:r>
              <a:rPr lang="en-US" sz="3200" b="1" dirty="0" err="1"/>
              <a:t>RVfpga</a:t>
            </a:r>
            <a:r>
              <a:rPr lang="en-US" sz="3200" b="1" dirty="0"/>
              <a:t> Lab 16: Execution of </a:t>
            </a:r>
            <a:r>
              <a:rPr lang="en-US" sz="3600" b="1" dirty="0">
                <a:solidFill>
                  <a:srgbClr val="FF0000"/>
                </a:solidFill>
              </a:rPr>
              <a:t>Second</a:t>
            </a:r>
            <a:r>
              <a:rPr lang="en-US" sz="3200" b="1" dirty="0"/>
              <a:t> </a:t>
            </a:r>
            <a:r>
              <a:rPr lang="en-US" sz="3200" b="1" dirty="0" err="1">
                <a:latin typeface="Courier New" panose="02070309020205020404" pitchFamily="49" charset="0"/>
                <a:cs typeface="Courier New" panose="02070309020205020404" pitchFamily="49" charset="0"/>
              </a:rPr>
              <a:t>beq</a:t>
            </a:r>
            <a:r>
              <a:rPr lang="en-US" sz="3200" b="1" dirty="0"/>
              <a:t> Instruction – Simulation</a:t>
            </a:r>
          </a:p>
        </p:txBody>
      </p:sp>
    </p:spTree>
    <p:extLst>
      <p:ext uri="{BB962C8B-B14F-4D97-AF65-F5344CB8AC3E}">
        <p14:creationId xmlns:p14="http://schemas.microsoft.com/office/powerpoint/2010/main" val="3312459077"/>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994042"/>
            <a:ext cx="11677320" cy="51512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000" b="1" dirty="0">
                <a:solidFill>
                  <a:srgbClr val="0070C0"/>
                </a:solidFill>
              </a:rPr>
              <a:t>Cycle </a:t>
            </a:r>
            <a:r>
              <a:rPr lang="en-GB" sz="2000" b="1" i="1" dirty="0" err="1">
                <a:solidFill>
                  <a:srgbClr val="0070C0"/>
                </a:solidFill>
              </a:rPr>
              <a:t>i</a:t>
            </a:r>
            <a:r>
              <a:rPr lang="en-GB" sz="2000" b="1" dirty="0">
                <a:solidFill>
                  <a:srgbClr val="0070C0"/>
                </a:solidFill>
              </a:rPr>
              <a:t> </a:t>
            </a:r>
            <a:r>
              <a:rPr lang="en-GB" sz="2000" b="1" dirty="0"/>
              <a:t>- Decode stage for the </a:t>
            </a:r>
            <a:r>
              <a:rPr lang="en-GB" sz="2000" b="1" dirty="0" err="1"/>
              <a:t>beq</a:t>
            </a:r>
            <a:r>
              <a:rPr lang="en-GB" sz="2000" b="1" dirty="0"/>
              <a:t> instruction</a:t>
            </a:r>
            <a:r>
              <a:rPr lang="en-GB" sz="2000" dirty="0"/>
              <a:t>: The second </a:t>
            </a:r>
            <a:r>
              <a:rPr lang="en-GB" sz="2000" dirty="0" err="1">
                <a:latin typeface="Courier New" panose="02070309020205020404" pitchFamily="49" charset="0"/>
                <a:cs typeface="Courier New" panose="02070309020205020404" pitchFamily="49" charset="0"/>
              </a:rPr>
              <a:t>beq</a:t>
            </a:r>
            <a:r>
              <a:rPr lang="en-GB" sz="2000" dirty="0"/>
              <a:t> (0xFBCE00E3) is decoded in Way 0. </a:t>
            </a:r>
            <a:r>
              <a:rPr lang="en-GB" sz="2000" b="1" dirty="0"/>
              <a:t>Pipeline</a:t>
            </a:r>
            <a:r>
              <a:rPr lang="en-GB" sz="2000" dirty="0"/>
              <a:t> </a:t>
            </a:r>
            <a:r>
              <a:rPr lang="en-GB" sz="2000" b="1" dirty="0"/>
              <a:t>control signals are generated</a:t>
            </a:r>
            <a:r>
              <a:rPr lang="en-GB" sz="2000" dirty="0"/>
              <a:t>, the </a:t>
            </a:r>
            <a:r>
              <a:rPr lang="en-GB" sz="2000" b="1" dirty="0"/>
              <a:t>Register File is read</a:t>
            </a:r>
            <a:r>
              <a:rPr lang="en-GB" sz="2000" dirty="0"/>
              <a:t>,</a:t>
            </a:r>
            <a:r>
              <a:rPr lang="en-GB" sz="2000" b="1" dirty="0"/>
              <a:t> </a:t>
            </a:r>
            <a:r>
              <a:rPr lang="en-GB" sz="2000" dirty="0"/>
              <a:t>and</a:t>
            </a:r>
            <a:r>
              <a:rPr lang="en-GB" sz="2000" b="1" dirty="0"/>
              <a:t> the branch instruction is routed to the I0 Pipe</a:t>
            </a:r>
            <a:r>
              <a:rPr lang="en-GB" sz="2000" dirty="0"/>
              <a:t>. Signals </a:t>
            </a:r>
            <a:r>
              <a:rPr lang="en-GB" sz="2000" dirty="0">
                <a:latin typeface="Courier New" panose="02070309020205020404" pitchFamily="49" charset="0"/>
                <a:cs typeface="Courier New" panose="02070309020205020404" pitchFamily="49" charset="0"/>
              </a:rPr>
              <a:t>a</a:t>
            </a:r>
            <a:r>
              <a:rPr lang="en-GB" sz="2000" dirty="0"/>
              <a:t> and </a:t>
            </a:r>
            <a:r>
              <a:rPr lang="en-GB" sz="2000" dirty="0">
                <a:latin typeface="Courier New" panose="02070309020205020404" pitchFamily="49" charset="0"/>
                <a:cs typeface="Courier New" panose="02070309020205020404" pitchFamily="49" charset="0"/>
              </a:rPr>
              <a:t>b</a:t>
            </a:r>
            <a:r>
              <a:rPr lang="en-GB" sz="2000" dirty="0"/>
              <a:t> (0xFFFF for both of them, in this example) contain the inputs to the comparator used in the next stage.</a:t>
            </a:r>
          </a:p>
          <a:p>
            <a:pPr lvl="0"/>
            <a:endParaRPr lang="en-GB" sz="2000" dirty="0"/>
          </a:p>
          <a:p>
            <a:pPr lvl="0"/>
            <a:r>
              <a:rPr lang="en-GB" sz="2000" b="1" dirty="0">
                <a:solidFill>
                  <a:srgbClr val="0070C0"/>
                </a:solidFill>
              </a:rPr>
              <a:t>Cycle </a:t>
            </a:r>
            <a:r>
              <a:rPr lang="en-GB" sz="2000" b="1" i="1" dirty="0">
                <a:solidFill>
                  <a:srgbClr val="0070C0"/>
                </a:solidFill>
              </a:rPr>
              <a:t>i+1</a:t>
            </a:r>
            <a:r>
              <a:rPr lang="en-GB" sz="2000" b="1" dirty="0">
                <a:solidFill>
                  <a:srgbClr val="0070C0"/>
                </a:solidFill>
              </a:rPr>
              <a:t> </a:t>
            </a:r>
            <a:r>
              <a:rPr lang="en-GB" sz="2000" b="1" dirty="0"/>
              <a:t>- EX1 stage for the </a:t>
            </a:r>
            <a:r>
              <a:rPr lang="en-GB" sz="2000" b="1" dirty="0" err="1"/>
              <a:t>beq</a:t>
            </a:r>
            <a:r>
              <a:rPr lang="en-GB" sz="2000" b="1" dirty="0"/>
              <a:t> instruction</a:t>
            </a:r>
            <a:r>
              <a:rPr lang="en-GB" sz="2000" dirty="0"/>
              <a:t>: The </a:t>
            </a:r>
            <a:r>
              <a:rPr lang="en-GB" sz="2000" dirty="0" err="1"/>
              <a:t>beq</a:t>
            </a:r>
            <a:r>
              <a:rPr lang="en-GB" sz="2000" dirty="0"/>
              <a:t> instruction is </a:t>
            </a:r>
            <a:r>
              <a:rPr lang="en-GB" sz="2000" b="1" dirty="0"/>
              <a:t>executed</a:t>
            </a:r>
            <a:r>
              <a:rPr lang="en-GB" sz="2000" dirty="0"/>
              <a:t>. Signals </a:t>
            </a:r>
            <a:r>
              <a:rPr lang="en-GB" sz="2000" dirty="0" err="1">
                <a:latin typeface="Courier New" panose="02070309020205020404" pitchFamily="49" charset="0"/>
                <a:cs typeface="Courier New" panose="02070309020205020404" pitchFamily="49" charset="0"/>
              </a:rPr>
              <a:t>a_ff</a:t>
            </a:r>
            <a:r>
              <a:rPr lang="en-GB" sz="2000" dirty="0"/>
              <a:t> and </a:t>
            </a:r>
            <a:r>
              <a:rPr lang="en-GB" sz="2000" dirty="0" err="1">
                <a:latin typeface="Courier New" panose="02070309020205020404" pitchFamily="49" charset="0"/>
                <a:cs typeface="Courier New" panose="02070309020205020404" pitchFamily="49" charset="0"/>
              </a:rPr>
              <a:t>b_ff</a:t>
            </a:r>
            <a:r>
              <a:rPr lang="en-GB" sz="2000" dirty="0"/>
              <a:t> are compared. The two numbers are equal, so the branch is taken. However, the Naïve BP predicts all branches as </a:t>
            </a:r>
            <a:r>
              <a:rPr lang="en-GB" sz="2000" i="1" dirty="0"/>
              <a:t>not taken</a:t>
            </a:r>
            <a:r>
              <a:rPr lang="en-GB" sz="2000" dirty="0"/>
              <a:t> (</a:t>
            </a:r>
            <a:r>
              <a:rPr lang="en-GB" sz="2000" dirty="0">
                <a:latin typeface="Courier New" panose="02070309020205020404" pitchFamily="49" charset="0"/>
                <a:cs typeface="Courier New" panose="02070309020205020404" pitchFamily="49" charset="0"/>
              </a:rPr>
              <a:t>i0_ap.predict_nt</a:t>
            </a:r>
            <a:r>
              <a:rPr lang="en-GB" sz="2000" dirty="0"/>
              <a:t> = 1). So, the branch has been </a:t>
            </a:r>
            <a:r>
              <a:rPr lang="en-GB" sz="2000" dirty="0" err="1"/>
              <a:t>mispredicted</a:t>
            </a:r>
            <a:r>
              <a:rPr lang="en-GB" sz="2000" dirty="0"/>
              <a:t>, and the fetched instructions must be flushed (</a:t>
            </a:r>
            <a:r>
              <a:rPr lang="en-GB" sz="2000" dirty="0" err="1">
                <a:latin typeface="Courier New" panose="02070309020205020404" pitchFamily="49" charset="0"/>
                <a:cs typeface="Courier New" panose="02070309020205020404" pitchFamily="49" charset="0"/>
              </a:rPr>
              <a:t>flush_upper</a:t>
            </a:r>
            <a:r>
              <a:rPr lang="en-GB" sz="2000" dirty="0"/>
              <a:t> = 1)..</a:t>
            </a:r>
          </a:p>
          <a:p>
            <a:pPr lvl="0"/>
            <a:endParaRPr lang="es-ES" sz="2000" dirty="0"/>
          </a:p>
          <a:p>
            <a:pPr lvl="0"/>
            <a:r>
              <a:rPr lang="en-GB" sz="2000" b="1" dirty="0">
                <a:solidFill>
                  <a:srgbClr val="0070C0"/>
                </a:solidFill>
              </a:rPr>
              <a:t>Cycle </a:t>
            </a:r>
            <a:r>
              <a:rPr lang="en-GB" sz="2000" b="1" i="1" dirty="0">
                <a:solidFill>
                  <a:srgbClr val="0070C0"/>
                </a:solidFill>
              </a:rPr>
              <a:t>i+2</a:t>
            </a:r>
            <a:r>
              <a:rPr lang="en-GB" sz="2000" b="1" dirty="0">
                <a:solidFill>
                  <a:srgbClr val="0070C0"/>
                </a:solidFill>
              </a:rPr>
              <a:t> </a:t>
            </a:r>
            <a:r>
              <a:rPr lang="en-GB" sz="2000" b="1" dirty="0"/>
              <a:t>- FC1 stage</a:t>
            </a:r>
            <a:r>
              <a:rPr lang="en-GB" sz="2000" dirty="0"/>
              <a:t>: Execution must continue at the branch target address. </a:t>
            </a:r>
            <a:r>
              <a:rPr lang="en-GB" sz="2000" dirty="0" err="1">
                <a:latin typeface="Courier New" panose="02070309020205020404" pitchFamily="49" charset="0"/>
                <a:cs typeface="Courier New" panose="02070309020205020404" pitchFamily="49" charset="0"/>
              </a:rPr>
              <a:t>exu_flush_final</a:t>
            </a:r>
            <a:r>
              <a:rPr lang="en-GB" sz="2000" dirty="0"/>
              <a:t> = 1 and </a:t>
            </a:r>
            <a:r>
              <a:rPr lang="en-GB" sz="2000" dirty="0">
                <a:latin typeface="Courier New" panose="02070309020205020404" pitchFamily="49" charset="0"/>
                <a:cs typeface="Courier New" panose="02070309020205020404" pitchFamily="49" charset="0"/>
              </a:rPr>
              <a:t>ifc_fetch_addr_f1_ext</a:t>
            </a:r>
            <a:r>
              <a:rPr lang="en-GB" sz="2000" dirty="0"/>
              <a:t> = </a:t>
            </a:r>
            <a:r>
              <a:rPr lang="en-GB" sz="2000" dirty="0" err="1">
                <a:latin typeface="Courier New" panose="02070309020205020404" pitchFamily="49" charset="0"/>
                <a:cs typeface="Courier New" panose="02070309020205020404" pitchFamily="49" charset="0"/>
              </a:rPr>
              <a:t>exu_flush_path_final_ext</a:t>
            </a:r>
            <a:r>
              <a:rPr lang="en-GB" sz="2000" dirty="0"/>
              <a:t> = 0x00000188. This address corresponds to the branch target address, which is the address of the first instruction of the loop.</a:t>
            </a:r>
            <a:endParaRPr lang="es-ES" sz="2000" dirty="0"/>
          </a:p>
        </p:txBody>
      </p:sp>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84220" y="95535"/>
            <a:ext cx="12007517" cy="680114"/>
          </a:xfrm>
        </p:spPr>
        <p:txBody>
          <a:bodyPr>
            <a:noAutofit/>
          </a:bodyPr>
          <a:lstStyle/>
          <a:p>
            <a:r>
              <a:rPr lang="en-US" sz="3200" b="1" dirty="0" err="1"/>
              <a:t>RVfpga</a:t>
            </a:r>
            <a:r>
              <a:rPr lang="en-US" sz="3200" b="1" dirty="0"/>
              <a:t> Lab 16: Execution of </a:t>
            </a:r>
            <a:r>
              <a:rPr lang="en-US" sz="3600" b="1" dirty="0">
                <a:solidFill>
                  <a:srgbClr val="FF0000"/>
                </a:solidFill>
              </a:rPr>
              <a:t>Second</a:t>
            </a:r>
            <a:r>
              <a:rPr lang="en-US" sz="3200" b="1" dirty="0"/>
              <a:t> </a:t>
            </a:r>
            <a:r>
              <a:rPr lang="en-US" sz="3200" b="1" dirty="0" err="1">
                <a:latin typeface="Courier New" panose="02070309020205020404" pitchFamily="49" charset="0"/>
                <a:cs typeface="Courier New" panose="02070309020205020404" pitchFamily="49" charset="0"/>
              </a:rPr>
              <a:t>beq</a:t>
            </a:r>
            <a:r>
              <a:rPr lang="en-US" sz="3200" b="1" dirty="0"/>
              <a:t> Instruction – Analysis</a:t>
            </a:r>
          </a:p>
        </p:txBody>
      </p:sp>
    </p:spTree>
    <p:extLst>
      <p:ext uri="{BB962C8B-B14F-4D97-AF65-F5344CB8AC3E}">
        <p14:creationId xmlns:p14="http://schemas.microsoft.com/office/powerpoint/2010/main" val="478423735"/>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84220" y="95535"/>
            <a:ext cx="12007517" cy="680114"/>
          </a:xfrm>
        </p:spPr>
        <p:txBody>
          <a:bodyPr>
            <a:noAutofit/>
          </a:bodyPr>
          <a:lstStyle/>
          <a:p>
            <a:r>
              <a:rPr lang="en-US" sz="3200" b="1" dirty="0" err="1"/>
              <a:t>RVfpga</a:t>
            </a:r>
            <a:r>
              <a:rPr lang="en-US" sz="3200" b="1" dirty="0"/>
              <a:t> Lab 16: The </a:t>
            </a:r>
            <a:r>
              <a:rPr lang="en-US" sz="3200" b="1" dirty="0" err="1"/>
              <a:t>Gshare</a:t>
            </a:r>
            <a:r>
              <a:rPr lang="en-US" sz="3200" b="1" dirty="0"/>
              <a:t> Branch Predictor used by </a:t>
            </a:r>
            <a:r>
              <a:rPr lang="en-US" sz="3200" b="1" dirty="0" err="1"/>
              <a:t>SweRV</a:t>
            </a:r>
            <a:r>
              <a:rPr lang="en-US" sz="3200" b="1" dirty="0"/>
              <a:t> EH1</a:t>
            </a:r>
          </a:p>
        </p:txBody>
      </p:sp>
      <p:sp>
        <p:nvSpPr>
          <p:cNvPr id="4" name="Rectángulo 3"/>
          <p:cNvSpPr/>
          <p:nvPr/>
        </p:nvSpPr>
        <p:spPr>
          <a:xfrm>
            <a:off x="0" y="1001486"/>
            <a:ext cx="12192000" cy="5856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3" name="Objeto 2"/>
          <p:cNvGraphicFramePr>
            <a:graphicFrameLocks noChangeAspect="1"/>
          </p:cNvGraphicFramePr>
          <p:nvPr/>
        </p:nvGraphicFramePr>
        <p:xfrm>
          <a:off x="1491341" y="936170"/>
          <a:ext cx="9178119" cy="5856514"/>
        </p:xfrm>
        <a:graphic>
          <a:graphicData uri="http://schemas.openxmlformats.org/presentationml/2006/ole">
            <mc:AlternateContent xmlns:mc="http://schemas.openxmlformats.org/markup-compatibility/2006">
              <mc:Choice xmlns:v="urn:schemas-microsoft-com:vml" Requires="v">
                <p:oleObj spid="_x0000_s124005" name="Visio" r:id="rId3" imgW="139817356" imgH="89163562" progId="Visio.Drawing.15">
                  <p:embed/>
                </p:oleObj>
              </mc:Choice>
              <mc:Fallback>
                <p:oleObj name="Visio" r:id="rId3" imgW="139817356" imgH="89163562" progId="Visio.Drawing.15">
                  <p:embed/>
                  <p:pic>
                    <p:nvPicPr>
                      <p:cNvPr id="3" name="Objeto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1341" y="936170"/>
                        <a:ext cx="9178119" cy="5856514"/>
                      </a:xfrm>
                      <a:prstGeom prst="rect">
                        <a:avLst/>
                      </a:prstGeom>
                      <a:noFill/>
                    </p:spPr>
                  </p:pic>
                </p:oleObj>
              </mc:Fallback>
            </mc:AlternateContent>
          </a:graphicData>
        </a:graphic>
      </p:graphicFrame>
    </p:spTree>
    <p:extLst>
      <p:ext uri="{BB962C8B-B14F-4D97-AF65-F5344CB8AC3E}">
        <p14:creationId xmlns:p14="http://schemas.microsoft.com/office/powerpoint/2010/main" val="2908847626"/>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84220" y="95535"/>
            <a:ext cx="12007517" cy="680114"/>
          </a:xfrm>
        </p:spPr>
        <p:txBody>
          <a:bodyPr>
            <a:noAutofit/>
          </a:bodyPr>
          <a:lstStyle/>
          <a:p>
            <a:r>
              <a:rPr lang="en-US" sz="3200" b="1" dirty="0" err="1"/>
              <a:t>RVfpga</a:t>
            </a:r>
            <a:r>
              <a:rPr lang="en-US" sz="3200" b="1" dirty="0"/>
              <a:t> Lab 16: The </a:t>
            </a:r>
            <a:r>
              <a:rPr lang="en-US" sz="3200" b="1" dirty="0" err="1"/>
              <a:t>Gshare</a:t>
            </a:r>
            <a:r>
              <a:rPr lang="en-US" sz="3200" b="1" dirty="0"/>
              <a:t> Branch Predictor for the </a:t>
            </a:r>
            <a:r>
              <a:rPr lang="en-US" sz="3600" b="1" dirty="0">
                <a:solidFill>
                  <a:srgbClr val="FF0000"/>
                </a:solidFill>
              </a:rPr>
              <a:t>Second</a:t>
            </a:r>
            <a:r>
              <a:rPr lang="en-US" sz="3200" b="1" dirty="0"/>
              <a:t> </a:t>
            </a:r>
            <a:r>
              <a:rPr lang="en-US" sz="3200" b="1" dirty="0" err="1">
                <a:latin typeface="Courier New" panose="02070309020205020404" pitchFamily="49" charset="0"/>
                <a:cs typeface="Courier New" panose="02070309020205020404" pitchFamily="49" charset="0"/>
              </a:rPr>
              <a:t>beq</a:t>
            </a:r>
            <a:endParaRPr lang="en-US" sz="3200" b="1" dirty="0">
              <a:latin typeface="Courier New" panose="02070309020205020404" pitchFamily="49" charset="0"/>
              <a:cs typeface="Courier New" panose="02070309020205020404" pitchFamily="49" charset="0"/>
            </a:endParaRPr>
          </a:p>
        </p:txBody>
      </p:sp>
      <p:pic>
        <p:nvPicPr>
          <p:cNvPr id="3" name="Imagen 2"/>
          <p:cNvPicPr>
            <a:picLocks noChangeAspect="1"/>
          </p:cNvPicPr>
          <p:nvPr/>
        </p:nvPicPr>
        <p:blipFill>
          <a:blip r:embed="rId2"/>
          <a:stretch>
            <a:fillRect/>
          </a:stretch>
        </p:blipFill>
        <p:spPr>
          <a:xfrm>
            <a:off x="605342" y="1272268"/>
            <a:ext cx="10965271" cy="3833132"/>
          </a:xfrm>
          <a:prstGeom prst="rect">
            <a:avLst/>
          </a:prstGeom>
        </p:spPr>
      </p:pic>
    </p:spTree>
    <p:extLst>
      <p:ext uri="{BB962C8B-B14F-4D97-AF65-F5344CB8AC3E}">
        <p14:creationId xmlns:p14="http://schemas.microsoft.com/office/powerpoint/2010/main" val="2613066567"/>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994042"/>
            <a:ext cx="11677320" cy="51512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000" b="1" dirty="0">
                <a:solidFill>
                  <a:srgbClr val="0070C0"/>
                </a:solidFill>
              </a:rPr>
              <a:t>Cycle </a:t>
            </a:r>
            <a:r>
              <a:rPr lang="en-GB" sz="2000" b="1" i="1" dirty="0">
                <a:solidFill>
                  <a:srgbClr val="0070C0"/>
                </a:solidFill>
              </a:rPr>
              <a:t>i</a:t>
            </a:r>
            <a:r>
              <a:rPr lang="en-GB" sz="2000" dirty="0">
                <a:solidFill>
                  <a:srgbClr val="0070C0"/>
                </a:solidFill>
              </a:rPr>
              <a:t>: </a:t>
            </a:r>
            <a:r>
              <a:rPr lang="en-GB" sz="2000" dirty="0"/>
              <a:t>The address of the bundle that contains the second branch is provided to the Instruction Cache: </a:t>
            </a:r>
            <a:r>
              <a:rPr lang="en-GB" sz="2000" dirty="0">
                <a:latin typeface="Courier New" panose="02070309020205020404" pitchFamily="49" charset="0"/>
                <a:cs typeface="Courier New" panose="02070309020205020404" pitchFamily="49" charset="0"/>
              </a:rPr>
              <a:t>ifc_fetch_addr_f1_ext</a:t>
            </a:r>
            <a:r>
              <a:rPr lang="en-GB" sz="2000" dirty="0"/>
              <a:t> = 0x000001E0. The Branch Target Buffer (BTB) is read using this address.</a:t>
            </a:r>
            <a:endParaRPr lang="es-ES" sz="2000" dirty="0"/>
          </a:p>
          <a:p>
            <a:r>
              <a:rPr lang="en-GB" sz="2000" b="1" dirty="0">
                <a:solidFill>
                  <a:srgbClr val="0070C0"/>
                </a:solidFill>
              </a:rPr>
              <a:t>Cycle </a:t>
            </a:r>
            <a:r>
              <a:rPr lang="en-GB" sz="2000" b="1" i="1" dirty="0">
                <a:solidFill>
                  <a:srgbClr val="0070C0"/>
                </a:solidFill>
              </a:rPr>
              <a:t>i+2</a:t>
            </a:r>
            <a:r>
              <a:rPr lang="en-GB" sz="2000" dirty="0">
                <a:solidFill>
                  <a:srgbClr val="0070C0"/>
                </a:solidFill>
              </a:rPr>
              <a:t>: </a:t>
            </a:r>
            <a:r>
              <a:rPr lang="en-GB" sz="2000" dirty="0"/>
              <a:t>A hit takes place in the BTB: </a:t>
            </a:r>
            <a:r>
              <a:rPr lang="en-GB" sz="2000" dirty="0">
                <a:latin typeface="Courier New" panose="02070309020205020404" pitchFamily="49" charset="0"/>
                <a:cs typeface="Courier New" panose="02070309020205020404" pitchFamily="49" charset="0"/>
              </a:rPr>
              <a:t>wayhit_f2</a:t>
            </a:r>
            <a:r>
              <a:rPr lang="en-GB" sz="2000" dirty="0"/>
              <a:t> = 0x20. The address of the branch (</a:t>
            </a:r>
            <a:r>
              <a:rPr lang="en-GB" sz="2000" dirty="0" err="1">
                <a:latin typeface="Courier New" panose="02070309020205020404" pitchFamily="49" charset="0"/>
                <a:cs typeface="Courier New" panose="02070309020205020404" pitchFamily="49" charset="0"/>
              </a:rPr>
              <a:t>pc_ext</a:t>
            </a:r>
            <a:r>
              <a:rPr lang="en-GB" sz="2000" dirty="0"/>
              <a:t> = 0x000001E8) is added to the offset provided by the BTB (</a:t>
            </a:r>
            <a:r>
              <a:rPr lang="en-GB" sz="2000" dirty="0" err="1">
                <a:latin typeface="Courier New" panose="02070309020205020404" pitchFamily="49" charset="0"/>
                <a:cs typeface="Courier New" panose="02070309020205020404" pitchFamily="49" charset="0"/>
              </a:rPr>
              <a:t>offset_ext</a:t>
            </a:r>
            <a:r>
              <a:rPr lang="en-GB" sz="2000" dirty="0"/>
              <a:t> = 0x1FA0, which is a negative value), which results in the predicted target address (</a:t>
            </a:r>
            <a:r>
              <a:rPr lang="en-GB" sz="2000" dirty="0">
                <a:latin typeface="Courier New" panose="02070309020205020404" pitchFamily="49" charset="0"/>
                <a:cs typeface="Courier New" panose="02070309020205020404" pitchFamily="49" charset="0"/>
              </a:rPr>
              <a:t>ifu_bp_btb_target_f2_ext</a:t>
            </a:r>
            <a:r>
              <a:rPr lang="en-GB" sz="2000" dirty="0"/>
              <a:t> = 0x00000188). Given that the branch is predicted taken by the BHT (</a:t>
            </a:r>
            <a:r>
              <a:rPr lang="en-GB" sz="2000" dirty="0">
                <a:latin typeface="Courier New" panose="02070309020205020404" pitchFamily="49" charset="0"/>
                <a:cs typeface="Courier New" panose="02070309020205020404" pitchFamily="49" charset="0"/>
              </a:rPr>
              <a:t>ifu_bp_kill_next_f2</a:t>
            </a:r>
            <a:r>
              <a:rPr lang="en-GB" sz="2000" dirty="0"/>
              <a:t> = 1), it is used as the Next Fetch PC (</a:t>
            </a:r>
            <a:r>
              <a:rPr lang="en-GB" sz="2000" dirty="0" err="1">
                <a:latin typeface="Courier New" panose="02070309020205020404" pitchFamily="49" charset="0"/>
                <a:cs typeface="Courier New" panose="02070309020205020404" pitchFamily="49" charset="0"/>
              </a:rPr>
              <a:t>fetch_addr_bf_ext</a:t>
            </a:r>
            <a:r>
              <a:rPr lang="en-GB" sz="2000" dirty="0"/>
              <a:t> = 0x00000188).</a:t>
            </a:r>
            <a:endParaRPr lang="es-ES" sz="2000" dirty="0"/>
          </a:p>
          <a:p>
            <a:r>
              <a:rPr lang="en-GB" sz="2000" b="1" dirty="0">
                <a:solidFill>
                  <a:srgbClr val="0070C0"/>
                </a:solidFill>
              </a:rPr>
              <a:t>Cycle </a:t>
            </a:r>
            <a:r>
              <a:rPr lang="en-GB" sz="2000" b="1" i="1" dirty="0">
                <a:solidFill>
                  <a:srgbClr val="0070C0"/>
                </a:solidFill>
              </a:rPr>
              <a:t>i+3</a:t>
            </a:r>
            <a:r>
              <a:rPr lang="en-GB" sz="2000" dirty="0">
                <a:solidFill>
                  <a:srgbClr val="0070C0"/>
                </a:solidFill>
              </a:rPr>
              <a:t>: </a:t>
            </a:r>
            <a:r>
              <a:rPr lang="en-GB" sz="2000" dirty="0"/>
              <a:t>The Fetch Address is the predicted target address of the branch, which was computed in the previous cycle: </a:t>
            </a:r>
            <a:r>
              <a:rPr lang="en-GB" sz="2000" dirty="0">
                <a:latin typeface="Courier New" panose="02070309020205020404" pitchFamily="49" charset="0"/>
                <a:cs typeface="Courier New" panose="02070309020205020404" pitchFamily="49" charset="0"/>
              </a:rPr>
              <a:t>ifc_fetch_addr_f1_ext</a:t>
            </a:r>
            <a:r>
              <a:rPr lang="en-GB" sz="2000" dirty="0"/>
              <a:t> = 0x00000188.</a:t>
            </a:r>
            <a:endParaRPr lang="es-ES" sz="2000" dirty="0"/>
          </a:p>
          <a:p>
            <a:r>
              <a:rPr lang="en-GB" sz="2000" b="1" dirty="0">
                <a:solidFill>
                  <a:srgbClr val="0070C0"/>
                </a:solidFill>
              </a:rPr>
              <a:t>Cycle </a:t>
            </a:r>
            <a:r>
              <a:rPr lang="en-GB" sz="2000" b="1" i="1" dirty="0">
                <a:solidFill>
                  <a:srgbClr val="0070C0"/>
                </a:solidFill>
              </a:rPr>
              <a:t>i+7</a:t>
            </a:r>
            <a:r>
              <a:rPr lang="en-GB" sz="2000" dirty="0">
                <a:solidFill>
                  <a:srgbClr val="0070C0"/>
                </a:solidFill>
              </a:rPr>
              <a:t>: </a:t>
            </a:r>
            <a:r>
              <a:rPr lang="en-GB" sz="2000" dirty="0"/>
              <a:t>The branch is decoded in Way 1 (</a:t>
            </a:r>
            <a:r>
              <a:rPr lang="en-GB" sz="2000" dirty="0">
                <a:latin typeface="Courier New" panose="02070309020205020404" pitchFamily="49" charset="0"/>
                <a:cs typeface="Courier New" panose="02070309020205020404" pitchFamily="49" charset="0"/>
              </a:rPr>
              <a:t>dec_i1_instr_d</a:t>
            </a:r>
            <a:r>
              <a:rPr lang="en-GB" sz="2000" dirty="0"/>
              <a:t> = 0xFBCE00E3).</a:t>
            </a:r>
            <a:endParaRPr lang="es-ES" sz="2000" dirty="0"/>
          </a:p>
          <a:p>
            <a:r>
              <a:rPr lang="en-GB" sz="2000" b="1" dirty="0">
                <a:solidFill>
                  <a:srgbClr val="0070C0"/>
                </a:solidFill>
              </a:rPr>
              <a:t>Cycle </a:t>
            </a:r>
            <a:r>
              <a:rPr lang="en-GB" sz="2000" b="1" i="1" dirty="0">
                <a:solidFill>
                  <a:srgbClr val="0070C0"/>
                </a:solidFill>
              </a:rPr>
              <a:t>i+8</a:t>
            </a:r>
            <a:r>
              <a:rPr lang="en-GB" sz="2000" dirty="0">
                <a:solidFill>
                  <a:srgbClr val="0070C0"/>
                </a:solidFill>
              </a:rPr>
              <a:t>: </a:t>
            </a:r>
            <a:r>
              <a:rPr lang="en-GB" sz="2000" dirty="0"/>
              <a:t>The branch executes. The prediction was correct, so no flush needs to be triggered (</a:t>
            </a:r>
            <a:r>
              <a:rPr lang="en-GB" sz="2000" dirty="0" err="1">
                <a:latin typeface="Courier New" panose="02070309020205020404" pitchFamily="49" charset="0"/>
                <a:cs typeface="Courier New" panose="02070309020205020404" pitchFamily="49" charset="0"/>
              </a:rPr>
              <a:t>flush_upper</a:t>
            </a:r>
            <a:r>
              <a:rPr lang="en-GB" sz="2000" dirty="0"/>
              <a:t> = 0).</a:t>
            </a:r>
            <a:endParaRPr lang="es-ES" sz="2000" dirty="0"/>
          </a:p>
          <a:p>
            <a:r>
              <a:rPr lang="en-GB" sz="2000" b="1" dirty="0">
                <a:solidFill>
                  <a:srgbClr val="0070C0"/>
                </a:solidFill>
              </a:rPr>
              <a:t>Cycle </a:t>
            </a:r>
            <a:r>
              <a:rPr lang="en-GB" sz="2000" b="1" i="1" dirty="0">
                <a:solidFill>
                  <a:srgbClr val="0070C0"/>
                </a:solidFill>
              </a:rPr>
              <a:t>i+9</a:t>
            </a:r>
            <a:r>
              <a:rPr lang="en-GB" sz="2000" dirty="0">
                <a:solidFill>
                  <a:srgbClr val="0070C0"/>
                </a:solidFill>
              </a:rPr>
              <a:t>: </a:t>
            </a:r>
            <a:r>
              <a:rPr lang="en-GB" sz="2000" dirty="0"/>
              <a:t>Execution continues normally through the branch target address given that the prediction was correct.</a:t>
            </a:r>
            <a:endParaRPr lang="es-ES" sz="2000" dirty="0"/>
          </a:p>
          <a:p>
            <a:endParaRPr lang="es-ES" sz="2000" dirty="0"/>
          </a:p>
        </p:txBody>
      </p:sp>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84220" y="95535"/>
            <a:ext cx="12007517" cy="680114"/>
          </a:xfrm>
        </p:spPr>
        <p:txBody>
          <a:bodyPr>
            <a:noAutofit/>
          </a:bodyPr>
          <a:lstStyle/>
          <a:p>
            <a:r>
              <a:rPr lang="en-US" sz="3200" b="1" dirty="0" err="1"/>
              <a:t>RVfpga</a:t>
            </a:r>
            <a:r>
              <a:rPr lang="en-US" sz="3200" b="1" dirty="0"/>
              <a:t> Lab 16: The </a:t>
            </a:r>
            <a:r>
              <a:rPr lang="en-US" sz="3200" b="1" dirty="0" err="1"/>
              <a:t>Gshare</a:t>
            </a:r>
            <a:r>
              <a:rPr lang="en-US" sz="3200" b="1" dirty="0"/>
              <a:t> Branch Predictor for the </a:t>
            </a:r>
            <a:r>
              <a:rPr lang="en-US" sz="3600" b="1" dirty="0">
                <a:solidFill>
                  <a:srgbClr val="FF0000"/>
                </a:solidFill>
              </a:rPr>
              <a:t>second</a:t>
            </a:r>
            <a:r>
              <a:rPr lang="en-US" sz="3200" b="1" dirty="0"/>
              <a:t> </a:t>
            </a:r>
            <a:r>
              <a:rPr lang="en-US" sz="3200" b="1" dirty="0" err="1">
                <a:latin typeface="Courier New" panose="02070309020205020404" pitchFamily="49" charset="0"/>
                <a:cs typeface="Courier New" panose="02070309020205020404" pitchFamily="49" charset="0"/>
              </a:rPr>
              <a:t>beq</a:t>
            </a:r>
            <a:endParaRPr lang="en-US" sz="3200" b="1"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5946351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err="1"/>
              <a:t>RVfpgaNexys</a:t>
            </a:r>
            <a:endParaRPr lang="en-US" b="1" dirty="0"/>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7827660" y="913994"/>
            <a:ext cx="4178653" cy="4873856"/>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2000" b="1" i="0" u="none" strike="noStrike" kern="1200" cap="none" spc="0" normalizeH="0" baseline="0" noProof="0" dirty="0" err="1">
                <a:ln>
                  <a:noFill/>
                </a:ln>
                <a:solidFill>
                  <a:sysClr val="windowText" lastClr="000000"/>
                </a:solidFill>
                <a:effectLst/>
                <a:uLnTx/>
                <a:uFillTx/>
              </a:rPr>
              <a:t>RVfpgaNexys</a:t>
            </a:r>
            <a:r>
              <a:rPr kumimoji="0" lang="en-US" sz="2000" b="1" i="0" u="none" strike="noStrike" kern="1200" cap="none" spc="0" normalizeH="0" baseline="0" noProof="0" dirty="0">
                <a:ln>
                  <a:noFill/>
                </a:ln>
                <a:solidFill>
                  <a:sysClr val="windowText" lastClr="000000"/>
                </a:solidFill>
                <a:effectLst/>
                <a:uLnTx/>
                <a:uFillTx/>
              </a:rPr>
              <a:t>: </a:t>
            </a:r>
            <a:r>
              <a:rPr kumimoji="0" lang="en-US" sz="2000" b="0" i="0" u="none" strike="noStrike" kern="1200" cap="none" spc="0" normalizeH="0" baseline="0" noProof="0" dirty="0" err="1">
                <a:ln>
                  <a:noFill/>
                </a:ln>
                <a:solidFill>
                  <a:sysClr val="windowText" lastClr="000000"/>
                </a:solidFill>
                <a:effectLst/>
                <a:uLnTx/>
                <a:uFillTx/>
              </a:rPr>
              <a:t>SweRVolfX</a:t>
            </a:r>
            <a:r>
              <a:rPr kumimoji="0" lang="en-US" sz="2000" b="0" i="0" u="none" strike="noStrike" kern="1200" cap="none" spc="0" normalizeH="0" baseline="0" noProof="0" dirty="0">
                <a:ln>
                  <a:noFill/>
                </a:ln>
                <a:solidFill>
                  <a:sysClr val="windowText" lastClr="000000"/>
                </a:solidFill>
                <a:effectLst/>
                <a:uLnTx/>
                <a:uFillTx/>
              </a:rPr>
              <a:t> SoC targeted to Nexys A7 FPGA board with added peripherals</a:t>
            </a:r>
            <a:r>
              <a:rPr kumimoji="0" lang="en-GB" sz="2000" b="0" i="0" u="none" strike="noStrike" kern="1200" cap="none" spc="0" normalizeH="0" baseline="0" noProof="0" dirty="0">
                <a:ln>
                  <a:noFill/>
                </a:ln>
                <a:solidFill>
                  <a:sysClr val="windowText" lastClr="000000"/>
                </a:solidFill>
                <a:effectLst/>
                <a:uLnTx/>
                <a:uFillTx/>
              </a:rPr>
              <a:t>:</a:t>
            </a:r>
          </a:p>
          <a:p>
            <a:pPr marL="742950" marR="0" lvl="1" indent="-28575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1600" b="1" i="0" u="none" strike="noStrike" kern="1200" cap="none" spc="0" normalizeH="0" baseline="0" noProof="0" dirty="0">
                <a:ln>
                  <a:noFill/>
                </a:ln>
                <a:solidFill>
                  <a:sysClr val="windowText" lastClr="000000"/>
                </a:solidFill>
                <a:effectLst/>
                <a:uLnTx/>
                <a:uFillTx/>
              </a:rPr>
              <a:t>Core &amp; System:</a:t>
            </a:r>
          </a:p>
          <a:p>
            <a:pPr marL="1143000" marR="0" lvl="2" indent="-2286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GB" sz="1600" b="0" i="0" u="none" strike="noStrike" kern="1200" cap="none" spc="0" normalizeH="0" baseline="0" noProof="0" dirty="0" err="1">
                <a:ln>
                  <a:noFill/>
                </a:ln>
                <a:solidFill>
                  <a:sysClr val="windowText" lastClr="000000"/>
                </a:solidFill>
                <a:effectLst/>
                <a:uLnTx/>
                <a:uFillTx/>
              </a:rPr>
              <a:t>SweRVolfX</a:t>
            </a:r>
            <a:r>
              <a:rPr kumimoji="0" lang="en-GB" sz="1600" b="0" i="0" u="none" strike="noStrike" kern="1200" cap="none" spc="0" normalizeH="0" baseline="0" noProof="0" dirty="0">
                <a:ln>
                  <a:noFill/>
                </a:ln>
                <a:solidFill>
                  <a:sysClr val="windowText" lastClr="000000"/>
                </a:solidFill>
                <a:effectLst/>
                <a:uLnTx/>
                <a:uFillTx/>
              </a:rPr>
              <a:t> SoC</a:t>
            </a:r>
          </a:p>
          <a:p>
            <a:pPr marL="1143000" marR="0" lvl="2" indent="-2286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GB" sz="1600" b="0" i="0" u="none" strike="noStrike" kern="1200" cap="none" spc="0" normalizeH="0" baseline="0" noProof="0" dirty="0">
                <a:ln>
                  <a:noFill/>
                </a:ln>
                <a:solidFill>
                  <a:sysClr val="windowText" lastClr="000000"/>
                </a:solidFill>
                <a:effectLst/>
                <a:uLnTx/>
                <a:uFillTx/>
              </a:rPr>
              <a:t>Lite DRAM controller</a:t>
            </a:r>
          </a:p>
          <a:p>
            <a:pPr lvl="2">
              <a:defRPr/>
            </a:pPr>
            <a:r>
              <a:rPr lang="en-US" sz="1600" dirty="0">
                <a:solidFill>
                  <a:sysClr val="windowText" lastClr="000000"/>
                </a:solidFill>
              </a:rPr>
              <a:t>Clock Generator, Clock Domain</a:t>
            </a:r>
          </a:p>
          <a:p>
            <a:pPr marL="914400" lvl="2" indent="0">
              <a:buNone/>
              <a:defRPr/>
            </a:pPr>
            <a:r>
              <a:rPr lang="en-US" sz="1600" dirty="0">
                <a:solidFill>
                  <a:sysClr val="windowText" lastClr="000000"/>
                </a:solidFill>
              </a:rPr>
              <a:t>and BSCAN logic for the JTAG port</a:t>
            </a:r>
          </a:p>
          <a:p>
            <a:pPr lvl="1"/>
            <a:r>
              <a:rPr lang="en-US" sz="1600" b="1" dirty="0"/>
              <a:t>Peripherals </a:t>
            </a:r>
            <a:r>
              <a:rPr lang="en-US" sz="1600" dirty="0"/>
              <a:t>used on Nexys A7 FPGA board</a:t>
            </a:r>
            <a:r>
              <a:rPr lang="en-US" sz="1600" b="1" dirty="0"/>
              <a:t>:</a:t>
            </a:r>
          </a:p>
          <a:p>
            <a:pPr lvl="2"/>
            <a:r>
              <a:rPr lang="en-GB" sz="1600" dirty="0"/>
              <a:t>DDR2 memory</a:t>
            </a:r>
          </a:p>
          <a:p>
            <a:pPr lvl="2"/>
            <a:r>
              <a:rPr lang="en-GB" sz="1600" dirty="0"/>
              <a:t>UART via USB connection</a:t>
            </a:r>
          </a:p>
          <a:p>
            <a:pPr lvl="2"/>
            <a:r>
              <a:rPr lang="en-GB" sz="1600" dirty="0"/>
              <a:t>SPI Flash memory</a:t>
            </a:r>
          </a:p>
          <a:p>
            <a:pPr lvl="2"/>
            <a:r>
              <a:rPr lang="en-GB" sz="1600" dirty="0"/>
              <a:t>16 LEDs and 16 switches</a:t>
            </a:r>
          </a:p>
          <a:p>
            <a:pPr lvl="2"/>
            <a:r>
              <a:rPr lang="en-GB" sz="1600" dirty="0"/>
              <a:t>SPI Accelerometer</a:t>
            </a:r>
          </a:p>
          <a:p>
            <a:pPr lvl="2"/>
            <a:r>
              <a:rPr lang="en-GB" sz="1600" dirty="0"/>
              <a:t>8-digit 7-segment displays</a:t>
            </a:r>
          </a:p>
          <a:p>
            <a:pPr marL="914400" lvl="2" indent="0">
              <a:buNone/>
              <a:defRPr/>
            </a:pPr>
            <a:endParaRPr lang="en-US" sz="1600" dirty="0">
              <a:solidFill>
                <a:sysClr val="windowText" lastClr="000000"/>
              </a:solidFill>
            </a:endParaRPr>
          </a:p>
        </p:txBody>
      </p:sp>
      <p:sp>
        <p:nvSpPr>
          <p:cNvPr id="10" name="Content Placeholder 1">
            <a:extLst>
              <a:ext uri="{FF2B5EF4-FFF2-40B4-BE49-F238E27FC236}">
                <a16:creationId xmlns:a16="http://schemas.microsoft.com/office/drawing/2014/main" id="{0F37FA75-821F-44E2-9803-4D9E2004DF6D}"/>
              </a:ext>
            </a:extLst>
          </p:cNvPr>
          <p:cNvSpPr txBox="1">
            <a:spLocks/>
          </p:cNvSpPr>
          <p:nvPr/>
        </p:nvSpPr>
        <p:spPr>
          <a:xfrm>
            <a:off x="4722724" y="3904854"/>
            <a:ext cx="6559789"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endParaRPr lang="en-GB" sz="1800" dirty="0"/>
          </a:p>
        </p:txBody>
      </p:sp>
      <p:sp>
        <p:nvSpPr>
          <p:cNvPr id="84" name="Rectángulo 83"/>
          <p:cNvSpPr/>
          <p:nvPr/>
        </p:nvSpPr>
        <p:spPr>
          <a:xfrm>
            <a:off x="100053" y="904147"/>
            <a:ext cx="7727607" cy="5236527"/>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7" name="Imagen 6"/>
          <p:cNvPicPr/>
          <p:nvPr/>
        </p:nvPicPr>
        <p:blipFill>
          <a:blip r:embed="rId2" cstate="print">
            <a:extLst>
              <a:ext uri="{28A0092B-C50C-407E-A947-70E740481C1C}">
                <a14:useLocalDpi xmlns:a14="http://schemas.microsoft.com/office/drawing/2010/main" val="0"/>
              </a:ext>
            </a:extLst>
          </a:blip>
          <a:stretch>
            <a:fillRect/>
          </a:stretch>
        </p:blipFill>
        <p:spPr>
          <a:xfrm>
            <a:off x="531575" y="994483"/>
            <a:ext cx="6939268" cy="5006800"/>
          </a:xfrm>
          <a:prstGeom prst="rect">
            <a:avLst/>
          </a:prstGeom>
        </p:spPr>
      </p:pic>
    </p:spTree>
    <p:extLst>
      <p:ext uri="{BB962C8B-B14F-4D97-AF65-F5344CB8AC3E}">
        <p14:creationId xmlns:p14="http://schemas.microsoft.com/office/powerpoint/2010/main" val="2961323132"/>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16: Tasks and Exercises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929898"/>
            <a:ext cx="11468213" cy="540891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b="1" dirty="0"/>
              <a:t>TASK</a:t>
            </a:r>
            <a:r>
              <a:rPr lang="en-US" sz="2000" dirty="0"/>
              <a:t>: In Lab 15, we </a:t>
            </a:r>
            <a:r>
              <a:rPr lang="en-US" sz="2000" dirty="0" err="1"/>
              <a:t>analysed</a:t>
            </a:r>
            <a:r>
              <a:rPr lang="en-US" sz="2000" dirty="0"/>
              <a:t> how RAW data hazards are resolved in the Commit stage by means of the Secondary ALUs. Similar to the A-L instructions that we studied in that lab, a conditional branch instruction can have a RAW data hazard with a previous multi-cycle operation that must be resolved at commit time. If the branch is determined to have been </a:t>
            </a:r>
            <a:r>
              <a:rPr lang="en-US" sz="2000" dirty="0" err="1"/>
              <a:t>mispredicted</a:t>
            </a:r>
            <a:r>
              <a:rPr lang="en-US" sz="2000" dirty="0"/>
              <a:t>, the pipeline must be flushed and redirected from the Commit stage. </a:t>
            </a:r>
            <a:r>
              <a:rPr lang="en-US" sz="2000" dirty="0" err="1"/>
              <a:t>Analyse</a:t>
            </a:r>
            <a:r>
              <a:rPr lang="en-US" sz="2000" dirty="0"/>
              <a:t> this situation using a slightly modified version of the program from Figure 2.</a:t>
            </a:r>
          </a:p>
          <a:p>
            <a:r>
              <a:rPr lang="en-US" sz="2000" b="1" dirty="0"/>
              <a:t>TASK</a:t>
            </a:r>
            <a:r>
              <a:rPr lang="en-US" sz="2000" dirty="0"/>
              <a:t>: In the example from Figure 2, remove all the </a:t>
            </a:r>
            <a:r>
              <a:rPr lang="en-US" sz="2000" dirty="0" err="1"/>
              <a:t>nop</a:t>
            </a:r>
            <a:r>
              <a:rPr lang="en-US" sz="2000" dirty="0"/>
              <a:t> instructions and </a:t>
            </a:r>
            <a:r>
              <a:rPr lang="en-US" sz="2000" dirty="0" err="1"/>
              <a:t>analyse</a:t>
            </a:r>
            <a:r>
              <a:rPr lang="en-US" sz="2000" dirty="0"/>
              <a:t> the simulation. Then compute the IPC with the Performance Counters by executing the program on the board. Enable the branch predictor used in </a:t>
            </a:r>
            <a:r>
              <a:rPr lang="en-US" sz="2000" dirty="0" err="1"/>
              <a:t>SweRV</a:t>
            </a:r>
            <a:r>
              <a:rPr lang="en-US" sz="2000" dirty="0"/>
              <a:t> EH1 (by commenting out the two initial instructions in Figure 2) and </a:t>
            </a:r>
            <a:r>
              <a:rPr lang="en-US" sz="2000" dirty="0" err="1"/>
              <a:t>analyse</a:t>
            </a:r>
            <a:r>
              <a:rPr lang="en-US" sz="2000" dirty="0"/>
              <a:t> the simulation and the execution on the board. Compare the two experiments and explain the results.</a:t>
            </a:r>
          </a:p>
          <a:p>
            <a:r>
              <a:rPr lang="en-US" sz="2000" b="1" dirty="0"/>
              <a:t>TASK</a:t>
            </a:r>
            <a:r>
              <a:rPr lang="en-US" sz="2000" dirty="0"/>
              <a:t>: Explain how the Global History Register is updated at module </a:t>
            </a:r>
            <a:r>
              <a:rPr lang="en-US" sz="2000" dirty="0" err="1">
                <a:latin typeface="Courier New" panose="02070309020205020404" pitchFamily="49" charset="0"/>
                <a:cs typeface="Courier New" panose="02070309020205020404" pitchFamily="49" charset="0"/>
              </a:rPr>
              <a:t>ifu_bp_ctl</a:t>
            </a:r>
            <a:r>
              <a:rPr lang="en-US" sz="2000" dirty="0"/>
              <a:t>.</a:t>
            </a:r>
          </a:p>
          <a:p>
            <a:r>
              <a:rPr lang="en-US" sz="2000" b="1" dirty="0"/>
              <a:t>Exercise 1</a:t>
            </a:r>
            <a:r>
              <a:rPr lang="en-US" sz="2000" dirty="0"/>
              <a:t>) Implement a Bimodal Branch Predictor and compare its performance to the </a:t>
            </a:r>
            <a:r>
              <a:rPr lang="en-US" sz="2000" dirty="0" err="1"/>
              <a:t>Gshare</a:t>
            </a:r>
            <a:r>
              <a:rPr lang="en-US" sz="2000" dirty="0"/>
              <a:t> BP.</a:t>
            </a:r>
          </a:p>
          <a:p>
            <a:r>
              <a:rPr lang="en-US" sz="2000" b="1" dirty="0"/>
              <a:t>Exercise 2</a:t>
            </a:r>
            <a:r>
              <a:rPr lang="en-US" sz="2000" dirty="0"/>
              <a:t>) This exercise is based on exercise 4.25 from the book “Computer Organization and Design – RISC-V Edition”, by Patterson &amp; Hennessy ([</a:t>
            </a:r>
            <a:r>
              <a:rPr lang="en-US" sz="2000" dirty="0" err="1"/>
              <a:t>HePa</a:t>
            </a:r>
            <a:r>
              <a:rPr lang="en-US" sz="2000" dirty="0"/>
              <a:t>]).</a:t>
            </a:r>
          </a:p>
        </p:txBody>
      </p:sp>
    </p:spTree>
    <p:extLst>
      <p:ext uri="{BB962C8B-B14F-4D97-AF65-F5344CB8AC3E}">
        <p14:creationId xmlns:p14="http://schemas.microsoft.com/office/powerpoint/2010/main" val="750501360"/>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a:xfrm>
            <a:off x="1524000" y="492373"/>
            <a:ext cx="9144000" cy="3393828"/>
          </a:xfrm>
        </p:spPr>
        <p:txBody>
          <a:bodyPr>
            <a:noAutofit/>
          </a:bodyPr>
          <a:lstStyle/>
          <a:p>
            <a:r>
              <a:rPr lang="en-US" sz="6000" dirty="0">
                <a:solidFill>
                  <a:srgbClr val="002060"/>
                </a:solidFill>
                <a:latin typeface="+mn-lt"/>
              </a:rPr>
              <a:t>Lab 17:</a:t>
            </a:r>
            <a:br>
              <a:rPr lang="en-US" sz="6000" dirty="0">
                <a:solidFill>
                  <a:srgbClr val="002060"/>
                </a:solidFill>
                <a:latin typeface="+mn-lt"/>
              </a:rPr>
            </a:br>
            <a:r>
              <a:rPr lang="en-US" sz="6000" dirty="0">
                <a:solidFill>
                  <a:srgbClr val="002060"/>
                </a:solidFill>
                <a:latin typeface="+mn-lt"/>
              </a:rPr>
              <a:t>Superscalar Execution</a:t>
            </a:r>
          </a:p>
        </p:txBody>
      </p:sp>
    </p:spTree>
    <p:extLst>
      <p:ext uri="{BB962C8B-B14F-4D97-AF65-F5344CB8AC3E}">
        <p14:creationId xmlns:p14="http://schemas.microsoft.com/office/powerpoint/2010/main" val="2768455879"/>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17: Introduction</a:t>
            </a: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184245" y="991891"/>
            <a:ext cx="11924252" cy="527827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dirty="0"/>
              <a:t>Western Digital’s </a:t>
            </a:r>
            <a:r>
              <a:rPr lang="en-GB" dirty="0" err="1"/>
              <a:t>SweRV</a:t>
            </a:r>
            <a:r>
              <a:rPr lang="en-GB" dirty="0"/>
              <a:t> EH1 processor is a 9-stage pipelined 32-bit </a:t>
            </a:r>
            <a:r>
              <a:rPr lang="en-GB" b="1" dirty="0"/>
              <a:t>2-way superscalar</a:t>
            </a:r>
            <a:r>
              <a:rPr lang="en-GB" dirty="0"/>
              <a:t> core.</a:t>
            </a:r>
          </a:p>
          <a:p>
            <a:pPr>
              <a:defRPr/>
            </a:pPr>
            <a:r>
              <a:rPr lang="en-GB" dirty="0"/>
              <a:t>A superscalar processor contains </a:t>
            </a:r>
            <a:r>
              <a:rPr lang="en-GB" b="1" dirty="0"/>
              <a:t>multiple copies of the </a:t>
            </a:r>
            <a:r>
              <a:rPr lang="en-GB" b="1" dirty="0" err="1"/>
              <a:t>datapath</a:t>
            </a:r>
            <a:r>
              <a:rPr lang="en-GB" b="1" dirty="0"/>
              <a:t> </a:t>
            </a:r>
            <a:r>
              <a:rPr lang="en-GB" dirty="0"/>
              <a:t>hardware to execute multiple instructions simultaneously. </a:t>
            </a:r>
          </a:p>
          <a:p>
            <a:pPr>
              <a:defRPr/>
            </a:pPr>
            <a:r>
              <a:rPr lang="en-GB" dirty="0"/>
              <a:t>The </a:t>
            </a:r>
            <a:r>
              <a:rPr lang="en-GB" b="1" dirty="0"/>
              <a:t>latency</a:t>
            </a:r>
            <a:r>
              <a:rPr lang="en-GB" dirty="0"/>
              <a:t> of executing a single instruction is the same as a scalar processor, but the processor can execute and commit more instructions per cycle, thus </a:t>
            </a:r>
            <a:r>
              <a:rPr lang="en-GB" b="1" dirty="0"/>
              <a:t>improving its throughput</a:t>
            </a:r>
            <a:r>
              <a:rPr lang="en-GB" dirty="0"/>
              <a:t>.</a:t>
            </a:r>
          </a:p>
          <a:p>
            <a:pPr>
              <a:defRPr/>
            </a:pPr>
            <a:r>
              <a:rPr lang="en-US" dirty="0" err="1"/>
              <a:t>SweRV</a:t>
            </a:r>
            <a:r>
              <a:rPr lang="en-US" dirty="0"/>
              <a:t> EH1 does not include support for dynamic instruction scheduling with out-of-order execution, except for the non-blocking loads. However, it is possible to statically reorder the code in order to better exploit the resources, including the two ways of the pipeline.</a:t>
            </a:r>
            <a:endParaRPr lang="en-US" sz="2000" dirty="0"/>
          </a:p>
        </p:txBody>
      </p:sp>
    </p:spTree>
    <p:extLst>
      <p:ext uri="{BB962C8B-B14F-4D97-AF65-F5344CB8AC3E}">
        <p14:creationId xmlns:p14="http://schemas.microsoft.com/office/powerpoint/2010/main" val="2497486004"/>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17: Introduction</a:t>
            </a: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184245" y="872515"/>
            <a:ext cx="11924252" cy="536666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600" dirty="0" err="1"/>
              <a:t>SweRV</a:t>
            </a:r>
            <a:r>
              <a:rPr lang="en-GB" sz="2600" dirty="0"/>
              <a:t> EH1 is a </a:t>
            </a:r>
            <a:r>
              <a:rPr lang="en-GB" sz="2600" b="1" dirty="0"/>
              <a:t>2-way superscalar </a:t>
            </a:r>
            <a:r>
              <a:rPr lang="en-GB" sz="2600" dirty="0"/>
              <a:t>processor.</a:t>
            </a:r>
          </a:p>
          <a:p>
            <a:pPr lvl="1"/>
            <a:r>
              <a:rPr lang="en-GB" dirty="0"/>
              <a:t>It fetches, executes, and commits up to </a:t>
            </a:r>
            <a:r>
              <a:rPr lang="en-GB" b="1" dirty="0"/>
              <a:t>two instructions per cycle</a:t>
            </a:r>
            <a:r>
              <a:rPr lang="en-GB" dirty="0"/>
              <a:t>.</a:t>
            </a:r>
          </a:p>
          <a:p>
            <a:pPr lvl="1"/>
            <a:r>
              <a:rPr lang="en-GB" dirty="0"/>
              <a:t>The </a:t>
            </a:r>
            <a:r>
              <a:rPr lang="en-GB" b="1" dirty="0"/>
              <a:t>multi-ported register file </a:t>
            </a:r>
            <a:r>
              <a:rPr lang="en-GB" dirty="0"/>
              <a:t>reads up to four source operands and writes two values back in each cycle (plus one more value coming from a non-blocking load, as analysed in Lab 15). </a:t>
            </a:r>
          </a:p>
          <a:p>
            <a:pPr lvl="1"/>
            <a:r>
              <a:rPr lang="en-GB" dirty="0"/>
              <a:t>Each way contains </a:t>
            </a:r>
            <a:r>
              <a:rPr lang="en-GB" b="1" dirty="0"/>
              <a:t>independent pipes</a:t>
            </a:r>
            <a:r>
              <a:rPr lang="en-GB" dirty="0"/>
              <a:t>: two Integer pipes, one Multiply pipe, one Load-Store pipe, and one non-pipelined Divider. </a:t>
            </a:r>
            <a:endParaRPr lang="es-ES" dirty="0"/>
          </a:p>
          <a:p>
            <a:r>
              <a:rPr lang="en-GB" sz="2600" dirty="0"/>
              <a:t>Ideally, in a 2-way superscalar processor, throughput (IPC) doubles compared to a single-issue processor. Unfortunately, actual programs typically exhibit performance improvements of 1.3x-1.5x when going from 1- to 2-way processors; however, adding the second way requires much more hardware.</a:t>
            </a:r>
            <a:endParaRPr lang="es-ES" sz="2600" dirty="0"/>
          </a:p>
          <a:p>
            <a:r>
              <a:rPr lang="en-GB" sz="2600" dirty="0"/>
              <a:t>In this lab, we analyse two simple programs, comparing the behaviour when using single-issue and dual-issue configurations of </a:t>
            </a:r>
            <a:r>
              <a:rPr lang="en-GB" sz="2600" dirty="0" err="1"/>
              <a:t>SweRV</a:t>
            </a:r>
            <a:r>
              <a:rPr lang="en-GB" sz="2600" dirty="0"/>
              <a:t> EH1.</a:t>
            </a:r>
            <a:endParaRPr lang="en-US" sz="2600" dirty="0"/>
          </a:p>
        </p:txBody>
      </p:sp>
    </p:spTree>
    <p:extLst>
      <p:ext uri="{BB962C8B-B14F-4D97-AF65-F5344CB8AC3E}">
        <p14:creationId xmlns:p14="http://schemas.microsoft.com/office/powerpoint/2010/main" val="1069768731"/>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2800" b="1" dirty="0" err="1"/>
              <a:t>RVfpga</a:t>
            </a:r>
            <a:r>
              <a:rPr lang="en-US" sz="2800" b="1" dirty="0"/>
              <a:t> Lab 17: Four Independent A-L Instructions – Example – </a:t>
            </a:r>
            <a:r>
              <a:rPr lang="en-US" sz="3200" b="1" dirty="0">
                <a:solidFill>
                  <a:srgbClr val="FF0000"/>
                </a:solidFill>
              </a:rPr>
              <a:t>Single-Issue</a:t>
            </a:r>
            <a:endParaRPr lang="en-US" sz="2800" b="1" dirty="0">
              <a:solidFill>
                <a:srgbClr val="FF0000"/>
              </a:solidFill>
            </a:endParaRPr>
          </a:p>
        </p:txBody>
      </p:sp>
      <p:sp>
        <p:nvSpPr>
          <p:cNvPr id="12" name="Content Placeholder 1">
            <a:extLst>
              <a:ext uri="{FF2B5EF4-FFF2-40B4-BE49-F238E27FC236}">
                <a16:creationId xmlns:a16="http://schemas.microsoft.com/office/drawing/2014/main" id="{582D61C4-BB8F-4CA7-A6F7-FCBE5FCCE994}"/>
              </a:ext>
            </a:extLst>
          </p:cNvPr>
          <p:cNvSpPr txBox="1">
            <a:spLocks/>
          </p:cNvSpPr>
          <p:nvPr/>
        </p:nvSpPr>
        <p:spPr>
          <a:xfrm>
            <a:off x="272143" y="979714"/>
            <a:ext cx="6052457"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dirty="0">
                <a:latin typeface="Courier New" panose="02070309020205020404" pitchFamily="49" charset="0"/>
                <a:cs typeface="Courier New" panose="02070309020205020404" pitchFamily="49" charset="0"/>
              </a:rPr>
              <a:t>.</a:t>
            </a:r>
            <a:r>
              <a:rPr lang="en-GB" sz="1400" dirty="0" err="1">
                <a:latin typeface="Courier New" panose="02070309020205020404" pitchFamily="49" charset="0"/>
                <a:cs typeface="Courier New" panose="02070309020205020404" pitchFamily="49" charset="0"/>
              </a:rPr>
              <a:t>globl</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Test_Assembly</a:t>
            </a:r>
            <a:endParaRPr lang="es-ES"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.text</a:t>
            </a:r>
            <a:endParaRPr lang="es-ES" sz="1400" dirty="0">
              <a:latin typeface="Courier New" panose="02070309020205020404" pitchFamily="49" charset="0"/>
              <a:cs typeface="Courier New" panose="02070309020205020404" pitchFamily="49" charset="0"/>
            </a:endParaRPr>
          </a:p>
          <a:p>
            <a:pPr marL="0" indent="0">
              <a:buNone/>
            </a:pPr>
            <a:r>
              <a:rPr lang="en-GB" sz="1400" dirty="0" err="1">
                <a:latin typeface="Courier New" panose="02070309020205020404" pitchFamily="49" charset="0"/>
                <a:cs typeface="Courier New" panose="02070309020205020404" pitchFamily="49" charset="0"/>
              </a:rPr>
              <a:t>Test_Assembly</a:t>
            </a:r>
            <a:r>
              <a:rPr lang="en-GB" sz="1400" dirty="0">
                <a:latin typeface="Courier New" panose="02070309020205020404" pitchFamily="49" charset="0"/>
                <a:cs typeface="Courier New" panose="02070309020205020404" pitchFamily="49" charset="0"/>
              </a:rPr>
              <a:t>:</a:t>
            </a:r>
            <a:endParaRPr lang="es-ES"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li t2, 0x400         # Disable Dual-Issue Execution</a:t>
            </a:r>
            <a:endParaRPr lang="es-ES" sz="1400" b="1"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err="1">
                <a:solidFill>
                  <a:srgbClr val="FF0000"/>
                </a:solidFill>
                <a:latin typeface="Courier New" panose="02070309020205020404" pitchFamily="49" charset="0"/>
                <a:cs typeface="Courier New" panose="02070309020205020404" pitchFamily="49" charset="0"/>
              </a:rPr>
              <a:t>csrrs</a:t>
            </a:r>
            <a:r>
              <a:rPr lang="en-GB" sz="1400" b="1" dirty="0">
                <a:solidFill>
                  <a:srgbClr val="FF0000"/>
                </a:solidFill>
                <a:latin typeface="Courier New" panose="02070309020205020404" pitchFamily="49" charset="0"/>
                <a:cs typeface="Courier New" panose="02070309020205020404" pitchFamily="49" charset="0"/>
              </a:rPr>
              <a:t> t1, 0x7F9, t2</a:t>
            </a:r>
            <a:endParaRPr lang="es-ES" sz="1400" b="1" dirty="0">
              <a:solidFill>
                <a:srgbClr val="FF0000"/>
              </a:solidFill>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t0, 0x0</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t1, 0x1</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t2, 0x1</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t3, 0x3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t4, 0x4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t5, 0x5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t6, 0x6                </a:t>
            </a:r>
            <a:endParaRPr lang="es-ES" sz="1400" dirty="0">
              <a:latin typeface="Courier New" panose="02070309020205020404" pitchFamily="49" charset="0"/>
              <a:cs typeface="Courier New" panose="02070309020205020404" pitchFamily="49" charset="0"/>
            </a:endParaRPr>
          </a:p>
          <a:p>
            <a:pPr marL="0" indent="0">
              <a:buNone/>
            </a:pPr>
            <a:r>
              <a:rPr lang="en-GB" sz="1400" dirty="0" err="1">
                <a:latin typeface="Courier New" panose="02070309020205020404" pitchFamily="49" charset="0"/>
                <a:cs typeface="Courier New" panose="02070309020205020404" pitchFamily="49" charset="0"/>
              </a:rPr>
              <a:t>lui</a:t>
            </a:r>
            <a:r>
              <a:rPr lang="en-GB" sz="1400" dirty="0">
                <a:latin typeface="Courier New" panose="02070309020205020404" pitchFamily="49" charset="0"/>
                <a:cs typeface="Courier New" panose="02070309020205020404" pitchFamily="49" charset="0"/>
              </a:rPr>
              <a:t> t2, 0xF4</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add t2, t2, 0x240</a:t>
            </a:r>
            <a:endParaRPr lang="es-ES"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p:txBody>
      </p:sp>
      <p:sp>
        <p:nvSpPr>
          <p:cNvPr id="14" name="Content Placeholder 1">
            <a:extLst>
              <a:ext uri="{FF2B5EF4-FFF2-40B4-BE49-F238E27FC236}">
                <a16:creationId xmlns:a16="http://schemas.microsoft.com/office/drawing/2014/main" id="{582D61C4-BB8F-4CA7-A6F7-FCBE5FCCE994}"/>
              </a:ext>
            </a:extLst>
          </p:cNvPr>
          <p:cNvSpPr txBox="1">
            <a:spLocks/>
          </p:cNvSpPr>
          <p:nvPr/>
        </p:nvSpPr>
        <p:spPr>
          <a:xfrm>
            <a:off x="6292513" y="979714"/>
            <a:ext cx="5328270"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REPEAT:</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add t0, t0, 1</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INSERT_NOPS_10</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INSERT_NOPS_4</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t3, t3, t1         </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sub t4, t4, t1</a:t>
            </a:r>
            <a:r>
              <a:rPr lang="es-ES" sz="900" dirty="0">
                <a:solidFill>
                  <a:srgbClr val="FF0000"/>
                </a:solidFill>
                <a:latin typeface="Courier New" panose="02070309020205020404" pitchFamily="49" charset="0"/>
                <a:cs typeface="Courier New" panose="02070309020205020404" pitchFamily="49" charset="0"/>
              </a:rPr>
              <a:t> </a:t>
            </a:r>
            <a:r>
              <a:rPr lang="en-GB" sz="1400" b="1" dirty="0">
                <a:solidFill>
                  <a:srgbClr val="FF0000"/>
                </a:solidFill>
                <a:latin typeface="Courier New" panose="02070309020205020404" pitchFamily="49" charset="0"/>
                <a:cs typeface="Courier New" panose="02070309020205020404" pitchFamily="49" charset="0"/>
              </a:rPr>
              <a:t> </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or  t5, t5, t1         </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t>
            </a:r>
            <a:r>
              <a:rPr lang="en-GB" sz="1400" b="1" dirty="0" err="1">
                <a:solidFill>
                  <a:srgbClr val="FF0000"/>
                </a:solidFill>
                <a:latin typeface="Courier New" panose="02070309020205020404" pitchFamily="49" charset="0"/>
                <a:cs typeface="Courier New" panose="02070309020205020404" pitchFamily="49" charset="0"/>
              </a:rPr>
              <a:t>xor</a:t>
            </a:r>
            <a:r>
              <a:rPr lang="en-GB" sz="1400" b="1" dirty="0">
                <a:solidFill>
                  <a:srgbClr val="FF0000"/>
                </a:solidFill>
                <a:latin typeface="Courier New" panose="02070309020205020404" pitchFamily="49" charset="0"/>
                <a:cs typeface="Courier New" panose="02070309020205020404" pitchFamily="49" charset="0"/>
              </a:rPr>
              <a:t> t6, t6, t1</a:t>
            </a:r>
            <a:r>
              <a:rPr lang="es-ES" sz="900" dirty="0">
                <a:solidFill>
                  <a:srgbClr val="FF0000"/>
                </a:solidFill>
                <a:latin typeface="Courier New" panose="02070309020205020404" pitchFamily="49" charset="0"/>
                <a:cs typeface="Courier New" panose="02070309020205020404" pitchFamily="49" charset="0"/>
              </a:rPr>
              <a:t> </a:t>
            </a:r>
            <a:r>
              <a:rPr lang="en-GB" sz="1400" b="1" dirty="0">
                <a:solidFill>
                  <a:srgbClr val="FF0000"/>
                </a:solidFill>
                <a:latin typeface="Courier New" panose="02070309020205020404" pitchFamily="49" charset="0"/>
                <a:cs typeface="Courier New" panose="02070309020205020404" pitchFamily="49" charset="0"/>
              </a:rPr>
              <a:t> </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INSERT_NOPS_10</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INSERT_NOPS_3</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bne</a:t>
            </a:r>
            <a:r>
              <a:rPr lang="en-GB" sz="1400" dirty="0">
                <a:latin typeface="Courier New" panose="02070309020205020404" pitchFamily="49" charset="0"/>
                <a:cs typeface="Courier New" panose="02070309020205020404" pitchFamily="49" charset="0"/>
              </a:rPr>
              <a:t> t0, t2, REPEAT # Repeat the loop</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p:txBody>
      </p:sp>
      <p:sp>
        <p:nvSpPr>
          <p:cNvPr id="17" name="Arco 16"/>
          <p:cNvSpPr/>
          <p:nvPr/>
        </p:nvSpPr>
        <p:spPr>
          <a:xfrm rot="8661836">
            <a:off x="370141" y="2549341"/>
            <a:ext cx="7149387" cy="2148533"/>
          </a:xfrm>
          <a:prstGeom prst="arc">
            <a:avLst>
              <a:gd name="adj1" fmla="val 12326206"/>
              <a:gd name="adj2" fmla="val 238758"/>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extLst>
      <p:ext uri="{BB962C8B-B14F-4D97-AF65-F5344CB8AC3E}">
        <p14:creationId xmlns:p14="http://schemas.microsoft.com/office/powerpoint/2010/main" val="3159236468"/>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0" y="1001486"/>
            <a:ext cx="12192000" cy="5856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692069" cy="680114"/>
          </a:xfrm>
        </p:spPr>
        <p:txBody>
          <a:bodyPr>
            <a:noAutofit/>
          </a:bodyPr>
          <a:lstStyle/>
          <a:p>
            <a:r>
              <a:rPr lang="en-US" sz="2800" b="1" dirty="0" err="1"/>
              <a:t>RVfpga</a:t>
            </a:r>
            <a:r>
              <a:rPr lang="en-US" sz="2800" b="1" dirty="0"/>
              <a:t> Lab 17: Four Independent A-L Instructions – Simulation – </a:t>
            </a:r>
            <a:r>
              <a:rPr lang="en-US" sz="2800" b="1" dirty="0">
                <a:solidFill>
                  <a:srgbClr val="FF0000"/>
                </a:solidFill>
              </a:rPr>
              <a:t>Single-Issue</a:t>
            </a:r>
          </a:p>
        </p:txBody>
      </p:sp>
      <p:pic>
        <p:nvPicPr>
          <p:cNvPr id="5" name="Imagen 4"/>
          <p:cNvPicPr>
            <a:picLocks noChangeAspect="1"/>
          </p:cNvPicPr>
          <p:nvPr/>
        </p:nvPicPr>
        <p:blipFill>
          <a:blip r:embed="rId2"/>
          <a:stretch>
            <a:fillRect/>
          </a:stretch>
        </p:blipFill>
        <p:spPr>
          <a:xfrm>
            <a:off x="85725" y="1115790"/>
            <a:ext cx="12020550" cy="5105400"/>
          </a:xfrm>
          <a:prstGeom prst="rect">
            <a:avLst/>
          </a:prstGeom>
        </p:spPr>
      </p:pic>
    </p:spTree>
    <p:extLst>
      <p:ext uri="{BB962C8B-B14F-4D97-AF65-F5344CB8AC3E}">
        <p14:creationId xmlns:p14="http://schemas.microsoft.com/office/powerpoint/2010/main" val="779381373"/>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994042"/>
            <a:ext cx="11677320" cy="51512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000" dirty="0"/>
              <a:t>The instructions are received in both ways at decode time, but they are only sent to execution in Way 0, because Way 1 is disabled.</a:t>
            </a:r>
            <a:endParaRPr lang="es-ES" sz="2000" dirty="0"/>
          </a:p>
          <a:p>
            <a:pPr lvl="1"/>
            <a:r>
              <a:rPr lang="en-GB" sz="1600" b="1" dirty="0"/>
              <a:t>Way 0</a:t>
            </a:r>
            <a:r>
              <a:rPr lang="en-GB" sz="1600" dirty="0"/>
              <a:t>:</a:t>
            </a:r>
            <a:endParaRPr lang="es-ES" sz="1600" dirty="0"/>
          </a:p>
          <a:p>
            <a:pPr lvl="2"/>
            <a:r>
              <a:rPr lang="en-GB" sz="1400" dirty="0"/>
              <a:t>Signal </a:t>
            </a:r>
            <a:r>
              <a:rPr lang="en-GB" sz="1400" dirty="0">
                <a:latin typeface="Courier New" panose="02070309020205020404" pitchFamily="49" charset="0"/>
                <a:cs typeface="Courier New" panose="02070309020205020404" pitchFamily="49" charset="0"/>
              </a:rPr>
              <a:t>dec_i0_decode_d</a:t>
            </a:r>
            <a:r>
              <a:rPr lang="en-GB" sz="1400" dirty="0"/>
              <a:t> is always 1 in our example; specifically, it is 1 for the four AL instructions under analysis.</a:t>
            </a:r>
            <a:endParaRPr lang="es-ES" sz="1400" dirty="0"/>
          </a:p>
          <a:p>
            <a:pPr lvl="2"/>
            <a:r>
              <a:rPr lang="en-GB" sz="1400" dirty="0"/>
              <a:t>The instruction in the Decode Stage </a:t>
            </a:r>
            <a:r>
              <a:rPr lang="en-GB" sz="1400" b="1" dirty="0"/>
              <a:t>is propagated</a:t>
            </a:r>
            <a:r>
              <a:rPr lang="en-GB" sz="1400" dirty="0"/>
              <a:t> to the I0 Pipe (</a:t>
            </a:r>
            <a:r>
              <a:rPr lang="en-GB" sz="1400" dirty="0">
                <a:latin typeface="Courier New" panose="02070309020205020404" pitchFamily="49" charset="0"/>
                <a:cs typeface="Courier New" panose="02070309020205020404" pitchFamily="49" charset="0"/>
              </a:rPr>
              <a:t>i0_inst_e1[31:0]</a:t>
            </a:r>
            <a:r>
              <a:rPr lang="en-GB" sz="1400" dirty="0"/>
              <a:t>)</a:t>
            </a:r>
            <a:endParaRPr lang="es-ES" sz="1400" dirty="0"/>
          </a:p>
          <a:p>
            <a:pPr lvl="1"/>
            <a:r>
              <a:rPr lang="en-GB" sz="1600" b="1" dirty="0"/>
              <a:t>Way 1</a:t>
            </a:r>
            <a:r>
              <a:rPr lang="en-GB" sz="1600" dirty="0"/>
              <a:t>:</a:t>
            </a:r>
            <a:endParaRPr lang="es-ES" sz="1600" dirty="0"/>
          </a:p>
          <a:p>
            <a:pPr lvl="2"/>
            <a:r>
              <a:rPr lang="en-GB" sz="1400" dirty="0"/>
              <a:t>Signal </a:t>
            </a:r>
            <a:r>
              <a:rPr lang="en-GB" sz="1400" dirty="0">
                <a:latin typeface="Courier New" panose="02070309020205020404" pitchFamily="49" charset="0"/>
                <a:cs typeface="Courier New" panose="02070309020205020404" pitchFamily="49" charset="0"/>
              </a:rPr>
              <a:t>dec_i1_decode_d</a:t>
            </a:r>
            <a:r>
              <a:rPr lang="en-GB" sz="1400" dirty="0"/>
              <a:t> is always 0 in our example; specifically, it is 0 for the four AL instructions under analysis.</a:t>
            </a:r>
            <a:endParaRPr lang="es-ES" sz="1400" dirty="0"/>
          </a:p>
          <a:p>
            <a:pPr lvl="2"/>
            <a:r>
              <a:rPr lang="en-GB" sz="1400" dirty="0"/>
              <a:t>The instruction at the Decode Stage </a:t>
            </a:r>
            <a:r>
              <a:rPr lang="en-GB" sz="1400" b="1" dirty="0"/>
              <a:t>is NOT propagated</a:t>
            </a:r>
            <a:r>
              <a:rPr lang="en-GB" sz="1400" dirty="0"/>
              <a:t> (</a:t>
            </a:r>
            <a:r>
              <a:rPr lang="en-GB" sz="1400" dirty="0">
                <a:latin typeface="Courier New" panose="02070309020205020404" pitchFamily="49" charset="0"/>
                <a:cs typeface="Courier New" panose="02070309020205020404" pitchFamily="49" charset="0"/>
              </a:rPr>
              <a:t>i1_inst_e1[31:0]</a:t>
            </a:r>
            <a:r>
              <a:rPr lang="en-GB" sz="1400" dirty="0"/>
              <a:t>) to the Execution Stage.</a:t>
            </a:r>
            <a:endParaRPr lang="es-ES" sz="1400" dirty="0"/>
          </a:p>
          <a:p>
            <a:endParaRPr lang="es-ES" sz="2000" b="1" dirty="0"/>
          </a:p>
          <a:p>
            <a:r>
              <a:rPr lang="en-GB" sz="2000" dirty="0"/>
              <a:t>Accordingly, only the ALU from the I0 Pipe is used (see signals </a:t>
            </a:r>
            <a:r>
              <a:rPr lang="en-GB" sz="2000" dirty="0" err="1">
                <a:latin typeface="Courier New" panose="02070309020205020404" pitchFamily="49" charset="0"/>
                <a:cs typeface="Courier New" panose="02070309020205020404" pitchFamily="49" charset="0"/>
              </a:rPr>
              <a:t>aff</a:t>
            </a:r>
            <a:r>
              <a:rPr lang="en-GB" sz="2000" dirty="0"/>
              <a:t>, </a:t>
            </a:r>
            <a:r>
              <a:rPr lang="en-GB" sz="2000" dirty="0" err="1">
                <a:latin typeface="Courier New" panose="02070309020205020404" pitchFamily="49" charset="0"/>
                <a:cs typeface="Courier New" panose="02070309020205020404" pitchFamily="49" charset="0"/>
              </a:rPr>
              <a:t>bff</a:t>
            </a:r>
            <a:r>
              <a:rPr lang="en-GB" sz="2000" dirty="0"/>
              <a:t> and </a:t>
            </a:r>
            <a:r>
              <a:rPr lang="en-GB" sz="2000" dirty="0">
                <a:latin typeface="Courier New" panose="02070309020205020404" pitchFamily="49" charset="0"/>
                <a:cs typeface="Courier New" panose="02070309020205020404" pitchFamily="49" charset="0"/>
              </a:rPr>
              <a:t>out</a:t>
            </a:r>
            <a:r>
              <a:rPr lang="en-GB" sz="2000" dirty="0"/>
              <a:t> in both ways) and only write port 0 of the Register File is used (see signals </a:t>
            </a:r>
            <a:r>
              <a:rPr lang="en-GB" sz="2000" dirty="0" err="1">
                <a:latin typeface="Courier New" panose="02070309020205020404" pitchFamily="49" charset="0"/>
                <a:cs typeface="Courier New" panose="02070309020205020404" pitchFamily="49" charset="0"/>
              </a:rPr>
              <a:t>waddr</a:t>
            </a:r>
            <a:r>
              <a:rPr lang="en-GB" sz="2000" dirty="0"/>
              <a:t>, </a:t>
            </a:r>
            <a:r>
              <a:rPr lang="en-GB" sz="2000" dirty="0">
                <a:latin typeface="Courier New" panose="02070309020205020404" pitchFamily="49" charset="0"/>
                <a:cs typeface="Courier New" panose="02070309020205020404" pitchFamily="49" charset="0"/>
              </a:rPr>
              <a:t>wen</a:t>
            </a:r>
            <a:r>
              <a:rPr lang="en-GB" sz="2000" dirty="0"/>
              <a:t> and </a:t>
            </a:r>
            <a:r>
              <a:rPr lang="en-GB" sz="2000" dirty="0" err="1">
                <a:latin typeface="Courier New" panose="02070309020205020404" pitchFamily="49" charset="0"/>
                <a:cs typeface="Courier New" panose="02070309020205020404" pitchFamily="49" charset="0"/>
              </a:rPr>
              <a:t>wd</a:t>
            </a:r>
            <a:r>
              <a:rPr lang="en-GB" sz="2000" dirty="0"/>
              <a:t> in both ways).</a:t>
            </a:r>
            <a:endParaRPr lang="es-ES" sz="2000" b="1" dirty="0"/>
          </a:p>
          <a:p>
            <a:endParaRPr lang="es-ES" sz="1600" dirty="0"/>
          </a:p>
        </p:txBody>
      </p:sp>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692069" cy="680114"/>
          </a:xfrm>
        </p:spPr>
        <p:txBody>
          <a:bodyPr>
            <a:noAutofit/>
          </a:bodyPr>
          <a:lstStyle/>
          <a:p>
            <a:r>
              <a:rPr lang="en-US" sz="2800" b="1" dirty="0" err="1"/>
              <a:t>RVfpga</a:t>
            </a:r>
            <a:r>
              <a:rPr lang="en-US" sz="2800" b="1" dirty="0"/>
              <a:t> Lab 17: Four Independent A-L Instructions – Simulation – </a:t>
            </a:r>
            <a:r>
              <a:rPr lang="en-US" sz="2800" b="1" dirty="0">
                <a:solidFill>
                  <a:srgbClr val="FF0000"/>
                </a:solidFill>
              </a:rPr>
              <a:t>Single-Issue</a:t>
            </a:r>
            <a:endParaRPr lang="en-US" sz="2800" b="1" dirty="0"/>
          </a:p>
        </p:txBody>
      </p:sp>
    </p:spTree>
    <p:extLst>
      <p:ext uri="{BB962C8B-B14F-4D97-AF65-F5344CB8AC3E}">
        <p14:creationId xmlns:p14="http://schemas.microsoft.com/office/powerpoint/2010/main" val="1675141442"/>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692069" cy="680114"/>
          </a:xfrm>
        </p:spPr>
        <p:txBody>
          <a:bodyPr>
            <a:noAutofit/>
          </a:bodyPr>
          <a:lstStyle/>
          <a:p>
            <a:r>
              <a:rPr lang="en-US" sz="2800" b="1" dirty="0" err="1"/>
              <a:t>RVfpga</a:t>
            </a:r>
            <a:r>
              <a:rPr lang="en-US" sz="2800" b="1" dirty="0"/>
              <a:t> Lab 17: Four Independent A-L Instructions – Diagram – </a:t>
            </a:r>
            <a:r>
              <a:rPr lang="en-US" sz="3200" b="1" dirty="0">
                <a:solidFill>
                  <a:srgbClr val="FF0000"/>
                </a:solidFill>
              </a:rPr>
              <a:t>Single-Issue</a:t>
            </a:r>
            <a:endParaRPr lang="en-US" sz="2800" b="1" dirty="0"/>
          </a:p>
        </p:txBody>
      </p:sp>
      <p:pic>
        <p:nvPicPr>
          <p:cNvPr id="7" name="Imagen 6"/>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805539" y="968829"/>
            <a:ext cx="10635343" cy="5181599"/>
          </a:xfrm>
          <a:prstGeom prst="rect">
            <a:avLst/>
          </a:prstGeom>
          <a:noFill/>
          <a:ln>
            <a:noFill/>
          </a:ln>
        </p:spPr>
      </p:pic>
    </p:spTree>
    <p:extLst>
      <p:ext uri="{BB962C8B-B14F-4D97-AF65-F5344CB8AC3E}">
        <p14:creationId xmlns:p14="http://schemas.microsoft.com/office/powerpoint/2010/main" val="2579926413"/>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2800" b="1" dirty="0" err="1"/>
              <a:t>RVfpga</a:t>
            </a:r>
            <a:r>
              <a:rPr lang="en-US" sz="2800" b="1" dirty="0"/>
              <a:t> Lab 17: Four Independent A-L Instructions – Example – </a:t>
            </a:r>
            <a:r>
              <a:rPr lang="en-US" sz="3200" b="1" dirty="0">
                <a:solidFill>
                  <a:srgbClr val="FF0000"/>
                </a:solidFill>
              </a:rPr>
              <a:t>Dual-Issue</a:t>
            </a:r>
            <a:endParaRPr lang="en-US" sz="2800" b="1" dirty="0">
              <a:solidFill>
                <a:srgbClr val="FF0000"/>
              </a:solidFill>
            </a:endParaRPr>
          </a:p>
        </p:txBody>
      </p:sp>
      <p:sp>
        <p:nvSpPr>
          <p:cNvPr id="12" name="Content Placeholder 1">
            <a:extLst>
              <a:ext uri="{FF2B5EF4-FFF2-40B4-BE49-F238E27FC236}">
                <a16:creationId xmlns:a16="http://schemas.microsoft.com/office/drawing/2014/main" id="{582D61C4-BB8F-4CA7-A6F7-FCBE5FCCE994}"/>
              </a:ext>
            </a:extLst>
          </p:cNvPr>
          <p:cNvSpPr txBox="1">
            <a:spLocks/>
          </p:cNvSpPr>
          <p:nvPr/>
        </p:nvSpPr>
        <p:spPr>
          <a:xfrm>
            <a:off x="272143" y="979714"/>
            <a:ext cx="6052457"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dirty="0">
                <a:latin typeface="Courier New" panose="02070309020205020404" pitchFamily="49" charset="0"/>
                <a:cs typeface="Courier New" panose="02070309020205020404" pitchFamily="49" charset="0"/>
              </a:rPr>
              <a:t>.</a:t>
            </a:r>
            <a:r>
              <a:rPr lang="en-GB" sz="1400" dirty="0" err="1">
                <a:latin typeface="Courier New" panose="02070309020205020404" pitchFamily="49" charset="0"/>
                <a:cs typeface="Courier New" panose="02070309020205020404" pitchFamily="49" charset="0"/>
              </a:rPr>
              <a:t>globl</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Test_Assembly</a:t>
            </a:r>
            <a:endParaRPr lang="es-ES"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.text</a:t>
            </a:r>
            <a:endParaRPr lang="es-ES" sz="1400" dirty="0">
              <a:latin typeface="Courier New" panose="02070309020205020404" pitchFamily="49" charset="0"/>
              <a:cs typeface="Courier New" panose="02070309020205020404" pitchFamily="49" charset="0"/>
            </a:endParaRPr>
          </a:p>
          <a:p>
            <a:pPr marL="0" indent="0">
              <a:buNone/>
            </a:pPr>
            <a:r>
              <a:rPr lang="en-GB" sz="1400" dirty="0" err="1">
                <a:latin typeface="Courier New" panose="02070309020205020404" pitchFamily="49" charset="0"/>
                <a:cs typeface="Courier New" panose="02070309020205020404" pitchFamily="49" charset="0"/>
              </a:rPr>
              <a:t>Test_Assembly</a:t>
            </a:r>
            <a:r>
              <a:rPr lang="en-GB" sz="1400" dirty="0">
                <a:latin typeface="Courier New" panose="02070309020205020404" pitchFamily="49" charset="0"/>
                <a:cs typeface="Courier New" panose="02070309020205020404" pitchFamily="49" charset="0"/>
              </a:rPr>
              <a:t>:</a:t>
            </a:r>
            <a:endParaRPr lang="es-ES"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li t2, 0x400         # Disable Dual-Issue Execution</a:t>
            </a:r>
            <a:endParaRPr lang="es-ES" sz="1400" dirty="0">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csrrs</a:t>
            </a:r>
            <a:r>
              <a:rPr lang="en-GB" sz="1400" dirty="0">
                <a:latin typeface="Courier New" panose="02070309020205020404" pitchFamily="49" charset="0"/>
                <a:cs typeface="Courier New" panose="02070309020205020404" pitchFamily="49" charset="0"/>
              </a:rPr>
              <a:t> t1, 0x7F9, t2</a:t>
            </a:r>
            <a:endParaRPr lang="es-ES"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t0, 0x0</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t1, 0x1</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t2, 0x1</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t3, 0x3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t4, 0x4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t5, 0x5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t6, 0x6                </a:t>
            </a:r>
            <a:endParaRPr lang="es-ES" sz="1400" dirty="0">
              <a:latin typeface="Courier New" panose="02070309020205020404" pitchFamily="49" charset="0"/>
              <a:cs typeface="Courier New" panose="02070309020205020404" pitchFamily="49" charset="0"/>
            </a:endParaRPr>
          </a:p>
          <a:p>
            <a:pPr marL="0" indent="0">
              <a:buNone/>
            </a:pPr>
            <a:r>
              <a:rPr lang="en-GB" sz="1400" dirty="0" err="1">
                <a:latin typeface="Courier New" panose="02070309020205020404" pitchFamily="49" charset="0"/>
                <a:cs typeface="Courier New" panose="02070309020205020404" pitchFamily="49" charset="0"/>
              </a:rPr>
              <a:t>lui</a:t>
            </a:r>
            <a:r>
              <a:rPr lang="en-GB" sz="1400" dirty="0">
                <a:latin typeface="Courier New" panose="02070309020205020404" pitchFamily="49" charset="0"/>
                <a:cs typeface="Courier New" panose="02070309020205020404" pitchFamily="49" charset="0"/>
              </a:rPr>
              <a:t> t2, 0xF4</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add t2, t2, 0x240</a:t>
            </a:r>
            <a:endParaRPr lang="es-ES"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p:txBody>
      </p:sp>
      <p:sp>
        <p:nvSpPr>
          <p:cNvPr id="14" name="Content Placeholder 1">
            <a:extLst>
              <a:ext uri="{FF2B5EF4-FFF2-40B4-BE49-F238E27FC236}">
                <a16:creationId xmlns:a16="http://schemas.microsoft.com/office/drawing/2014/main" id="{582D61C4-BB8F-4CA7-A6F7-FCBE5FCCE994}"/>
              </a:ext>
            </a:extLst>
          </p:cNvPr>
          <p:cNvSpPr txBox="1">
            <a:spLocks/>
          </p:cNvSpPr>
          <p:nvPr/>
        </p:nvSpPr>
        <p:spPr>
          <a:xfrm>
            <a:off x="6292513" y="979714"/>
            <a:ext cx="5328270"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REPEAT:</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add t0, t0, 1</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INSERT_NOPS_10</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INSERT_NOPS_4</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add t3, t3, t1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sub t4, t4, t1</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or  t5, t5, t1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xor</a:t>
            </a:r>
            <a:r>
              <a:rPr lang="en-GB" sz="1400" dirty="0">
                <a:latin typeface="Courier New" panose="02070309020205020404" pitchFamily="49" charset="0"/>
                <a:cs typeface="Courier New" panose="02070309020205020404" pitchFamily="49" charset="0"/>
              </a:rPr>
              <a:t> t6, t6, t1</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INSERT_NOPS_10</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INSERT_NOPS_3</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bne</a:t>
            </a:r>
            <a:r>
              <a:rPr lang="en-GB" sz="1400" dirty="0">
                <a:latin typeface="Courier New" panose="02070309020205020404" pitchFamily="49" charset="0"/>
                <a:cs typeface="Courier New" panose="02070309020205020404" pitchFamily="49" charset="0"/>
              </a:rPr>
              <a:t> t0, t2, REPEAT # Repeat the loop</a:t>
            </a:r>
            <a:r>
              <a:rPr lang="es-ES" sz="9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p:txBody>
      </p:sp>
      <p:sp>
        <p:nvSpPr>
          <p:cNvPr id="17" name="Arco 16"/>
          <p:cNvSpPr/>
          <p:nvPr/>
        </p:nvSpPr>
        <p:spPr>
          <a:xfrm rot="8661836">
            <a:off x="370141" y="2549341"/>
            <a:ext cx="7149387" cy="2148533"/>
          </a:xfrm>
          <a:prstGeom prst="arc">
            <a:avLst>
              <a:gd name="adj1" fmla="val 12326206"/>
              <a:gd name="adj2" fmla="val 238758"/>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extLst>
      <p:ext uri="{BB962C8B-B14F-4D97-AF65-F5344CB8AC3E}">
        <p14:creationId xmlns:p14="http://schemas.microsoft.com/office/powerpoint/2010/main" val="2656799433"/>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0" y="1001486"/>
            <a:ext cx="12192000" cy="5856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692069" cy="680114"/>
          </a:xfrm>
        </p:spPr>
        <p:txBody>
          <a:bodyPr>
            <a:noAutofit/>
          </a:bodyPr>
          <a:lstStyle/>
          <a:p>
            <a:r>
              <a:rPr lang="en-US" sz="2800" b="1" dirty="0" err="1"/>
              <a:t>RVfpga</a:t>
            </a:r>
            <a:r>
              <a:rPr lang="en-US" sz="2800" b="1" dirty="0"/>
              <a:t> Lab 17: Four Independent A-L Instructions – Simulation – </a:t>
            </a:r>
            <a:r>
              <a:rPr lang="en-US" sz="3200" b="1" dirty="0">
                <a:solidFill>
                  <a:srgbClr val="FF0000"/>
                </a:solidFill>
              </a:rPr>
              <a:t>Dual-Issue</a:t>
            </a:r>
            <a:endParaRPr lang="en-US" sz="2800" b="1" dirty="0">
              <a:solidFill>
                <a:srgbClr val="FF0000"/>
              </a:solidFill>
            </a:endParaRPr>
          </a:p>
        </p:txBody>
      </p:sp>
      <p:pic>
        <p:nvPicPr>
          <p:cNvPr id="7" name="Imagen 6"/>
          <p:cNvPicPr>
            <a:picLocks noChangeAspect="1"/>
          </p:cNvPicPr>
          <p:nvPr/>
        </p:nvPicPr>
        <p:blipFill>
          <a:blip r:embed="rId2"/>
          <a:stretch>
            <a:fillRect/>
          </a:stretch>
        </p:blipFill>
        <p:spPr>
          <a:xfrm>
            <a:off x="334579" y="1001486"/>
            <a:ext cx="11549816" cy="5453743"/>
          </a:xfrm>
          <a:prstGeom prst="rect">
            <a:avLst/>
          </a:prstGeom>
        </p:spPr>
      </p:pic>
    </p:spTree>
    <p:extLst>
      <p:ext uri="{BB962C8B-B14F-4D97-AF65-F5344CB8AC3E}">
        <p14:creationId xmlns:p14="http://schemas.microsoft.com/office/powerpoint/2010/main" val="2311248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err="1"/>
              <a:t>RVfpgaSim</a:t>
            </a:r>
            <a:endParaRPr lang="en-US" b="1" dirty="0"/>
          </a:p>
        </p:txBody>
      </p:sp>
      <p:sp>
        <p:nvSpPr>
          <p:cNvPr id="3" name="Rectangle 2"/>
          <p:cNvSpPr>
            <a:spLocks noChangeArrowheads="1"/>
          </p:cNvSpPr>
          <p:nvPr/>
        </p:nvSpPr>
        <p:spPr bwMode="auto">
          <a:xfrm>
            <a:off x="549195" y="1112453"/>
            <a:ext cx="1055813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Tx/>
              <a:buChar char="-"/>
              <a:tabLst/>
            </a:pPr>
            <a:r>
              <a:rPr kumimoji="0" lang="en-GB" altLang="es-ES" sz="3200" b="1" i="0" u="none" strike="noStrike" cap="none" normalizeH="0" baseline="0" dirty="0" err="1">
                <a:ln>
                  <a:noFill/>
                </a:ln>
                <a:solidFill>
                  <a:schemeClr val="tx1"/>
                </a:solidFill>
                <a:effectLst/>
                <a:latin typeface="Arial" panose="020B0604020202020204" pitchFamily="34" charset="0"/>
                <a:ea typeface="Arial" panose="020B0604020202020204" pitchFamily="34" charset="0"/>
                <a:cs typeface="Arial" panose="020B0604020202020204" pitchFamily="34" charset="0"/>
              </a:rPr>
              <a:t>RVfpgaSim</a:t>
            </a:r>
            <a:r>
              <a:rPr kumimoji="0" lang="en-GB" altLang="es-ES" sz="3200" b="0" i="0" u="none" strike="noStrike" cap="none" normalizeH="0" baseline="0" dirty="0">
                <a:ln>
                  <a:noFill/>
                </a:ln>
                <a:solidFill>
                  <a:schemeClr val="tx1"/>
                </a:solidFill>
                <a:effectLst/>
                <a:latin typeface="Arial" panose="020B0604020202020204" pitchFamily="34" charset="0"/>
                <a:ea typeface="Arial" panose="020B0604020202020204" pitchFamily="34" charset="0"/>
                <a:cs typeface="Arial" panose="020B0604020202020204" pitchFamily="34" charset="0"/>
              </a:rPr>
              <a:t> is the </a:t>
            </a:r>
            <a:r>
              <a:rPr kumimoji="0" lang="en-GB" altLang="es-ES" sz="3200" b="0" i="0" u="none" strike="noStrike" cap="none" normalizeH="0" baseline="0" dirty="0" err="1">
                <a:ln>
                  <a:noFill/>
                </a:ln>
                <a:solidFill>
                  <a:schemeClr val="tx1"/>
                </a:solidFill>
                <a:effectLst/>
                <a:latin typeface="Arial" panose="020B0604020202020204" pitchFamily="34" charset="0"/>
                <a:ea typeface="Arial" panose="020B0604020202020204" pitchFamily="34" charset="0"/>
                <a:cs typeface="Arial" panose="020B0604020202020204" pitchFamily="34" charset="0"/>
              </a:rPr>
              <a:t>SweRVolfX</a:t>
            </a:r>
            <a:r>
              <a:rPr kumimoji="0" lang="en-GB" altLang="es-ES" sz="3200" b="0" i="0" u="none" strike="noStrike" cap="none" normalizeH="0" baseline="0" dirty="0">
                <a:ln>
                  <a:noFill/>
                </a:ln>
                <a:solidFill>
                  <a:schemeClr val="tx1"/>
                </a:solidFill>
                <a:effectLst/>
                <a:latin typeface="Arial" panose="020B0604020202020204" pitchFamily="34" charset="0"/>
                <a:ea typeface="Arial" panose="020B0604020202020204" pitchFamily="34" charset="0"/>
                <a:cs typeface="Arial" panose="020B0604020202020204" pitchFamily="34" charset="0"/>
              </a:rPr>
              <a:t> SoC wrapped in a testbench to be used by HDL simulators. </a:t>
            </a:r>
            <a:endParaRPr kumimoji="0" lang="en-GB" altLang="es-ES" sz="3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19606116"/>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994042"/>
            <a:ext cx="11677320" cy="51512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dirty="0"/>
              <a:t>In each cycle, two instructions are decoded, one in each way, and two instructions are sent to the Execute stages, one through the I0 pipe and the other through I1.</a:t>
            </a:r>
            <a:endParaRPr lang="es-ES" sz="2400" dirty="0"/>
          </a:p>
          <a:p>
            <a:pPr lvl="1"/>
            <a:r>
              <a:rPr lang="en-GB" b="1" dirty="0"/>
              <a:t>Way 0</a:t>
            </a:r>
            <a:r>
              <a:rPr lang="en-GB" dirty="0"/>
              <a:t>:</a:t>
            </a:r>
            <a:endParaRPr lang="es-ES" dirty="0"/>
          </a:p>
          <a:p>
            <a:pPr lvl="2"/>
            <a:r>
              <a:rPr lang="en-GB" dirty="0"/>
              <a:t>Signal </a:t>
            </a:r>
            <a:r>
              <a:rPr lang="en-GB" dirty="0">
                <a:latin typeface="Courier New" panose="02070309020205020404" pitchFamily="49" charset="0"/>
                <a:cs typeface="Courier New" panose="02070309020205020404" pitchFamily="49" charset="0"/>
              </a:rPr>
              <a:t>dec_i0_decode_d</a:t>
            </a:r>
            <a:r>
              <a:rPr lang="en-GB" dirty="0"/>
              <a:t> is always 1 – being true for two of the four A-L instructions of our example (the other two A-L instructions are decoded in Way 1).</a:t>
            </a:r>
            <a:endParaRPr lang="es-ES" dirty="0"/>
          </a:p>
          <a:p>
            <a:pPr lvl="2"/>
            <a:r>
              <a:rPr lang="en-GB" dirty="0"/>
              <a:t>The instruction in the Decode stage is propagated to the I0 Pipe (</a:t>
            </a:r>
            <a:r>
              <a:rPr lang="en-GB" dirty="0">
                <a:latin typeface="Courier New" panose="02070309020205020404" pitchFamily="49" charset="0"/>
                <a:cs typeface="Courier New" panose="02070309020205020404" pitchFamily="49" charset="0"/>
              </a:rPr>
              <a:t>i0_inst_e1[31:0]</a:t>
            </a:r>
            <a:r>
              <a:rPr lang="en-GB" dirty="0"/>
              <a:t>).</a:t>
            </a:r>
            <a:endParaRPr lang="es-ES" dirty="0"/>
          </a:p>
          <a:p>
            <a:pPr lvl="1"/>
            <a:r>
              <a:rPr lang="en-GB" b="1" dirty="0"/>
              <a:t>Way 1</a:t>
            </a:r>
            <a:r>
              <a:rPr lang="en-GB" dirty="0"/>
              <a:t>:</a:t>
            </a:r>
            <a:endParaRPr lang="es-ES" dirty="0"/>
          </a:p>
          <a:p>
            <a:pPr lvl="2"/>
            <a:r>
              <a:rPr lang="en-GB" dirty="0"/>
              <a:t>Signal </a:t>
            </a:r>
            <a:r>
              <a:rPr lang="en-GB" dirty="0">
                <a:latin typeface="Courier New" panose="02070309020205020404" pitchFamily="49" charset="0"/>
                <a:cs typeface="Courier New" panose="02070309020205020404" pitchFamily="49" charset="0"/>
              </a:rPr>
              <a:t>dec_i1_decode_d</a:t>
            </a:r>
            <a:r>
              <a:rPr lang="en-GB" dirty="0"/>
              <a:t> is always 1 – being true for two of the four A-L instructions of our example (the other two A-L instructions are decoded in Way 0).</a:t>
            </a:r>
            <a:endParaRPr lang="es-ES" dirty="0"/>
          </a:p>
          <a:p>
            <a:pPr lvl="2"/>
            <a:r>
              <a:rPr lang="en-GB" dirty="0"/>
              <a:t>The instruction in the Decode stage is propagated to the I1 Pipe (</a:t>
            </a:r>
            <a:r>
              <a:rPr lang="en-GB" dirty="0">
                <a:latin typeface="Courier New" panose="02070309020205020404" pitchFamily="49" charset="0"/>
                <a:cs typeface="Courier New" panose="02070309020205020404" pitchFamily="49" charset="0"/>
              </a:rPr>
              <a:t>i1_inst_e1[31:0]</a:t>
            </a:r>
            <a:r>
              <a:rPr lang="en-GB" dirty="0"/>
              <a:t>).</a:t>
            </a:r>
            <a:endParaRPr lang="es-ES" sz="2400" b="1" dirty="0"/>
          </a:p>
          <a:p>
            <a:r>
              <a:rPr lang="en-GB" sz="2400" dirty="0"/>
              <a:t>Thus, the ALUs in both pipes (I0 and I1) are used (see signals </a:t>
            </a:r>
            <a:r>
              <a:rPr lang="en-GB" sz="2400" dirty="0" err="1">
                <a:latin typeface="Courier New" panose="02070309020205020404" pitchFamily="49" charset="0"/>
                <a:cs typeface="Courier New" panose="02070309020205020404" pitchFamily="49" charset="0"/>
              </a:rPr>
              <a:t>aff</a:t>
            </a:r>
            <a:r>
              <a:rPr lang="en-GB" sz="2400" dirty="0"/>
              <a:t>, </a:t>
            </a:r>
            <a:r>
              <a:rPr lang="en-GB" sz="2400" dirty="0" err="1">
                <a:latin typeface="Courier New" panose="02070309020205020404" pitchFamily="49" charset="0"/>
                <a:cs typeface="Courier New" panose="02070309020205020404" pitchFamily="49" charset="0"/>
              </a:rPr>
              <a:t>bff</a:t>
            </a:r>
            <a:r>
              <a:rPr lang="en-GB" sz="2400" dirty="0"/>
              <a:t>, and </a:t>
            </a:r>
            <a:r>
              <a:rPr lang="en-GB" sz="2400" dirty="0">
                <a:latin typeface="Courier New" panose="02070309020205020404" pitchFamily="49" charset="0"/>
                <a:cs typeface="Courier New" panose="02070309020205020404" pitchFamily="49" charset="0"/>
              </a:rPr>
              <a:t>out</a:t>
            </a:r>
            <a:r>
              <a:rPr lang="en-GB" sz="2400" dirty="0"/>
              <a:t> in both ways), and both Register File write ports are used (see signals </a:t>
            </a:r>
            <a:r>
              <a:rPr lang="en-GB" sz="2400" dirty="0" err="1">
                <a:latin typeface="Courier New" panose="02070309020205020404" pitchFamily="49" charset="0"/>
                <a:cs typeface="Courier New" panose="02070309020205020404" pitchFamily="49" charset="0"/>
              </a:rPr>
              <a:t>waddr</a:t>
            </a:r>
            <a:r>
              <a:rPr lang="en-GB" sz="2400" dirty="0"/>
              <a:t>, </a:t>
            </a:r>
            <a:r>
              <a:rPr lang="en-GB" sz="2400" dirty="0">
                <a:latin typeface="Courier New" panose="02070309020205020404" pitchFamily="49" charset="0"/>
                <a:cs typeface="Courier New" panose="02070309020205020404" pitchFamily="49" charset="0"/>
              </a:rPr>
              <a:t>wen</a:t>
            </a:r>
            <a:r>
              <a:rPr lang="en-GB" sz="2400" dirty="0"/>
              <a:t> and </a:t>
            </a:r>
            <a:r>
              <a:rPr lang="en-GB" sz="2400" dirty="0" err="1">
                <a:latin typeface="Courier New" panose="02070309020205020404" pitchFamily="49" charset="0"/>
                <a:cs typeface="Courier New" panose="02070309020205020404" pitchFamily="49" charset="0"/>
              </a:rPr>
              <a:t>wd</a:t>
            </a:r>
            <a:r>
              <a:rPr lang="en-GB" sz="2400" dirty="0"/>
              <a:t> in both ways).</a:t>
            </a:r>
            <a:endParaRPr lang="es-ES" sz="2400" b="1" dirty="0"/>
          </a:p>
        </p:txBody>
      </p:sp>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692069" cy="680114"/>
          </a:xfrm>
        </p:spPr>
        <p:txBody>
          <a:bodyPr>
            <a:noAutofit/>
          </a:bodyPr>
          <a:lstStyle/>
          <a:p>
            <a:r>
              <a:rPr lang="en-US" sz="2800" b="1" dirty="0" err="1"/>
              <a:t>RVfpga</a:t>
            </a:r>
            <a:r>
              <a:rPr lang="en-US" sz="2800" b="1" dirty="0"/>
              <a:t> Lab 17: Four Independent A-L Instructions – Analysis – </a:t>
            </a:r>
            <a:r>
              <a:rPr lang="en-US" sz="3200" b="1" dirty="0">
                <a:solidFill>
                  <a:srgbClr val="FF0000"/>
                </a:solidFill>
              </a:rPr>
              <a:t>Dual-Issue</a:t>
            </a:r>
            <a:endParaRPr lang="en-US" sz="2800" b="1" dirty="0"/>
          </a:p>
        </p:txBody>
      </p:sp>
    </p:spTree>
    <p:extLst>
      <p:ext uri="{BB962C8B-B14F-4D97-AF65-F5344CB8AC3E}">
        <p14:creationId xmlns:p14="http://schemas.microsoft.com/office/powerpoint/2010/main" val="1670539538"/>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692069" cy="680114"/>
          </a:xfrm>
        </p:spPr>
        <p:txBody>
          <a:bodyPr>
            <a:noAutofit/>
          </a:bodyPr>
          <a:lstStyle/>
          <a:p>
            <a:r>
              <a:rPr lang="en-US" sz="2800" b="1" dirty="0" err="1"/>
              <a:t>RVfpga</a:t>
            </a:r>
            <a:r>
              <a:rPr lang="en-US" sz="2800" b="1" dirty="0"/>
              <a:t> Lab 17: Four Independent A-L Instructions – Diagram – </a:t>
            </a:r>
            <a:r>
              <a:rPr lang="en-US" sz="3200" b="1" dirty="0">
                <a:solidFill>
                  <a:srgbClr val="FF0000"/>
                </a:solidFill>
              </a:rPr>
              <a:t>Dual-Issue</a:t>
            </a:r>
            <a:endParaRPr lang="en-US" sz="2800" b="1" dirty="0"/>
          </a:p>
        </p:txBody>
      </p:sp>
      <p:pic>
        <p:nvPicPr>
          <p:cNvPr id="8" name="Imagen 7"/>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272143" y="1001486"/>
            <a:ext cx="11713028" cy="5159828"/>
          </a:xfrm>
          <a:prstGeom prst="rect">
            <a:avLst/>
          </a:prstGeom>
          <a:noFill/>
          <a:ln>
            <a:noFill/>
          </a:ln>
        </p:spPr>
      </p:pic>
    </p:spTree>
    <p:extLst>
      <p:ext uri="{BB962C8B-B14F-4D97-AF65-F5344CB8AC3E}">
        <p14:creationId xmlns:p14="http://schemas.microsoft.com/office/powerpoint/2010/main" val="2769492311"/>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2200" b="1" dirty="0" err="1"/>
              <a:t>RVfpga</a:t>
            </a:r>
            <a:r>
              <a:rPr lang="en-US" sz="2200" b="1" dirty="0"/>
              <a:t> Lab 17: Two </a:t>
            </a:r>
            <a:r>
              <a:rPr lang="en-US" sz="2200" b="1" dirty="0" err="1">
                <a:latin typeface="Courier New" panose="02070309020205020404" pitchFamily="49" charset="0"/>
                <a:cs typeface="Courier New" panose="02070309020205020404" pitchFamily="49" charset="0"/>
              </a:rPr>
              <a:t>mul</a:t>
            </a:r>
            <a:r>
              <a:rPr lang="en-US" sz="2200" b="1" dirty="0"/>
              <a:t> Instructions Interleaved with Two A-L Instructions – Example – </a:t>
            </a:r>
            <a:r>
              <a:rPr lang="en-US" sz="2200" b="1" dirty="0">
                <a:solidFill>
                  <a:srgbClr val="FF0000"/>
                </a:solidFill>
              </a:rPr>
              <a:t>Dual-Issue</a:t>
            </a:r>
          </a:p>
        </p:txBody>
      </p:sp>
      <p:sp>
        <p:nvSpPr>
          <p:cNvPr id="12" name="Content Placeholder 1">
            <a:extLst>
              <a:ext uri="{FF2B5EF4-FFF2-40B4-BE49-F238E27FC236}">
                <a16:creationId xmlns:a16="http://schemas.microsoft.com/office/drawing/2014/main" id="{582D61C4-BB8F-4CA7-A6F7-FCBE5FCCE994}"/>
              </a:ext>
            </a:extLst>
          </p:cNvPr>
          <p:cNvSpPr txBox="1">
            <a:spLocks/>
          </p:cNvSpPr>
          <p:nvPr/>
        </p:nvSpPr>
        <p:spPr>
          <a:xfrm>
            <a:off x="272143" y="979714"/>
            <a:ext cx="6052457"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dirty="0">
                <a:latin typeface="Courier New" panose="02070309020205020404" pitchFamily="49" charset="0"/>
                <a:cs typeface="Courier New" panose="02070309020205020404" pitchFamily="49" charset="0"/>
              </a:rPr>
              <a:t>.</a:t>
            </a:r>
            <a:r>
              <a:rPr lang="en-GB" sz="1400" dirty="0" err="1">
                <a:latin typeface="Courier New" panose="02070309020205020404" pitchFamily="49" charset="0"/>
                <a:cs typeface="Courier New" panose="02070309020205020404" pitchFamily="49" charset="0"/>
              </a:rPr>
              <a:t>globl</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Test_Assembly</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.text</a:t>
            </a:r>
            <a:endParaRPr lang="es-ES" sz="1400" dirty="0">
              <a:latin typeface="Courier New" panose="02070309020205020404" pitchFamily="49" charset="0"/>
              <a:cs typeface="Courier New" panose="02070309020205020404" pitchFamily="49" charset="0"/>
            </a:endParaRPr>
          </a:p>
          <a:p>
            <a:pPr marL="0" indent="0">
              <a:buNone/>
            </a:pPr>
            <a:r>
              <a:rPr lang="en-GB" sz="1400" dirty="0" err="1">
                <a:latin typeface="Courier New" panose="02070309020205020404" pitchFamily="49" charset="0"/>
                <a:cs typeface="Courier New" panose="02070309020205020404" pitchFamily="49" charset="0"/>
              </a:rPr>
              <a:t>Test_Assembly</a:t>
            </a:r>
            <a:r>
              <a:rPr lang="en-GB" sz="1400" dirty="0">
                <a:latin typeface="Courier New" panose="02070309020205020404" pitchFamily="49" charset="0"/>
                <a:cs typeface="Courier New" panose="02070309020205020404" pitchFamily="49" charset="0"/>
              </a:rPr>
              <a:t>:</a:t>
            </a:r>
            <a:endParaRPr lang="es-ES" sz="1400" dirty="0">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li t2, 0x400      # Disable Dual-Issue Execution</a:t>
            </a:r>
            <a:r>
              <a:rPr lang="es-ES" sz="1400" b="1" dirty="0">
                <a:solidFill>
                  <a:srgbClr val="FF0000"/>
                </a:solidFill>
                <a:latin typeface="Courier New" panose="02070309020205020404" pitchFamily="49" charset="0"/>
                <a:cs typeface="Courier New" panose="02070309020205020404" pitchFamily="49" charset="0"/>
              </a:rPr>
              <a:t> </a:t>
            </a:r>
            <a:r>
              <a:rPr lang="en-GB" sz="1400" b="1" dirty="0">
                <a:solidFill>
                  <a:srgbClr val="FF0000"/>
                </a:solidFill>
                <a:latin typeface="Courier New" panose="02070309020205020404" pitchFamily="49" charset="0"/>
                <a:cs typeface="Courier New" panose="02070309020205020404" pitchFamily="49" charset="0"/>
              </a:rPr>
              <a:t> </a:t>
            </a:r>
            <a:endParaRPr lang="es-ES" sz="1400" b="1"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t>
            </a:r>
            <a:r>
              <a:rPr lang="en-GB" sz="1400" b="1" dirty="0" err="1">
                <a:solidFill>
                  <a:srgbClr val="FF0000"/>
                </a:solidFill>
                <a:latin typeface="Courier New" panose="02070309020205020404" pitchFamily="49" charset="0"/>
                <a:cs typeface="Courier New" panose="02070309020205020404" pitchFamily="49" charset="0"/>
              </a:rPr>
              <a:t>csrrs</a:t>
            </a:r>
            <a:r>
              <a:rPr lang="en-GB" sz="1400" b="1" dirty="0">
                <a:solidFill>
                  <a:srgbClr val="FF0000"/>
                </a:solidFill>
                <a:latin typeface="Courier New" panose="02070309020205020404" pitchFamily="49" charset="0"/>
                <a:cs typeface="Courier New" panose="02070309020205020404" pitchFamily="49" charset="0"/>
              </a:rPr>
              <a:t> t1, 0x7F9, t2</a:t>
            </a:r>
            <a:r>
              <a:rPr lang="es-ES" sz="1400" b="1" dirty="0">
                <a:solidFill>
                  <a:srgbClr val="FF0000"/>
                </a:solidFill>
                <a:latin typeface="Courier New" panose="02070309020205020404" pitchFamily="49" charset="0"/>
                <a:cs typeface="Courier New" panose="02070309020205020404" pitchFamily="49" charset="0"/>
              </a:rPr>
              <a:t> </a:t>
            </a:r>
            <a:r>
              <a:rPr lang="en-GB" sz="1400" b="1" dirty="0">
                <a:solidFill>
                  <a:srgbClr val="FF0000"/>
                </a:solidFill>
                <a:latin typeface="Courier New" panose="02070309020205020404" pitchFamily="49" charset="0"/>
                <a:cs typeface="Courier New" panose="02070309020205020404" pitchFamily="49" charset="0"/>
              </a:rPr>
              <a:t> </a:t>
            </a:r>
            <a:endParaRPr lang="es-ES" sz="1400" b="1" dirty="0">
              <a:solidFill>
                <a:srgbClr val="FF0000"/>
              </a:solidFill>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t3, 0x3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t4, 0x4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t5, 0x5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t6, 0x6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li t0, 0x0</a:t>
            </a:r>
            <a:r>
              <a:rPr lang="es-ES" sz="14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err="1">
                <a:latin typeface="Courier New" panose="02070309020205020404" pitchFamily="49" charset="0"/>
                <a:cs typeface="Courier New" panose="02070309020205020404" pitchFamily="49" charset="0"/>
              </a:rPr>
              <a:t>lui</a:t>
            </a:r>
            <a:r>
              <a:rPr lang="en-GB" sz="1400" dirty="0">
                <a:latin typeface="Courier New" panose="02070309020205020404" pitchFamily="49" charset="0"/>
                <a:cs typeface="Courier New" panose="02070309020205020404" pitchFamily="49" charset="0"/>
              </a:rPr>
              <a:t> t1, 0xF4</a:t>
            </a:r>
            <a:r>
              <a:rPr lang="es-ES" sz="1400" dirty="0">
                <a:latin typeface="Courier New" panose="02070309020205020404" pitchFamily="49" charset="0"/>
                <a:cs typeface="Courier New" panose="02070309020205020404" pitchFamily="49" charset="0"/>
              </a:rPr>
              <a:t> </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add t1, t1, 0x240</a:t>
            </a:r>
          </a:p>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p:txBody>
      </p:sp>
      <p:sp>
        <p:nvSpPr>
          <p:cNvPr id="14" name="Content Placeholder 1">
            <a:extLst>
              <a:ext uri="{FF2B5EF4-FFF2-40B4-BE49-F238E27FC236}">
                <a16:creationId xmlns:a16="http://schemas.microsoft.com/office/drawing/2014/main" id="{582D61C4-BB8F-4CA7-A6F7-FCBE5FCCE994}"/>
              </a:ext>
            </a:extLst>
          </p:cNvPr>
          <p:cNvSpPr txBox="1">
            <a:spLocks/>
          </p:cNvSpPr>
          <p:nvPr/>
        </p:nvSpPr>
        <p:spPr>
          <a:xfrm>
            <a:off x="6292513" y="979714"/>
            <a:ext cx="5328270"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GB" sz="1400" dirty="0">
              <a:latin typeface="Courier New" panose="02070309020205020404" pitchFamily="49" charset="0"/>
              <a:cs typeface="Courier New" panose="02070309020205020404" pitchFamily="49" charset="0"/>
            </a:endParaRPr>
          </a:p>
          <a:p>
            <a:pPr marL="0" indent="0">
              <a:buNone/>
            </a:pPr>
            <a:endParaRPr lang="en-GB"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REPEAT:</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add t0, t0, 1</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INSERT_NOPS_10</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INSERT_NOPS_4</a:t>
            </a:r>
            <a:endParaRPr lang="es-ES" sz="1400" dirty="0">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t>
            </a:r>
            <a:r>
              <a:rPr lang="en-GB" sz="1400" b="1" dirty="0" err="1">
                <a:solidFill>
                  <a:srgbClr val="FF0000"/>
                </a:solidFill>
                <a:latin typeface="Courier New" panose="02070309020205020404" pitchFamily="49" charset="0"/>
                <a:cs typeface="Courier New" panose="02070309020205020404" pitchFamily="49" charset="0"/>
              </a:rPr>
              <a:t>mul</a:t>
            </a:r>
            <a:r>
              <a:rPr lang="en-GB" sz="1400" b="1" dirty="0">
                <a:solidFill>
                  <a:srgbClr val="FF0000"/>
                </a:solidFill>
                <a:latin typeface="Courier New" panose="02070309020205020404" pitchFamily="49" charset="0"/>
                <a:cs typeface="Courier New" panose="02070309020205020404" pitchFamily="49" charset="0"/>
              </a:rPr>
              <a:t> t3, t3, t1        </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t4, t4, t1</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t>
            </a:r>
            <a:r>
              <a:rPr lang="en-GB" sz="1400" b="1" dirty="0" err="1">
                <a:solidFill>
                  <a:srgbClr val="FF0000"/>
                </a:solidFill>
                <a:latin typeface="Courier New" panose="02070309020205020404" pitchFamily="49" charset="0"/>
                <a:cs typeface="Courier New" panose="02070309020205020404" pitchFamily="49" charset="0"/>
              </a:rPr>
              <a:t>mul</a:t>
            </a:r>
            <a:r>
              <a:rPr lang="en-GB" sz="1400" b="1" dirty="0">
                <a:solidFill>
                  <a:srgbClr val="FF0000"/>
                </a:solidFill>
                <a:latin typeface="Courier New" panose="02070309020205020404" pitchFamily="49" charset="0"/>
                <a:cs typeface="Courier New" panose="02070309020205020404" pitchFamily="49" charset="0"/>
              </a:rPr>
              <a:t> t5, t5, t1        </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sub t6, t6, t1</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INSERT_NOPS_10</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INSERT_NOPS_3</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bne</a:t>
            </a:r>
            <a:r>
              <a:rPr lang="en-GB" sz="1400" dirty="0">
                <a:latin typeface="Courier New" panose="02070309020205020404" pitchFamily="49" charset="0"/>
                <a:cs typeface="Courier New" panose="02070309020205020404" pitchFamily="49" charset="0"/>
              </a:rPr>
              <a:t> t0, t1, REPEAT # Repeat the loop</a:t>
            </a:r>
            <a:endParaRPr lang="es-ES" sz="1400" dirty="0">
              <a:latin typeface="Courier New" panose="02070309020205020404" pitchFamily="49" charset="0"/>
              <a:cs typeface="Courier New" panose="02070309020205020404" pitchFamily="49" charset="0"/>
            </a:endParaRPr>
          </a:p>
          <a:p>
            <a:pPr marL="0" indent="0">
              <a:buNone/>
            </a:pPr>
            <a:r>
              <a:rPr lang="es-ES" sz="1400" dirty="0">
                <a:latin typeface="Courier New" panose="02070309020205020404" pitchFamily="49" charset="0"/>
                <a:cs typeface="Courier New" panose="02070309020205020404" pitchFamily="49" charset="0"/>
              </a:rPr>
              <a:t>.</a:t>
            </a:r>
            <a:r>
              <a:rPr lang="es-ES" sz="1400" dirty="0" err="1">
                <a:latin typeface="Courier New" panose="02070309020205020404" pitchFamily="49" charset="0"/>
                <a:cs typeface="Courier New" panose="02070309020205020404" pitchFamily="49" charset="0"/>
              </a:rPr>
              <a:t>end</a:t>
            </a:r>
            <a:r>
              <a:rPr lang="en-GB" sz="1400" dirty="0">
                <a:latin typeface="Courier New" panose="02070309020205020404" pitchFamily="49" charset="0"/>
                <a:cs typeface="Courier New" panose="02070309020205020404" pitchFamily="49" charset="0"/>
              </a:rPr>
              <a:t> </a:t>
            </a:r>
            <a:endParaRPr lang="es-ES" sz="1400" dirty="0">
              <a:latin typeface="Courier New" panose="02070309020205020404" pitchFamily="49" charset="0"/>
              <a:cs typeface="Courier New" panose="02070309020205020404" pitchFamily="49" charset="0"/>
            </a:endParaRPr>
          </a:p>
        </p:txBody>
      </p:sp>
      <p:sp>
        <p:nvSpPr>
          <p:cNvPr id="17" name="Arco 16"/>
          <p:cNvSpPr/>
          <p:nvPr/>
        </p:nvSpPr>
        <p:spPr>
          <a:xfrm rot="8661836">
            <a:off x="326597" y="2233655"/>
            <a:ext cx="7149387" cy="2148533"/>
          </a:xfrm>
          <a:prstGeom prst="arc">
            <a:avLst>
              <a:gd name="adj1" fmla="val 12326206"/>
              <a:gd name="adj2" fmla="val 583395"/>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extLst>
      <p:ext uri="{BB962C8B-B14F-4D97-AF65-F5344CB8AC3E}">
        <p14:creationId xmlns:p14="http://schemas.microsoft.com/office/powerpoint/2010/main" val="799210438"/>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0" y="1001486"/>
            <a:ext cx="12192000" cy="5856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2200" b="1" dirty="0" err="1"/>
              <a:t>RVfpga</a:t>
            </a:r>
            <a:r>
              <a:rPr lang="en-US" sz="2200" b="1" dirty="0"/>
              <a:t> Lab 17: Two </a:t>
            </a:r>
            <a:r>
              <a:rPr lang="en-US" sz="2200" b="1" dirty="0" err="1">
                <a:latin typeface="Courier New" panose="02070309020205020404" pitchFamily="49" charset="0"/>
                <a:cs typeface="Courier New" panose="02070309020205020404" pitchFamily="49" charset="0"/>
              </a:rPr>
              <a:t>mul</a:t>
            </a:r>
            <a:r>
              <a:rPr lang="en-US" sz="2200" b="1" dirty="0"/>
              <a:t> Instructions Interleaved with Two A-L Instructions – Simulation – </a:t>
            </a:r>
            <a:r>
              <a:rPr lang="en-US" sz="2200" b="1" dirty="0">
                <a:solidFill>
                  <a:srgbClr val="FF0000"/>
                </a:solidFill>
              </a:rPr>
              <a:t>Dual-Issue</a:t>
            </a:r>
          </a:p>
        </p:txBody>
      </p:sp>
      <p:pic>
        <p:nvPicPr>
          <p:cNvPr id="3" name="Imagen 2"/>
          <p:cNvPicPr>
            <a:picLocks noChangeAspect="1"/>
          </p:cNvPicPr>
          <p:nvPr/>
        </p:nvPicPr>
        <p:blipFill>
          <a:blip r:embed="rId2"/>
          <a:stretch>
            <a:fillRect/>
          </a:stretch>
        </p:blipFill>
        <p:spPr>
          <a:xfrm>
            <a:off x="274184" y="968828"/>
            <a:ext cx="11668287" cy="5595257"/>
          </a:xfrm>
          <a:prstGeom prst="rect">
            <a:avLst/>
          </a:prstGeom>
        </p:spPr>
      </p:pic>
    </p:spTree>
    <p:extLst>
      <p:ext uri="{BB962C8B-B14F-4D97-AF65-F5344CB8AC3E}">
        <p14:creationId xmlns:p14="http://schemas.microsoft.com/office/powerpoint/2010/main" val="2350348072"/>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994042"/>
            <a:ext cx="11677320" cy="51512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dirty="0"/>
              <a:t>The instructions are received in both ways at decode time and are sent to the execution stages in both ways.</a:t>
            </a:r>
            <a:endParaRPr lang="es-ES" sz="2400" dirty="0"/>
          </a:p>
          <a:p>
            <a:pPr lvl="1"/>
            <a:r>
              <a:rPr lang="en-GB" b="1" dirty="0"/>
              <a:t>Way 0</a:t>
            </a:r>
            <a:r>
              <a:rPr lang="en-GB" dirty="0"/>
              <a:t>:</a:t>
            </a:r>
            <a:endParaRPr lang="es-ES" dirty="0"/>
          </a:p>
          <a:p>
            <a:pPr lvl="2"/>
            <a:r>
              <a:rPr lang="en-GB" dirty="0"/>
              <a:t>Signal </a:t>
            </a:r>
            <a:r>
              <a:rPr lang="en-GB" dirty="0">
                <a:latin typeface="Courier New" panose="02070309020205020404" pitchFamily="49" charset="0"/>
                <a:cs typeface="Courier New" panose="02070309020205020404" pitchFamily="49" charset="0"/>
              </a:rPr>
              <a:t>dec_i0_decode_d</a:t>
            </a:r>
            <a:r>
              <a:rPr lang="en-GB" dirty="0"/>
              <a:t> is always 1 – for two of the four instructions analysed in our example (the other two instructions are decoded in Way 1).</a:t>
            </a:r>
            <a:endParaRPr lang="es-ES" dirty="0"/>
          </a:p>
          <a:p>
            <a:pPr lvl="2"/>
            <a:r>
              <a:rPr lang="en-GB" dirty="0"/>
              <a:t>The instruction in the Decode stage is sent to the Multiply pipe (</a:t>
            </a:r>
            <a:r>
              <a:rPr lang="en-GB" dirty="0">
                <a:latin typeface="Courier New" panose="02070309020205020404" pitchFamily="49" charset="0"/>
                <a:cs typeface="Courier New" panose="02070309020205020404" pitchFamily="49" charset="0"/>
              </a:rPr>
              <a:t>i0_inst_e1[31:0]</a:t>
            </a:r>
            <a:r>
              <a:rPr lang="en-GB" dirty="0"/>
              <a:t>)</a:t>
            </a:r>
            <a:endParaRPr lang="es-ES" dirty="0"/>
          </a:p>
          <a:p>
            <a:pPr lvl="1"/>
            <a:r>
              <a:rPr lang="en-GB" b="1" dirty="0"/>
              <a:t>Way 1</a:t>
            </a:r>
            <a:r>
              <a:rPr lang="en-GB" dirty="0"/>
              <a:t>:</a:t>
            </a:r>
            <a:endParaRPr lang="es-ES" dirty="0"/>
          </a:p>
          <a:p>
            <a:pPr lvl="2"/>
            <a:r>
              <a:rPr lang="en-GB" dirty="0"/>
              <a:t>Signal </a:t>
            </a:r>
            <a:r>
              <a:rPr lang="en-GB" dirty="0">
                <a:latin typeface="Courier New" panose="02070309020205020404" pitchFamily="49" charset="0"/>
                <a:cs typeface="Courier New" panose="02070309020205020404" pitchFamily="49" charset="0"/>
              </a:rPr>
              <a:t>dec_i1_decode_d</a:t>
            </a:r>
            <a:r>
              <a:rPr lang="en-GB" dirty="0"/>
              <a:t> is always 1 – for two of the four instructions analysed in our example (the other two instructions are decoded in Way 1).</a:t>
            </a:r>
            <a:endParaRPr lang="es-ES" dirty="0"/>
          </a:p>
          <a:p>
            <a:pPr lvl="2"/>
            <a:r>
              <a:rPr lang="en-GB" dirty="0"/>
              <a:t>The instruction in DECODE (</a:t>
            </a:r>
            <a:r>
              <a:rPr lang="en-GB" dirty="0">
                <a:latin typeface="Courier New" panose="02070309020205020404" pitchFamily="49" charset="0"/>
                <a:cs typeface="Courier New" panose="02070309020205020404" pitchFamily="49" charset="0"/>
              </a:rPr>
              <a:t>dec_i1_instr_d[31:0]</a:t>
            </a:r>
            <a:r>
              <a:rPr lang="en-GB" dirty="0"/>
              <a:t>) is propagated to the I1 Pipe (</a:t>
            </a:r>
            <a:r>
              <a:rPr lang="en-GB" dirty="0">
                <a:latin typeface="Courier New" panose="02070309020205020404" pitchFamily="49" charset="0"/>
                <a:cs typeface="Courier New" panose="02070309020205020404" pitchFamily="49" charset="0"/>
              </a:rPr>
              <a:t>i1_inst_e1[31:0]</a:t>
            </a:r>
            <a:r>
              <a:rPr lang="en-GB" dirty="0"/>
              <a:t>)</a:t>
            </a:r>
            <a:endParaRPr lang="es-ES" b="1" dirty="0"/>
          </a:p>
          <a:p>
            <a:r>
              <a:rPr lang="en-GB" sz="2400" dirty="0"/>
              <a:t>Thus, the ALU from the I1 pipe and the Multiplier are used (see signals </a:t>
            </a:r>
            <a:r>
              <a:rPr lang="en-GB" sz="2400" dirty="0">
                <a:latin typeface="Courier New" panose="02070309020205020404" pitchFamily="49" charset="0"/>
                <a:cs typeface="Courier New" panose="02070309020205020404" pitchFamily="49" charset="0"/>
              </a:rPr>
              <a:t>a_ff_e1</a:t>
            </a:r>
            <a:r>
              <a:rPr lang="en-GB" sz="2400" dirty="0"/>
              <a:t>, </a:t>
            </a:r>
            <a:r>
              <a:rPr lang="en-GB" sz="2400" dirty="0">
                <a:latin typeface="Courier New" panose="02070309020205020404" pitchFamily="49" charset="0"/>
                <a:cs typeface="Courier New" panose="02070309020205020404" pitchFamily="49" charset="0"/>
              </a:rPr>
              <a:t>b_ff_e1</a:t>
            </a:r>
            <a:r>
              <a:rPr lang="en-GB" sz="2400" dirty="0"/>
              <a:t>, and </a:t>
            </a:r>
            <a:r>
              <a:rPr lang="en-GB" sz="2400" dirty="0">
                <a:latin typeface="Courier New" panose="02070309020205020404" pitchFamily="49" charset="0"/>
                <a:cs typeface="Courier New" panose="02070309020205020404" pitchFamily="49" charset="0"/>
              </a:rPr>
              <a:t>out</a:t>
            </a:r>
            <a:r>
              <a:rPr lang="en-GB" sz="2400" dirty="0"/>
              <a:t> and signals </a:t>
            </a:r>
            <a:r>
              <a:rPr lang="en-GB" sz="2400" dirty="0" err="1">
                <a:latin typeface="Courier New" panose="02070309020205020404" pitchFamily="49" charset="0"/>
                <a:cs typeface="Courier New" panose="02070309020205020404" pitchFamily="49" charset="0"/>
              </a:rPr>
              <a:t>a_ff</a:t>
            </a:r>
            <a:r>
              <a:rPr lang="en-GB" sz="2400" dirty="0"/>
              <a:t>, </a:t>
            </a:r>
            <a:r>
              <a:rPr lang="en-GB" sz="2400" dirty="0" err="1">
                <a:latin typeface="Courier New" panose="02070309020205020404" pitchFamily="49" charset="0"/>
                <a:cs typeface="Courier New" panose="02070309020205020404" pitchFamily="49" charset="0"/>
              </a:rPr>
              <a:t>b_ff</a:t>
            </a:r>
            <a:r>
              <a:rPr lang="en-GB" sz="2400" dirty="0"/>
              <a:t>, and </a:t>
            </a:r>
            <a:r>
              <a:rPr lang="en-GB" sz="2400" dirty="0">
                <a:latin typeface="Courier New" panose="02070309020205020404" pitchFamily="49" charset="0"/>
                <a:cs typeface="Courier New" panose="02070309020205020404" pitchFamily="49" charset="0"/>
              </a:rPr>
              <a:t>out</a:t>
            </a:r>
            <a:r>
              <a:rPr lang="en-GB" sz="2400" dirty="0"/>
              <a:t>), and both Register File write ports are used (see signals </a:t>
            </a:r>
            <a:r>
              <a:rPr lang="en-GB" sz="2400" dirty="0" err="1">
                <a:latin typeface="Courier New" panose="02070309020205020404" pitchFamily="49" charset="0"/>
                <a:cs typeface="Courier New" panose="02070309020205020404" pitchFamily="49" charset="0"/>
              </a:rPr>
              <a:t>waddr</a:t>
            </a:r>
            <a:r>
              <a:rPr lang="en-GB" sz="2400" dirty="0"/>
              <a:t>, </a:t>
            </a:r>
            <a:r>
              <a:rPr lang="en-GB" sz="2400" dirty="0">
                <a:latin typeface="Courier New" panose="02070309020205020404" pitchFamily="49" charset="0"/>
                <a:cs typeface="Courier New" panose="02070309020205020404" pitchFamily="49" charset="0"/>
              </a:rPr>
              <a:t>wen</a:t>
            </a:r>
            <a:r>
              <a:rPr lang="en-GB" sz="2400" dirty="0"/>
              <a:t>, and </a:t>
            </a:r>
            <a:r>
              <a:rPr lang="en-GB" sz="2400" dirty="0" err="1">
                <a:latin typeface="Courier New" panose="02070309020205020404" pitchFamily="49" charset="0"/>
                <a:cs typeface="Courier New" panose="02070309020205020404" pitchFamily="49" charset="0"/>
              </a:rPr>
              <a:t>wd</a:t>
            </a:r>
            <a:r>
              <a:rPr lang="en-GB" sz="2400" dirty="0"/>
              <a:t> in both ways).</a:t>
            </a:r>
            <a:endParaRPr lang="es-ES" sz="2400" b="1" dirty="0"/>
          </a:p>
        </p:txBody>
      </p:sp>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2200" b="1" dirty="0" err="1"/>
              <a:t>RVfpga</a:t>
            </a:r>
            <a:r>
              <a:rPr lang="en-US" sz="2200" b="1" dirty="0"/>
              <a:t> Lab 17: Two </a:t>
            </a:r>
            <a:r>
              <a:rPr lang="en-US" sz="2200" b="1" dirty="0" err="1">
                <a:latin typeface="Courier New" panose="02070309020205020404" pitchFamily="49" charset="0"/>
                <a:cs typeface="Courier New" panose="02070309020205020404" pitchFamily="49" charset="0"/>
              </a:rPr>
              <a:t>mul</a:t>
            </a:r>
            <a:r>
              <a:rPr lang="en-US" sz="2200" b="1" dirty="0"/>
              <a:t> Instructions Interleaved with Two A-L Instructions – Analysis – </a:t>
            </a:r>
            <a:r>
              <a:rPr lang="en-US" sz="2200" b="1" dirty="0">
                <a:solidFill>
                  <a:srgbClr val="FF0000"/>
                </a:solidFill>
              </a:rPr>
              <a:t>Dual-Issue</a:t>
            </a:r>
          </a:p>
        </p:txBody>
      </p:sp>
    </p:spTree>
    <p:extLst>
      <p:ext uri="{BB962C8B-B14F-4D97-AF65-F5344CB8AC3E}">
        <p14:creationId xmlns:p14="http://schemas.microsoft.com/office/powerpoint/2010/main" val="2212994548"/>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17: Tasks and Exercises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929898"/>
            <a:ext cx="11468213" cy="540891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b="1" dirty="0"/>
              <a:t>TASK</a:t>
            </a:r>
            <a:r>
              <a:rPr lang="en-US" sz="2000" dirty="0"/>
              <a:t>: Remove all the </a:t>
            </a:r>
            <a:r>
              <a:rPr lang="en-US" sz="2000" dirty="0" err="1">
                <a:latin typeface="Courier New" panose="02070309020205020404" pitchFamily="49" charset="0"/>
                <a:cs typeface="Courier New" panose="02070309020205020404" pitchFamily="49" charset="0"/>
              </a:rPr>
              <a:t>nop</a:t>
            </a:r>
            <a:r>
              <a:rPr lang="en-US" sz="2000" dirty="0"/>
              <a:t> instructions within the body of the loop from Figure 2. Repeat the simulation from Figure 3. What is the expected IPC for this program? Execute the program on the board and verify that the IPC obtained is the one that you expected.</a:t>
            </a:r>
          </a:p>
          <a:p>
            <a:r>
              <a:rPr lang="en-US" sz="2000" b="1" dirty="0"/>
              <a:t>Exercise 2</a:t>
            </a:r>
            <a:r>
              <a:rPr lang="en-US" sz="2000" dirty="0"/>
              <a:t>) </a:t>
            </a:r>
            <a:r>
              <a:rPr lang="en-US" sz="2000" dirty="0" err="1"/>
              <a:t>Analyse</a:t>
            </a:r>
            <a:r>
              <a:rPr lang="en-US" sz="2000" dirty="0"/>
              <a:t> the differences between the (dual-issue) </a:t>
            </a:r>
            <a:r>
              <a:rPr lang="en-US" sz="2000" dirty="0" err="1"/>
              <a:t>SweRV</a:t>
            </a:r>
            <a:r>
              <a:rPr lang="en-US" sz="2000" dirty="0"/>
              <a:t> EH1 processor and the example superscalar processor proposed in Section 7.7.4 of the textbook by S. Harris and D. Harris, “Digital Design and Computer Architecture: RISC-V Edition” [DDCARV] (shown in Figure 1 for convenience).</a:t>
            </a:r>
          </a:p>
          <a:p>
            <a:r>
              <a:rPr lang="en-US" sz="2000" b="1" dirty="0"/>
              <a:t>Exercise 3</a:t>
            </a:r>
            <a:r>
              <a:rPr lang="en-US" sz="2000" dirty="0"/>
              <a:t>) </a:t>
            </a:r>
            <a:r>
              <a:rPr lang="en-US" sz="2000" dirty="0" err="1"/>
              <a:t>Analyse</a:t>
            </a:r>
            <a:r>
              <a:rPr lang="en-US" sz="2000" dirty="0"/>
              <a:t> the program from Figure 7.70 in Section 7.7.4 of DDCARV, which is provided in a </a:t>
            </a:r>
            <a:r>
              <a:rPr lang="en-US" sz="2000" dirty="0" err="1"/>
              <a:t>PlatformIO</a:t>
            </a:r>
            <a:r>
              <a:rPr lang="en-US" sz="2000" dirty="0"/>
              <a:t> project. Run the program on </a:t>
            </a:r>
            <a:r>
              <a:rPr lang="en-US" sz="2000" dirty="0" err="1"/>
              <a:t>SweRV</a:t>
            </a:r>
            <a:r>
              <a:rPr lang="en-US" sz="2000" dirty="0"/>
              <a:t> EH1, both in simulation and on the board (for the latter remove the </a:t>
            </a:r>
            <a:r>
              <a:rPr lang="en-US" sz="2000" dirty="0" err="1"/>
              <a:t>nop</a:t>
            </a:r>
            <a:r>
              <a:rPr lang="en-US" sz="2000" dirty="0"/>
              <a:t> instructions). Explain the results. If necessary, reorder the program trying to obtain the optimal IPC. Next, disable the dual-issue execution as explained in this lab – and in SweRVref.docx (Section 2). Compare the simulation and the results obtained on the board when compared to when the dual-issue feature is enabled.</a:t>
            </a:r>
          </a:p>
          <a:p>
            <a:r>
              <a:rPr lang="en-US" sz="2000" b="1" dirty="0"/>
              <a:t>Exercises 5, 6 </a:t>
            </a:r>
            <a:r>
              <a:rPr lang="en-US" sz="2000" dirty="0"/>
              <a:t>and </a:t>
            </a:r>
            <a:r>
              <a:rPr lang="en-US" sz="2000" b="1" dirty="0"/>
              <a:t>7</a:t>
            </a:r>
            <a:r>
              <a:rPr lang="en-US" sz="2000" dirty="0"/>
              <a:t>) These exercises are based on exercises from the books:</a:t>
            </a:r>
          </a:p>
          <a:p>
            <a:pPr lvl="1"/>
            <a:r>
              <a:rPr lang="en-US" sz="1600" dirty="0"/>
              <a:t>“Computer Organization and Design – RISC-V Edition”, by Patterson &amp; Hennessy.</a:t>
            </a:r>
          </a:p>
          <a:p>
            <a:pPr lvl="1"/>
            <a:r>
              <a:rPr lang="en-US" sz="1600" dirty="0"/>
              <a:t>“Digital Design and Computer Architecture: RISC-V Edition”, by S. Harris and D. Harris.</a:t>
            </a:r>
          </a:p>
          <a:p>
            <a:endParaRPr lang="en-US" sz="2000" dirty="0"/>
          </a:p>
        </p:txBody>
      </p:sp>
    </p:spTree>
    <p:extLst>
      <p:ext uri="{BB962C8B-B14F-4D97-AF65-F5344CB8AC3E}">
        <p14:creationId xmlns:p14="http://schemas.microsoft.com/office/powerpoint/2010/main" val="3609578613"/>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a:xfrm>
            <a:off x="1524000" y="492372"/>
            <a:ext cx="9144000" cy="3774827"/>
          </a:xfrm>
        </p:spPr>
        <p:txBody>
          <a:bodyPr>
            <a:noAutofit/>
          </a:bodyPr>
          <a:lstStyle/>
          <a:p>
            <a:r>
              <a:rPr lang="en-US" sz="6000" dirty="0">
                <a:solidFill>
                  <a:srgbClr val="002060"/>
                </a:solidFill>
                <a:latin typeface="+mn-lt"/>
              </a:rPr>
              <a:t>Lab 18:</a:t>
            </a:r>
            <a:br>
              <a:rPr lang="en-US" sz="6000" dirty="0">
                <a:solidFill>
                  <a:srgbClr val="002060"/>
                </a:solidFill>
                <a:latin typeface="+mn-lt"/>
              </a:rPr>
            </a:br>
            <a:r>
              <a:rPr lang="en-US" sz="6000" dirty="0">
                <a:solidFill>
                  <a:srgbClr val="002060"/>
                </a:solidFill>
                <a:latin typeface="+mn-lt"/>
              </a:rPr>
              <a:t>Adding New Features:</a:t>
            </a:r>
            <a:br>
              <a:rPr lang="en-US" sz="6000" dirty="0">
                <a:solidFill>
                  <a:srgbClr val="002060"/>
                </a:solidFill>
                <a:latin typeface="+mn-lt"/>
              </a:rPr>
            </a:br>
            <a:r>
              <a:rPr lang="en-US" sz="6000" dirty="0">
                <a:solidFill>
                  <a:srgbClr val="002060"/>
                </a:solidFill>
                <a:latin typeface="+mn-lt"/>
              </a:rPr>
              <a:t>Instructions and Counters</a:t>
            </a:r>
          </a:p>
        </p:txBody>
      </p:sp>
    </p:spTree>
    <p:extLst>
      <p:ext uri="{BB962C8B-B14F-4D97-AF65-F5344CB8AC3E}">
        <p14:creationId xmlns:p14="http://schemas.microsoft.com/office/powerpoint/2010/main" val="4183258842"/>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18: Adding Instructions &amp; Features</a:t>
            </a: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184245" y="990600"/>
            <a:ext cx="11924252" cy="527957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In this lab, you will apply the knowledge acquired in previous labs to modify the </a:t>
            </a:r>
            <a:r>
              <a:rPr lang="en-US" dirty="0" err="1"/>
              <a:t>SweRV</a:t>
            </a:r>
            <a:r>
              <a:rPr lang="en-US" dirty="0"/>
              <a:t> EH1 processor to add the following new features: </a:t>
            </a:r>
          </a:p>
          <a:p>
            <a:pPr lvl="1"/>
            <a:r>
              <a:rPr lang="en-US" b="1" dirty="0"/>
              <a:t>Add A-L instructions: </a:t>
            </a:r>
            <a:r>
              <a:rPr lang="en-US" dirty="0"/>
              <a:t>Add Arithmetic-Logic instructions from the new bit manipulation extension available in the RISC-V architecture. </a:t>
            </a:r>
          </a:p>
          <a:p>
            <a:pPr lvl="1"/>
            <a:r>
              <a:rPr lang="en-US" b="1" dirty="0"/>
              <a:t>Add floating-point instructions: </a:t>
            </a:r>
            <a:r>
              <a:rPr lang="en-US" dirty="0"/>
              <a:t>Add three floating point instructions: add, multiply, and divide. Then use them to compute the bisection algorithm. </a:t>
            </a:r>
          </a:p>
          <a:p>
            <a:pPr lvl="1"/>
            <a:r>
              <a:rPr lang="en-US" b="1" dirty="0"/>
              <a:t>Add counter: </a:t>
            </a:r>
            <a:r>
              <a:rPr lang="en-US" dirty="0"/>
              <a:t>Add a new hardware counter that counts the number of I-Type instructions executed. </a:t>
            </a:r>
          </a:p>
          <a:p>
            <a:r>
              <a:rPr lang="en-US" dirty="0"/>
              <a:t>In some of these exercises we guide you through the process of modifying the core, and in others you will figure out on your own what needs to be done.</a:t>
            </a:r>
          </a:p>
        </p:txBody>
      </p:sp>
    </p:spTree>
    <p:extLst>
      <p:ext uri="{BB962C8B-B14F-4D97-AF65-F5344CB8AC3E}">
        <p14:creationId xmlns:p14="http://schemas.microsoft.com/office/powerpoint/2010/main" val="3600959969"/>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a:xfrm>
            <a:off x="1524000" y="492373"/>
            <a:ext cx="9144000" cy="3393828"/>
          </a:xfrm>
        </p:spPr>
        <p:txBody>
          <a:bodyPr>
            <a:noAutofit/>
          </a:bodyPr>
          <a:lstStyle/>
          <a:p>
            <a:r>
              <a:rPr lang="en-US" sz="6000" dirty="0">
                <a:solidFill>
                  <a:srgbClr val="002060"/>
                </a:solidFill>
                <a:latin typeface="+mn-lt"/>
              </a:rPr>
              <a:t>Lab 19:</a:t>
            </a:r>
            <a:br>
              <a:rPr lang="en-US" sz="6000" dirty="0">
                <a:solidFill>
                  <a:srgbClr val="002060"/>
                </a:solidFill>
                <a:latin typeface="+mn-lt"/>
              </a:rPr>
            </a:br>
            <a:r>
              <a:rPr lang="en-US" sz="6000" dirty="0">
                <a:solidFill>
                  <a:srgbClr val="002060"/>
                </a:solidFill>
                <a:latin typeface="+mn-lt"/>
              </a:rPr>
              <a:t>Instruction Cache</a:t>
            </a:r>
          </a:p>
        </p:txBody>
      </p:sp>
    </p:spTree>
    <p:extLst>
      <p:ext uri="{BB962C8B-B14F-4D97-AF65-F5344CB8AC3E}">
        <p14:creationId xmlns:p14="http://schemas.microsoft.com/office/powerpoint/2010/main" val="2946634534"/>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19: Introduction</a:t>
            </a: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184245" y="903511"/>
            <a:ext cx="11924252" cy="536666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dirty="0"/>
              <a:t>This lab describes and explores the memory system of the </a:t>
            </a:r>
            <a:r>
              <a:rPr lang="en-GB" dirty="0" err="1"/>
              <a:t>RVfpga</a:t>
            </a:r>
            <a:r>
              <a:rPr lang="en-GB" dirty="0"/>
              <a:t> System. </a:t>
            </a:r>
            <a:r>
              <a:rPr lang="en-GB" dirty="0" err="1"/>
              <a:t>RVfpga’s</a:t>
            </a:r>
            <a:r>
              <a:rPr lang="en-GB" dirty="0"/>
              <a:t> Memory System has the following elements:</a:t>
            </a:r>
          </a:p>
          <a:p>
            <a:pPr lvl="1">
              <a:defRPr/>
            </a:pPr>
            <a:r>
              <a:rPr lang="en-GB" dirty="0"/>
              <a:t>External DDR Main Memory</a:t>
            </a:r>
          </a:p>
          <a:p>
            <a:pPr lvl="1">
              <a:defRPr/>
            </a:pPr>
            <a:r>
              <a:rPr lang="en-GB" dirty="0"/>
              <a:t>Cache for instructions (I$) </a:t>
            </a:r>
          </a:p>
          <a:p>
            <a:pPr lvl="1">
              <a:defRPr/>
            </a:pPr>
            <a:r>
              <a:rPr lang="en-GB" dirty="0"/>
              <a:t>Two Scratchpad memories (also called closely-coupled memories), one for data (DCCM) and one for instructions (ICCM). The ICCM is disabled in the default system.</a:t>
            </a:r>
          </a:p>
          <a:p>
            <a:pPr>
              <a:defRPr/>
            </a:pPr>
            <a:r>
              <a:rPr lang="en-GB" dirty="0"/>
              <a:t>In this lab, </a:t>
            </a:r>
            <a:r>
              <a:rPr lang="en-US" dirty="0"/>
              <a:t>we first describe how data are read from and written to the DDR External Memory, and then we delve into the operation and management of the I$ available in the </a:t>
            </a:r>
            <a:r>
              <a:rPr lang="en-US" dirty="0" err="1"/>
              <a:t>RVfpga</a:t>
            </a:r>
            <a:r>
              <a:rPr lang="en-US" dirty="0"/>
              <a:t> System. </a:t>
            </a:r>
            <a:endParaRPr lang="en-US" sz="2000" dirty="0"/>
          </a:p>
        </p:txBody>
      </p:sp>
    </p:spTree>
    <p:extLst>
      <p:ext uri="{BB962C8B-B14F-4D97-AF65-F5344CB8AC3E}">
        <p14:creationId xmlns:p14="http://schemas.microsoft.com/office/powerpoint/2010/main" val="322875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err="1"/>
              <a:t>RVfpga</a:t>
            </a:r>
            <a:r>
              <a:rPr lang="en-US" b="1" dirty="0"/>
              <a:t> System Extensions</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375237" y="1231741"/>
            <a:ext cx="11334979" cy="297851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defRPr/>
            </a:pPr>
            <a:r>
              <a:rPr lang="en-US" sz="3200" dirty="0">
                <a:solidFill>
                  <a:sysClr val="windowText" lastClr="000000"/>
                </a:solidFill>
              </a:rPr>
              <a:t>The </a:t>
            </a:r>
            <a:r>
              <a:rPr lang="en-US" sz="3200" dirty="0" err="1">
                <a:solidFill>
                  <a:sysClr val="windowText" lastClr="000000"/>
                </a:solidFill>
              </a:rPr>
              <a:t>SweRVolfX</a:t>
            </a:r>
            <a:r>
              <a:rPr lang="en-US" sz="3200" dirty="0">
                <a:solidFill>
                  <a:sysClr val="windowText" lastClr="000000"/>
                </a:solidFill>
              </a:rPr>
              <a:t> </a:t>
            </a:r>
            <a:r>
              <a:rPr lang="en-US" sz="3200" dirty="0" err="1">
                <a:solidFill>
                  <a:sysClr val="windowText" lastClr="000000"/>
                </a:solidFill>
              </a:rPr>
              <a:t>SoC</a:t>
            </a:r>
            <a:r>
              <a:rPr lang="en-US" sz="3200" dirty="0">
                <a:solidFill>
                  <a:sysClr val="windowText" lastClr="000000"/>
                </a:solidFill>
              </a:rPr>
              <a:t> is </a:t>
            </a:r>
            <a:r>
              <a:rPr lang="en-US" sz="3200" b="1" dirty="0">
                <a:solidFill>
                  <a:sysClr val="windowText" lastClr="000000"/>
                </a:solidFill>
              </a:rPr>
              <a:t>further extended</a:t>
            </a:r>
            <a:r>
              <a:rPr lang="en-US" sz="3200" dirty="0">
                <a:solidFill>
                  <a:sysClr val="windowText" lastClr="000000"/>
                </a:solidFill>
              </a:rPr>
              <a:t> in Labs 6-10</a:t>
            </a:r>
            <a:r>
              <a:rPr kumimoji="0" lang="en-GB" sz="3200" b="0" i="0" u="none" strike="noStrike" kern="1200" cap="none" spc="0" normalizeH="0" baseline="0" noProof="0" dirty="0">
                <a:ln>
                  <a:noFill/>
                </a:ln>
                <a:solidFill>
                  <a:sysClr val="windowText" lastClr="000000"/>
                </a:solidFill>
                <a:effectLst/>
                <a:uLnTx/>
                <a:uFillTx/>
                <a:latin typeface="Arial"/>
                <a:ea typeface="+mn-ea"/>
                <a:cs typeface="Arial"/>
              </a:rPr>
              <a:t>:</a:t>
            </a:r>
          </a:p>
          <a:p>
            <a:pPr lvl="1">
              <a:defRPr/>
            </a:pPr>
            <a:r>
              <a:rPr lang="en-US" dirty="0">
                <a:solidFill>
                  <a:sysClr val="windowText" lastClr="000000"/>
                </a:solidFill>
              </a:rPr>
              <a:t>Another </a:t>
            </a:r>
            <a:r>
              <a:rPr lang="en-US" b="1" dirty="0">
                <a:solidFill>
                  <a:sysClr val="windowText" lastClr="000000"/>
                </a:solidFill>
              </a:rPr>
              <a:t>GPIO</a:t>
            </a:r>
            <a:r>
              <a:rPr lang="en-US" dirty="0">
                <a:solidFill>
                  <a:sysClr val="windowText" lastClr="000000"/>
                </a:solidFill>
              </a:rPr>
              <a:t> controller to interface with the on-board Nexys A7 </a:t>
            </a:r>
            <a:r>
              <a:rPr lang="en-US" b="1" dirty="0">
                <a:solidFill>
                  <a:sysClr val="windowText" lastClr="000000"/>
                </a:solidFill>
              </a:rPr>
              <a:t>pushbuttons</a:t>
            </a:r>
            <a:endParaRPr lang="en-GB" b="1" dirty="0">
              <a:solidFill>
                <a:sysClr val="windowText" lastClr="000000"/>
              </a:solidFill>
            </a:endParaRPr>
          </a:p>
          <a:p>
            <a:pPr marL="742950" marR="0" lvl="1" indent="-28575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i="0" u="none" strike="noStrike" kern="1200" cap="none" spc="0" normalizeH="0" baseline="0" noProof="0" dirty="0">
                <a:ln>
                  <a:noFill/>
                </a:ln>
                <a:solidFill>
                  <a:sysClr val="windowText" lastClr="000000"/>
                </a:solidFill>
                <a:effectLst/>
                <a:uLnTx/>
                <a:uFillTx/>
                <a:latin typeface="Arial"/>
                <a:ea typeface="+mn-ea"/>
                <a:cs typeface="Arial"/>
              </a:rPr>
              <a:t>Modificatio</a:t>
            </a:r>
            <a:r>
              <a:rPr lang="en-US" dirty="0">
                <a:solidFill>
                  <a:sysClr val="windowText" lastClr="000000"/>
                </a:solidFill>
              </a:rPr>
              <a:t>n of the </a:t>
            </a:r>
            <a:r>
              <a:rPr lang="en-US" b="1" dirty="0">
                <a:solidFill>
                  <a:sysClr val="windowText" lastClr="000000"/>
                </a:solidFill>
              </a:rPr>
              <a:t>7-segment displays </a:t>
            </a:r>
            <a:r>
              <a:rPr lang="en-US" dirty="0">
                <a:solidFill>
                  <a:sysClr val="windowText" lastClr="000000"/>
                </a:solidFill>
              </a:rPr>
              <a:t>controller</a:t>
            </a:r>
            <a:endParaRPr kumimoji="0" lang="en-US" i="0" u="none" strike="noStrike" kern="1200" cap="none" spc="0" normalizeH="0" baseline="0" noProof="0" dirty="0">
              <a:ln>
                <a:noFill/>
              </a:ln>
              <a:solidFill>
                <a:sysClr val="windowText" lastClr="000000"/>
              </a:solidFill>
              <a:effectLst/>
              <a:uLnTx/>
              <a:uFillTx/>
              <a:latin typeface="Arial"/>
              <a:ea typeface="+mn-ea"/>
              <a:cs typeface="Arial"/>
            </a:endParaRPr>
          </a:p>
          <a:p>
            <a:pPr marL="742950" marR="0" lvl="1" indent="-28575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i="0" u="none" strike="noStrike" kern="1200" cap="none" spc="0" normalizeH="0" baseline="0" noProof="0" dirty="0">
                <a:ln>
                  <a:noFill/>
                </a:ln>
                <a:solidFill>
                  <a:sysClr val="windowText" lastClr="000000"/>
                </a:solidFill>
                <a:effectLst/>
                <a:uLnTx/>
                <a:uFillTx/>
                <a:latin typeface="Arial"/>
                <a:ea typeface="+mn-ea"/>
                <a:cs typeface="Arial"/>
              </a:rPr>
              <a:t>New </a:t>
            </a:r>
            <a:r>
              <a:rPr lang="en-US" b="1" dirty="0">
                <a:solidFill>
                  <a:sysClr val="windowText" lastClr="000000"/>
                </a:solidFill>
              </a:rPr>
              <a:t>timer </a:t>
            </a:r>
            <a:r>
              <a:rPr lang="en-US" dirty="0">
                <a:solidFill>
                  <a:sysClr val="windowText" lastClr="000000"/>
                </a:solidFill>
              </a:rPr>
              <a:t>modules for using the on-board </a:t>
            </a:r>
            <a:r>
              <a:rPr lang="en-US" b="1" dirty="0">
                <a:solidFill>
                  <a:sysClr val="windowText" lastClr="000000"/>
                </a:solidFill>
              </a:rPr>
              <a:t>tri-color LEDs</a:t>
            </a:r>
          </a:p>
          <a:p>
            <a:pPr marL="742950" marR="0" lvl="1" indent="-28575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dirty="0">
                <a:solidFill>
                  <a:sysClr val="windowText" lastClr="000000"/>
                </a:solidFill>
              </a:rPr>
              <a:t>New </a:t>
            </a:r>
            <a:r>
              <a:rPr lang="en-US" b="1" dirty="0">
                <a:solidFill>
                  <a:sysClr val="windowText" lastClr="000000"/>
                </a:solidFill>
              </a:rPr>
              <a:t>external interrupt sources</a:t>
            </a:r>
          </a:p>
        </p:txBody>
      </p:sp>
    </p:spTree>
    <p:extLst>
      <p:ext uri="{BB962C8B-B14F-4D97-AF65-F5344CB8AC3E}">
        <p14:creationId xmlns:p14="http://schemas.microsoft.com/office/powerpoint/2010/main" val="3709929379"/>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1655184" y="979714"/>
            <a:ext cx="3929743"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fr-FR" sz="1600" dirty="0">
                <a:latin typeface="Courier New" panose="02070309020205020404" pitchFamily="49" charset="0"/>
                <a:cs typeface="Courier New" panose="02070309020205020404" pitchFamily="49" charset="0"/>
              </a:rPr>
              <a:t>.data </a:t>
            </a:r>
          </a:p>
          <a:p>
            <a:pPr marL="0" indent="0">
              <a:buNone/>
            </a:pPr>
            <a:r>
              <a:rPr lang="fr-FR" sz="1600" dirty="0">
                <a:latin typeface="Courier New" panose="02070309020205020404" pitchFamily="49" charset="0"/>
                <a:cs typeface="Courier New" panose="02070309020205020404" pitchFamily="49" charset="0"/>
              </a:rPr>
              <a:t>D: .space 40000 </a:t>
            </a:r>
          </a:p>
          <a:p>
            <a:pPr marL="0" indent="0">
              <a:buNone/>
            </a:pPr>
            <a:endParaRPr lang="fr-FR" sz="1600" dirty="0">
              <a:latin typeface="Courier New" panose="02070309020205020404" pitchFamily="49" charset="0"/>
              <a:cs typeface="Courier New" panose="02070309020205020404" pitchFamily="49" charset="0"/>
            </a:endParaRPr>
          </a:p>
          <a:p>
            <a:pPr marL="0" indent="0">
              <a:buNone/>
            </a:pPr>
            <a:r>
              <a:rPr lang="fr-FR" sz="1600" dirty="0">
                <a:latin typeface="Courier New" panose="02070309020205020404" pitchFamily="49" charset="0"/>
                <a:cs typeface="Courier New" panose="02070309020205020404" pitchFamily="49" charset="0"/>
              </a:rPr>
              <a:t>.text </a:t>
            </a:r>
          </a:p>
          <a:p>
            <a:pPr marL="0" indent="0">
              <a:buNone/>
            </a:pPr>
            <a:r>
              <a:rPr lang="fr-FR" sz="1600" dirty="0">
                <a:latin typeface="Courier New" panose="02070309020205020404" pitchFamily="49" charset="0"/>
                <a:cs typeface="Courier New" panose="02070309020205020404" pitchFamily="49" charset="0"/>
              </a:rPr>
              <a:t>Test_Assembly: </a:t>
            </a:r>
          </a:p>
          <a:p>
            <a:pPr marL="0" indent="0">
              <a:buNone/>
            </a:pPr>
            <a:r>
              <a:rPr lang="fr-FR" sz="1600" dirty="0">
                <a:latin typeface="Courier New" panose="02070309020205020404" pitchFamily="49" charset="0"/>
                <a:cs typeface="Courier New" panose="02070309020205020404" pitchFamily="49" charset="0"/>
              </a:rPr>
              <a:t>li t2, 0x000 </a:t>
            </a:r>
          </a:p>
          <a:p>
            <a:pPr marL="0" indent="0">
              <a:buNone/>
            </a:pPr>
            <a:r>
              <a:rPr lang="fr-FR" sz="1600" dirty="0">
                <a:latin typeface="Courier New" panose="02070309020205020404" pitchFamily="49" charset="0"/>
                <a:cs typeface="Courier New" panose="02070309020205020404" pitchFamily="49" charset="0"/>
              </a:rPr>
              <a:t>csrrs t1, 0x7F9, t2 </a:t>
            </a:r>
          </a:p>
          <a:p>
            <a:pPr marL="0" indent="0">
              <a:buNone/>
            </a:pPr>
            <a:r>
              <a:rPr lang="fr-FR" sz="1600" dirty="0">
                <a:latin typeface="Courier New" panose="02070309020205020404" pitchFamily="49" charset="0"/>
                <a:cs typeface="Courier New" panose="02070309020205020404" pitchFamily="49" charset="0"/>
              </a:rPr>
              <a:t>la t4, D </a:t>
            </a:r>
          </a:p>
          <a:p>
            <a:pPr marL="0" indent="0">
              <a:buNone/>
            </a:pPr>
            <a:r>
              <a:rPr lang="fr-FR" sz="1600" dirty="0">
                <a:latin typeface="Courier New" panose="02070309020205020404" pitchFamily="49" charset="0"/>
                <a:cs typeface="Courier New" panose="02070309020205020404" pitchFamily="49" charset="0"/>
              </a:rPr>
              <a:t>li t5, 50 </a:t>
            </a:r>
          </a:p>
          <a:p>
            <a:pPr marL="0" indent="0">
              <a:buNone/>
            </a:pPr>
            <a:r>
              <a:rPr lang="fr-FR" sz="1600" dirty="0">
                <a:latin typeface="Courier New" panose="02070309020205020404" pitchFamily="49" charset="0"/>
                <a:cs typeface="Courier New" panose="02070309020205020404" pitchFamily="49" charset="0"/>
              </a:rPr>
              <a:t>li t0, 40000 </a:t>
            </a:r>
          </a:p>
          <a:p>
            <a:pPr marL="0" indent="0">
              <a:buNone/>
            </a:pPr>
            <a:r>
              <a:rPr lang="fr-FR" sz="1600" dirty="0">
                <a:latin typeface="Courier New" panose="02070309020205020404" pitchFamily="49" charset="0"/>
                <a:cs typeface="Courier New" panose="02070309020205020404" pitchFamily="49" charset="0"/>
              </a:rPr>
              <a:t>la t6, D </a:t>
            </a:r>
          </a:p>
          <a:p>
            <a:pPr marL="0" indent="0">
              <a:buNone/>
            </a:pPr>
            <a:r>
              <a:rPr lang="fr-FR" sz="1600" dirty="0">
                <a:latin typeface="Courier New" panose="02070309020205020404" pitchFamily="49" charset="0"/>
                <a:cs typeface="Courier New" panose="02070309020205020404" pitchFamily="49" charset="0"/>
              </a:rPr>
              <a:t>add t6, t6, t0</a:t>
            </a:r>
            <a:endParaRPr lang="es-ES" sz="1600" dirty="0">
              <a:latin typeface="Courier New" panose="02070309020205020404" pitchFamily="49" charset="0"/>
              <a:cs typeface="Courier New" panose="02070309020205020404" pitchFamily="49" charset="0"/>
            </a:endParaRPr>
          </a:p>
        </p:txBody>
      </p:sp>
      <p:sp>
        <p:nvSpPr>
          <p:cNvPr id="10" name="Content Placeholder 1">
            <a:extLst>
              <a:ext uri="{FF2B5EF4-FFF2-40B4-BE49-F238E27FC236}">
                <a16:creationId xmlns:a16="http://schemas.microsoft.com/office/drawing/2014/main" id="{582D61C4-BB8F-4CA7-A6F7-FCBE5FCCE994}"/>
              </a:ext>
            </a:extLst>
          </p:cNvPr>
          <p:cNvSpPr txBox="1">
            <a:spLocks/>
          </p:cNvSpPr>
          <p:nvPr/>
        </p:nvSpPr>
        <p:spPr>
          <a:xfrm>
            <a:off x="5275776" y="979714"/>
            <a:ext cx="3929743"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fr-FR" sz="1400" dirty="0">
              <a:latin typeface="Courier New" panose="02070309020205020404" pitchFamily="49" charset="0"/>
              <a:cs typeface="Courier New" panose="02070309020205020404" pitchFamily="49" charset="0"/>
            </a:endParaRPr>
          </a:p>
          <a:p>
            <a:pPr marL="0" indent="0">
              <a:buNone/>
            </a:pPr>
            <a:endParaRPr lang="fr-FR" sz="1400" dirty="0">
              <a:latin typeface="Courier New" panose="02070309020205020404" pitchFamily="49" charset="0"/>
              <a:cs typeface="Courier New" panose="02070309020205020404" pitchFamily="49" charset="0"/>
            </a:endParaRPr>
          </a:p>
          <a:p>
            <a:pPr marL="0" indent="0">
              <a:buNone/>
            </a:pPr>
            <a:endParaRPr lang="fr-FR" sz="1400" dirty="0">
              <a:latin typeface="Courier New" panose="02070309020205020404" pitchFamily="49" charset="0"/>
              <a:cs typeface="Courier New" panose="02070309020205020404" pitchFamily="49" charset="0"/>
            </a:endParaRPr>
          </a:p>
          <a:p>
            <a:pPr marL="0" indent="0">
              <a:buNone/>
            </a:pPr>
            <a:r>
              <a:rPr lang="fr-FR" sz="1400" dirty="0">
                <a:latin typeface="Courier New" panose="02070309020205020404" pitchFamily="49" charset="0"/>
                <a:cs typeface="Courier New" panose="02070309020205020404" pitchFamily="49" charset="0"/>
              </a:rPr>
              <a:t>REPEAT: </a:t>
            </a:r>
          </a:p>
          <a:p>
            <a:pPr marL="0" indent="0">
              <a:buNone/>
            </a:pPr>
            <a:r>
              <a:rPr lang="fr-FR" sz="1400" b="1" dirty="0">
                <a:solidFill>
                  <a:srgbClr val="FF0000"/>
                </a:solidFill>
                <a:latin typeface="Courier New" panose="02070309020205020404" pitchFamily="49" charset="0"/>
                <a:cs typeface="Courier New" panose="02070309020205020404" pitchFamily="49" charset="0"/>
              </a:rPr>
              <a:t>lw t3, (t4)</a:t>
            </a:r>
            <a:r>
              <a:rPr lang="fr-FR" sz="1400" dirty="0">
                <a:latin typeface="Courier New" panose="02070309020205020404" pitchFamily="49" charset="0"/>
                <a:cs typeface="Courier New" panose="02070309020205020404" pitchFamily="49" charset="0"/>
              </a:rPr>
              <a:t> </a:t>
            </a:r>
          </a:p>
          <a:p>
            <a:pPr marL="0" indent="0">
              <a:buNone/>
            </a:pPr>
            <a:r>
              <a:rPr lang="fr-FR" sz="1400" dirty="0">
                <a:latin typeface="Courier New" panose="02070309020205020404" pitchFamily="49" charset="0"/>
                <a:cs typeface="Courier New" panose="02070309020205020404" pitchFamily="49" charset="0"/>
              </a:rPr>
              <a:t>add t3, t3, t5 </a:t>
            </a:r>
          </a:p>
          <a:p>
            <a:pPr marL="0" indent="0">
              <a:buNone/>
            </a:pPr>
            <a:r>
              <a:rPr lang="fr-FR" sz="1400" b="1" dirty="0">
                <a:solidFill>
                  <a:srgbClr val="FF0000"/>
                </a:solidFill>
                <a:latin typeface="Courier New" panose="02070309020205020404" pitchFamily="49" charset="0"/>
                <a:cs typeface="Courier New" panose="02070309020205020404" pitchFamily="49" charset="0"/>
              </a:rPr>
              <a:t>sw t3, (t4)</a:t>
            </a:r>
            <a:r>
              <a:rPr lang="fr-FR" sz="1400" dirty="0">
                <a:latin typeface="Courier New" panose="02070309020205020404" pitchFamily="49" charset="0"/>
                <a:cs typeface="Courier New" panose="02070309020205020404" pitchFamily="49" charset="0"/>
              </a:rPr>
              <a:t> </a:t>
            </a:r>
          </a:p>
          <a:p>
            <a:pPr marL="0" indent="0">
              <a:buNone/>
            </a:pPr>
            <a:r>
              <a:rPr lang="fr-FR" sz="1400" dirty="0">
                <a:latin typeface="Courier New" panose="02070309020205020404" pitchFamily="49" charset="0"/>
                <a:cs typeface="Courier New" panose="02070309020205020404" pitchFamily="49" charset="0"/>
              </a:rPr>
              <a:t>add t4, t4, 4 </a:t>
            </a:r>
          </a:p>
          <a:p>
            <a:pPr marL="0" indent="0">
              <a:buNone/>
            </a:pPr>
            <a:r>
              <a:rPr lang="fr-FR" sz="1400" dirty="0">
                <a:latin typeface="Courier New" panose="02070309020205020404" pitchFamily="49" charset="0"/>
                <a:cs typeface="Courier New" panose="02070309020205020404" pitchFamily="49" charset="0"/>
              </a:rPr>
              <a:t>bne t4, t6, REPEAT</a:t>
            </a:r>
            <a:endParaRPr lang="es-ES" sz="1400" dirty="0">
              <a:solidFill>
                <a:srgbClr val="FF0000"/>
              </a:solidFill>
              <a:latin typeface="Courier New" panose="02070309020205020404" pitchFamily="49" charset="0"/>
              <a:cs typeface="Courier New" panose="02070309020205020404" pitchFamily="49" charset="0"/>
            </a:endParaRPr>
          </a:p>
        </p:txBody>
      </p:sp>
      <p:sp>
        <p:nvSpPr>
          <p:cNvPr id="3" name="Arco 2"/>
          <p:cNvSpPr/>
          <p:nvPr/>
        </p:nvSpPr>
        <p:spPr>
          <a:xfrm rot="8661836">
            <a:off x="1460674" y="2345221"/>
            <a:ext cx="7149387" cy="1857585"/>
          </a:xfrm>
          <a:prstGeom prst="arc">
            <a:avLst>
              <a:gd name="adj1" fmla="val 18499601"/>
              <a:gd name="adj2" fmla="val 476150"/>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3"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3600" b="1" dirty="0"/>
              <a:t>RVfpga Lab 19: Data read and write to Memory – Example</a:t>
            </a:r>
          </a:p>
        </p:txBody>
      </p:sp>
    </p:spTree>
    <p:extLst>
      <p:ext uri="{BB962C8B-B14F-4D97-AF65-F5344CB8AC3E}">
        <p14:creationId xmlns:p14="http://schemas.microsoft.com/office/powerpoint/2010/main" val="4089868374"/>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0" name="Rectángulo 9"/>
          <p:cNvSpPr/>
          <p:nvPr/>
        </p:nvSpPr>
        <p:spPr>
          <a:xfrm>
            <a:off x="0" y="979714"/>
            <a:ext cx="12192000" cy="58782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4" name="Imagen 3"/>
          <p:cNvPicPr>
            <a:picLocks noChangeAspect="1"/>
          </p:cNvPicPr>
          <p:nvPr/>
        </p:nvPicPr>
        <p:blipFill>
          <a:blip r:embed="rId2"/>
          <a:stretch>
            <a:fillRect/>
          </a:stretch>
        </p:blipFill>
        <p:spPr>
          <a:xfrm>
            <a:off x="137750" y="2044429"/>
            <a:ext cx="12007756" cy="2497491"/>
          </a:xfrm>
          <a:prstGeom prst="rect">
            <a:avLst/>
          </a:prstGeom>
        </p:spPr>
      </p:pic>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267886" y="916552"/>
            <a:ext cx="11677320" cy="5732222"/>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The example illustrates a program that includes a load instruction followed by a store instruction</a:t>
            </a:r>
          </a:p>
          <a:p>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a:p>
            <a:r>
              <a:rPr lang="en-US" sz="2400" dirty="0"/>
              <a:t>Cycle </a:t>
            </a:r>
            <a:r>
              <a:rPr lang="en-US" sz="2400" i="1" dirty="0" err="1"/>
              <a:t>i</a:t>
            </a:r>
            <a:r>
              <a:rPr lang="en-US" sz="2400" dirty="0"/>
              <a:t> – </a:t>
            </a:r>
            <a:r>
              <a:rPr lang="en-US" sz="2400" i="1" dirty="0"/>
              <a:t>i+8</a:t>
            </a:r>
            <a:r>
              <a:rPr lang="en-US" sz="2400" dirty="0"/>
              <a:t>: The processor reads data from the DDR External Memory (yellow square) into </a:t>
            </a:r>
            <a:r>
              <a:rPr lang="en-US" sz="2400" dirty="0">
                <a:latin typeface="Courier New" panose="02070309020205020404" pitchFamily="49" charset="0"/>
                <a:cs typeface="Courier New" panose="02070309020205020404" pitchFamily="49" charset="0"/>
              </a:rPr>
              <a:t>t3</a:t>
            </a:r>
            <a:r>
              <a:rPr lang="en-US" sz="2400" dirty="0"/>
              <a:t>, through the bus.</a:t>
            </a:r>
          </a:p>
          <a:p>
            <a:r>
              <a:rPr lang="en-US" sz="2400" dirty="0"/>
              <a:t>Cycle </a:t>
            </a:r>
            <a:r>
              <a:rPr lang="en-US" sz="2400" i="1" dirty="0"/>
              <a:t>i+16</a:t>
            </a:r>
            <a:r>
              <a:rPr lang="en-US" sz="2400" dirty="0"/>
              <a:t> – </a:t>
            </a:r>
            <a:r>
              <a:rPr lang="en-US" sz="2400" i="1" dirty="0"/>
              <a:t>i+21</a:t>
            </a:r>
            <a:r>
              <a:rPr lang="en-US" sz="2400" dirty="0"/>
              <a:t>: The processor writes the value of </a:t>
            </a:r>
            <a:r>
              <a:rPr lang="en-US" sz="2400" dirty="0">
                <a:latin typeface="Courier New" panose="02070309020205020404" pitchFamily="49" charset="0"/>
                <a:cs typeface="Courier New" panose="02070309020205020404" pitchFamily="49" charset="0"/>
              </a:rPr>
              <a:t>t3</a:t>
            </a:r>
            <a:r>
              <a:rPr lang="en-US" sz="2400" dirty="0"/>
              <a:t> to the DDR External Memory (red square), through the bus.</a:t>
            </a:r>
            <a:endParaRPr lang="es-ES" sz="2400" dirty="0"/>
          </a:p>
        </p:txBody>
      </p:sp>
      <p:sp>
        <p:nvSpPr>
          <p:cNvPr id="11"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3600" b="1" dirty="0"/>
              <a:t>RVfpga Lab 19: Data read and write to Memory – Simulation</a:t>
            </a:r>
          </a:p>
        </p:txBody>
      </p:sp>
    </p:spTree>
    <p:extLst>
      <p:ext uri="{BB962C8B-B14F-4D97-AF65-F5344CB8AC3E}">
        <p14:creationId xmlns:p14="http://schemas.microsoft.com/office/powerpoint/2010/main" val="607509758"/>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0" y="968830"/>
            <a:ext cx="12192000" cy="58891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3" name="Objeto 2"/>
          <p:cNvGraphicFramePr>
            <a:graphicFrameLocks noChangeAspect="1"/>
          </p:cNvGraphicFramePr>
          <p:nvPr/>
        </p:nvGraphicFramePr>
        <p:xfrm>
          <a:off x="10886" y="1328058"/>
          <a:ext cx="12165835" cy="5094514"/>
        </p:xfrm>
        <a:graphic>
          <a:graphicData uri="http://schemas.openxmlformats.org/presentationml/2006/ole">
            <mc:AlternateContent xmlns:mc="http://schemas.openxmlformats.org/markup-compatibility/2006">
              <mc:Choice xmlns:v="urn:schemas-microsoft-com:vml" Requires="v">
                <p:oleObj spid="_x0000_s125029" name="Visio" r:id="rId3" imgW="124167991" imgH="51930138" progId="Visio.Drawing.15">
                  <p:embed/>
                </p:oleObj>
              </mc:Choice>
              <mc:Fallback>
                <p:oleObj name="Visio" r:id="rId3" imgW="124167991" imgH="51930138" progId="Visio.Drawing.15">
                  <p:embed/>
                  <p:pic>
                    <p:nvPicPr>
                      <p:cNvPr id="3" name="Objeto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86" y="1328058"/>
                        <a:ext cx="12165835" cy="5094514"/>
                      </a:xfrm>
                      <a:prstGeom prst="rect">
                        <a:avLst/>
                      </a:prstGeom>
                      <a:noFill/>
                    </p:spPr>
                  </p:pic>
                </p:oleObj>
              </mc:Fallback>
            </mc:AlternateContent>
          </a:graphicData>
        </a:graphic>
      </p:graphicFrame>
      <p:sp>
        <p:nvSpPr>
          <p:cNvPr id="7"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19: I$ Configuration and Operation</a:t>
            </a:r>
          </a:p>
        </p:txBody>
      </p:sp>
    </p:spTree>
    <p:extLst>
      <p:ext uri="{BB962C8B-B14F-4D97-AF65-F5344CB8AC3E}">
        <p14:creationId xmlns:p14="http://schemas.microsoft.com/office/powerpoint/2010/main" val="218716986"/>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446315" y="979714"/>
            <a:ext cx="3929743"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600" dirty="0" err="1">
                <a:latin typeface="Courier New" panose="02070309020205020404" pitchFamily="49" charset="0"/>
                <a:cs typeface="Courier New" panose="02070309020205020404" pitchFamily="49" charset="0"/>
              </a:rPr>
              <a:t>Test_Assembly</a:t>
            </a:r>
            <a:r>
              <a:rPr lang="en-GB" sz="1600" dirty="0">
                <a:latin typeface="Courier New" panose="02070309020205020404" pitchFamily="49" charset="0"/>
                <a:cs typeface="Courier New" panose="02070309020205020404" pitchFamily="49" charset="0"/>
              </a:rPr>
              <a:t>:</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INSERT_NOPS_3</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INSERT_NOPS_8</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INSERT_NOPS_8</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li t6, 0x10000</a:t>
            </a:r>
            <a:endParaRPr lang="es-ES" sz="1600" dirty="0">
              <a:latin typeface="Courier New" panose="02070309020205020404" pitchFamily="49" charset="0"/>
              <a:cs typeface="Courier New" panose="02070309020205020404" pitchFamily="49" charset="0"/>
            </a:endParaRPr>
          </a:p>
        </p:txBody>
      </p:sp>
      <p:sp>
        <p:nvSpPr>
          <p:cNvPr id="10" name="Content Placeholder 1">
            <a:extLst>
              <a:ext uri="{FF2B5EF4-FFF2-40B4-BE49-F238E27FC236}">
                <a16:creationId xmlns:a16="http://schemas.microsoft.com/office/drawing/2014/main" id="{582D61C4-BB8F-4CA7-A6F7-FCBE5FCCE994}"/>
              </a:ext>
            </a:extLst>
          </p:cNvPr>
          <p:cNvSpPr txBox="1">
            <a:spLocks/>
          </p:cNvSpPr>
          <p:nvPr/>
        </p:nvSpPr>
        <p:spPr>
          <a:xfrm>
            <a:off x="4066907" y="979714"/>
            <a:ext cx="3929743"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dirty="0">
                <a:latin typeface="Courier New" panose="02070309020205020404" pitchFamily="49" charset="0"/>
                <a:cs typeface="Courier New" panose="02070309020205020404" pitchFamily="49" charset="0"/>
              </a:rPr>
              <a:t>   REPEAT:</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add t6, t6, -1</a:t>
            </a:r>
          </a:p>
          <a:p>
            <a:pPr marL="0" indent="0">
              <a:buNone/>
            </a:pPr>
            <a:endParaRPr lang="es-ES" sz="1400" dirty="0">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t0, t0, t0</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t1, t1, t1</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t2, t2, t2</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t3, t3, t3</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t4, t4, t4</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t5, t5, t5</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t6, t6, t6</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a7, a7, a7</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t0, t0, t0</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t2, t2, t2</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t1, t1, t1</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t3, t3, t3</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t4, t4, t4</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t6, t6, t6</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t5, t5, t5</a:t>
            </a:r>
            <a:endParaRPr lang="es-ES" sz="1400" dirty="0">
              <a:solidFill>
                <a:srgbClr val="FF0000"/>
              </a:solidFill>
              <a:latin typeface="Courier New" panose="02070309020205020404" pitchFamily="49" charset="0"/>
              <a:cs typeface="Courier New" panose="02070309020205020404" pitchFamily="49" charset="0"/>
            </a:endParaRPr>
          </a:p>
          <a:p>
            <a:pPr marL="0" indent="0">
              <a:buNone/>
            </a:pPr>
            <a:r>
              <a:rPr lang="en-GB" sz="1400" b="1" dirty="0">
                <a:solidFill>
                  <a:srgbClr val="FF0000"/>
                </a:solidFill>
                <a:latin typeface="Courier New" panose="02070309020205020404" pitchFamily="49" charset="0"/>
                <a:cs typeface="Courier New" panose="02070309020205020404" pitchFamily="49" charset="0"/>
              </a:rPr>
              <a:t>   add a7, a7, a7</a:t>
            </a:r>
            <a:endParaRPr lang="es-ES" sz="1400" dirty="0">
              <a:solidFill>
                <a:srgbClr val="FF0000"/>
              </a:solidFill>
              <a:latin typeface="Courier New" panose="02070309020205020404" pitchFamily="49" charset="0"/>
              <a:cs typeface="Courier New" panose="02070309020205020404" pitchFamily="49" charset="0"/>
            </a:endParaRPr>
          </a:p>
        </p:txBody>
      </p:sp>
      <p:sp>
        <p:nvSpPr>
          <p:cNvPr id="11" name="Content Placeholder 1">
            <a:extLst>
              <a:ext uri="{FF2B5EF4-FFF2-40B4-BE49-F238E27FC236}">
                <a16:creationId xmlns:a16="http://schemas.microsoft.com/office/drawing/2014/main" id="{582D61C4-BB8F-4CA7-A6F7-FCBE5FCCE994}"/>
              </a:ext>
            </a:extLst>
          </p:cNvPr>
          <p:cNvSpPr txBox="1">
            <a:spLocks/>
          </p:cNvSpPr>
          <p:nvPr/>
        </p:nvSpPr>
        <p:spPr>
          <a:xfrm>
            <a:off x="7513330" y="979714"/>
            <a:ext cx="3929743" cy="5116286"/>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GB" sz="1600" dirty="0">
              <a:latin typeface="Courier New" panose="02070309020205020404" pitchFamily="49" charset="0"/>
              <a:cs typeface="Courier New" panose="02070309020205020404" pitchFamily="49" charset="0"/>
            </a:endParaRPr>
          </a:p>
          <a:p>
            <a:pPr marL="0" indent="0">
              <a:buNone/>
            </a:pPr>
            <a:endParaRPr lang="en-GB" sz="1600" dirty="0">
              <a:latin typeface="Courier New" panose="02070309020205020404" pitchFamily="49" charset="0"/>
              <a:cs typeface="Courier New" panose="02070309020205020404" pitchFamily="49" charset="0"/>
            </a:endParaRPr>
          </a:p>
          <a:p>
            <a:pPr marL="0" indent="0">
              <a:buNone/>
            </a:pPr>
            <a:endParaRPr lang="en-GB" sz="1600" dirty="0">
              <a:latin typeface="Courier New" panose="02070309020205020404" pitchFamily="49" charset="0"/>
              <a:cs typeface="Courier New" panose="02070309020205020404" pitchFamily="49" charset="0"/>
            </a:endParaRPr>
          </a:p>
          <a:p>
            <a:pPr marL="0" indent="0">
              <a:buNone/>
            </a:pPr>
            <a:endParaRPr lang="en-GB" sz="1600" dirty="0">
              <a:latin typeface="Courier New" panose="02070309020205020404" pitchFamily="49" charset="0"/>
              <a:cs typeface="Courier New" panose="02070309020205020404" pitchFamily="49" charset="0"/>
            </a:endParaRPr>
          </a:p>
          <a:p>
            <a:pPr marL="0" indent="0">
              <a:buNone/>
            </a:pPr>
            <a:endParaRPr lang="en-GB" sz="1600" dirty="0">
              <a:latin typeface="Courier New" panose="02070309020205020404" pitchFamily="49" charset="0"/>
              <a:cs typeface="Courier New" panose="02070309020205020404" pitchFamily="49" charset="0"/>
            </a:endParaRPr>
          </a:p>
          <a:p>
            <a:pPr marL="0" indent="0">
              <a:buNone/>
            </a:pPr>
            <a:endParaRPr lang="en-GB" sz="1600" dirty="0">
              <a:latin typeface="Courier New" panose="02070309020205020404" pitchFamily="49" charset="0"/>
              <a:cs typeface="Courier New" panose="02070309020205020404" pitchFamily="49" charset="0"/>
            </a:endParaRPr>
          </a:p>
          <a:p>
            <a:pPr marL="0" indent="0">
              <a:buNone/>
            </a:pPr>
            <a:endParaRPr lang="en-GB"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INSERT_NOPS_8</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INSERT_NOPS_8</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INSERT_NOPS_8</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INSERT_NOPS_8</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INSERT_NOPS_8</a:t>
            </a: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   INSERT_NOPS_8</a:t>
            </a:r>
            <a:endParaRPr lang="es-ES" sz="1600" dirty="0">
              <a:latin typeface="Courier New" panose="02070309020205020404" pitchFamily="49" charset="0"/>
              <a:cs typeface="Courier New" panose="02070309020205020404" pitchFamily="49" charset="0"/>
            </a:endParaRPr>
          </a:p>
          <a:p>
            <a:pPr marL="0" indent="0">
              <a:buNone/>
            </a:pPr>
            <a:r>
              <a:rPr lang="en-GB" sz="1600" dirty="0" err="1">
                <a:latin typeface="Courier New" panose="02070309020205020404" pitchFamily="49" charset="0"/>
                <a:cs typeface="Courier New" panose="02070309020205020404" pitchFamily="49" charset="0"/>
              </a:rPr>
              <a:t>bne</a:t>
            </a:r>
            <a:r>
              <a:rPr lang="en-GB" sz="1600" dirty="0">
                <a:latin typeface="Courier New" panose="02070309020205020404" pitchFamily="49" charset="0"/>
                <a:cs typeface="Courier New" panose="02070309020205020404" pitchFamily="49" charset="0"/>
              </a:rPr>
              <a:t> t6, zero, REPEAT    </a:t>
            </a:r>
          </a:p>
          <a:p>
            <a:pPr marL="0" indent="0">
              <a:buNone/>
            </a:pPr>
            <a:endParaRPr lang="es-ES" sz="1600" dirty="0">
              <a:latin typeface="Courier New" panose="02070309020205020404" pitchFamily="49" charset="0"/>
              <a:cs typeface="Courier New" panose="02070309020205020404" pitchFamily="49" charset="0"/>
            </a:endParaRPr>
          </a:p>
          <a:p>
            <a:pPr marL="0" indent="0">
              <a:buNone/>
            </a:pPr>
            <a:r>
              <a:rPr lang="en-GB" sz="1600" dirty="0">
                <a:latin typeface="Courier New" panose="02070309020205020404" pitchFamily="49" charset="0"/>
                <a:cs typeface="Courier New" panose="02070309020205020404" pitchFamily="49" charset="0"/>
              </a:rPr>
              <a:t>ret</a:t>
            </a:r>
            <a:endParaRPr lang="es-ES" sz="1600" dirty="0">
              <a:latin typeface="Courier New" panose="02070309020205020404" pitchFamily="49" charset="0"/>
              <a:cs typeface="Courier New" panose="02070309020205020404" pitchFamily="49" charset="0"/>
            </a:endParaRPr>
          </a:p>
        </p:txBody>
      </p:sp>
      <p:sp>
        <p:nvSpPr>
          <p:cNvPr id="3" name="Arco 2"/>
          <p:cNvSpPr/>
          <p:nvPr/>
        </p:nvSpPr>
        <p:spPr>
          <a:xfrm rot="8661836">
            <a:off x="437785" y="159959"/>
            <a:ext cx="7149387" cy="1857585"/>
          </a:xfrm>
          <a:prstGeom prst="arc">
            <a:avLst>
              <a:gd name="adj1" fmla="val 18499601"/>
              <a:gd name="adj2" fmla="val 476150"/>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2" name="Arco 11"/>
          <p:cNvSpPr/>
          <p:nvPr/>
        </p:nvSpPr>
        <p:spPr>
          <a:xfrm rot="8661836">
            <a:off x="5283000" y="4065302"/>
            <a:ext cx="5310757" cy="728671"/>
          </a:xfrm>
          <a:prstGeom prst="arc">
            <a:avLst>
              <a:gd name="adj1" fmla="val 20341436"/>
              <a:gd name="adj2" fmla="val 92492"/>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3"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a:t>RVfpga Lab 19: I$ Miss and Hit Management – Example</a:t>
            </a:r>
          </a:p>
        </p:txBody>
      </p:sp>
    </p:spTree>
    <p:extLst>
      <p:ext uri="{BB962C8B-B14F-4D97-AF65-F5344CB8AC3E}">
        <p14:creationId xmlns:p14="http://schemas.microsoft.com/office/powerpoint/2010/main" val="3161893643"/>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0" name="Rectángulo 9"/>
          <p:cNvSpPr/>
          <p:nvPr/>
        </p:nvSpPr>
        <p:spPr>
          <a:xfrm>
            <a:off x="0" y="979714"/>
            <a:ext cx="12192000" cy="58782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 name="Imagen 2"/>
          <p:cNvPicPr>
            <a:picLocks noChangeAspect="1"/>
          </p:cNvPicPr>
          <p:nvPr/>
        </p:nvPicPr>
        <p:blipFill>
          <a:blip r:embed="rId2"/>
          <a:stretch>
            <a:fillRect/>
          </a:stretch>
        </p:blipFill>
        <p:spPr>
          <a:xfrm>
            <a:off x="44221" y="1217476"/>
            <a:ext cx="12069284" cy="5281303"/>
          </a:xfrm>
          <a:prstGeom prst="rect">
            <a:avLst/>
          </a:prstGeom>
        </p:spPr>
      </p:pic>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19: I$ </a:t>
            </a:r>
            <a:r>
              <a:rPr lang="en-US" b="1" dirty="0">
                <a:solidFill>
                  <a:srgbClr val="FF0000"/>
                </a:solidFill>
              </a:rPr>
              <a:t>Miss</a:t>
            </a:r>
            <a:r>
              <a:rPr lang="en-US" b="1" dirty="0"/>
              <a:t> Management - Simulation</a:t>
            </a:r>
          </a:p>
        </p:txBody>
      </p:sp>
    </p:spTree>
    <p:extLst>
      <p:ext uri="{BB962C8B-B14F-4D97-AF65-F5344CB8AC3E}">
        <p14:creationId xmlns:p14="http://schemas.microsoft.com/office/powerpoint/2010/main" val="3672154345"/>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994042"/>
            <a:ext cx="11677320" cy="51512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dirty="0"/>
              <a:t>The simulation shows the fetch of the 16 </a:t>
            </a:r>
            <a:r>
              <a:rPr lang="en-GB" sz="2400" dirty="0">
                <a:latin typeface="Courier New" panose="02070309020205020404" pitchFamily="49" charset="0"/>
                <a:cs typeface="Courier New" panose="02070309020205020404" pitchFamily="49" charset="0"/>
              </a:rPr>
              <a:t>add</a:t>
            </a:r>
            <a:r>
              <a:rPr lang="en-GB" sz="2400" dirty="0"/>
              <a:t> instructions the first time they are executed. Given that these instructions are not in the I$ yet, a miss is triggered in the I$ and the instructions must be copied from the DDR External Memory into the I$.</a:t>
            </a:r>
            <a:endParaRPr lang="es-ES" sz="2400" dirty="0"/>
          </a:p>
          <a:p>
            <a:pPr lvl="1"/>
            <a:r>
              <a:rPr lang="en-GB" sz="2000" dirty="0"/>
              <a:t>An I$ miss is signalled at around 29ns (</a:t>
            </a:r>
            <a:r>
              <a:rPr lang="en-GB" sz="2000" dirty="0">
                <a:latin typeface="Courier New" panose="02070309020205020404" pitchFamily="49" charset="0"/>
                <a:cs typeface="Courier New" panose="02070309020205020404" pitchFamily="49" charset="0"/>
              </a:rPr>
              <a:t>ic_act_miss_f2</a:t>
            </a:r>
            <a:r>
              <a:rPr lang="en-GB" sz="2000" dirty="0"/>
              <a:t> = 1), which triggers the request of the block through the AXI bus (</a:t>
            </a:r>
            <a:r>
              <a:rPr lang="en-GB" sz="2000" dirty="0" err="1">
                <a:latin typeface="Courier New" panose="02070309020205020404" pitchFamily="49" charset="0"/>
                <a:cs typeface="Courier New" panose="02070309020205020404" pitchFamily="49" charset="0"/>
              </a:rPr>
              <a:t>ifu_axi_arvalid</a:t>
            </a:r>
            <a:r>
              <a:rPr lang="en-GB" sz="2000" dirty="0"/>
              <a:t> = 1).</a:t>
            </a:r>
            <a:endParaRPr lang="es-ES" sz="2000" dirty="0"/>
          </a:p>
          <a:p>
            <a:pPr lvl="1"/>
            <a:r>
              <a:rPr lang="en-GB" sz="2000" dirty="0"/>
              <a:t>The eight 64-bit chunks that make up the target block are requested sequentially through the AXI bus.</a:t>
            </a:r>
            <a:endParaRPr lang="es-ES" sz="2000" dirty="0"/>
          </a:p>
          <a:p>
            <a:pPr lvl="2"/>
            <a:r>
              <a:rPr lang="en-GB" dirty="0"/>
              <a:t>Signal </a:t>
            </a:r>
            <a:r>
              <a:rPr lang="en-GB" dirty="0" err="1">
                <a:latin typeface="Courier New" panose="02070309020205020404" pitchFamily="49" charset="0"/>
                <a:cs typeface="Courier New" panose="02070309020205020404" pitchFamily="49" charset="0"/>
              </a:rPr>
              <a:t>ifu_axi_arvalid</a:t>
            </a:r>
            <a:r>
              <a:rPr lang="en-GB" dirty="0"/>
              <a:t> goes high for 27 cycles. This signal indicates that the channel is signalling valid read address and control information. </a:t>
            </a:r>
            <a:endParaRPr lang="es-ES" dirty="0"/>
          </a:p>
          <a:p>
            <a:pPr lvl="2"/>
            <a:r>
              <a:rPr lang="en-GB" dirty="0"/>
              <a:t>During these 27 cycles where </a:t>
            </a:r>
            <a:r>
              <a:rPr lang="en-GB" dirty="0" err="1">
                <a:latin typeface="Courier New" panose="02070309020205020404" pitchFamily="49" charset="0"/>
                <a:cs typeface="Courier New" panose="02070309020205020404" pitchFamily="49" charset="0"/>
              </a:rPr>
              <a:t>ifu_axi_arvalid</a:t>
            </a:r>
            <a:r>
              <a:rPr lang="en-GB" dirty="0"/>
              <a:t> = 1 the initial addresses of the eight 64-bit chunks are provided sequentially through the AXI bus using signal </a:t>
            </a:r>
            <a:r>
              <a:rPr lang="en-GB" dirty="0" err="1">
                <a:latin typeface="Courier New" panose="02070309020205020404" pitchFamily="49" charset="0"/>
                <a:cs typeface="Courier New" panose="02070309020205020404" pitchFamily="49" charset="0"/>
              </a:rPr>
              <a:t>ifu_axi_araddr</a:t>
            </a:r>
            <a:r>
              <a:rPr lang="en-GB" dirty="0"/>
              <a:t>, which provides the 8 addresses that must be read from the DDR Memory.</a:t>
            </a:r>
            <a:endParaRPr lang="es-ES" dirty="0"/>
          </a:p>
        </p:txBody>
      </p:sp>
      <p:sp>
        <p:nvSpPr>
          <p:cNvPr id="8"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19: I$ </a:t>
            </a:r>
            <a:r>
              <a:rPr lang="en-US" b="1" dirty="0">
                <a:solidFill>
                  <a:srgbClr val="FF0000"/>
                </a:solidFill>
              </a:rPr>
              <a:t>Miss</a:t>
            </a:r>
            <a:r>
              <a:rPr lang="en-US" b="1" dirty="0"/>
              <a:t> Management - Analysis</a:t>
            </a:r>
          </a:p>
        </p:txBody>
      </p:sp>
    </p:spTree>
    <p:extLst>
      <p:ext uri="{BB962C8B-B14F-4D97-AF65-F5344CB8AC3E}">
        <p14:creationId xmlns:p14="http://schemas.microsoft.com/office/powerpoint/2010/main" val="2983902496"/>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994042"/>
            <a:ext cx="11677320" cy="51512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r>
              <a:rPr lang="en-GB" dirty="0"/>
              <a:t>The middle figure shows the eight 64-bit chunks arriving sequentially to the processor through the AXI bus in signal </a:t>
            </a:r>
            <a:r>
              <a:rPr lang="en-GB" dirty="0" err="1">
                <a:latin typeface="Courier New" panose="02070309020205020404" pitchFamily="49" charset="0"/>
                <a:cs typeface="Courier New" panose="02070309020205020404" pitchFamily="49" charset="0"/>
              </a:rPr>
              <a:t>ifu_axi_rdata</a:t>
            </a:r>
            <a:r>
              <a:rPr lang="en-GB" dirty="0"/>
              <a:t>.</a:t>
            </a:r>
            <a:endParaRPr lang="es-ES" dirty="0"/>
          </a:p>
          <a:p>
            <a:pPr lvl="2"/>
            <a:r>
              <a:rPr lang="en-GB" sz="2400" dirty="0"/>
              <a:t>Signal </a:t>
            </a:r>
            <a:r>
              <a:rPr lang="en-GB" sz="2400" dirty="0" err="1">
                <a:latin typeface="Courier New" panose="02070309020205020404" pitchFamily="49" charset="0"/>
                <a:cs typeface="Courier New" panose="02070309020205020404" pitchFamily="49" charset="0"/>
              </a:rPr>
              <a:t>ifu_axi_rvalid</a:t>
            </a:r>
            <a:r>
              <a:rPr lang="en-GB" sz="2400" dirty="0"/>
              <a:t>, which indicates that the channel is signalling the required read data, goes high for one cycle every 7 cycles.</a:t>
            </a:r>
            <a:endParaRPr lang="es-ES" sz="2400" dirty="0"/>
          </a:p>
          <a:p>
            <a:pPr lvl="2"/>
            <a:r>
              <a:rPr lang="en-GB" sz="2400" dirty="0"/>
              <a:t>Each of the eight 64-bit chunks (each containing two instructions) is provided in signal </a:t>
            </a:r>
            <a:r>
              <a:rPr lang="en-GB" sz="2400" dirty="0" err="1">
                <a:latin typeface="Courier New" panose="02070309020205020404" pitchFamily="49" charset="0"/>
                <a:cs typeface="Courier New" panose="02070309020205020404" pitchFamily="49" charset="0"/>
              </a:rPr>
              <a:t>ifu_axi_rdata</a:t>
            </a:r>
            <a:r>
              <a:rPr lang="en-GB" sz="2400" dirty="0"/>
              <a:t>.</a:t>
            </a:r>
            <a:endParaRPr lang="es-ES" sz="2400" b="1" dirty="0"/>
          </a:p>
          <a:p>
            <a:pPr lvl="1"/>
            <a:r>
              <a:rPr lang="en-GB" dirty="0"/>
              <a:t>The two bottom figures show that each of the eight 64-bit chunks is written into the I$ right after their arrival to the cache controller. </a:t>
            </a:r>
            <a:endParaRPr lang="es-ES" dirty="0"/>
          </a:p>
          <a:p>
            <a:pPr lvl="1"/>
            <a:r>
              <a:rPr lang="en-GB" dirty="0"/>
              <a:t>Finally, you can see that the four instructions are bypassed from the I$ controller to the pipeline so that it can restart execution as soon as possible after the I$ miss. </a:t>
            </a:r>
            <a:r>
              <a:rPr lang="en-US" dirty="0"/>
              <a:t>Several cycles later, the four instructions arrive at the Decode Stage.</a:t>
            </a:r>
            <a:endParaRPr lang="es-ES" dirty="0"/>
          </a:p>
        </p:txBody>
      </p:sp>
      <p:sp>
        <p:nvSpPr>
          <p:cNvPr id="8"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19: I$ </a:t>
            </a:r>
            <a:r>
              <a:rPr lang="en-US" b="1" dirty="0">
                <a:solidFill>
                  <a:srgbClr val="FF0000"/>
                </a:solidFill>
              </a:rPr>
              <a:t>Miss</a:t>
            </a:r>
            <a:r>
              <a:rPr lang="en-US" b="1" dirty="0"/>
              <a:t> Management - Analysis</a:t>
            </a:r>
          </a:p>
        </p:txBody>
      </p:sp>
    </p:spTree>
    <p:extLst>
      <p:ext uri="{BB962C8B-B14F-4D97-AF65-F5344CB8AC3E}">
        <p14:creationId xmlns:p14="http://schemas.microsoft.com/office/powerpoint/2010/main" val="1713446954"/>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0" name="Rectángulo 9"/>
          <p:cNvSpPr/>
          <p:nvPr/>
        </p:nvSpPr>
        <p:spPr>
          <a:xfrm>
            <a:off x="0" y="1132114"/>
            <a:ext cx="12192000" cy="5725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4" name="Imagen 3"/>
          <p:cNvPicPr>
            <a:picLocks noChangeAspect="1"/>
          </p:cNvPicPr>
          <p:nvPr/>
        </p:nvPicPr>
        <p:blipFill>
          <a:blip r:embed="rId2"/>
          <a:stretch>
            <a:fillRect/>
          </a:stretch>
        </p:blipFill>
        <p:spPr>
          <a:xfrm>
            <a:off x="21770" y="1499930"/>
            <a:ext cx="12148458" cy="5020617"/>
          </a:xfrm>
          <a:prstGeom prst="rect">
            <a:avLst/>
          </a:prstGeom>
        </p:spPr>
      </p:pic>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19: I$ </a:t>
            </a:r>
            <a:r>
              <a:rPr lang="en-US" b="1" dirty="0">
                <a:solidFill>
                  <a:srgbClr val="FF0000"/>
                </a:solidFill>
              </a:rPr>
              <a:t>Hit</a:t>
            </a:r>
            <a:r>
              <a:rPr lang="en-US" b="1" dirty="0"/>
              <a:t> Management - Simulation</a:t>
            </a:r>
          </a:p>
        </p:txBody>
      </p:sp>
    </p:spTree>
    <p:extLst>
      <p:ext uri="{BB962C8B-B14F-4D97-AF65-F5344CB8AC3E}">
        <p14:creationId xmlns:p14="http://schemas.microsoft.com/office/powerpoint/2010/main" val="2566764762"/>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267886" y="994042"/>
            <a:ext cx="11677320" cy="51512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a:t>In the previous simulation you can see a hit in the I$.</a:t>
            </a:r>
          </a:p>
          <a:p>
            <a:pPr lvl="1"/>
            <a:r>
              <a:rPr lang="en-US" sz="1800" b="1" dirty="0">
                <a:solidFill>
                  <a:srgbClr val="0070C0"/>
                </a:solidFill>
              </a:rPr>
              <a:t>Cycle i: </a:t>
            </a:r>
            <a:r>
              <a:rPr lang="en-US" sz="1800" dirty="0"/>
              <a:t>The address of the first add instruction (</a:t>
            </a:r>
            <a:r>
              <a:rPr lang="en-US" sz="1800" dirty="0">
                <a:latin typeface="Courier New" panose="02070309020205020404" pitchFamily="49" charset="0"/>
                <a:cs typeface="Courier New" panose="02070309020205020404" pitchFamily="49" charset="0"/>
              </a:rPr>
              <a:t>add t0,t0,t0</a:t>
            </a:r>
            <a:r>
              <a:rPr lang="en-US" sz="1800" dirty="0"/>
              <a:t>) is given in signal </a:t>
            </a:r>
            <a:r>
              <a:rPr lang="en-US" sz="1800" dirty="0">
                <a:latin typeface="Courier New" panose="02070309020205020404" pitchFamily="49" charset="0"/>
                <a:cs typeface="Courier New" panose="02070309020205020404" pitchFamily="49" charset="0"/>
              </a:rPr>
              <a:t>ifc_fetch_addr_f1_ext</a:t>
            </a:r>
            <a:r>
              <a:rPr lang="en-US" sz="1800" dirty="0"/>
              <a:t>. This signal is passed to the I$ except for its two least significant bits, which are not needed because instructions are 4-byte (32-bit) aligned. Thus, </a:t>
            </a:r>
            <a:r>
              <a:rPr lang="en-US" sz="1800" dirty="0" err="1">
                <a:latin typeface="Courier New" panose="02070309020205020404" pitchFamily="49" charset="0"/>
                <a:cs typeface="Courier New" panose="02070309020205020404" pitchFamily="49" charset="0"/>
              </a:rPr>
              <a:t>ic_rw_addr</a:t>
            </a:r>
            <a:r>
              <a:rPr lang="en-US" sz="1800" dirty="0"/>
              <a:t> = 0x0000070. The Tag and Data Arrays use a subset of the Fetch Address.</a:t>
            </a:r>
          </a:p>
          <a:p>
            <a:pPr lvl="1"/>
            <a:r>
              <a:rPr lang="en-US" sz="1800" b="1" dirty="0">
                <a:solidFill>
                  <a:srgbClr val="0070C0"/>
                </a:solidFill>
              </a:rPr>
              <a:t>Cycle i+1: </a:t>
            </a:r>
            <a:r>
              <a:rPr lang="en-US" sz="1800" dirty="0"/>
              <a:t>The four tags, one per cache way, are in signals </a:t>
            </a:r>
            <a:r>
              <a:rPr lang="en-US" sz="1800" dirty="0">
                <a:latin typeface="Courier New" panose="02070309020205020404" pitchFamily="49" charset="0"/>
                <a:cs typeface="Courier New" panose="02070309020205020404" pitchFamily="49" charset="0"/>
              </a:rPr>
              <a:t>TagWay0-TagWay3</a:t>
            </a:r>
            <a:r>
              <a:rPr lang="en-US" sz="1800" dirty="0"/>
              <a:t>. These are compared to the TAG field of the Fetch Address. In this case, all tags are the same as the TAG field, however only one way (Way 0) is valid (</a:t>
            </a:r>
            <a:r>
              <a:rPr lang="en-US" sz="1800" dirty="0" err="1">
                <a:latin typeface="Courier New" panose="02070309020205020404" pitchFamily="49" charset="0"/>
                <a:cs typeface="Courier New" panose="02070309020205020404" pitchFamily="49" charset="0"/>
              </a:rPr>
              <a:t>ic_tag_valid</a:t>
            </a:r>
            <a:r>
              <a:rPr lang="en-US" sz="1800" dirty="0"/>
              <a:t> = 0001), thus a hit is </a:t>
            </a:r>
            <a:r>
              <a:rPr lang="en-US" sz="1800" dirty="0" err="1"/>
              <a:t>signalled</a:t>
            </a:r>
            <a:r>
              <a:rPr lang="en-US" sz="1800" dirty="0"/>
              <a:t> in Way 0: </a:t>
            </a:r>
            <a:r>
              <a:rPr lang="en-US" sz="1800" dirty="0" err="1">
                <a:latin typeface="Courier New" panose="02070309020205020404" pitchFamily="49" charset="0"/>
                <a:cs typeface="Courier New" panose="02070309020205020404" pitchFamily="49" charset="0"/>
              </a:rPr>
              <a:t>ic_rd_hit</a:t>
            </a:r>
            <a:r>
              <a:rPr lang="en-US" sz="1800" dirty="0"/>
              <a:t> = 0001. Also, four 128-bit bundles are in signals </a:t>
            </a:r>
            <a:r>
              <a:rPr lang="en-US" sz="1800" dirty="0">
                <a:latin typeface="Courier New" panose="02070309020205020404" pitchFamily="49" charset="0"/>
                <a:cs typeface="Courier New" panose="02070309020205020404" pitchFamily="49" charset="0"/>
              </a:rPr>
              <a:t>DataWay0-DataWay3</a:t>
            </a:r>
            <a:r>
              <a:rPr lang="en-US" sz="1800" dirty="0"/>
              <a:t>: </a:t>
            </a:r>
            <a:r>
              <a:rPr lang="en-US" sz="1800" dirty="0" err="1">
                <a:latin typeface="Courier New" panose="02070309020205020404" pitchFamily="49" charset="0"/>
                <a:cs typeface="Courier New" panose="02070309020205020404" pitchFamily="49" charset="0"/>
              </a:rPr>
              <a:t>ic_rd_data_only</a:t>
            </a:r>
            <a:r>
              <a:rPr lang="en-US" sz="1800" dirty="0"/>
              <a:t> = 0x</a:t>
            </a:r>
            <a:r>
              <a:rPr lang="en-US" sz="1800" dirty="0">
                <a:solidFill>
                  <a:srgbClr val="FF0000"/>
                </a:solidFill>
              </a:rPr>
              <a:t>01ce0e33</a:t>
            </a:r>
            <a:r>
              <a:rPr lang="en-US" sz="1800" dirty="0"/>
              <a:t>007383b3</a:t>
            </a:r>
            <a:r>
              <a:rPr lang="en-US" sz="1800" dirty="0">
                <a:solidFill>
                  <a:srgbClr val="FF0000"/>
                </a:solidFill>
              </a:rPr>
              <a:t>00630333</a:t>
            </a:r>
            <a:r>
              <a:rPr lang="en-US" sz="1800" dirty="0"/>
              <a:t>005282b3</a:t>
            </a:r>
          </a:p>
          <a:p>
            <a:pPr lvl="1"/>
            <a:r>
              <a:rPr lang="en-US" sz="1800" b="1" dirty="0">
                <a:solidFill>
                  <a:srgbClr val="0070C0"/>
                </a:solidFill>
              </a:rPr>
              <a:t>Cycle i+2: </a:t>
            </a:r>
            <a:r>
              <a:rPr lang="en-US" sz="1800" dirty="0"/>
              <a:t>The first and second </a:t>
            </a:r>
            <a:r>
              <a:rPr lang="en-US" sz="1800" dirty="0">
                <a:latin typeface="Courier New" panose="02070309020205020404" pitchFamily="49" charset="0"/>
                <a:cs typeface="Courier New" panose="02070309020205020404" pitchFamily="49" charset="0"/>
              </a:rPr>
              <a:t>add</a:t>
            </a:r>
            <a:r>
              <a:rPr lang="en-US" sz="1800" dirty="0"/>
              <a:t> instructions are extracted in the Align stage from buffer q1: </a:t>
            </a:r>
            <a:r>
              <a:rPr lang="en-US" sz="1800" dirty="0">
                <a:latin typeface="Courier New" panose="02070309020205020404" pitchFamily="49" charset="0"/>
                <a:cs typeface="Courier New" panose="02070309020205020404" pitchFamily="49" charset="0"/>
              </a:rPr>
              <a:t>ifu_i0_instr</a:t>
            </a:r>
            <a:r>
              <a:rPr lang="en-US" sz="1800" dirty="0"/>
              <a:t> = 0x005282b3 and </a:t>
            </a:r>
            <a:r>
              <a:rPr lang="en-US" sz="1800" dirty="0">
                <a:latin typeface="Courier New" panose="02070309020205020404" pitchFamily="49" charset="0"/>
                <a:cs typeface="Courier New" panose="02070309020205020404" pitchFamily="49" charset="0"/>
              </a:rPr>
              <a:t>ifu_i1_instr</a:t>
            </a:r>
            <a:r>
              <a:rPr lang="en-US" sz="1800" dirty="0"/>
              <a:t> = 0x00630333</a:t>
            </a:r>
          </a:p>
          <a:p>
            <a:pPr lvl="1"/>
            <a:r>
              <a:rPr lang="en-US" sz="1800" b="1" dirty="0">
                <a:solidFill>
                  <a:srgbClr val="0070C0"/>
                </a:solidFill>
              </a:rPr>
              <a:t>Cycle i+3: </a:t>
            </a:r>
            <a:r>
              <a:rPr lang="en-US" sz="1800" dirty="0"/>
              <a:t>The third and fourth </a:t>
            </a:r>
            <a:r>
              <a:rPr lang="en-US" sz="1800" dirty="0">
                <a:latin typeface="Courier New" panose="02070309020205020404" pitchFamily="49" charset="0"/>
                <a:cs typeface="Courier New" panose="02070309020205020404" pitchFamily="49" charset="0"/>
              </a:rPr>
              <a:t>add</a:t>
            </a:r>
            <a:r>
              <a:rPr lang="en-US" sz="1800" dirty="0"/>
              <a:t> instructions are extracted in the Align stage and, at the same time, the first and second </a:t>
            </a:r>
            <a:r>
              <a:rPr lang="en-US" sz="1800" dirty="0">
                <a:latin typeface="Courier New" panose="02070309020205020404" pitchFamily="49" charset="0"/>
                <a:cs typeface="Courier New" panose="02070309020205020404" pitchFamily="49" charset="0"/>
              </a:rPr>
              <a:t>add</a:t>
            </a:r>
            <a:r>
              <a:rPr lang="en-US" sz="1800" dirty="0"/>
              <a:t> instructions are decoded: </a:t>
            </a:r>
            <a:r>
              <a:rPr lang="en-US" sz="1800" dirty="0">
                <a:latin typeface="Courier New" panose="02070309020205020404" pitchFamily="49" charset="0"/>
                <a:cs typeface="Courier New" panose="02070309020205020404" pitchFamily="49" charset="0"/>
              </a:rPr>
              <a:t>ifu_i0_instr</a:t>
            </a:r>
            <a:r>
              <a:rPr lang="en-US" sz="1800" dirty="0"/>
              <a:t> = 0x007383b3, </a:t>
            </a:r>
            <a:r>
              <a:rPr lang="en-US" sz="1800" dirty="0">
                <a:latin typeface="Courier New" panose="02070309020205020404" pitchFamily="49" charset="0"/>
                <a:cs typeface="Courier New" panose="02070309020205020404" pitchFamily="49" charset="0"/>
              </a:rPr>
              <a:t>ifu_i1_instr</a:t>
            </a:r>
            <a:r>
              <a:rPr lang="en-US" sz="1800" dirty="0"/>
              <a:t> = 0x01ce0e33, </a:t>
            </a:r>
            <a:r>
              <a:rPr lang="en-US" sz="1800" dirty="0">
                <a:latin typeface="Courier New" panose="02070309020205020404" pitchFamily="49" charset="0"/>
                <a:cs typeface="Courier New" panose="02070309020205020404" pitchFamily="49" charset="0"/>
              </a:rPr>
              <a:t>dec_i0_instr_d</a:t>
            </a:r>
            <a:r>
              <a:rPr lang="en-US" sz="1800" dirty="0"/>
              <a:t> = 0x005282b3 and </a:t>
            </a:r>
            <a:r>
              <a:rPr lang="en-US" sz="1800" dirty="0">
                <a:latin typeface="Courier New" panose="02070309020205020404" pitchFamily="49" charset="0"/>
                <a:cs typeface="Courier New" panose="02070309020205020404" pitchFamily="49" charset="0"/>
              </a:rPr>
              <a:t>dec_i1_instr_d</a:t>
            </a:r>
            <a:r>
              <a:rPr lang="en-US" sz="1800" dirty="0"/>
              <a:t> = 0x00630333</a:t>
            </a:r>
          </a:p>
          <a:p>
            <a:pPr lvl="1"/>
            <a:r>
              <a:rPr lang="en-US" sz="1800" b="1" dirty="0">
                <a:solidFill>
                  <a:srgbClr val="0070C0"/>
                </a:solidFill>
              </a:rPr>
              <a:t>Cycle i+4: </a:t>
            </a:r>
            <a:r>
              <a:rPr lang="en-US" sz="1800" dirty="0"/>
              <a:t>Finally, the third and fourth </a:t>
            </a:r>
            <a:r>
              <a:rPr lang="en-US" sz="1800" dirty="0">
                <a:latin typeface="Courier New" panose="02070309020205020404" pitchFamily="49" charset="0"/>
                <a:cs typeface="Courier New" panose="02070309020205020404" pitchFamily="49" charset="0"/>
              </a:rPr>
              <a:t>add</a:t>
            </a:r>
            <a:r>
              <a:rPr lang="en-US" sz="1800" dirty="0"/>
              <a:t> instructions are decoded: </a:t>
            </a:r>
            <a:r>
              <a:rPr lang="en-US" sz="1800" dirty="0">
                <a:latin typeface="Courier New" panose="02070309020205020404" pitchFamily="49" charset="0"/>
                <a:cs typeface="Courier New" panose="02070309020205020404" pitchFamily="49" charset="0"/>
              </a:rPr>
              <a:t>dec_i0_instr_d</a:t>
            </a:r>
            <a:r>
              <a:rPr lang="en-US" sz="1800" dirty="0"/>
              <a:t> = 0x007383b3 and </a:t>
            </a:r>
            <a:r>
              <a:rPr lang="en-US" sz="1800" dirty="0">
                <a:latin typeface="Courier New" panose="02070309020205020404" pitchFamily="49" charset="0"/>
                <a:cs typeface="Courier New" panose="02070309020205020404" pitchFamily="49" charset="0"/>
              </a:rPr>
              <a:t>dec_i1_instr_d</a:t>
            </a:r>
            <a:r>
              <a:rPr lang="en-US" sz="1800" dirty="0"/>
              <a:t> = 0x01ce0e33</a:t>
            </a:r>
          </a:p>
          <a:p>
            <a:pPr lvl="1"/>
            <a:endParaRPr lang="en-US" sz="1800" dirty="0"/>
          </a:p>
          <a:p>
            <a:pPr lvl="1"/>
            <a:endParaRPr lang="en-US" sz="1600" dirty="0"/>
          </a:p>
        </p:txBody>
      </p:sp>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19: I$ </a:t>
            </a:r>
            <a:r>
              <a:rPr lang="en-US" b="1" dirty="0">
                <a:solidFill>
                  <a:srgbClr val="FF0000"/>
                </a:solidFill>
              </a:rPr>
              <a:t>Hit</a:t>
            </a:r>
            <a:r>
              <a:rPr lang="en-US" b="1" dirty="0"/>
              <a:t> Management - Analysis</a:t>
            </a:r>
          </a:p>
        </p:txBody>
      </p:sp>
    </p:spTree>
    <p:extLst>
      <p:ext uri="{BB962C8B-B14F-4D97-AF65-F5344CB8AC3E}">
        <p14:creationId xmlns:p14="http://schemas.microsoft.com/office/powerpoint/2010/main" val="1040041402"/>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19: I$ Replacement Policy</a:t>
            </a: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184245" y="870853"/>
            <a:ext cx="11924252" cy="267788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sz="2400" dirty="0"/>
              <a:t>Most associative caches have a least recently used (LRU) replacement policy. However, tracking the least recently used way becomes complicated, thus approximate LRU policies (usually called Pseudo LRU) are often used and are good enough in practice.</a:t>
            </a:r>
          </a:p>
          <a:p>
            <a:pPr>
              <a:defRPr/>
            </a:pPr>
            <a:r>
              <a:rPr lang="en-GB" sz="2400" dirty="0" err="1"/>
              <a:t>SweRV</a:t>
            </a:r>
            <a:r>
              <a:rPr lang="en-GB" sz="2400" dirty="0"/>
              <a:t> EH1 uses an approximate policy called </a:t>
            </a:r>
            <a:r>
              <a:rPr lang="en-GB" sz="2400" b="1" dirty="0"/>
              <a:t>Binary Tree Pseudo LRU</a:t>
            </a:r>
            <a:r>
              <a:rPr lang="en-GB" sz="2400" dirty="0"/>
              <a:t>.</a:t>
            </a:r>
          </a:p>
          <a:p>
            <a:pPr lvl="1">
              <a:defRPr/>
            </a:pPr>
            <a:r>
              <a:rPr lang="en-US" sz="2000" dirty="0"/>
              <a:t>It requires N-1 bits per set (which we call LRU State) in an N-way associative cache. This translates into 3 bits per set in </a:t>
            </a:r>
            <a:r>
              <a:rPr lang="en-US" sz="2000" dirty="0" err="1"/>
              <a:t>SweRV</a:t>
            </a:r>
            <a:r>
              <a:rPr lang="en-US" sz="2000" dirty="0"/>
              <a:t> EH1’s I$.</a:t>
            </a:r>
          </a:p>
        </p:txBody>
      </p:sp>
      <p:sp>
        <p:nvSpPr>
          <p:cNvPr id="2" name="Rectángulo 1"/>
          <p:cNvSpPr/>
          <p:nvPr/>
        </p:nvSpPr>
        <p:spPr>
          <a:xfrm>
            <a:off x="1589313" y="3665718"/>
            <a:ext cx="3178628" cy="461665"/>
          </a:xfrm>
          <a:prstGeom prst="rect">
            <a:avLst/>
          </a:prstGeom>
        </p:spPr>
        <p:txBody>
          <a:bodyPr wrap="square">
            <a:spAutoFit/>
          </a:bodyPr>
          <a:lstStyle/>
          <a:p>
            <a:r>
              <a:rPr lang="en-US" sz="2400" b="1" dirty="0">
                <a:solidFill>
                  <a:schemeClr val="accent6"/>
                </a:solidFill>
                <a:latin typeface="Arial" panose="020B0604020202020204" pitchFamily="34" charset="0"/>
                <a:cs typeface="Arial" panose="020B0604020202020204" pitchFamily="34" charset="0"/>
              </a:rPr>
              <a:t>Block Replacement</a:t>
            </a:r>
            <a:endParaRPr lang="es-ES" sz="2400" b="1" dirty="0">
              <a:solidFill>
                <a:schemeClr val="accent6"/>
              </a:solidFill>
              <a:latin typeface="Arial" panose="020B0604020202020204" pitchFamily="34" charset="0"/>
              <a:cs typeface="Arial" panose="020B0604020202020204" pitchFamily="34" charset="0"/>
            </a:endParaRPr>
          </a:p>
        </p:txBody>
      </p:sp>
      <p:sp>
        <p:nvSpPr>
          <p:cNvPr id="7" name="Rectángulo 6"/>
          <p:cNvSpPr/>
          <p:nvPr/>
        </p:nvSpPr>
        <p:spPr>
          <a:xfrm>
            <a:off x="6912426" y="3654832"/>
            <a:ext cx="3701143" cy="461665"/>
          </a:xfrm>
          <a:prstGeom prst="rect">
            <a:avLst/>
          </a:prstGeom>
        </p:spPr>
        <p:txBody>
          <a:bodyPr wrap="square">
            <a:spAutoFit/>
          </a:bodyPr>
          <a:lstStyle/>
          <a:p>
            <a:r>
              <a:rPr lang="en-US" sz="2400" b="1" dirty="0">
                <a:solidFill>
                  <a:schemeClr val="accent6"/>
                </a:solidFill>
                <a:latin typeface="Arial" panose="020B0604020202020204" pitchFamily="34" charset="0"/>
                <a:cs typeface="Arial" panose="020B0604020202020204" pitchFamily="34" charset="0"/>
              </a:rPr>
              <a:t>LRU State Updating</a:t>
            </a:r>
            <a:endParaRPr lang="es-ES" sz="2400" b="1" dirty="0">
              <a:solidFill>
                <a:schemeClr val="accent6"/>
              </a:solidFill>
              <a:latin typeface="Arial" panose="020B0604020202020204" pitchFamily="34" charset="0"/>
              <a:cs typeface="Arial" panose="020B0604020202020204" pitchFamily="34" charset="0"/>
            </a:endParaRPr>
          </a:p>
        </p:txBody>
      </p:sp>
      <p:graphicFrame>
        <p:nvGraphicFramePr>
          <p:cNvPr id="3" name="Tabla 2"/>
          <p:cNvGraphicFramePr>
            <a:graphicFrameLocks noGrp="1"/>
          </p:cNvGraphicFramePr>
          <p:nvPr/>
        </p:nvGraphicFramePr>
        <p:xfrm>
          <a:off x="1251857" y="4157271"/>
          <a:ext cx="3603172" cy="1884025"/>
        </p:xfrm>
        <a:graphic>
          <a:graphicData uri="http://schemas.openxmlformats.org/drawingml/2006/table">
            <a:tbl>
              <a:tblPr firstRow="1" firstCol="1" bandRow="1">
                <a:tableStyleId>{5C22544A-7EE6-4342-B048-85BDC9FD1C3A}</a:tableStyleId>
              </a:tblPr>
              <a:tblGrid>
                <a:gridCol w="1542139">
                  <a:extLst>
                    <a:ext uri="{9D8B030D-6E8A-4147-A177-3AD203B41FA5}">
                      <a16:colId xmlns:a16="http://schemas.microsoft.com/office/drawing/2014/main" val="3946571756"/>
                    </a:ext>
                  </a:extLst>
                </a:gridCol>
                <a:gridCol w="2061033">
                  <a:extLst>
                    <a:ext uri="{9D8B030D-6E8A-4147-A177-3AD203B41FA5}">
                      <a16:colId xmlns:a16="http://schemas.microsoft.com/office/drawing/2014/main" val="3707986999"/>
                    </a:ext>
                  </a:extLst>
                </a:gridCol>
              </a:tblGrid>
              <a:tr h="376805">
                <a:tc>
                  <a:txBody>
                    <a:bodyPr/>
                    <a:lstStyle/>
                    <a:p>
                      <a:pPr algn="ctr">
                        <a:spcAft>
                          <a:spcPts val="0"/>
                        </a:spcAft>
                      </a:pPr>
                      <a:r>
                        <a:rPr lang="en-GB" sz="2400">
                          <a:effectLst/>
                        </a:rPr>
                        <a:t>LRU State</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Way to replace</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07406667"/>
                  </a:ext>
                </a:extLst>
              </a:tr>
              <a:tr h="376805">
                <a:tc>
                  <a:txBody>
                    <a:bodyPr/>
                    <a:lstStyle/>
                    <a:p>
                      <a:pPr algn="ctr">
                        <a:spcAft>
                          <a:spcPts val="0"/>
                        </a:spcAft>
                      </a:pPr>
                      <a:r>
                        <a:rPr lang="en-GB" sz="2400">
                          <a:effectLst/>
                        </a:rPr>
                        <a:t>x00</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a:effectLst/>
                        </a:rPr>
                        <a:t>Way 0</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16033620"/>
                  </a:ext>
                </a:extLst>
              </a:tr>
              <a:tr h="376805">
                <a:tc>
                  <a:txBody>
                    <a:bodyPr/>
                    <a:lstStyle/>
                    <a:p>
                      <a:pPr algn="ctr">
                        <a:spcAft>
                          <a:spcPts val="0"/>
                        </a:spcAft>
                      </a:pPr>
                      <a:r>
                        <a:rPr lang="en-GB" sz="2400">
                          <a:effectLst/>
                        </a:rPr>
                        <a:t>x10</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a:effectLst/>
                        </a:rPr>
                        <a:t>Way 1</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40391617"/>
                  </a:ext>
                </a:extLst>
              </a:tr>
              <a:tr h="376805">
                <a:tc>
                  <a:txBody>
                    <a:bodyPr/>
                    <a:lstStyle/>
                    <a:p>
                      <a:pPr algn="ctr">
                        <a:spcAft>
                          <a:spcPts val="0"/>
                        </a:spcAft>
                      </a:pPr>
                      <a:r>
                        <a:rPr lang="en-GB" sz="2400">
                          <a:effectLst/>
                        </a:rPr>
                        <a:t>0x1</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a:effectLst/>
                        </a:rPr>
                        <a:t>Way 2</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44772933"/>
                  </a:ext>
                </a:extLst>
              </a:tr>
              <a:tr h="376805">
                <a:tc>
                  <a:txBody>
                    <a:bodyPr/>
                    <a:lstStyle/>
                    <a:p>
                      <a:pPr algn="ctr">
                        <a:spcAft>
                          <a:spcPts val="0"/>
                        </a:spcAft>
                      </a:pPr>
                      <a:r>
                        <a:rPr lang="en-GB" sz="2400">
                          <a:effectLst/>
                        </a:rPr>
                        <a:t>1x1</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Way 3</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31568001"/>
                  </a:ext>
                </a:extLst>
              </a:tr>
            </a:tbl>
          </a:graphicData>
        </a:graphic>
      </p:graphicFrame>
      <p:graphicFrame>
        <p:nvGraphicFramePr>
          <p:cNvPr id="9" name="Tabla 8"/>
          <p:cNvGraphicFramePr>
            <a:graphicFrameLocks noGrp="1"/>
          </p:cNvGraphicFramePr>
          <p:nvPr/>
        </p:nvGraphicFramePr>
        <p:xfrm>
          <a:off x="6237511" y="4157270"/>
          <a:ext cx="4593772" cy="1884025"/>
        </p:xfrm>
        <a:graphic>
          <a:graphicData uri="http://schemas.openxmlformats.org/drawingml/2006/table">
            <a:tbl>
              <a:tblPr firstRow="1" firstCol="1" bandRow="1">
                <a:tableStyleId>{5C22544A-7EE6-4342-B048-85BDC9FD1C3A}</a:tableStyleId>
              </a:tblPr>
              <a:tblGrid>
                <a:gridCol w="2253343">
                  <a:extLst>
                    <a:ext uri="{9D8B030D-6E8A-4147-A177-3AD203B41FA5}">
                      <a16:colId xmlns:a16="http://schemas.microsoft.com/office/drawing/2014/main" val="2537768470"/>
                    </a:ext>
                  </a:extLst>
                </a:gridCol>
                <a:gridCol w="2340429">
                  <a:extLst>
                    <a:ext uri="{9D8B030D-6E8A-4147-A177-3AD203B41FA5}">
                      <a16:colId xmlns:a16="http://schemas.microsoft.com/office/drawing/2014/main" val="4703793"/>
                    </a:ext>
                  </a:extLst>
                </a:gridCol>
              </a:tblGrid>
              <a:tr h="376805">
                <a:tc>
                  <a:txBody>
                    <a:bodyPr/>
                    <a:lstStyle/>
                    <a:p>
                      <a:pPr algn="ctr">
                        <a:spcAft>
                          <a:spcPts val="0"/>
                        </a:spcAft>
                      </a:pPr>
                      <a:r>
                        <a:rPr lang="en-GB" sz="2400">
                          <a:effectLst/>
                        </a:rPr>
                        <a:t>Written Way</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Next LRU state</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95204892"/>
                  </a:ext>
                </a:extLst>
              </a:tr>
              <a:tr h="376805">
                <a:tc>
                  <a:txBody>
                    <a:bodyPr/>
                    <a:lstStyle/>
                    <a:p>
                      <a:pPr algn="ctr">
                        <a:spcAft>
                          <a:spcPts val="0"/>
                        </a:spcAft>
                      </a:pPr>
                      <a:r>
                        <a:rPr lang="en-GB" sz="2400">
                          <a:effectLst/>
                        </a:rPr>
                        <a:t>Way 0</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a:effectLst/>
                        </a:rPr>
                        <a:t>-11</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11598869"/>
                  </a:ext>
                </a:extLst>
              </a:tr>
              <a:tr h="376805">
                <a:tc>
                  <a:txBody>
                    <a:bodyPr/>
                    <a:lstStyle/>
                    <a:p>
                      <a:pPr algn="ctr">
                        <a:spcAft>
                          <a:spcPts val="0"/>
                        </a:spcAft>
                      </a:pPr>
                      <a:r>
                        <a:rPr lang="en-GB" sz="2400">
                          <a:effectLst/>
                        </a:rPr>
                        <a:t>Way 1</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a:effectLst/>
                        </a:rPr>
                        <a:t>-01</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43241402"/>
                  </a:ext>
                </a:extLst>
              </a:tr>
              <a:tr h="376805">
                <a:tc>
                  <a:txBody>
                    <a:bodyPr/>
                    <a:lstStyle/>
                    <a:p>
                      <a:pPr algn="ctr">
                        <a:spcAft>
                          <a:spcPts val="0"/>
                        </a:spcAft>
                      </a:pPr>
                      <a:r>
                        <a:rPr lang="en-GB" sz="2400">
                          <a:effectLst/>
                        </a:rPr>
                        <a:t>Way 2</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a:effectLst/>
                        </a:rPr>
                        <a:t>1-0</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85932489"/>
                  </a:ext>
                </a:extLst>
              </a:tr>
              <a:tr h="376805">
                <a:tc>
                  <a:txBody>
                    <a:bodyPr/>
                    <a:lstStyle/>
                    <a:p>
                      <a:pPr algn="ctr">
                        <a:spcAft>
                          <a:spcPts val="0"/>
                        </a:spcAft>
                      </a:pPr>
                      <a:r>
                        <a:rPr lang="en-GB" sz="2400">
                          <a:effectLst/>
                        </a:rPr>
                        <a:t>Way 3</a:t>
                      </a:r>
                      <a:endParaRPr lang="es-ES" sz="2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2400" dirty="0">
                          <a:effectLst/>
                        </a:rPr>
                        <a:t>0-0</a:t>
                      </a:r>
                      <a:endParaRPr lang="es-ES" sz="2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18247418"/>
                  </a:ext>
                </a:extLst>
              </a:tr>
            </a:tbl>
          </a:graphicData>
        </a:graphic>
      </p:graphicFrame>
    </p:spTree>
    <p:extLst>
      <p:ext uri="{BB962C8B-B14F-4D97-AF65-F5344CB8AC3E}">
        <p14:creationId xmlns:p14="http://schemas.microsoft.com/office/powerpoint/2010/main" val="10478286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rmAutofit/>
          </a:bodyPr>
          <a:lstStyle/>
          <a:p>
            <a:r>
              <a:rPr lang="en-US" sz="9500" dirty="0" err="1">
                <a:solidFill>
                  <a:srgbClr val="002060"/>
                </a:solidFill>
                <a:latin typeface="+mn-lt"/>
              </a:rPr>
              <a:t>RVfpga</a:t>
            </a:r>
            <a:r>
              <a:rPr lang="en-US" sz="9500" dirty="0">
                <a:solidFill>
                  <a:srgbClr val="002060"/>
                </a:solidFill>
                <a:latin typeface="+mn-lt"/>
              </a:rPr>
              <a:t> </a:t>
            </a:r>
            <a:br>
              <a:rPr lang="en-US" sz="9500" dirty="0">
                <a:solidFill>
                  <a:srgbClr val="002060"/>
                </a:solidFill>
                <a:latin typeface="+mn-lt"/>
              </a:rPr>
            </a:br>
            <a:r>
              <a:rPr lang="en-US" sz="9500" dirty="0">
                <a:solidFill>
                  <a:srgbClr val="002060"/>
                </a:solidFill>
                <a:latin typeface="+mn-lt"/>
              </a:rPr>
              <a:t>Labs Overview</a:t>
            </a:r>
          </a:p>
        </p:txBody>
      </p:sp>
    </p:spTree>
    <p:extLst>
      <p:ext uri="{BB962C8B-B14F-4D97-AF65-F5344CB8AC3E}">
        <p14:creationId xmlns:p14="http://schemas.microsoft.com/office/powerpoint/2010/main" val="786541677"/>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1012372" y="3570512"/>
            <a:ext cx="9416143" cy="2471056"/>
          </a:xfrm>
          <a:prstGeom prst="rect">
            <a:avLst/>
          </a:prstGeom>
          <a:solidFill>
            <a:schemeClr val="bg1">
              <a:lumMod val="85000"/>
            </a:schemeClr>
          </a:solidFill>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dirty="0">
                <a:latin typeface="Courier New" panose="02070309020205020404" pitchFamily="49" charset="0"/>
                <a:cs typeface="Courier New" panose="02070309020205020404" pitchFamily="49" charset="0"/>
              </a:rPr>
              <a:t>Set8_Block1:   </a:t>
            </a:r>
            <a:r>
              <a:rPr lang="en-GB" sz="1400" b="1" dirty="0">
                <a:solidFill>
                  <a:srgbClr val="FF0000"/>
                </a:solidFill>
                <a:latin typeface="Courier New" panose="02070309020205020404" pitchFamily="49" charset="0"/>
                <a:cs typeface="Courier New" panose="02070309020205020404" pitchFamily="49" charset="0"/>
              </a:rPr>
              <a:t>j Set8_Block2        </a:t>
            </a:r>
            <a:r>
              <a:rPr lang="en-GB" sz="1400" dirty="0">
                <a:latin typeface="Courier New" panose="02070309020205020404" pitchFamily="49" charset="0"/>
                <a:cs typeface="Courier New" panose="02070309020205020404" pitchFamily="49" charset="0"/>
              </a:rPr>
              <a:t># This j instruction is at address 0x00000200</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INSERT_NOPS_1023</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Set8_Block2:   </a:t>
            </a:r>
            <a:r>
              <a:rPr lang="en-GB" sz="1400" b="1" dirty="0">
                <a:solidFill>
                  <a:srgbClr val="FF0000"/>
                </a:solidFill>
                <a:latin typeface="Courier New" panose="02070309020205020404" pitchFamily="49" charset="0"/>
                <a:cs typeface="Courier New" panose="02070309020205020404" pitchFamily="49" charset="0"/>
              </a:rPr>
              <a:t>j Set8_Block3        </a:t>
            </a:r>
            <a:r>
              <a:rPr lang="en-GB" sz="1400" dirty="0">
                <a:latin typeface="Courier New" panose="02070309020205020404" pitchFamily="49" charset="0"/>
                <a:cs typeface="Courier New" panose="02070309020205020404" pitchFamily="49" charset="0"/>
              </a:rPr>
              <a:t># This j instruction is at address 0x00001200</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INSERT_NOPS_1023</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Set8_Block3:   </a:t>
            </a:r>
            <a:r>
              <a:rPr lang="en-GB" sz="1400" b="1" dirty="0">
                <a:solidFill>
                  <a:srgbClr val="FF0000"/>
                </a:solidFill>
                <a:latin typeface="Courier New" panose="02070309020205020404" pitchFamily="49" charset="0"/>
                <a:cs typeface="Courier New" panose="02070309020205020404" pitchFamily="49" charset="0"/>
              </a:rPr>
              <a:t>j Set8_Block4        </a:t>
            </a:r>
            <a:r>
              <a:rPr lang="en-GB" sz="1400" dirty="0">
                <a:latin typeface="Courier New" panose="02070309020205020404" pitchFamily="49" charset="0"/>
                <a:cs typeface="Courier New" panose="02070309020205020404" pitchFamily="49" charset="0"/>
              </a:rPr>
              <a:t># This j instruction is at address 0x00002200</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INSERT_NOPS_1023</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Set8_Block4:   </a:t>
            </a:r>
            <a:r>
              <a:rPr lang="en-GB" sz="1400" b="1" dirty="0">
                <a:solidFill>
                  <a:srgbClr val="FF0000"/>
                </a:solidFill>
                <a:latin typeface="Courier New" panose="02070309020205020404" pitchFamily="49" charset="0"/>
                <a:cs typeface="Courier New" panose="02070309020205020404" pitchFamily="49" charset="0"/>
              </a:rPr>
              <a:t>j Set8_Block5        </a:t>
            </a:r>
            <a:r>
              <a:rPr lang="en-GB" sz="1400" dirty="0">
                <a:latin typeface="Courier New" panose="02070309020205020404" pitchFamily="49" charset="0"/>
                <a:cs typeface="Courier New" panose="02070309020205020404" pitchFamily="49" charset="0"/>
              </a:rPr>
              <a:t># This j instruction is at address 0x00003200</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               INSERT_NOPS_1023</a:t>
            </a:r>
            <a:endParaRPr lang="es-ES" sz="1400" dirty="0">
              <a:latin typeface="Courier New" panose="02070309020205020404" pitchFamily="49" charset="0"/>
              <a:cs typeface="Courier New" panose="02070309020205020404" pitchFamily="49" charset="0"/>
            </a:endParaRPr>
          </a:p>
          <a:p>
            <a:pPr marL="0" indent="0">
              <a:buNone/>
            </a:pPr>
            <a:r>
              <a:rPr lang="en-GB" sz="1400" dirty="0">
                <a:latin typeface="Courier New" panose="02070309020205020404" pitchFamily="49" charset="0"/>
                <a:cs typeface="Courier New" panose="02070309020205020404" pitchFamily="49" charset="0"/>
              </a:rPr>
              <a:t>Set8_Block5:   </a:t>
            </a:r>
            <a:r>
              <a:rPr lang="en-GB" sz="1400" b="1" dirty="0">
                <a:solidFill>
                  <a:srgbClr val="FF0000"/>
                </a:solidFill>
                <a:latin typeface="Courier New" panose="02070309020205020404" pitchFamily="49" charset="0"/>
                <a:cs typeface="Courier New" panose="02070309020205020404" pitchFamily="49" charset="0"/>
              </a:rPr>
              <a:t>j Set8_Block1        </a:t>
            </a:r>
            <a:r>
              <a:rPr lang="en-GB" sz="1400" dirty="0">
                <a:latin typeface="Courier New" panose="02070309020205020404" pitchFamily="49" charset="0"/>
                <a:cs typeface="Courier New" panose="02070309020205020404" pitchFamily="49" charset="0"/>
              </a:rPr>
              <a:t># This j instruction is at address 0x00004200</a:t>
            </a:r>
            <a:endParaRPr lang="es-ES" sz="2400" dirty="0">
              <a:latin typeface="Courier New" panose="02070309020205020404" pitchFamily="49" charset="0"/>
              <a:cs typeface="Courier New" panose="02070309020205020404" pitchFamily="49" charset="0"/>
            </a:endParaRPr>
          </a:p>
        </p:txBody>
      </p:sp>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19: I$ Replacement Policy – Example </a:t>
            </a:r>
          </a:p>
        </p:txBody>
      </p:sp>
      <p:sp>
        <p:nvSpPr>
          <p:cNvPr id="6" name="Content Placeholder 1">
            <a:extLst>
              <a:ext uri="{FF2B5EF4-FFF2-40B4-BE49-F238E27FC236}">
                <a16:creationId xmlns:a16="http://schemas.microsoft.com/office/drawing/2014/main" id="{582D61C4-BB8F-4CA7-A6F7-FCBE5FCCE994}"/>
              </a:ext>
            </a:extLst>
          </p:cNvPr>
          <p:cNvSpPr txBox="1">
            <a:spLocks/>
          </p:cNvSpPr>
          <p:nvPr/>
        </p:nvSpPr>
        <p:spPr>
          <a:xfrm>
            <a:off x="184245" y="968829"/>
            <a:ext cx="11924252" cy="238397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2400" dirty="0"/>
              <a:t>The </a:t>
            </a:r>
            <a:r>
              <a:rPr lang="en-GB" sz="2400" dirty="0"/>
              <a:t>example below accesses five different I$ blocks inside an infinite loop. All five blocks map to the same I$ set: SET = 8.</a:t>
            </a:r>
          </a:p>
          <a:p>
            <a:pPr>
              <a:defRPr/>
            </a:pPr>
            <a:r>
              <a:rPr lang="en-GB" sz="2400" dirty="0"/>
              <a:t>The infinite loop contains five </a:t>
            </a:r>
            <a:r>
              <a:rPr lang="en-GB" sz="2400" dirty="0">
                <a:latin typeface="Courier New" panose="02070309020205020404" pitchFamily="49" charset="0"/>
                <a:cs typeface="Courier New" panose="02070309020205020404" pitchFamily="49" charset="0"/>
              </a:rPr>
              <a:t>j</a:t>
            </a:r>
            <a:r>
              <a:rPr lang="en-GB" sz="2400" dirty="0"/>
              <a:t> (</a:t>
            </a:r>
            <a:r>
              <a:rPr lang="en-GB" sz="2400" dirty="0">
                <a:latin typeface="Arial" panose="020B0604020202020204" pitchFamily="34" charset="0"/>
                <a:cs typeface="Arial" panose="020B0604020202020204" pitchFamily="34" charset="0"/>
              </a:rPr>
              <a:t>jump</a:t>
            </a:r>
            <a:r>
              <a:rPr lang="en-GB" sz="2400" dirty="0"/>
              <a:t>) instructions, where each pair of </a:t>
            </a:r>
            <a:r>
              <a:rPr lang="en-GB" sz="2400" dirty="0">
                <a:latin typeface="Courier New" panose="02070309020205020404" pitchFamily="49" charset="0"/>
                <a:cs typeface="Courier New" panose="02070309020205020404" pitchFamily="49" charset="0"/>
              </a:rPr>
              <a:t>j</a:t>
            </a:r>
            <a:r>
              <a:rPr lang="en-GB" sz="2400" dirty="0"/>
              <a:t> instructions is separated by 1023 </a:t>
            </a:r>
            <a:r>
              <a:rPr lang="en-GB" sz="2400" dirty="0" err="1">
                <a:latin typeface="Courier New" panose="02070309020205020404" pitchFamily="49" charset="0"/>
                <a:cs typeface="Courier New" panose="02070309020205020404" pitchFamily="49" charset="0"/>
              </a:rPr>
              <a:t>nop</a:t>
            </a:r>
            <a:r>
              <a:rPr lang="en-GB" sz="2400" dirty="0" err="1"/>
              <a:t>s</a:t>
            </a:r>
            <a:r>
              <a:rPr lang="en-GB" sz="2400" dirty="0"/>
              <a:t>. The </a:t>
            </a:r>
            <a:r>
              <a:rPr lang="en-GB" sz="2400" dirty="0">
                <a:latin typeface="Courier New" panose="02070309020205020404" pitchFamily="49" charset="0"/>
                <a:cs typeface="Courier New" panose="02070309020205020404" pitchFamily="49" charset="0"/>
              </a:rPr>
              <a:t>j</a:t>
            </a:r>
            <a:r>
              <a:rPr lang="en-GB" sz="2400" dirty="0"/>
              <a:t> instruction plus the </a:t>
            </a:r>
            <a:r>
              <a:rPr lang="en-GB" sz="2400" dirty="0" err="1">
                <a:latin typeface="Courier New" panose="02070309020205020404" pitchFamily="49" charset="0"/>
                <a:cs typeface="Courier New" panose="02070309020205020404" pitchFamily="49" charset="0"/>
              </a:rPr>
              <a:t>nop</a:t>
            </a:r>
            <a:r>
              <a:rPr lang="en-GB" sz="2400" dirty="0" err="1"/>
              <a:t>s</a:t>
            </a:r>
            <a:r>
              <a:rPr lang="en-GB" sz="2400" dirty="0"/>
              <a:t> occupy 4 KiB, which is equal to the size of each Way in the I$.</a:t>
            </a:r>
            <a:endParaRPr lang="en-US" sz="1800" dirty="0"/>
          </a:p>
        </p:txBody>
      </p:sp>
    </p:spTree>
    <p:extLst>
      <p:ext uri="{BB962C8B-B14F-4D97-AF65-F5344CB8AC3E}">
        <p14:creationId xmlns:p14="http://schemas.microsoft.com/office/powerpoint/2010/main" val="106587663"/>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5" name="Objeto 4"/>
          <p:cNvGraphicFramePr>
            <a:graphicFrameLocks noChangeAspect="1"/>
          </p:cNvGraphicFramePr>
          <p:nvPr/>
        </p:nvGraphicFramePr>
        <p:xfrm>
          <a:off x="3331029" y="87084"/>
          <a:ext cx="5334000" cy="6675208"/>
        </p:xfrm>
        <a:graphic>
          <a:graphicData uri="http://schemas.openxmlformats.org/presentationml/2006/ole">
            <mc:AlternateContent xmlns:mc="http://schemas.openxmlformats.org/markup-compatibility/2006">
              <mc:Choice xmlns:v="urn:schemas-microsoft-com:vml" Requires="v">
                <p:oleObj spid="_x0000_s126053" name="Visio" r:id="rId3" imgW="85305995" imgH="106784955" progId="Visio.Drawing.15">
                  <p:embed/>
                </p:oleObj>
              </mc:Choice>
              <mc:Fallback>
                <p:oleObj name="Visio" r:id="rId3" imgW="85305995" imgH="106784955" progId="Visio.Drawing.15">
                  <p:embed/>
                  <p:pic>
                    <p:nvPicPr>
                      <p:cNvPr id="5" name="Objeto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1029" y="87084"/>
                        <a:ext cx="5334000" cy="6675208"/>
                      </a:xfrm>
                      <a:prstGeom prst="rect">
                        <a:avLst/>
                      </a:prstGeom>
                      <a:noFill/>
                    </p:spPr>
                  </p:pic>
                </p:oleObj>
              </mc:Fallback>
            </mc:AlternateContent>
          </a:graphicData>
        </a:graphic>
      </p:graphicFrame>
      <p:sp>
        <p:nvSpPr>
          <p:cNvPr id="9" name="Title 3">
            <a:extLst>
              <a:ext uri="{FF2B5EF4-FFF2-40B4-BE49-F238E27FC236}">
                <a16:creationId xmlns:a16="http://schemas.microsoft.com/office/drawing/2014/main" id="{08A4BAF8-24E0-4C96-BCD1-D04D03FF7059}"/>
              </a:ext>
            </a:extLst>
          </p:cNvPr>
          <p:cNvSpPr>
            <a:spLocks noGrp="1"/>
          </p:cNvSpPr>
          <p:nvPr>
            <p:ph type="title"/>
          </p:nvPr>
        </p:nvSpPr>
        <p:spPr>
          <a:xfrm rot="16200000">
            <a:off x="-2332434" y="3007300"/>
            <a:ext cx="6585863" cy="680114"/>
          </a:xfrm>
        </p:spPr>
        <p:txBody>
          <a:bodyPr>
            <a:noAutofit/>
          </a:bodyPr>
          <a:lstStyle/>
          <a:p>
            <a:r>
              <a:rPr lang="en-US" sz="1800" b="1" dirty="0" err="1"/>
              <a:t>RVfpga</a:t>
            </a:r>
            <a:r>
              <a:rPr lang="en-US" sz="1800" b="1" dirty="0"/>
              <a:t> Lab 19: I$ Replacement Policy – Evolution of SET 8 of the I$</a:t>
            </a:r>
          </a:p>
        </p:txBody>
      </p:sp>
    </p:spTree>
    <p:extLst>
      <p:ext uri="{BB962C8B-B14F-4D97-AF65-F5344CB8AC3E}">
        <p14:creationId xmlns:p14="http://schemas.microsoft.com/office/powerpoint/2010/main" val="56572470"/>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0" name="Rectángulo 9"/>
          <p:cNvSpPr/>
          <p:nvPr/>
        </p:nvSpPr>
        <p:spPr>
          <a:xfrm>
            <a:off x="0" y="1132114"/>
            <a:ext cx="12192000" cy="5725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19: I$ Replacement Policy – 1</a:t>
            </a:r>
            <a:r>
              <a:rPr lang="en-US" b="1" baseline="30000" dirty="0"/>
              <a:t>st</a:t>
            </a:r>
            <a:r>
              <a:rPr lang="en-US" b="1" dirty="0"/>
              <a:t> Jump</a:t>
            </a:r>
          </a:p>
        </p:txBody>
      </p:sp>
      <p:pic>
        <p:nvPicPr>
          <p:cNvPr id="7" name="Imagen 6"/>
          <p:cNvPicPr>
            <a:picLocks noChangeAspect="1"/>
          </p:cNvPicPr>
          <p:nvPr/>
        </p:nvPicPr>
        <p:blipFill>
          <a:blip r:embed="rId2"/>
          <a:stretch>
            <a:fillRect/>
          </a:stretch>
        </p:blipFill>
        <p:spPr>
          <a:xfrm>
            <a:off x="1426030" y="871184"/>
            <a:ext cx="8871855" cy="3011469"/>
          </a:xfrm>
          <a:prstGeom prst="rect">
            <a:avLst/>
          </a:prstGeom>
        </p:spPr>
      </p:pic>
      <p:sp>
        <p:nvSpPr>
          <p:cNvPr id="11" name="Content Placeholder 1">
            <a:extLst>
              <a:ext uri="{FF2B5EF4-FFF2-40B4-BE49-F238E27FC236}">
                <a16:creationId xmlns:a16="http://schemas.microsoft.com/office/drawing/2014/main" id="{582D61C4-BB8F-4CA7-A6F7-FCBE5FCCE994}"/>
              </a:ext>
            </a:extLst>
          </p:cNvPr>
          <p:cNvSpPr txBox="1">
            <a:spLocks/>
          </p:cNvSpPr>
          <p:nvPr/>
        </p:nvSpPr>
        <p:spPr>
          <a:xfrm>
            <a:off x="278772" y="3926197"/>
            <a:ext cx="11677320" cy="2833832"/>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a:t>The first jump’s address (0x200) maps to Set 8 of the I$. That set is initially empty, thus, the new block must be written in Way 0: </a:t>
            </a:r>
            <a:r>
              <a:rPr lang="en-US" sz="2000" dirty="0" err="1">
                <a:latin typeface="Courier New" panose="02070309020205020404" pitchFamily="49" charset="0"/>
                <a:cs typeface="Courier New" panose="02070309020205020404" pitchFamily="49" charset="0"/>
              </a:rPr>
              <a:t>replace_way_mb_any</a:t>
            </a:r>
            <a:r>
              <a:rPr lang="en-US" sz="2000" dirty="0"/>
              <a:t> = </a:t>
            </a:r>
            <a:r>
              <a:rPr lang="en-US" sz="2000" dirty="0" err="1">
                <a:latin typeface="Courier New" panose="02070309020205020404" pitchFamily="49" charset="0"/>
                <a:cs typeface="Courier New" panose="02070309020205020404" pitchFamily="49" charset="0"/>
              </a:rPr>
              <a:t>ic_wr_en</a:t>
            </a:r>
            <a:r>
              <a:rPr lang="en-US" sz="2000" dirty="0"/>
              <a:t> = 0001. The LRU state of Set 8 is updated as follows: </a:t>
            </a:r>
            <a:r>
              <a:rPr lang="en-US" sz="2000" dirty="0" err="1">
                <a:latin typeface="Courier New" panose="02070309020205020404" pitchFamily="49" charset="0"/>
                <a:cs typeface="Courier New" panose="02070309020205020404" pitchFamily="49" charset="0"/>
              </a:rPr>
              <a:t>way_status_new</a:t>
            </a:r>
            <a:r>
              <a:rPr lang="en-US" sz="2000" dirty="0"/>
              <a:t> = 011.</a:t>
            </a:r>
          </a:p>
          <a:p>
            <a:r>
              <a:rPr lang="en-US" sz="2000" dirty="0"/>
              <a:t>The I$ block is read from the DDR Memory and written into the I$ in 64-bit chunks. The figure illustrates the write of the tag and the two first instructions of the new block into SET 8:</a:t>
            </a:r>
          </a:p>
          <a:p>
            <a:pPr lvl="1"/>
            <a:r>
              <a:rPr lang="en-US" sz="1600" dirty="0" err="1">
                <a:latin typeface="Courier New" panose="02070309020205020404" pitchFamily="49" charset="0"/>
                <a:cs typeface="Courier New" panose="02070309020205020404" pitchFamily="49" charset="0"/>
              </a:rPr>
              <a:t>ic_rw_addr_q</a:t>
            </a:r>
            <a:r>
              <a:rPr lang="en-US" sz="1600" dirty="0">
                <a:latin typeface="Courier New" panose="02070309020205020404" pitchFamily="49" charset="0"/>
                <a:cs typeface="Courier New" panose="02070309020205020404" pitchFamily="49" charset="0"/>
              </a:rPr>
              <a:t>[11:4]</a:t>
            </a:r>
            <a:r>
              <a:rPr lang="en-US" sz="1600" dirty="0"/>
              <a:t> = </a:t>
            </a:r>
            <a:r>
              <a:rPr lang="en-US" sz="1600" dirty="0">
                <a:solidFill>
                  <a:srgbClr val="FF0000"/>
                </a:solidFill>
              </a:rPr>
              <a:t>001000</a:t>
            </a:r>
            <a:r>
              <a:rPr lang="en-US" sz="1600" dirty="0"/>
              <a:t>00 (SET 8)</a:t>
            </a:r>
          </a:p>
          <a:p>
            <a:pPr lvl="1"/>
            <a:r>
              <a:rPr lang="en-US" sz="1600" dirty="0" err="1">
                <a:latin typeface="Courier New" panose="02070309020205020404" pitchFamily="49" charset="0"/>
                <a:cs typeface="Courier New" panose="02070309020205020404" pitchFamily="49" charset="0"/>
              </a:rPr>
              <a:t>ic_tag_wr_data</a:t>
            </a:r>
            <a:r>
              <a:rPr lang="en-US" sz="1600" dirty="0">
                <a:latin typeface="Courier New" panose="02070309020205020404" pitchFamily="49" charset="0"/>
                <a:cs typeface="Courier New" panose="02070309020205020404" pitchFamily="49" charset="0"/>
              </a:rPr>
              <a:t>[19:0]</a:t>
            </a:r>
            <a:r>
              <a:rPr lang="en-US" sz="1600" dirty="0"/>
              <a:t> = 0x0</a:t>
            </a:r>
          </a:p>
          <a:p>
            <a:pPr lvl="1"/>
            <a:r>
              <a:rPr lang="en-US" sz="1600" dirty="0">
                <a:latin typeface="Courier New" panose="02070309020205020404" pitchFamily="49" charset="0"/>
                <a:cs typeface="Courier New" panose="02070309020205020404" pitchFamily="49" charset="0"/>
              </a:rPr>
              <a:t>ic_wr_data1[31:0]</a:t>
            </a:r>
            <a:r>
              <a:rPr lang="en-US" sz="1600" dirty="0"/>
              <a:t> = 0x0000106F (</a:t>
            </a:r>
            <a:r>
              <a:rPr lang="en-US" sz="1600" dirty="0">
                <a:latin typeface="Courier New" panose="02070309020205020404" pitchFamily="49" charset="0"/>
                <a:cs typeface="Courier New" panose="02070309020205020404" pitchFamily="49" charset="0"/>
              </a:rPr>
              <a:t>j Set8_Block2</a:t>
            </a:r>
            <a:r>
              <a:rPr lang="en-US" sz="1600" dirty="0"/>
              <a:t>)</a:t>
            </a:r>
          </a:p>
          <a:p>
            <a:pPr lvl="1"/>
            <a:r>
              <a:rPr lang="en-US" sz="1600" dirty="0">
                <a:latin typeface="Courier New" panose="02070309020205020404" pitchFamily="49" charset="0"/>
                <a:cs typeface="Courier New" panose="02070309020205020404" pitchFamily="49" charset="0"/>
              </a:rPr>
              <a:t>ic_wr_data2[31:0]</a:t>
            </a:r>
            <a:r>
              <a:rPr lang="en-US" sz="1600" dirty="0"/>
              <a:t> = 0x00000013 (</a:t>
            </a:r>
            <a:r>
              <a:rPr lang="en-US" sz="1600" dirty="0" err="1">
                <a:latin typeface="Courier New" panose="02070309020205020404" pitchFamily="49" charset="0"/>
                <a:cs typeface="Courier New" panose="02070309020205020404" pitchFamily="49" charset="0"/>
              </a:rPr>
              <a:t>nop</a:t>
            </a:r>
            <a:r>
              <a:rPr lang="en-US" sz="1600" dirty="0"/>
              <a:t>)</a:t>
            </a:r>
            <a:endParaRPr lang="en-US" sz="2000" dirty="0"/>
          </a:p>
          <a:p>
            <a:endParaRPr lang="en-US" sz="1600" dirty="0"/>
          </a:p>
        </p:txBody>
      </p:sp>
    </p:spTree>
    <p:extLst>
      <p:ext uri="{BB962C8B-B14F-4D97-AF65-F5344CB8AC3E}">
        <p14:creationId xmlns:p14="http://schemas.microsoft.com/office/powerpoint/2010/main" val="2801949335"/>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0" name="Rectángulo 9"/>
          <p:cNvSpPr/>
          <p:nvPr/>
        </p:nvSpPr>
        <p:spPr>
          <a:xfrm>
            <a:off x="0" y="1132114"/>
            <a:ext cx="12192000" cy="5725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19: I$ Replacement Policy – 2</a:t>
            </a:r>
            <a:r>
              <a:rPr lang="en-US" b="1" baseline="30000" dirty="0"/>
              <a:t>nd</a:t>
            </a:r>
            <a:r>
              <a:rPr lang="en-US" b="1" dirty="0"/>
              <a:t> Jump</a:t>
            </a:r>
          </a:p>
        </p:txBody>
      </p:sp>
      <p:sp>
        <p:nvSpPr>
          <p:cNvPr id="11" name="Content Placeholder 1">
            <a:extLst>
              <a:ext uri="{FF2B5EF4-FFF2-40B4-BE49-F238E27FC236}">
                <a16:creationId xmlns:a16="http://schemas.microsoft.com/office/drawing/2014/main" id="{582D61C4-BB8F-4CA7-A6F7-FCBE5FCCE994}"/>
              </a:ext>
            </a:extLst>
          </p:cNvPr>
          <p:cNvSpPr txBox="1">
            <a:spLocks/>
          </p:cNvSpPr>
          <p:nvPr/>
        </p:nvSpPr>
        <p:spPr>
          <a:xfrm>
            <a:off x="278772" y="3926197"/>
            <a:ext cx="11677320" cy="2833832"/>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a:t>The second jump’s address (0x1200) also maps to Set 8 of the I$. Only way 0 is valid in that set: </a:t>
            </a:r>
            <a:r>
              <a:rPr lang="en-US" sz="2000" dirty="0" err="1">
                <a:latin typeface="Courier New" panose="02070309020205020404" pitchFamily="49" charset="0"/>
                <a:cs typeface="Courier New" panose="02070309020205020404" pitchFamily="49" charset="0"/>
              </a:rPr>
              <a:t>tagv_mb_ff</a:t>
            </a:r>
            <a:r>
              <a:rPr lang="en-US" sz="2000" dirty="0"/>
              <a:t> = 0001. Thus, the new block must be written in Way 1: </a:t>
            </a:r>
            <a:r>
              <a:rPr lang="en-US" sz="2000" dirty="0" err="1">
                <a:latin typeface="Courier New" panose="02070309020205020404" pitchFamily="49" charset="0"/>
                <a:cs typeface="Courier New" panose="02070309020205020404" pitchFamily="49" charset="0"/>
              </a:rPr>
              <a:t>replace_way_mb_any</a:t>
            </a:r>
            <a:r>
              <a:rPr lang="en-US" sz="2000" dirty="0"/>
              <a:t> = </a:t>
            </a:r>
            <a:r>
              <a:rPr lang="en-US" sz="2000" dirty="0" err="1">
                <a:latin typeface="Courier New" panose="02070309020205020404" pitchFamily="49" charset="0"/>
                <a:cs typeface="Courier New" panose="02070309020205020404" pitchFamily="49" charset="0"/>
              </a:rPr>
              <a:t>ic_wr_en</a:t>
            </a:r>
            <a:r>
              <a:rPr lang="en-US" sz="2000" dirty="0"/>
              <a:t> = 0010. The LRU state of Set 8 is updated as follows: </a:t>
            </a:r>
            <a:r>
              <a:rPr lang="en-US" sz="2000" dirty="0" err="1">
                <a:latin typeface="Courier New" panose="02070309020205020404" pitchFamily="49" charset="0"/>
                <a:cs typeface="Courier New" panose="02070309020205020404" pitchFamily="49" charset="0"/>
              </a:rPr>
              <a:t>way_status_new</a:t>
            </a:r>
            <a:r>
              <a:rPr lang="en-US" sz="2000" dirty="0"/>
              <a:t> = 001.</a:t>
            </a:r>
          </a:p>
          <a:p>
            <a:r>
              <a:rPr lang="en-US" sz="2000" dirty="0"/>
              <a:t>The I$ block is read from the DDR Memory and written into the I$ in 64-bit chunks. The figure illustrates the write of the tag and the two first instructions of the new block into SET 8:</a:t>
            </a:r>
          </a:p>
          <a:p>
            <a:pPr lvl="1"/>
            <a:r>
              <a:rPr lang="en-US" sz="1600" dirty="0" err="1">
                <a:latin typeface="Courier New" panose="02070309020205020404" pitchFamily="49" charset="0"/>
                <a:cs typeface="Courier New" panose="02070309020205020404" pitchFamily="49" charset="0"/>
              </a:rPr>
              <a:t>ic_rw_addr_q</a:t>
            </a:r>
            <a:r>
              <a:rPr lang="en-US" sz="1600" dirty="0">
                <a:latin typeface="Courier New" panose="02070309020205020404" pitchFamily="49" charset="0"/>
                <a:cs typeface="Courier New" panose="02070309020205020404" pitchFamily="49" charset="0"/>
              </a:rPr>
              <a:t>[11:4]</a:t>
            </a:r>
            <a:r>
              <a:rPr lang="en-US" sz="1600" dirty="0">
                <a:latin typeface="Arial" panose="020B0604020202020204" pitchFamily="34" charset="0"/>
                <a:cs typeface="Arial" panose="020B0604020202020204" pitchFamily="34" charset="0"/>
              </a:rPr>
              <a:t> = </a:t>
            </a:r>
            <a:r>
              <a:rPr lang="en-US" sz="1600" dirty="0">
                <a:solidFill>
                  <a:srgbClr val="FF0000"/>
                </a:solidFill>
                <a:latin typeface="Arial" panose="020B0604020202020204" pitchFamily="34" charset="0"/>
                <a:cs typeface="Arial" panose="020B0604020202020204" pitchFamily="34" charset="0"/>
              </a:rPr>
              <a:t>001000</a:t>
            </a:r>
            <a:r>
              <a:rPr lang="en-US" sz="1600" dirty="0">
                <a:latin typeface="Arial" panose="020B0604020202020204" pitchFamily="34" charset="0"/>
                <a:cs typeface="Arial" panose="020B0604020202020204" pitchFamily="34" charset="0"/>
              </a:rPr>
              <a:t>00 (SET 8)</a:t>
            </a:r>
          </a:p>
          <a:p>
            <a:pPr lvl="1"/>
            <a:r>
              <a:rPr lang="en-US" sz="1600" dirty="0" err="1">
                <a:latin typeface="Courier New" panose="02070309020205020404" pitchFamily="49" charset="0"/>
                <a:cs typeface="Courier New" panose="02070309020205020404" pitchFamily="49" charset="0"/>
              </a:rPr>
              <a:t>ic_tag_wr_data</a:t>
            </a:r>
            <a:r>
              <a:rPr lang="en-US" sz="1600" dirty="0">
                <a:latin typeface="Courier New" panose="02070309020205020404" pitchFamily="49" charset="0"/>
                <a:cs typeface="Courier New" panose="02070309020205020404" pitchFamily="49" charset="0"/>
              </a:rPr>
              <a:t>[19:0]</a:t>
            </a:r>
            <a:r>
              <a:rPr lang="en-US" sz="1600" dirty="0">
                <a:latin typeface="Arial" panose="020B0604020202020204" pitchFamily="34" charset="0"/>
                <a:cs typeface="Arial" panose="020B0604020202020204" pitchFamily="34" charset="0"/>
              </a:rPr>
              <a:t> = 0x1</a:t>
            </a:r>
          </a:p>
          <a:p>
            <a:pPr lvl="1"/>
            <a:r>
              <a:rPr lang="en-US" sz="1600" dirty="0">
                <a:latin typeface="Courier New" panose="02070309020205020404" pitchFamily="49" charset="0"/>
                <a:cs typeface="Courier New" panose="02070309020205020404" pitchFamily="49" charset="0"/>
              </a:rPr>
              <a:t>ic_wr_data1[31:0]</a:t>
            </a:r>
            <a:r>
              <a:rPr lang="en-US" sz="1600" dirty="0">
                <a:latin typeface="Arial" panose="020B0604020202020204" pitchFamily="34" charset="0"/>
                <a:cs typeface="Arial" panose="020B0604020202020204" pitchFamily="34" charset="0"/>
              </a:rPr>
              <a:t> = 0x0000106F (</a:t>
            </a:r>
            <a:r>
              <a:rPr lang="en-US" sz="1600" dirty="0">
                <a:latin typeface="Courier New" panose="02070309020205020404" pitchFamily="49" charset="0"/>
                <a:cs typeface="Courier New" panose="02070309020205020404" pitchFamily="49" charset="0"/>
              </a:rPr>
              <a:t>j Set8_Block3</a:t>
            </a:r>
            <a:r>
              <a:rPr lang="en-US" sz="1600" dirty="0">
                <a:latin typeface="Arial" panose="020B0604020202020204" pitchFamily="34" charset="0"/>
                <a:cs typeface="Arial" panose="020B0604020202020204" pitchFamily="34" charset="0"/>
              </a:rPr>
              <a:t>)</a:t>
            </a:r>
          </a:p>
          <a:p>
            <a:pPr lvl="1"/>
            <a:r>
              <a:rPr lang="en-US" sz="1600" dirty="0">
                <a:latin typeface="Courier New" panose="02070309020205020404" pitchFamily="49" charset="0"/>
                <a:cs typeface="Courier New" panose="02070309020205020404" pitchFamily="49" charset="0"/>
              </a:rPr>
              <a:t>ic_wr_data2[31:0]</a:t>
            </a:r>
            <a:r>
              <a:rPr lang="en-US" sz="1600" dirty="0">
                <a:latin typeface="Arial" panose="020B0604020202020204" pitchFamily="34" charset="0"/>
                <a:cs typeface="Arial" panose="020B0604020202020204" pitchFamily="34" charset="0"/>
              </a:rPr>
              <a:t> = 0x00000013 (</a:t>
            </a:r>
            <a:r>
              <a:rPr lang="en-US" sz="1600" dirty="0" err="1">
                <a:latin typeface="Courier New" panose="02070309020205020404" pitchFamily="49" charset="0"/>
                <a:cs typeface="Courier New" panose="02070309020205020404" pitchFamily="49" charset="0"/>
              </a:rPr>
              <a:t>nop</a:t>
            </a:r>
            <a:r>
              <a:rPr lang="en-US" sz="1600" dirty="0">
                <a:latin typeface="Arial" panose="020B0604020202020204" pitchFamily="34" charset="0"/>
                <a:cs typeface="Arial" panose="020B0604020202020204" pitchFamily="34" charset="0"/>
              </a:rPr>
              <a:t>)</a:t>
            </a:r>
          </a:p>
        </p:txBody>
      </p:sp>
      <p:pic>
        <p:nvPicPr>
          <p:cNvPr id="3" name="Imagen 2"/>
          <p:cNvPicPr>
            <a:picLocks noChangeAspect="1"/>
          </p:cNvPicPr>
          <p:nvPr/>
        </p:nvPicPr>
        <p:blipFill>
          <a:blip r:embed="rId2"/>
          <a:stretch>
            <a:fillRect/>
          </a:stretch>
        </p:blipFill>
        <p:spPr>
          <a:xfrm>
            <a:off x="1431812" y="885414"/>
            <a:ext cx="8822531" cy="2983219"/>
          </a:xfrm>
          <a:prstGeom prst="rect">
            <a:avLst/>
          </a:prstGeom>
        </p:spPr>
      </p:pic>
    </p:spTree>
    <p:extLst>
      <p:ext uri="{BB962C8B-B14F-4D97-AF65-F5344CB8AC3E}">
        <p14:creationId xmlns:p14="http://schemas.microsoft.com/office/powerpoint/2010/main" val="622147539"/>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0" name="Rectángulo 9"/>
          <p:cNvSpPr/>
          <p:nvPr/>
        </p:nvSpPr>
        <p:spPr>
          <a:xfrm>
            <a:off x="0" y="1132114"/>
            <a:ext cx="12192000" cy="5725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19: I$ Replacement Policy – 5</a:t>
            </a:r>
            <a:r>
              <a:rPr lang="en-US" b="1" baseline="30000" dirty="0"/>
              <a:t>th</a:t>
            </a:r>
            <a:r>
              <a:rPr lang="en-US" b="1" dirty="0"/>
              <a:t> Jump</a:t>
            </a:r>
          </a:p>
        </p:txBody>
      </p:sp>
      <p:sp>
        <p:nvSpPr>
          <p:cNvPr id="11" name="Content Placeholder 1">
            <a:extLst>
              <a:ext uri="{FF2B5EF4-FFF2-40B4-BE49-F238E27FC236}">
                <a16:creationId xmlns:a16="http://schemas.microsoft.com/office/drawing/2014/main" id="{582D61C4-BB8F-4CA7-A6F7-FCBE5FCCE994}"/>
              </a:ext>
            </a:extLst>
          </p:cNvPr>
          <p:cNvSpPr txBox="1">
            <a:spLocks/>
          </p:cNvSpPr>
          <p:nvPr/>
        </p:nvSpPr>
        <p:spPr>
          <a:xfrm>
            <a:off x="278772" y="3926197"/>
            <a:ext cx="11677320" cy="2833832"/>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a:t>The fifth jump’s address (0x4200) also maps to Set 8 of the I$. </a:t>
            </a:r>
            <a:r>
              <a:rPr lang="en-GB" sz="2000" dirty="0"/>
              <a:t>However, in this case the set is full: </a:t>
            </a:r>
            <a:r>
              <a:rPr lang="en-GB" sz="2000" dirty="0" err="1">
                <a:latin typeface="Courier New" panose="02070309020205020404" pitchFamily="49" charset="0"/>
                <a:cs typeface="Courier New" panose="02070309020205020404" pitchFamily="49" charset="0"/>
              </a:rPr>
              <a:t>tagv_mb_ff</a:t>
            </a:r>
            <a:r>
              <a:rPr lang="en-GB" sz="2000" dirty="0"/>
              <a:t> = 1111. Thus, the new block must be written to Way 1: </a:t>
            </a:r>
            <a:r>
              <a:rPr lang="en-GB" sz="2000" dirty="0" err="1">
                <a:latin typeface="Courier New" panose="02070309020205020404" pitchFamily="49" charset="0"/>
                <a:cs typeface="Courier New" panose="02070309020205020404" pitchFamily="49" charset="0"/>
              </a:rPr>
              <a:t>replace_way_mb_any</a:t>
            </a:r>
            <a:r>
              <a:rPr lang="en-GB" sz="2000" dirty="0"/>
              <a:t> = </a:t>
            </a:r>
            <a:r>
              <a:rPr lang="en-GB" sz="2000" dirty="0" err="1">
                <a:latin typeface="Courier New" panose="02070309020205020404" pitchFamily="49" charset="0"/>
                <a:cs typeface="Courier New" panose="02070309020205020404" pitchFamily="49" charset="0"/>
              </a:rPr>
              <a:t>ic_wr_en</a:t>
            </a:r>
            <a:r>
              <a:rPr lang="en-GB" sz="2000" dirty="0"/>
              <a:t> = 0001. The LRU state of Set 8 is updated as follows: </a:t>
            </a:r>
            <a:r>
              <a:rPr lang="en-GB" sz="2000" dirty="0" err="1">
                <a:latin typeface="Courier New" panose="02070309020205020404" pitchFamily="49" charset="0"/>
                <a:cs typeface="Courier New" panose="02070309020205020404" pitchFamily="49" charset="0"/>
              </a:rPr>
              <a:t>way_status_new</a:t>
            </a:r>
            <a:r>
              <a:rPr lang="en-GB" sz="2000" dirty="0"/>
              <a:t> = 011.</a:t>
            </a:r>
            <a:endParaRPr lang="en-US" sz="2000" dirty="0"/>
          </a:p>
          <a:p>
            <a:r>
              <a:rPr lang="en-US" sz="2000" dirty="0"/>
              <a:t>The I$ block is read from the DDR Memory and written into the I$ in 64-bit chunks. The figure illustrates the write of the tag and the two first instructions of the new block into SET 8:</a:t>
            </a:r>
          </a:p>
          <a:p>
            <a:pPr lvl="1"/>
            <a:r>
              <a:rPr lang="en-US" sz="1600" dirty="0" err="1">
                <a:latin typeface="Courier New" panose="02070309020205020404" pitchFamily="49" charset="0"/>
                <a:cs typeface="Courier New" panose="02070309020205020404" pitchFamily="49" charset="0"/>
              </a:rPr>
              <a:t>ic_rw_addr_q</a:t>
            </a:r>
            <a:r>
              <a:rPr lang="en-US" sz="1600" dirty="0">
                <a:latin typeface="Courier New" panose="02070309020205020404" pitchFamily="49" charset="0"/>
                <a:cs typeface="Courier New" panose="02070309020205020404" pitchFamily="49" charset="0"/>
              </a:rPr>
              <a:t>[11:4]</a:t>
            </a:r>
            <a:r>
              <a:rPr lang="en-US" sz="1600" dirty="0">
                <a:latin typeface="Arial" panose="020B0604020202020204" pitchFamily="34" charset="0"/>
                <a:cs typeface="Arial" panose="020B0604020202020204" pitchFamily="34" charset="0"/>
              </a:rPr>
              <a:t> = </a:t>
            </a:r>
            <a:r>
              <a:rPr lang="en-US" sz="1600" dirty="0">
                <a:solidFill>
                  <a:srgbClr val="FF0000"/>
                </a:solidFill>
                <a:latin typeface="Arial" panose="020B0604020202020204" pitchFamily="34" charset="0"/>
                <a:cs typeface="Arial" panose="020B0604020202020204" pitchFamily="34" charset="0"/>
              </a:rPr>
              <a:t>001000</a:t>
            </a:r>
            <a:r>
              <a:rPr lang="en-US" sz="1600" dirty="0">
                <a:latin typeface="Arial" panose="020B0604020202020204" pitchFamily="34" charset="0"/>
                <a:cs typeface="Arial" panose="020B0604020202020204" pitchFamily="34" charset="0"/>
              </a:rPr>
              <a:t>00 (SET 8)</a:t>
            </a:r>
          </a:p>
          <a:p>
            <a:pPr lvl="1"/>
            <a:r>
              <a:rPr lang="en-US" sz="1600" dirty="0" err="1">
                <a:latin typeface="Courier New" panose="02070309020205020404" pitchFamily="49" charset="0"/>
                <a:cs typeface="Courier New" panose="02070309020205020404" pitchFamily="49" charset="0"/>
              </a:rPr>
              <a:t>ic_tag_wr_data</a:t>
            </a:r>
            <a:r>
              <a:rPr lang="en-US" sz="1600" dirty="0">
                <a:latin typeface="Courier New" panose="02070309020205020404" pitchFamily="49" charset="0"/>
                <a:cs typeface="Courier New" panose="02070309020205020404" pitchFamily="49" charset="0"/>
              </a:rPr>
              <a:t>[19:0]</a:t>
            </a:r>
            <a:r>
              <a:rPr lang="en-US" sz="1600" dirty="0">
                <a:latin typeface="Arial" panose="020B0604020202020204" pitchFamily="34" charset="0"/>
                <a:cs typeface="Arial" panose="020B0604020202020204" pitchFamily="34" charset="0"/>
              </a:rPr>
              <a:t> = 0x4</a:t>
            </a:r>
          </a:p>
          <a:p>
            <a:pPr lvl="1"/>
            <a:r>
              <a:rPr lang="en-US" sz="1600" dirty="0">
                <a:latin typeface="Courier New" panose="02070309020205020404" pitchFamily="49" charset="0"/>
                <a:cs typeface="Courier New" panose="02070309020205020404" pitchFamily="49" charset="0"/>
              </a:rPr>
              <a:t>ic_wr_data1[31:0]</a:t>
            </a:r>
            <a:r>
              <a:rPr lang="en-US" sz="1600" dirty="0">
                <a:latin typeface="Arial" panose="020B0604020202020204" pitchFamily="34" charset="0"/>
                <a:cs typeface="Arial" panose="020B0604020202020204" pitchFamily="34" charset="0"/>
              </a:rPr>
              <a:t> = 0x800fc06f (</a:t>
            </a:r>
            <a:r>
              <a:rPr lang="en-US" sz="1600" dirty="0">
                <a:latin typeface="Courier New" panose="02070309020205020404" pitchFamily="49" charset="0"/>
                <a:cs typeface="Courier New" panose="02070309020205020404" pitchFamily="49" charset="0"/>
              </a:rPr>
              <a:t>j Set8_Block1</a:t>
            </a:r>
            <a:r>
              <a:rPr lang="en-US" sz="1600" dirty="0">
                <a:latin typeface="Arial" panose="020B0604020202020204" pitchFamily="34" charset="0"/>
                <a:cs typeface="Arial" panose="020B0604020202020204" pitchFamily="34" charset="0"/>
              </a:rPr>
              <a:t>)</a:t>
            </a:r>
          </a:p>
          <a:p>
            <a:pPr lvl="1"/>
            <a:r>
              <a:rPr lang="en-US" sz="1600" dirty="0">
                <a:latin typeface="Courier New" panose="02070309020205020404" pitchFamily="49" charset="0"/>
                <a:cs typeface="Courier New" panose="02070309020205020404" pitchFamily="49" charset="0"/>
              </a:rPr>
              <a:t>ic_wr_data2[31:0]</a:t>
            </a:r>
            <a:r>
              <a:rPr lang="en-US" sz="1600" dirty="0">
                <a:latin typeface="Arial" panose="020B0604020202020204" pitchFamily="34" charset="0"/>
                <a:cs typeface="Arial" panose="020B0604020202020204" pitchFamily="34" charset="0"/>
              </a:rPr>
              <a:t> = 0x00008067 (</a:t>
            </a:r>
            <a:r>
              <a:rPr lang="en-US" sz="1600" dirty="0">
                <a:latin typeface="Courier New" panose="02070309020205020404" pitchFamily="49" charset="0"/>
                <a:cs typeface="Courier New" panose="02070309020205020404" pitchFamily="49" charset="0"/>
              </a:rPr>
              <a:t>ret</a:t>
            </a:r>
            <a:r>
              <a:rPr lang="en-US" sz="1600" dirty="0">
                <a:latin typeface="Arial" panose="020B0604020202020204" pitchFamily="34" charset="0"/>
                <a:cs typeface="Arial" panose="020B0604020202020204" pitchFamily="34" charset="0"/>
              </a:rPr>
              <a:t>)</a:t>
            </a:r>
          </a:p>
        </p:txBody>
      </p:sp>
      <p:pic>
        <p:nvPicPr>
          <p:cNvPr id="4" name="Imagen 3"/>
          <p:cNvPicPr>
            <a:picLocks noChangeAspect="1"/>
          </p:cNvPicPr>
          <p:nvPr/>
        </p:nvPicPr>
        <p:blipFill>
          <a:blip r:embed="rId2"/>
          <a:stretch>
            <a:fillRect/>
          </a:stretch>
        </p:blipFill>
        <p:spPr>
          <a:xfrm>
            <a:off x="1376363" y="891638"/>
            <a:ext cx="8921524" cy="2962393"/>
          </a:xfrm>
          <a:prstGeom prst="rect">
            <a:avLst/>
          </a:prstGeom>
        </p:spPr>
      </p:pic>
    </p:spTree>
    <p:extLst>
      <p:ext uri="{BB962C8B-B14F-4D97-AF65-F5344CB8AC3E}">
        <p14:creationId xmlns:p14="http://schemas.microsoft.com/office/powerpoint/2010/main" val="1308452404"/>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19: Tasks and Exercises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883404"/>
            <a:ext cx="11468213" cy="540891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200" b="1" dirty="0"/>
              <a:t>TASK</a:t>
            </a:r>
            <a:r>
              <a:rPr lang="en-US" sz="2200" dirty="0"/>
              <a:t>: Using the HW Counters, measure the number of cycles, instructions, loads and stores in the program from Figure 2. How much time in total (both for reading and writing) does it take to access the DDR External Memory?</a:t>
            </a:r>
          </a:p>
          <a:p>
            <a:r>
              <a:rPr lang="en-US" sz="2200" b="1" dirty="0"/>
              <a:t>TASK</a:t>
            </a:r>
            <a:r>
              <a:rPr lang="en-US" sz="2200" dirty="0"/>
              <a:t>: Use the example from </a:t>
            </a:r>
            <a:r>
              <a:rPr lang="en-US" sz="2200" i="1" dirty="0"/>
              <a:t>[</a:t>
            </a:r>
            <a:r>
              <a:rPr lang="en-US" sz="2200" i="1" dirty="0" err="1"/>
              <a:t>RVfpgaPath</a:t>
            </a:r>
            <a:r>
              <a:rPr lang="en-US" sz="2200" i="1" dirty="0"/>
              <a:t>]/</a:t>
            </a:r>
            <a:r>
              <a:rPr lang="en-US" sz="2200" i="1" dirty="0" err="1"/>
              <a:t>RVfpga</a:t>
            </a:r>
            <a:r>
              <a:rPr lang="en-US" sz="2200" i="1" dirty="0"/>
              <a:t>/Labs/Lab19/</a:t>
            </a:r>
            <a:r>
              <a:rPr lang="en-US" sz="2200" i="1" dirty="0" err="1"/>
              <a:t>LW_Instruction_ExtMem</a:t>
            </a:r>
            <a:r>
              <a:rPr lang="en-US" sz="2200" dirty="0"/>
              <a:t> to estimate the DDR External Memory read latency using the HW Counters.</a:t>
            </a:r>
          </a:p>
          <a:p>
            <a:r>
              <a:rPr lang="en-US" sz="2200" b="1" dirty="0"/>
              <a:t>TASK</a:t>
            </a:r>
            <a:r>
              <a:rPr lang="en-US" sz="2200" dirty="0"/>
              <a:t>: A quite complex but very interesting exercise is to </a:t>
            </a:r>
            <a:r>
              <a:rPr lang="en-US" sz="2200" dirty="0" err="1"/>
              <a:t>analyse</a:t>
            </a:r>
            <a:r>
              <a:rPr lang="en-US" sz="2200" dirty="0"/>
              <a:t> the Memory Controller used in the </a:t>
            </a:r>
            <a:r>
              <a:rPr lang="en-US" sz="2200" dirty="0" err="1"/>
              <a:t>RVfpga</a:t>
            </a:r>
            <a:r>
              <a:rPr lang="en-US" sz="2200" dirty="0"/>
              <a:t> System. Remember that you can find the modules that make up this controller in folder </a:t>
            </a:r>
            <a:r>
              <a:rPr lang="en-US" sz="2200" i="1" dirty="0"/>
              <a:t>[</a:t>
            </a:r>
            <a:r>
              <a:rPr lang="en-US" sz="2200" i="1" dirty="0" err="1"/>
              <a:t>RVfpgaPath</a:t>
            </a:r>
            <a:r>
              <a:rPr lang="en-US" sz="2200" i="1" dirty="0"/>
              <a:t>]/</a:t>
            </a:r>
            <a:r>
              <a:rPr lang="en-US" sz="2200" i="1" dirty="0" err="1"/>
              <a:t>RVfpga</a:t>
            </a:r>
            <a:r>
              <a:rPr lang="en-US" sz="2200" i="1" dirty="0"/>
              <a:t>/</a:t>
            </a:r>
            <a:r>
              <a:rPr lang="en-US" sz="2200" i="1" dirty="0" err="1"/>
              <a:t>src</a:t>
            </a:r>
            <a:r>
              <a:rPr lang="en-US" sz="2200" i="1" dirty="0"/>
              <a:t>/</a:t>
            </a:r>
            <a:r>
              <a:rPr lang="en-US" sz="2200" i="1" dirty="0" err="1"/>
              <a:t>LiteDRAM</a:t>
            </a:r>
            <a:r>
              <a:rPr lang="en-US" sz="2200" dirty="0"/>
              <a:t>, and that the top module is implemented in file </a:t>
            </a:r>
            <a:r>
              <a:rPr lang="en-US" sz="2200" dirty="0" err="1"/>
              <a:t>litedram_top.v</a:t>
            </a:r>
            <a:r>
              <a:rPr lang="en-US" sz="2200" dirty="0"/>
              <a:t> inside that folder. You can start with the simulation from Figure 3 and add and </a:t>
            </a:r>
            <a:r>
              <a:rPr lang="en-US" sz="2200" dirty="0" err="1"/>
              <a:t>analyse</a:t>
            </a:r>
            <a:r>
              <a:rPr lang="en-US" sz="2200" dirty="0"/>
              <a:t> some signals from the </a:t>
            </a:r>
            <a:r>
              <a:rPr lang="en-US" sz="2200" dirty="0" err="1"/>
              <a:t>LiteDRAM</a:t>
            </a:r>
            <a:r>
              <a:rPr lang="en-US" sz="2200" dirty="0"/>
              <a:t> controller.</a:t>
            </a:r>
          </a:p>
          <a:p>
            <a:r>
              <a:rPr lang="en-US" sz="2200" b="1" dirty="0"/>
              <a:t>Exercise 4</a:t>
            </a:r>
            <a:r>
              <a:rPr lang="en-US" sz="2200" dirty="0"/>
              <a:t>) </a:t>
            </a:r>
            <a:r>
              <a:rPr lang="en-US" sz="2200" dirty="0" err="1"/>
              <a:t>Analyse</a:t>
            </a:r>
            <a:r>
              <a:rPr lang="en-US" sz="2200" dirty="0"/>
              <a:t> in simulation and on the board other I$ configurations, such as an I$ with a different block size. Recall that the number of ways cannot be modified.</a:t>
            </a:r>
          </a:p>
          <a:p>
            <a:r>
              <a:rPr lang="en-US" sz="2200" b="1" dirty="0"/>
              <a:t>Exercise 5</a:t>
            </a:r>
            <a:r>
              <a:rPr lang="en-US" sz="2200" dirty="0"/>
              <a:t>) </a:t>
            </a:r>
            <a:r>
              <a:rPr lang="en-US" sz="2200" dirty="0" err="1"/>
              <a:t>Analyse</a:t>
            </a:r>
            <a:r>
              <a:rPr lang="en-US" sz="2200" dirty="0"/>
              <a:t> the logic that checks the correctness of the parity information from the Data Array and from the Tag Array.</a:t>
            </a:r>
          </a:p>
        </p:txBody>
      </p:sp>
    </p:spTree>
    <p:extLst>
      <p:ext uri="{BB962C8B-B14F-4D97-AF65-F5344CB8AC3E}">
        <p14:creationId xmlns:p14="http://schemas.microsoft.com/office/powerpoint/2010/main" val="999813533"/>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a:xfrm>
            <a:off x="1524000" y="492372"/>
            <a:ext cx="9144000" cy="4068741"/>
          </a:xfrm>
        </p:spPr>
        <p:txBody>
          <a:bodyPr>
            <a:noAutofit/>
          </a:bodyPr>
          <a:lstStyle/>
          <a:p>
            <a:r>
              <a:rPr lang="en-US" sz="6000" dirty="0">
                <a:solidFill>
                  <a:srgbClr val="002060"/>
                </a:solidFill>
                <a:latin typeface="+mn-lt"/>
              </a:rPr>
              <a:t>Lab 20:</a:t>
            </a:r>
            <a:br>
              <a:rPr lang="en-US" sz="6000" dirty="0">
                <a:solidFill>
                  <a:srgbClr val="002060"/>
                </a:solidFill>
                <a:latin typeface="+mn-lt"/>
              </a:rPr>
            </a:br>
            <a:r>
              <a:rPr lang="en-US" sz="6000" dirty="0">
                <a:solidFill>
                  <a:srgbClr val="002060"/>
                </a:solidFill>
                <a:latin typeface="+mn-lt"/>
              </a:rPr>
              <a:t>ICCM, DCCM, and Benchmarking</a:t>
            </a:r>
          </a:p>
        </p:txBody>
      </p:sp>
    </p:spTree>
    <p:extLst>
      <p:ext uri="{BB962C8B-B14F-4D97-AF65-F5344CB8AC3E}">
        <p14:creationId xmlns:p14="http://schemas.microsoft.com/office/powerpoint/2010/main" val="2873010196"/>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20: ICCM, DDCM &amp; Benchmarking</a:t>
            </a:r>
          </a:p>
        </p:txBody>
      </p:sp>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184245" y="979713"/>
            <a:ext cx="11924252" cy="5290457"/>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b="1" dirty="0">
                <a:solidFill>
                  <a:srgbClr val="0070C0"/>
                </a:solidFill>
              </a:rPr>
              <a:t>Scratchpad memories: </a:t>
            </a:r>
          </a:p>
          <a:p>
            <a:pPr lvl="1">
              <a:defRPr/>
            </a:pPr>
            <a:r>
              <a:rPr lang="en-US" dirty="0"/>
              <a:t>Instruction Closely-Coupled Memory (</a:t>
            </a:r>
            <a:r>
              <a:rPr lang="en-US" b="1" dirty="0"/>
              <a:t>ICCM</a:t>
            </a:r>
            <a:r>
              <a:rPr lang="en-US" dirty="0"/>
              <a:t>)</a:t>
            </a:r>
          </a:p>
          <a:p>
            <a:pPr lvl="1">
              <a:defRPr/>
            </a:pPr>
            <a:r>
              <a:rPr lang="en-US" dirty="0"/>
              <a:t>Data Closely-Coupled Memory (</a:t>
            </a:r>
            <a:r>
              <a:rPr lang="en-US" b="1" dirty="0"/>
              <a:t>DCCM</a:t>
            </a:r>
            <a:r>
              <a:rPr lang="en-US" dirty="0"/>
              <a:t>)</a:t>
            </a:r>
          </a:p>
          <a:p>
            <a:pPr lvl="1">
              <a:defRPr/>
            </a:pPr>
            <a:endParaRPr lang="en-US" dirty="0"/>
          </a:p>
        </p:txBody>
      </p:sp>
    </p:spTree>
    <p:extLst>
      <p:ext uri="{BB962C8B-B14F-4D97-AF65-F5344CB8AC3E}">
        <p14:creationId xmlns:p14="http://schemas.microsoft.com/office/powerpoint/2010/main" val="3110398627"/>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2432161" cy="680114"/>
          </a:xfrm>
        </p:spPr>
        <p:txBody>
          <a:bodyPr>
            <a:noAutofit/>
          </a:bodyPr>
          <a:lstStyle/>
          <a:p>
            <a:r>
              <a:rPr lang="en-US" b="1" dirty="0"/>
              <a:t>RVfpga Lab 20: Address Space (Instructions)</a:t>
            </a:r>
          </a:p>
        </p:txBody>
      </p:sp>
      <p:graphicFrame>
        <p:nvGraphicFramePr>
          <p:cNvPr id="6" name="Objeto 5"/>
          <p:cNvGraphicFramePr>
            <a:graphicFrameLocks noChangeAspect="1"/>
          </p:cNvGraphicFramePr>
          <p:nvPr>
            <p:extLst>
              <p:ext uri="{D42A27DB-BD31-4B8C-83A1-F6EECF244321}">
                <p14:modId xmlns:p14="http://schemas.microsoft.com/office/powerpoint/2010/main" val="3057326440"/>
              </p:ext>
            </p:extLst>
          </p:nvPr>
        </p:nvGraphicFramePr>
        <p:xfrm>
          <a:off x="1894114" y="968826"/>
          <a:ext cx="7968343" cy="5218207"/>
        </p:xfrm>
        <a:graphic>
          <a:graphicData uri="http://schemas.openxmlformats.org/presentationml/2006/ole">
            <mc:AlternateContent xmlns:mc="http://schemas.openxmlformats.org/markup-compatibility/2006">
              <mc:Choice xmlns:v="urn:schemas-microsoft-com:vml" Requires="v">
                <p:oleObj spid="_x0000_s95373" name="Visio" r:id="rId3" imgW="93411552" imgH="61083688" progId="Visio.Drawing.15">
                  <p:embed/>
                </p:oleObj>
              </mc:Choice>
              <mc:Fallback>
                <p:oleObj name="Visio" r:id="rId3" imgW="93411552" imgH="61083688" progId="Visio.Drawing.15">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4114" y="968826"/>
                        <a:ext cx="7968343" cy="5218207"/>
                      </a:xfrm>
                      <a:prstGeom prst="rect">
                        <a:avLst/>
                      </a:prstGeom>
                      <a:noFill/>
                    </p:spPr>
                  </p:pic>
                </p:oleObj>
              </mc:Fallback>
            </mc:AlternateContent>
          </a:graphicData>
        </a:graphic>
      </p:graphicFrame>
    </p:spTree>
    <p:extLst>
      <p:ext uri="{BB962C8B-B14F-4D97-AF65-F5344CB8AC3E}">
        <p14:creationId xmlns:p14="http://schemas.microsoft.com/office/powerpoint/2010/main" val="3782110025"/>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20: Address Space (Data)</a:t>
            </a:r>
          </a:p>
        </p:txBody>
      </p:sp>
      <p:graphicFrame>
        <p:nvGraphicFramePr>
          <p:cNvPr id="3" name="Objeto 2"/>
          <p:cNvGraphicFramePr>
            <a:graphicFrameLocks noChangeAspect="1"/>
          </p:cNvGraphicFramePr>
          <p:nvPr>
            <p:extLst>
              <p:ext uri="{D42A27DB-BD31-4B8C-83A1-F6EECF244321}">
                <p14:modId xmlns:p14="http://schemas.microsoft.com/office/powerpoint/2010/main" val="2985318413"/>
              </p:ext>
            </p:extLst>
          </p:nvPr>
        </p:nvGraphicFramePr>
        <p:xfrm>
          <a:off x="6482919" y="955102"/>
          <a:ext cx="5431972" cy="5281918"/>
        </p:xfrm>
        <a:graphic>
          <a:graphicData uri="http://schemas.openxmlformats.org/presentationml/2006/ole">
            <mc:AlternateContent xmlns:mc="http://schemas.openxmlformats.org/markup-compatibility/2006">
              <mc:Choice xmlns:v="urn:schemas-microsoft-com:vml" Requires="v">
                <p:oleObj spid="_x0000_s99467" name="Visio" r:id="rId3" imgW="62483958" imgH="60493218" progId="Visio.Drawing.15">
                  <p:embed/>
                </p:oleObj>
              </mc:Choice>
              <mc:Fallback>
                <p:oleObj name="Visio" r:id="rId3" imgW="62483958" imgH="60493218"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2919" y="955102"/>
                        <a:ext cx="5431972" cy="5281918"/>
                      </a:xfrm>
                      <a:prstGeom prst="rect">
                        <a:avLst/>
                      </a:prstGeom>
                      <a:noFill/>
                    </p:spPr>
                  </p:pic>
                </p:oleObj>
              </mc:Fallback>
            </mc:AlternateContent>
          </a:graphicData>
        </a:graphic>
      </p:graphicFrame>
      <p:sp>
        <p:nvSpPr>
          <p:cNvPr id="5" name="Content Placeholder 1">
            <a:extLst>
              <a:ext uri="{FF2B5EF4-FFF2-40B4-BE49-F238E27FC236}">
                <a16:creationId xmlns:a16="http://schemas.microsoft.com/office/drawing/2014/main" id="{2B9ACCA7-E91B-423E-83AB-4330AC1D22E0}"/>
              </a:ext>
            </a:extLst>
          </p:cNvPr>
          <p:cNvSpPr txBox="1">
            <a:spLocks/>
          </p:cNvSpPr>
          <p:nvPr/>
        </p:nvSpPr>
        <p:spPr>
          <a:xfrm>
            <a:off x="184245" y="2271091"/>
            <a:ext cx="11924252" cy="399907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2600" b="1" dirty="0">
                <a:solidFill>
                  <a:srgbClr val="0070C0"/>
                </a:solidFill>
              </a:rPr>
              <a:t>External memory (~22 cycles): </a:t>
            </a:r>
          </a:p>
          <a:p>
            <a:pPr marL="0" indent="0">
              <a:buNone/>
              <a:defRPr/>
            </a:pPr>
            <a:r>
              <a:rPr lang="en-US" sz="2600" b="1" dirty="0">
                <a:solidFill>
                  <a:srgbClr val="0070C0"/>
                </a:solidFill>
              </a:rPr>
              <a:t>		</a:t>
            </a:r>
            <a:r>
              <a:rPr lang="en-US" sz="2600" b="1" dirty="0">
                <a:latin typeface="Courier New" panose="02070309020205020404" pitchFamily="49" charset="0"/>
                <a:cs typeface="Courier New" panose="02070309020205020404" pitchFamily="49" charset="0"/>
              </a:rPr>
              <a:t>0x00000000 – 0x07FFFFFF</a:t>
            </a:r>
          </a:p>
          <a:p>
            <a:pPr>
              <a:defRPr/>
            </a:pPr>
            <a:r>
              <a:rPr lang="en-US" sz="2600" b="1" dirty="0">
                <a:solidFill>
                  <a:srgbClr val="0070C0"/>
                </a:solidFill>
              </a:rPr>
              <a:t>On-chip memory (DCCM, ~1 cycle): </a:t>
            </a:r>
          </a:p>
          <a:p>
            <a:pPr marL="0" indent="0">
              <a:buNone/>
              <a:defRPr/>
            </a:pPr>
            <a:r>
              <a:rPr lang="en-US" sz="2600" b="1" dirty="0">
                <a:latin typeface="Courier New" panose="02070309020205020404" pitchFamily="49" charset="0"/>
                <a:cs typeface="Courier New" panose="02070309020205020404" pitchFamily="49" charset="0"/>
              </a:rPr>
              <a:t>		0xF0040000 – 0xF004FFFF</a:t>
            </a:r>
            <a:r>
              <a:rPr lang="en-US" sz="2600" b="1" dirty="0">
                <a:solidFill>
                  <a:srgbClr val="0070C0"/>
                </a:solidFill>
              </a:rPr>
              <a:t> </a:t>
            </a:r>
          </a:p>
        </p:txBody>
      </p:sp>
    </p:spTree>
    <p:extLst>
      <p:ext uri="{BB962C8B-B14F-4D97-AF65-F5344CB8AC3E}">
        <p14:creationId xmlns:p14="http://schemas.microsoft.com/office/powerpoint/2010/main" val="27805642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err="1"/>
              <a:t>RVfpga</a:t>
            </a:r>
            <a:r>
              <a:rPr lang="en-US" b="1" dirty="0"/>
              <a:t> Labs Overview</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514680" y="843214"/>
            <a:ext cx="11334979"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endParaRPr kumimoji="0" lang="en-US" sz="500" b="1" i="0" u="none" strike="noStrike" kern="1200" cap="none" spc="0" normalizeH="0" baseline="0" noProof="0" dirty="0">
              <a:ln>
                <a:noFill/>
              </a:ln>
              <a:solidFill>
                <a:sysClr val="windowText" lastClr="000000"/>
              </a:solidFill>
              <a:effectLst/>
              <a:uLnTx/>
              <a:uFillTx/>
              <a:latin typeface="Arial"/>
              <a:ea typeface="+mn-ea"/>
              <a:cs typeface="Arial"/>
            </a:endParaRPr>
          </a:p>
          <a:p>
            <a:pPr marL="0" marR="0" lvl="0" indent="0" algn="l" defTabSz="457200" rtl="0" eaLnBrk="1" fontAlgn="auto" latinLnBrk="0" hangingPunct="1">
              <a:lnSpc>
                <a:spcPct val="100000"/>
              </a:lnSpc>
              <a:spcBef>
                <a:spcPct val="20000"/>
              </a:spcBef>
              <a:spcAft>
                <a:spcPts val="0"/>
              </a:spcAft>
              <a:buClr>
                <a:srgbClr val="FBB116"/>
              </a:buClr>
              <a:buSzTx/>
              <a:buNone/>
              <a:tabLst/>
              <a:defRPr/>
            </a:pPr>
            <a:r>
              <a:rPr lang="en-US" sz="3200" b="1" dirty="0">
                <a:solidFill>
                  <a:sysClr val="windowText" lastClr="000000"/>
                </a:solidFill>
              </a:rPr>
              <a:t>Part 1: Labs 1-10</a:t>
            </a:r>
            <a:endParaRPr lang="en-US" sz="3200" dirty="0">
              <a:solidFill>
                <a:sysClr val="windowText" lastClr="000000"/>
              </a:solidFill>
            </a:endParaRP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2400" dirty="0">
                <a:solidFill>
                  <a:sysClr val="windowText" lastClr="000000"/>
                </a:solidFill>
              </a:rPr>
              <a:t>Programming</a:t>
            </a:r>
          </a:p>
          <a:p>
            <a:pPr lvl="0">
              <a:defRPr/>
            </a:pPr>
            <a:r>
              <a:rPr lang="en-US" sz="2400" dirty="0" err="1">
                <a:solidFill>
                  <a:sysClr val="windowText" lastClr="000000"/>
                </a:solidFill>
              </a:rPr>
              <a:t>Vivado</a:t>
            </a:r>
            <a:r>
              <a:rPr lang="en-US" sz="2400" dirty="0">
                <a:solidFill>
                  <a:sysClr val="windowText" lastClr="000000"/>
                </a:solidFill>
              </a:rPr>
              <a:t> Project &amp; </a:t>
            </a:r>
            <a:r>
              <a:rPr kumimoji="0" lang="en-US" sz="2400" i="0" u="none" strike="noStrike" kern="1200" cap="none" spc="0" normalizeH="0" baseline="0" noProof="0" dirty="0">
                <a:ln>
                  <a:noFill/>
                </a:ln>
                <a:solidFill>
                  <a:sysClr val="windowText" lastClr="000000"/>
                </a:solidFill>
                <a:effectLst/>
                <a:uLnTx/>
                <a:uFillTx/>
                <a:latin typeface="Arial"/>
                <a:ea typeface="+mn-ea"/>
                <a:cs typeface="Arial"/>
              </a:rPr>
              <a:t>I/O Systems</a:t>
            </a:r>
          </a:p>
          <a:p>
            <a:pPr marL="0" marR="0" lvl="0" indent="0" algn="l" defTabSz="457200" rtl="0" eaLnBrk="1" fontAlgn="auto" latinLnBrk="0" hangingPunct="1">
              <a:lnSpc>
                <a:spcPct val="100000"/>
              </a:lnSpc>
              <a:spcBef>
                <a:spcPct val="20000"/>
              </a:spcBef>
              <a:spcAft>
                <a:spcPts val="0"/>
              </a:spcAft>
              <a:buClr>
                <a:srgbClr val="FBB116"/>
              </a:buClr>
              <a:buSzTx/>
              <a:buNone/>
              <a:tabLst/>
              <a:defRPr/>
            </a:pPr>
            <a:r>
              <a:rPr lang="en-US" sz="3200" b="1" dirty="0">
                <a:solidFill>
                  <a:sysClr val="windowText" lastClr="000000"/>
                </a:solidFill>
              </a:rPr>
              <a:t>Part 2: Labs 11-20</a:t>
            </a:r>
            <a:endParaRPr kumimoji="0" lang="en-US" sz="3200" i="0" u="none" strike="noStrike" kern="1200" cap="none" spc="0" normalizeH="0" baseline="0" noProof="0" dirty="0">
              <a:ln>
                <a:noFill/>
              </a:ln>
              <a:solidFill>
                <a:sysClr val="windowText" lastClr="000000"/>
              </a:solidFill>
              <a:effectLst/>
              <a:uLnTx/>
              <a:uFillTx/>
              <a:latin typeface="Arial"/>
              <a:ea typeface="+mn-ea"/>
              <a:cs typeface="Arial"/>
            </a:endParaRP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2400" dirty="0">
                <a:solidFill>
                  <a:sysClr val="windowText" lastClr="000000"/>
                </a:solidFill>
              </a:rPr>
              <a:t>RISC-V Core</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2400" dirty="0">
                <a:solidFill>
                  <a:sysClr val="windowText" lastClr="000000"/>
                </a:solidFill>
              </a:rPr>
              <a:t>RISC-V Memory Systems</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2400" dirty="0">
                <a:solidFill>
                  <a:sysClr val="windowText" lastClr="000000"/>
                </a:solidFill>
              </a:rPr>
              <a:t>RISC-V Benchmarking &amp; Performance Monitoring</a:t>
            </a:r>
            <a:endParaRPr kumimoji="0" lang="en-US" sz="2400" i="0" u="none" strike="noStrike" kern="1200" cap="none" spc="0" normalizeH="0" baseline="0" noProof="0" dirty="0">
              <a:ln>
                <a:noFill/>
              </a:ln>
              <a:solidFill>
                <a:sysClr val="windowText" lastClr="000000"/>
              </a:solidFill>
              <a:effectLst/>
              <a:uLnTx/>
              <a:uFillTx/>
              <a:latin typeface="Arial"/>
              <a:ea typeface="+mn-ea"/>
              <a:cs typeface="Arial"/>
            </a:endParaRPr>
          </a:p>
        </p:txBody>
      </p:sp>
      <p:sp>
        <p:nvSpPr>
          <p:cNvPr id="8" name="TextBox 7">
            <a:extLst>
              <a:ext uri="{FF2B5EF4-FFF2-40B4-BE49-F238E27FC236}">
                <a16:creationId xmlns:a16="http://schemas.microsoft.com/office/drawing/2014/main" id="{CE5AE9B5-F25B-44C7-A450-6F1D8BF0A158}"/>
              </a:ext>
            </a:extLst>
          </p:cNvPr>
          <p:cNvSpPr txBox="1"/>
          <p:nvPr/>
        </p:nvSpPr>
        <p:spPr>
          <a:xfrm>
            <a:off x="377092" y="4596619"/>
            <a:ext cx="11541369" cy="1569660"/>
          </a:xfrm>
          <a:prstGeom prst="rect">
            <a:avLst/>
          </a:prstGeom>
          <a:noFill/>
        </p:spPr>
        <p:txBody>
          <a:bodyPr wrap="square">
            <a:spAutoFit/>
          </a:bodyPr>
          <a:lstStyle/>
          <a:p>
            <a:pPr marL="0" indent="0">
              <a:buNone/>
            </a:pPr>
            <a:r>
              <a:rPr lang="en-US" sz="3200" dirty="0"/>
              <a:t>All labs include </a:t>
            </a:r>
            <a:r>
              <a:rPr lang="en-US" sz="3200" b="1" dirty="0"/>
              <a:t>exercises</a:t>
            </a:r>
            <a:r>
              <a:rPr lang="en-US" sz="3200" dirty="0"/>
              <a:t> for using and/or modifying the </a:t>
            </a:r>
            <a:r>
              <a:rPr lang="en-US" sz="3200" dirty="0" err="1"/>
              <a:t>RVfpga</a:t>
            </a:r>
            <a:r>
              <a:rPr lang="en-US" sz="3200" dirty="0"/>
              <a:t> System to increase understanding through hands-on design. </a:t>
            </a:r>
            <a:r>
              <a:rPr lang="en-US" sz="3200" dirty="0" err="1"/>
              <a:t>RVfpga</a:t>
            </a:r>
            <a:r>
              <a:rPr lang="en-US" sz="3200" dirty="0"/>
              <a:t> includes C and assembly example programs and solutions.</a:t>
            </a:r>
          </a:p>
        </p:txBody>
      </p:sp>
    </p:spTree>
    <p:extLst>
      <p:ext uri="{BB962C8B-B14F-4D97-AF65-F5344CB8AC3E}">
        <p14:creationId xmlns:p14="http://schemas.microsoft.com/office/powerpoint/2010/main" val="6720320"/>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0" y="968830"/>
            <a:ext cx="12192000" cy="58891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20: ICCM Configuration and Operation</a:t>
            </a:r>
          </a:p>
        </p:txBody>
      </p:sp>
      <p:pic>
        <p:nvPicPr>
          <p:cNvPr id="2" name="Imagen 1"/>
          <p:cNvPicPr>
            <a:picLocks noChangeAspect="1"/>
          </p:cNvPicPr>
          <p:nvPr/>
        </p:nvPicPr>
        <p:blipFill>
          <a:blip r:embed="rId2"/>
          <a:stretch>
            <a:fillRect/>
          </a:stretch>
        </p:blipFill>
        <p:spPr>
          <a:xfrm>
            <a:off x="604435" y="891998"/>
            <a:ext cx="10927360" cy="5953163"/>
          </a:xfrm>
          <a:prstGeom prst="rect">
            <a:avLst/>
          </a:prstGeom>
        </p:spPr>
      </p:pic>
    </p:spTree>
    <p:extLst>
      <p:ext uri="{BB962C8B-B14F-4D97-AF65-F5344CB8AC3E}">
        <p14:creationId xmlns:p14="http://schemas.microsoft.com/office/powerpoint/2010/main" val="2378448771"/>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a:t>RVfpga Lab 20: Accessing the ICCM – Example</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1655184" y="1673816"/>
            <a:ext cx="3929743" cy="4422183"/>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fr-FR" sz="1600" dirty="0">
                <a:latin typeface="Courier New" panose="02070309020205020404" pitchFamily="49" charset="0"/>
                <a:cs typeface="Courier New" panose="02070309020205020404" pitchFamily="49" charset="0"/>
              </a:rPr>
              <a:t>// Access array </a:t>
            </a:r>
          </a:p>
          <a:p>
            <a:pPr marL="0" indent="0">
              <a:buNone/>
            </a:pPr>
            <a:r>
              <a:rPr lang="fr-FR" sz="1600" dirty="0">
                <a:latin typeface="Courier New" panose="02070309020205020404" pitchFamily="49" charset="0"/>
                <a:cs typeface="Courier New" panose="02070309020205020404" pitchFamily="49" charset="0"/>
              </a:rPr>
              <a:t>la t4, D </a:t>
            </a:r>
          </a:p>
          <a:p>
            <a:pPr marL="0" indent="0">
              <a:buNone/>
            </a:pPr>
            <a:r>
              <a:rPr lang="fr-FR" sz="1600" dirty="0">
                <a:latin typeface="Courier New" panose="02070309020205020404" pitchFamily="49" charset="0"/>
                <a:cs typeface="Courier New" panose="02070309020205020404" pitchFamily="49" charset="0"/>
              </a:rPr>
              <a:t>li t5, 50 </a:t>
            </a:r>
          </a:p>
          <a:p>
            <a:pPr marL="0" indent="0">
              <a:buNone/>
            </a:pPr>
            <a:r>
              <a:rPr lang="fr-FR" sz="1600" dirty="0">
                <a:latin typeface="Courier New" panose="02070309020205020404" pitchFamily="49" charset="0"/>
                <a:cs typeface="Courier New" panose="02070309020205020404" pitchFamily="49" charset="0"/>
              </a:rPr>
              <a:t>li t0, 1000 </a:t>
            </a:r>
          </a:p>
          <a:p>
            <a:pPr marL="0" indent="0">
              <a:buNone/>
            </a:pPr>
            <a:r>
              <a:rPr lang="fr-FR" sz="1600" dirty="0">
                <a:latin typeface="Courier New" panose="02070309020205020404" pitchFamily="49" charset="0"/>
                <a:cs typeface="Courier New" panose="02070309020205020404" pitchFamily="49" charset="0"/>
              </a:rPr>
              <a:t>la t6, D </a:t>
            </a:r>
          </a:p>
          <a:p>
            <a:pPr marL="0" indent="0">
              <a:buNone/>
            </a:pPr>
            <a:r>
              <a:rPr lang="fr-FR" sz="1600" dirty="0">
                <a:latin typeface="Courier New" panose="02070309020205020404" pitchFamily="49" charset="0"/>
                <a:cs typeface="Courier New" panose="02070309020205020404" pitchFamily="49" charset="0"/>
              </a:rPr>
              <a:t>add t6, t6, t0 </a:t>
            </a:r>
          </a:p>
          <a:p>
            <a:pPr marL="0" indent="0">
              <a:buNone/>
            </a:pPr>
            <a:r>
              <a:rPr lang="fr-FR" sz="1600" dirty="0">
                <a:latin typeface="Courier New" panose="02070309020205020404" pitchFamily="49" charset="0"/>
                <a:cs typeface="Courier New" panose="02070309020205020404" pitchFamily="49" charset="0"/>
              </a:rPr>
              <a:t>li t5, 1</a:t>
            </a:r>
            <a:endParaRPr lang="es-ES" sz="1600" dirty="0">
              <a:latin typeface="Courier New" panose="02070309020205020404" pitchFamily="49" charset="0"/>
              <a:cs typeface="Courier New" panose="02070309020205020404" pitchFamily="49" charset="0"/>
            </a:endParaRPr>
          </a:p>
        </p:txBody>
      </p:sp>
      <p:sp>
        <p:nvSpPr>
          <p:cNvPr id="14" name="Content Placeholder 1">
            <a:extLst>
              <a:ext uri="{FF2B5EF4-FFF2-40B4-BE49-F238E27FC236}">
                <a16:creationId xmlns:a16="http://schemas.microsoft.com/office/drawing/2014/main" id="{582D61C4-BB8F-4CA7-A6F7-FCBE5FCCE994}"/>
              </a:ext>
            </a:extLst>
          </p:cNvPr>
          <p:cNvSpPr txBox="1">
            <a:spLocks/>
          </p:cNvSpPr>
          <p:nvPr/>
        </p:nvSpPr>
        <p:spPr>
          <a:xfrm>
            <a:off x="5275776" y="1673816"/>
            <a:ext cx="3929743" cy="4422184"/>
          </a:xfrm>
          <a:prstGeom prst="rect">
            <a:avLst/>
          </a:prstGeom>
          <a:solidFill>
            <a:schemeClr val="bg1">
              <a:lumMod val="85000"/>
            </a:schemeClr>
          </a:solidFill>
          <a:ln>
            <a:solidFill>
              <a:schemeClr val="tx1"/>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fr-FR" sz="1400" dirty="0">
              <a:latin typeface="Courier New" panose="02070309020205020404" pitchFamily="49" charset="0"/>
              <a:cs typeface="Courier New" panose="02070309020205020404" pitchFamily="49" charset="0"/>
            </a:endParaRPr>
          </a:p>
          <a:p>
            <a:pPr marL="0" indent="0">
              <a:buNone/>
            </a:pPr>
            <a:endParaRPr lang="fr-FR" sz="1400" dirty="0">
              <a:latin typeface="Courier New" panose="02070309020205020404" pitchFamily="49" charset="0"/>
              <a:cs typeface="Courier New" panose="02070309020205020404" pitchFamily="49" charset="0"/>
            </a:endParaRPr>
          </a:p>
          <a:p>
            <a:pPr marL="0" indent="0">
              <a:buNone/>
            </a:pPr>
            <a:endParaRPr lang="fr-FR" sz="1400" dirty="0">
              <a:latin typeface="Courier New" panose="02070309020205020404" pitchFamily="49" charset="0"/>
              <a:cs typeface="Courier New" panose="02070309020205020404" pitchFamily="49" charset="0"/>
            </a:endParaRPr>
          </a:p>
          <a:p>
            <a:pPr marL="0" indent="0">
              <a:buNone/>
            </a:pPr>
            <a:r>
              <a:rPr lang="fr-FR" sz="1400" dirty="0">
                <a:latin typeface="Courier New" panose="02070309020205020404" pitchFamily="49" charset="0"/>
                <a:cs typeface="Courier New" panose="02070309020205020404" pitchFamily="49" charset="0"/>
              </a:rPr>
              <a:t>REPEAT_Access: </a:t>
            </a:r>
          </a:p>
          <a:p>
            <a:pPr marL="0" indent="0">
              <a:buNone/>
            </a:pPr>
            <a:r>
              <a:rPr lang="fr-FR" sz="1400" dirty="0">
                <a:latin typeface="Courier New" panose="02070309020205020404" pitchFamily="49" charset="0"/>
                <a:cs typeface="Courier New" panose="02070309020205020404" pitchFamily="49" charset="0"/>
              </a:rPr>
              <a:t>  </a:t>
            </a:r>
            <a:r>
              <a:rPr lang="fr-FR" sz="1400" b="1" dirty="0">
                <a:solidFill>
                  <a:srgbClr val="FF0000"/>
                </a:solidFill>
                <a:latin typeface="Courier New" panose="02070309020205020404" pitchFamily="49" charset="0"/>
                <a:cs typeface="Courier New" panose="02070309020205020404" pitchFamily="49" charset="0"/>
              </a:rPr>
              <a:t>lw t3, (t4)</a:t>
            </a:r>
            <a:r>
              <a:rPr lang="fr-FR" sz="1400" dirty="0">
                <a:latin typeface="Courier New" panose="02070309020205020404" pitchFamily="49" charset="0"/>
                <a:cs typeface="Courier New" panose="02070309020205020404" pitchFamily="49" charset="0"/>
              </a:rPr>
              <a:t> </a:t>
            </a:r>
          </a:p>
          <a:p>
            <a:pPr marL="0" indent="0">
              <a:buNone/>
            </a:pPr>
            <a:r>
              <a:rPr lang="fr-FR" sz="1400" dirty="0">
                <a:latin typeface="Courier New" panose="02070309020205020404" pitchFamily="49" charset="0"/>
                <a:cs typeface="Courier New" panose="02070309020205020404" pitchFamily="49" charset="0"/>
              </a:rPr>
              <a:t>  add t3, t3, t5 </a:t>
            </a:r>
          </a:p>
          <a:p>
            <a:pPr marL="0" indent="0">
              <a:buNone/>
            </a:pPr>
            <a:r>
              <a:rPr lang="fr-FR" sz="1400" dirty="0">
                <a:latin typeface="Courier New" panose="02070309020205020404" pitchFamily="49" charset="0"/>
                <a:cs typeface="Courier New" panose="02070309020205020404" pitchFamily="49" charset="0"/>
              </a:rPr>
              <a:t>  </a:t>
            </a:r>
            <a:r>
              <a:rPr lang="fr-FR" sz="1400" b="1" dirty="0">
                <a:solidFill>
                  <a:srgbClr val="FF0000"/>
                </a:solidFill>
                <a:latin typeface="Courier New" panose="02070309020205020404" pitchFamily="49" charset="0"/>
                <a:cs typeface="Courier New" panose="02070309020205020404" pitchFamily="49" charset="0"/>
              </a:rPr>
              <a:t>sw t3, (t4)</a:t>
            </a:r>
            <a:r>
              <a:rPr lang="fr-FR" sz="1400" dirty="0">
                <a:latin typeface="Courier New" panose="02070309020205020404" pitchFamily="49" charset="0"/>
                <a:cs typeface="Courier New" panose="02070309020205020404" pitchFamily="49" charset="0"/>
              </a:rPr>
              <a:t> </a:t>
            </a:r>
          </a:p>
          <a:p>
            <a:pPr marL="0" indent="0">
              <a:buNone/>
            </a:pPr>
            <a:r>
              <a:rPr lang="fr-FR" sz="1400" dirty="0">
                <a:latin typeface="Courier New" panose="02070309020205020404" pitchFamily="49" charset="0"/>
                <a:cs typeface="Courier New" panose="02070309020205020404" pitchFamily="49" charset="0"/>
              </a:rPr>
              <a:t>  add t4, t4, 4 </a:t>
            </a:r>
          </a:p>
          <a:p>
            <a:pPr marL="0" indent="0">
              <a:buNone/>
            </a:pPr>
            <a:r>
              <a:rPr lang="fr-FR" sz="1400" dirty="0">
                <a:latin typeface="Courier New" panose="02070309020205020404" pitchFamily="49" charset="0"/>
                <a:cs typeface="Courier New" panose="02070309020205020404" pitchFamily="49" charset="0"/>
              </a:rPr>
              <a:t>  INSERT_NOPS_10 </a:t>
            </a:r>
          </a:p>
          <a:p>
            <a:pPr marL="0" indent="0">
              <a:buNone/>
            </a:pPr>
            <a:r>
              <a:rPr lang="fr-FR" sz="1400" dirty="0">
                <a:latin typeface="Courier New" panose="02070309020205020404" pitchFamily="49" charset="0"/>
                <a:cs typeface="Courier New" panose="02070309020205020404" pitchFamily="49" charset="0"/>
              </a:rPr>
              <a:t>  INSERT_NOPS_10 </a:t>
            </a:r>
          </a:p>
          <a:p>
            <a:pPr marL="0" indent="0">
              <a:buNone/>
            </a:pPr>
            <a:r>
              <a:rPr lang="fr-FR" sz="1400" dirty="0">
                <a:latin typeface="Courier New" panose="02070309020205020404" pitchFamily="49" charset="0"/>
                <a:cs typeface="Courier New" panose="02070309020205020404" pitchFamily="49" charset="0"/>
              </a:rPr>
              <a:t>  bne t4, t6, REPEAT_Access</a:t>
            </a:r>
            <a:endParaRPr lang="es-ES" sz="1400" dirty="0">
              <a:solidFill>
                <a:srgbClr val="FF0000"/>
              </a:solidFill>
              <a:latin typeface="Courier New" panose="02070309020205020404" pitchFamily="49" charset="0"/>
              <a:cs typeface="Courier New" panose="02070309020205020404" pitchFamily="49" charset="0"/>
            </a:endParaRPr>
          </a:p>
        </p:txBody>
      </p:sp>
      <p:sp>
        <p:nvSpPr>
          <p:cNvPr id="15" name="Arco 14"/>
          <p:cNvSpPr/>
          <p:nvPr/>
        </p:nvSpPr>
        <p:spPr>
          <a:xfrm rot="8661836">
            <a:off x="1460674" y="2345221"/>
            <a:ext cx="7149387" cy="1857585"/>
          </a:xfrm>
          <a:prstGeom prst="arc">
            <a:avLst>
              <a:gd name="adj1" fmla="val 18499601"/>
              <a:gd name="adj2" fmla="val 476150"/>
            </a:avLst>
          </a:prstGeom>
          <a:ln w="381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extLst>
      <p:ext uri="{BB962C8B-B14F-4D97-AF65-F5344CB8AC3E}">
        <p14:creationId xmlns:p14="http://schemas.microsoft.com/office/powerpoint/2010/main" val="1382633244"/>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0" name="Rectángulo 9"/>
          <p:cNvSpPr/>
          <p:nvPr/>
        </p:nvSpPr>
        <p:spPr>
          <a:xfrm>
            <a:off x="0" y="979714"/>
            <a:ext cx="12192000" cy="58782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a:t>RVfpga Lab 20: Accessing the ICCM – Example</a:t>
            </a:r>
          </a:p>
        </p:txBody>
      </p:sp>
      <p:pic>
        <p:nvPicPr>
          <p:cNvPr id="13" name="Imagen 12"/>
          <p:cNvPicPr>
            <a:picLocks noChangeAspect="1"/>
          </p:cNvPicPr>
          <p:nvPr/>
        </p:nvPicPr>
        <p:blipFill>
          <a:blip r:embed="rId2"/>
          <a:stretch>
            <a:fillRect/>
          </a:stretch>
        </p:blipFill>
        <p:spPr>
          <a:xfrm>
            <a:off x="33337" y="1471612"/>
            <a:ext cx="12125325" cy="3914775"/>
          </a:xfrm>
          <a:prstGeom prst="rect">
            <a:avLst/>
          </a:prstGeom>
        </p:spPr>
      </p:pic>
    </p:spTree>
    <p:extLst>
      <p:ext uri="{BB962C8B-B14F-4D97-AF65-F5344CB8AC3E}">
        <p14:creationId xmlns:p14="http://schemas.microsoft.com/office/powerpoint/2010/main" val="4222756050"/>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190396" y="994042"/>
            <a:ext cx="11924114" cy="51512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b="1" dirty="0"/>
              <a:t>Cycle </a:t>
            </a:r>
            <a:r>
              <a:rPr lang="en-US" sz="2400" b="1" i="1" dirty="0"/>
              <a:t>i</a:t>
            </a:r>
            <a:r>
              <a:rPr lang="en-US" sz="2400" dirty="0"/>
              <a:t>: The </a:t>
            </a:r>
            <a:r>
              <a:rPr lang="en-US" sz="2400" dirty="0" err="1">
                <a:latin typeface="Courier New" panose="02070309020205020404" pitchFamily="49" charset="0"/>
                <a:cs typeface="Courier New" panose="02070309020205020404" pitchFamily="49" charset="0"/>
              </a:rPr>
              <a:t>lw</a:t>
            </a:r>
            <a:r>
              <a:rPr lang="en-US" sz="2400" dirty="0"/>
              <a:t> instruction is decoded in Way 1: </a:t>
            </a:r>
            <a:r>
              <a:rPr lang="en-US" sz="2400" dirty="0">
                <a:latin typeface="Courier New" panose="02070309020205020404" pitchFamily="49" charset="0"/>
                <a:cs typeface="Courier New" panose="02070309020205020404" pitchFamily="49" charset="0"/>
              </a:rPr>
              <a:t>dec_i1_instr_d</a:t>
            </a:r>
            <a:r>
              <a:rPr lang="en-US" sz="2400" dirty="0"/>
              <a:t> = 0x000eae03.</a:t>
            </a:r>
          </a:p>
          <a:p>
            <a:endParaRPr lang="en-US" sz="2400" dirty="0"/>
          </a:p>
          <a:p>
            <a:r>
              <a:rPr lang="en-US" sz="2400" b="1" dirty="0"/>
              <a:t>Cycle </a:t>
            </a:r>
            <a:r>
              <a:rPr lang="en-US" sz="2400" b="1" i="1" dirty="0"/>
              <a:t>i+1</a:t>
            </a:r>
            <a:r>
              <a:rPr lang="en-US" sz="2400" dirty="0"/>
              <a:t>: The address is generated in the DC1 stage and provided to the DCCM. As a result of the address check, reading the DCCM is enabled: </a:t>
            </a:r>
            <a:r>
              <a:rPr lang="en-US" sz="2400" dirty="0" err="1">
                <a:latin typeface="Courier New" panose="02070309020205020404" pitchFamily="49" charset="0"/>
                <a:cs typeface="Courier New" panose="02070309020205020404" pitchFamily="49" charset="0"/>
              </a:rPr>
              <a:t>dccm_rden</a:t>
            </a:r>
            <a:r>
              <a:rPr lang="en-US" sz="2400" dirty="0"/>
              <a:t> = 1. This signal is provided to the DCCM and, along with the 3-bit Bank field of the address, determines the bank that must be read.</a:t>
            </a:r>
          </a:p>
          <a:p>
            <a:endParaRPr lang="en-US" sz="2400" b="1" dirty="0"/>
          </a:p>
          <a:p>
            <a:r>
              <a:rPr lang="en-US" sz="2400" b="1" dirty="0"/>
              <a:t>Cycle </a:t>
            </a:r>
            <a:r>
              <a:rPr lang="en-US" sz="2400" b="1" i="1" dirty="0"/>
              <a:t>i+2</a:t>
            </a:r>
            <a:r>
              <a:rPr lang="en-US" sz="2400" dirty="0"/>
              <a:t>: The read data is obtained from the DCCM and provided to the core.</a:t>
            </a:r>
          </a:p>
          <a:p>
            <a:endParaRPr lang="en-US" sz="2400" b="1" dirty="0"/>
          </a:p>
          <a:p>
            <a:r>
              <a:rPr lang="en-US" sz="2400" b="1" dirty="0"/>
              <a:t>Cycle </a:t>
            </a:r>
            <a:r>
              <a:rPr lang="en-US" sz="2400" b="1" i="1" dirty="0"/>
              <a:t>i+8</a:t>
            </a:r>
            <a:r>
              <a:rPr lang="en-US" sz="2400" dirty="0"/>
              <a:t>: After adding 1 (the immediate) to the read value (0x00000009 + 1 = 0x0000000A) and traversing the Store Buffer, as explained in Lab 13, the data and address are provided to the DCCM, and writing of the correct bank is enabled.</a:t>
            </a:r>
          </a:p>
          <a:p>
            <a:endParaRPr lang="en-GB" sz="2400" dirty="0"/>
          </a:p>
        </p:txBody>
      </p:sp>
      <p:sp>
        <p:nvSpPr>
          <p:cNvPr id="5"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a:t>RVfpga Lab 20: Accessing the ICCM – Example</a:t>
            </a:r>
          </a:p>
        </p:txBody>
      </p:sp>
    </p:spTree>
    <p:extLst>
      <p:ext uri="{BB962C8B-B14F-4D97-AF65-F5344CB8AC3E}">
        <p14:creationId xmlns:p14="http://schemas.microsoft.com/office/powerpoint/2010/main" val="732956934"/>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337930" y="1099457"/>
            <a:ext cx="11803225" cy="517071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solidFill>
                  <a:srgbClr val="0070C0"/>
                </a:solidFill>
              </a:rPr>
              <a:t>Benchmarks:</a:t>
            </a:r>
          </a:p>
          <a:p>
            <a:pPr lvl="1"/>
            <a:r>
              <a:rPr lang="en-GB" dirty="0"/>
              <a:t>Run set of programs on processor</a:t>
            </a:r>
          </a:p>
          <a:p>
            <a:pPr lvl="1"/>
            <a:r>
              <a:rPr lang="en-GB" dirty="0"/>
              <a:t>Compare processors</a:t>
            </a:r>
          </a:p>
          <a:p>
            <a:r>
              <a:rPr lang="en-GB" b="1" dirty="0">
                <a:solidFill>
                  <a:srgbClr val="0070C0"/>
                </a:solidFill>
              </a:rPr>
              <a:t>Two common benchmarks: </a:t>
            </a:r>
          </a:p>
          <a:p>
            <a:pPr lvl="1"/>
            <a:r>
              <a:rPr lang="en-GB" dirty="0"/>
              <a:t>CoreMark</a:t>
            </a:r>
          </a:p>
          <a:p>
            <a:pPr lvl="1"/>
            <a:r>
              <a:rPr lang="en-GB" dirty="0"/>
              <a:t>Dhrystone</a:t>
            </a:r>
          </a:p>
          <a:p>
            <a:r>
              <a:rPr lang="en-GB" dirty="0"/>
              <a:t>Benchmarks use </a:t>
            </a:r>
            <a:r>
              <a:rPr lang="en-GB" b="1" dirty="0">
                <a:solidFill>
                  <a:srgbClr val="0070C0"/>
                </a:solidFill>
              </a:rPr>
              <a:t>hardware counters </a:t>
            </a:r>
            <a:r>
              <a:rPr lang="en-GB" dirty="0"/>
              <a:t>(HW Counters) to measure events (such as number of instructions, number of cycles). </a:t>
            </a:r>
            <a:endParaRPr lang="es-ES" dirty="0"/>
          </a:p>
        </p:txBody>
      </p:sp>
      <p:sp>
        <p:nvSpPr>
          <p:cNvPr id="7" name="Title 3">
            <a:extLst>
              <a:ext uri="{FF2B5EF4-FFF2-40B4-BE49-F238E27FC236}">
                <a16:creationId xmlns:a16="http://schemas.microsoft.com/office/drawing/2014/main" id="{86252A82-6A63-4A48-9656-35BF5AA49B04}"/>
              </a:ext>
            </a:extLst>
          </p:cNvPr>
          <p:cNvSpPr>
            <a:spLocks noGrp="1"/>
          </p:cNvSpPr>
          <p:nvPr>
            <p:ph type="title"/>
          </p:nvPr>
        </p:nvSpPr>
        <p:spPr>
          <a:xfrm>
            <a:off x="118928" y="95535"/>
            <a:ext cx="11992477" cy="680114"/>
          </a:xfrm>
        </p:spPr>
        <p:txBody>
          <a:bodyPr>
            <a:noAutofit/>
          </a:bodyPr>
          <a:lstStyle/>
          <a:p>
            <a:r>
              <a:rPr lang="en-US" b="1" dirty="0"/>
              <a:t>RVfpga Lab 20: Benchmarking</a:t>
            </a:r>
          </a:p>
        </p:txBody>
      </p:sp>
    </p:spTree>
    <p:extLst>
      <p:ext uri="{BB962C8B-B14F-4D97-AF65-F5344CB8AC3E}">
        <p14:creationId xmlns:p14="http://schemas.microsoft.com/office/powerpoint/2010/main" val="859237934"/>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RISC-V Hardware Counters</a:t>
            </a:r>
          </a:p>
        </p:txBody>
      </p:sp>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311430" y="957944"/>
            <a:ext cx="11677320" cy="124097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dirty="0"/>
              <a:t>Special-purpose registers to record performance and other metrics (shown below). </a:t>
            </a:r>
          </a:p>
          <a:p>
            <a:pPr lvl="0"/>
            <a:endParaRPr lang="en-GB" dirty="0"/>
          </a:p>
        </p:txBody>
      </p:sp>
      <p:pic>
        <p:nvPicPr>
          <p:cNvPr id="2" name="Imagen 1"/>
          <p:cNvPicPr>
            <a:picLocks noChangeAspect="1"/>
          </p:cNvPicPr>
          <p:nvPr/>
        </p:nvPicPr>
        <p:blipFill>
          <a:blip r:embed="rId2"/>
          <a:stretch>
            <a:fillRect/>
          </a:stretch>
        </p:blipFill>
        <p:spPr>
          <a:xfrm>
            <a:off x="176702" y="1923222"/>
            <a:ext cx="11902981" cy="3984956"/>
          </a:xfrm>
          <a:prstGeom prst="rect">
            <a:avLst/>
          </a:prstGeom>
        </p:spPr>
      </p:pic>
      <p:sp>
        <p:nvSpPr>
          <p:cNvPr id="6" name="TextBox 5">
            <a:extLst>
              <a:ext uri="{FF2B5EF4-FFF2-40B4-BE49-F238E27FC236}">
                <a16:creationId xmlns:a16="http://schemas.microsoft.com/office/drawing/2014/main" id="{4E2D5700-1C4D-4298-8BBF-3AF9432D9F5A}"/>
              </a:ext>
            </a:extLst>
          </p:cNvPr>
          <p:cNvSpPr txBox="1"/>
          <p:nvPr/>
        </p:nvSpPr>
        <p:spPr>
          <a:xfrm>
            <a:off x="184244" y="5918610"/>
            <a:ext cx="11902981" cy="292388"/>
          </a:xfrm>
          <a:prstGeom prst="rect">
            <a:avLst/>
          </a:prstGeom>
          <a:noFill/>
        </p:spPr>
        <p:txBody>
          <a:bodyPr wrap="square">
            <a:spAutoFit/>
          </a:bodyPr>
          <a:lstStyle/>
          <a:p>
            <a:r>
              <a:rPr lang="en-US" sz="1300" b="1" dirty="0">
                <a:effectLst/>
                <a:latin typeface="Arial" panose="020B0604020202020204" pitchFamily="34" charset="0"/>
                <a:ea typeface="SimSun" panose="02010600030101010101" pitchFamily="2" charset="-122"/>
                <a:cs typeface="Arial" panose="020B0604020202020204" pitchFamily="34" charset="0"/>
              </a:rPr>
              <a:t>Table 7-2 in </a:t>
            </a:r>
            <a:r>
              <a:rPr lang="en-US" sz="1300" b="1" dirty="0" err="1">
                <a:effectLst/>
                <a:latin typeface="Arial" panose="020B0604020202020204" pitchFamily="34" charset="0"/>
                <a:ea typeface="SimSun" panose="02010600030101010101" pitchFamily="2" charset="-122"/>
                <a:cs typeface="Arial" panose="020B0604020202020204" pitchFamily="34" charset="0"/>
              </a:rPr>
              <a:t>SweRV</a:t>
            </a:r>
            <a:r>
              <a:rPr lang="en-US" sz="1300" b="1" dirty="0">
                <a:effectLst/>
                <a:latin typeface="Arial" panose="020B0604020202020204" pitchFamily="34" charset="0"/>
                <a:ea typeface="SimSun" panose="02010600030101010101" pitchFamily="2" charset="-122"/>
                <a:cs typeface="Arial" panose="020B0604020202020204" pitchFamily="34" charset="0"/>
              </a:rPr>
              <a:t> EH1 Programmer’s Reference Manual: </a:t>
            </a:r>
            <a:r>
              <a:rPr lang="en-US" sz="1300" dirty="0">
                <a:solidFill>
                  <a:srgbClr val="0563C1"/>
                </a:solidFill>
                <a:effectLst/>
                <a:latin typeface="Arial" panose="020B0604020202020204" pitchFamily="34" charset="0"/>
                <a:ea typeface="SimSun" panose="02010600030101010101" pitchFamily="2" charset="-122"/>
                <a:cs typeface="Arial" panose="020B0604020202020204" pitchFamily="34" charset="0"/>
                <a:hlinkClick r:id="rId3"/>
              </a:rPr>
              <a:t>https://github.com/chipsalliance/Cores-SweRV/blob/master/docs/RISC-V_SweRV_EH1_PRM.pdf</a:t>
            </a:r>
            <a:endParaRPr lang="en-US" sz="1300" dirty="0">
              <a:solidFill>
                <a:srgbClr val="0563C1"/>
              </a:solidFill>
              <a:effectLst/>
              <a:latin typeface="Arial" panose="020B0604020202020204" pitchFamily="34" charset="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4284081750"/>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How to Use and Initialize Hardware Counters</a:t>
            </a:r>
          </a:p>
        </p:txBody>
      </p:sp>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311430" y="957944"/>
            <a:ext cx="11677320" cy="124097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500" b="1" dirty="0"/>
              <a:t>Include Western Digital’s PSP (Platform Support Package):</a:t>
            </a:r>
          </a:p>
          <a:p>
            <a:pPr lvl="1"/>
            <a:r>
              <a:rPr lang="en-GB" sz="2000" dirty="0">
                <a:latin typeface="Courier New" panose="02070309020205020404" pitchFamily="49" charset="0"/>
                <a:cs typeface="Courier New" panose="02070309020205020404" pitchFamily="49" charset="0"/>
              </a:rPr>
              <a:t>#include &lt;</a:t>
            </a:r>
            <a:r>
              <a:rPr lang="en-GB" sz="2000" dirty="0" err="1">
                <a:latin typeface="Courier New" panose="02070309020205020404" pitchFamily="49" charset="0"/>
                <a:cs typeface="Courier New" panose="02070309020205020404" pitchFamily="49" charset="0"/>
              </a:rPr>
              <a:t>psp_api.h</a:t>
            </a:r>
            <a:r>
              <a:rPr lang="en-GB" sz="2000" dirty="0">
                <a:latin typeface="Courier New" panose="02070309020205020404" pitchFamily="49" charset="0"/>
                <a:cs typeface="Courier New" panose="02070309020205020404" pitchFamily="49" charset="0"/>
              </a:rPr>
              <a:t>&gt;</a:t>
            </a:r>
          </a:p>
          <a:p>
            <a:pPr lvl="0"/>
            <a:r>
              <a:rPr lang="en-GB" sz="2500" b="1" dirty="0"/>
              <a:t>Enable counters:</a:t>
            </a:r>
          </a:p>
          <a:p>
            <a:pPr lvl="1"/>
            <a:r>
              <a:rPr lang="en-GB" sz="2000" dirty="0" err="1">
                <a:latin typeface="Courier New" panose="02070309020205020404" pitchFamily="49" charset="0"/>
                <a:cs typeface="Courier New" panose="02070309020205020404" pitchFamily="49" charset="0"/>
              </a:rPr>
              <a:t>pspEnableAllPerformanceMonitor</a:t>
            </a:r>
            <a:r>
              <a:rPr lang="en-GB" sz="2000" dirty="0">
                <a:latin typeface="Courier New" panose="02070309020205020404" pitchFamily="49" charset="0"/>
                <a:cs typeface="Courier New" panose="02070309020205020404" pitchFamily="49" charset="0"/>
              </a:rPr>
              <a:t>(1);</a:t>
            </a:r>
          </a:p>
          <a:p>
            <a:r>
              <a:rPr lang="en-GB" sz="2500" b="1" dirty="0"/>
              <a:t>Set counters to measure various metrics:</a:t>
            </a:r>
          </a:p>
          <a:p>
            <a:pPr lvl="1"/>
            <a:r>
              <a:rPr lang="en-GB" sz="2000" dirty="0" err="1">
                <a:latin typeface="Courier New" panose="02070309020205020404" pitchFamily="49" charset="0"/>
                <a:cs typeface="Courier New" panose="02070309020205020404" pitchFamily="49" charset="0"/>
              </a:rPr>
              <a:t>pspPerformanceCounterSet</a:t>
            </a:r>
            <a:r>
              <a:rPr lang="en-GB" sz="2000" dirty="0">
                <a:latin typeface="Courier New" panose="02070309020205020404" pitchFamily="49" charset="0"/>
                <a:cs typeface="Courier New" panose="02070309020205020404" pitchFamily="49" charset="0"/>
              </a:rPr>
              <a:t>(D_PSP_COUNTER0, E_CYCLES_CLOCKS_ACTIVE);</a:t>
            </a:r>
          </a:p>
          <a:p>
            <a:pPr lvl="1"/>
            <a:r>
              <a:rPr lang="en-GB" sz="2000" dirty="0" err="1">
                <a:latin typeface="Courier New" panose="02070309020205020404" pitchFamily="49" charset="0"/>
                <a:cs typeface="Courier New" panose="02070309020205020404" pitchFamily="49" charset="0"/>
              </a:rPr>
              <a:t>pspPerformanceCounterSet</a:t>
            </a:r>
            <a:r>
              <a:rPr lang="en-GB" sz="2000" dirty="0">
                <a:latin typeface="Courier New" panose="02070309020205020404" pitchFamily="49" charset="0"/>
                <a:cs typeface="Courier New" panose="02070309020205020404" pitchFamily="49" charset="0"/>
              </a:rPr>
              <a:t>(D_PSP_COUNTER1, E_INSTR_COMMITTED_ALL);</a:t>
            </a:r>
            <a:endParaRPr lang="en-GB" sz="2400" dirty="0"/>
          </a:p>
          <a:p>
            <a:r>
              <a:rPr lang="en-GB" sz="2500" b="1" dirty="0"/>
              <a:t>Read metrics:</a:t>
            </a:r>
          </a:p>
          <a:p>
            <a:pPr lvl="1"/>
            <a:r>
              <a:rPr lang="en-GB" sz="2000" dirty="0" err="1">
                <a:latin typeface="Courier New" panose="02070309020205020404" pitchFamily="49" charset="0"/>
                <a:cs typeface="Courier New" panose="02070309020205020404" pitchFamily="49" charset="0"/>
              </a:rPr>
              <a:t>cyc_end</a:t>
            </a:r>
            <a:r>
              <a:rPr lang="en-GB" sz="2000" dirty="0">
                <a:latin typeface="Courier New" panose="02070309020205020404" pitchFamily="49" charset="0"/>
                <a:cs typeface="Courier New" panose="02070309020205020404" pitchFamily="49" charset="0"/>
              </a:rPr>
              <a:t> = </a:t>
            </a:r>
            <a:r>
              <a:rPr lang="en-GB" sz="2000" dirty="0" err="1">
                <a:latin typeface="Courier New" panose="02070309020205020404" pitchFamily="49" charset="0"/>
                <a:cs typeface="Courier New" panose="02070309020205020404" pitchFamily="49" charset="0"/>
              </a:rPr>
              <a:t>pspPerformanceCounterGet</a:t>
            </a:r>
            <a:r>
              <a:rPr lang="en-GB" sz="2000" dirty="0">
                <a:latin typeface="Courier New" panose="02070309020205020404" pitchFamily="49" charset="0"/>
                <a:cs typeface="Courier New" panose="02070309020205020404" pitchFamily="49" charset="0"/>
              </a:rPr>
              <a:t>(D_PSP_COUNTER0);</a:t>
            </a:r>
          </a:p>
          <a:p>
            <a:pPr lvl="1"/>
            <a:r>
              <a:rPr lang="en-GB" sz="2000" dirty="0" err="1">
                <a:latin typeface="Courier New" panose="02070309020205020404" pitchFamily="49" charset="0"/>
                <a:cs typeface="Courier New" panose="02070309020205020404" pitchFamily="49" charset="0"/>
              </a:rPr>
              <a:t>instr_end</a:t>
            </a:r>
            <a:r>
              <a:rPr lang="en-GB" sz="2000" dirty="0">
                <a:latin typeface="Courier New" panose="02070309020205020404" pitchFamily="49" charset="0"/>
                <a:cs typeface="Courier New" panose="02070309020205020404" pitchFamily="49" charset="0"/>
              </a:rPr>
              <a:t> = </a:t>
            </a:r>
            <a:r>
              <a:rPr lang="en-GB" sz="2000" dirty="0" err="1">
                <a:latin typeface="Courier New" panose="02070309020205020404" pitchFamily="49" charset="0"/>
                <a:cs typeface="Courier New" panose="02070309020205020404" pitchFamily="49" charset="0"/>
              </a:rPr>
              <a:t>pspPerformanceCounterGet</a:t>
            </a:r>
            <a:r>
              <a:rPr lang="en-GB" sz="2000" dirty="0">
                <a:latin typeface="Courier New" panose="02070309020205020404" pitchFamily="49" charset="0"/>
                <a:cs typeface="Courier New" panose="02070309020205020404" pitchFamily="49" charset="0"/>
              </a:rPr>
              <a:t>(D_PSP_COUNTER1);</a:t>
            </a:r>
            <a:endParaRPr lang="en-GB" sz="2400" dirty="0"/>
          </a:p>
          <a:p>
            <a:r>
              <a:rPr lang="en-GB" sz="2500" b="1" dirty="0"/>
              <a:t>Print metrics:</a:t>
            </a:r>
          </a:p>
          <a:p>
            <a:pPr lvl="1"/>
            <a:r>
              <a:rPr lang="en-GB" sz="2000" dirty="0" err="1">
                <a:latin typeface="Courier New" panose="02070309020205020404" pitchFamily="49" charset="0"/>
                <a:cs typeface="Courier New" panose="02070309020205020404" pitchFamily="49" charset="0"/>
              </a:rPr>
              <a:t>printfNexys</a:t>
            </a:r>
            <a:r>
              <a:rPr lang="en-GB" sz="2000" dirty="0">
                <a:latin typeface="Courier New" panose="02070309020205020404" pitchFamily="49" charset="0"/>
                <a:cs typeface="Courier New" panose="02070309020205020404" pitchFamily="49" charset="0"/>
              </a:rPr>
              <a:t>("Cycles = %d", </a:t>
            </a:r>
            <a:r>
              <a:rPr lang="en-GB" sz="2000" dirty="0" err="1">
                <a:latin typeface="Courier New" panose="02070309020205020404" pitchFamily="49" charset="0"/>
                <a:cs typeface="Courier New" panose="02070309020205020404" pitchFamily="49" charset="0"/>
              </a:rPr>
              <a:t>cyc_end</a:t>
            </a:r>
            <a:r>
              <a:rPr lang="en-GB" sz="2000" dirty="0">
                <a:latin typeface="Courier New" panose="02070309020205020404" pitchFamily="49" charset="0"/>
                <a:cs typeface="Courier New" panose="02070309020205020404" pitchFamily="49" charset="0"/>
              </a:rPr>
              <a:t> - </a:t>
            </a:r>
            <a:r>
              <a:rPr lang="en-GB" sz="2000" dirty="0" err="1">
                <a:latin typeface="Courier New" panose="02070309020205020404" pitchFamily="49" charset="0"/>
                <a:cs typeface="Courier New" panose="02070309020205020404" pitchFamily="49" charset="0"/>
              </a:rPr>
              <a:t>cyc_beg</a:t>
            </a:r>
            <a:r>
              <a:rPr lang="en-GB" sz="2000" dirty="0">
                <a:latin typeface="Courier New" panose="02070309020205020404" pitchFamily="49" charset="0"/>
                <a:cs typeface="Courier New" panose="02070309020205020404" pitchFamily="49" charset="0"/>
              </a:rPr>
              <a:t>);</a:t>
            </a:r>
          </a:p>
          <a:p>
            <a:pPr lvl="1"/>
            <a:r>
              <a:rPr lang="en-GB" sz="2000" dirty="0" err="1">
                <a:latin typeface="Courier New" panose="02070309020205020404" pitchFamily="49" charset="0"/>
                <a:cs typeface="Courier New" panose="02070309020205020404" pitchFamily="49" charset="0"/>
              </a:rPr>
              <a:t>printfNexys</a:t>
            </a:r>
            <a:r>
              <a:rPr lang="en-GB" sz="2000" dirty="0">
                <a:latin typeface="Courier New" panose="02070309020205020404" pitchFamily="49" charset="0"/>
                <a:cs typeface="Courier New" panose="02070309020205020404" pitchFamily="49" charset="0"/>
              </a:rPr>
              <a:t>("Instructions = %d", </a:t>
            </a:r>
            <a:r>
              <a:rPr lang="en-GB" sz="2000" dirty="0" err="1">
                <a:latin typeface="Courier New" panose="02070309020205020404" pitchFamily="49" charset="0"/>
                <a:cs typeface="Courier New" panose="02070309020205020404" pitchFamily="49" charset="0"/>
              </a:rPr>
              <a:t>instr_end</a:t>
            </a:r>
            <a:r>
              <a:rPr lang="en-GB" sz="2000" dirty="0">
                <a:latin typeface="Courier New" panose="02070309020205020404" pitchFamily="49" charset="0"/>
                <a:cs typeface="Courier New" panose="02070309020205020404" pitchFamily="49" charset="0"/>
              </a:rPr>
              <a:t> - </a:t>
            </a:r>
            <a:r>
              <a:rPr lang="en-GB" sz="2000" dirty="0" err="1">
                <a:latin typeface="Courier New" panose="02070309020205020404" pitchFamily="49" charset="0"/>
                <a:cs typeface="Courier New" panose="02070309020205020404" pitchFamily="49" charset="0"/>
              </a:rPr>
              <a:t>instr_beg</a:t>
            </a:r>
            <a:r>
              <a:rPr lang="en-GB" sz="2000" dirty="0">
                <a:latin typeface="Courier New" panose="02070309020205020404" pitchFamily="49" charset="0"/>
                <a:cs typeface="Courier New" panose="02070309020205020404" pitchFamily="49" charset="0"/>
              </a:rPr>
              <a:t>);</a:t>
            </a:r>
            <a:endParaRPr lang="en-GB" sz="2400" dirty="0"/>
          </a:p>
        </p:txBody>
      </p:sp>
    </p:spTree>
    <p:extLst>
      <p:ext uri="{BB962C8B-B14F-4D97-AF65-F5344CB8AC3E}">
        <p14:creationId xmlns:p14="http://schemas.microsoft.com/office/powerpoint/2010/main" val="748327255"/>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Example Program with Hardware Counters</a:t>
            </a:r>
          </a:p>
        </p:txBody>
      </p:sp>
      <p:sp>
        <p:nvSpPr>
          <p:cNvPr id="9" name="Content Placeholder 1">
            <a:extLst>
              <a:ext uri="{FF2B5EF4-FFF2-40B4-BE49-F238E27FC236}">
                <a16:creationId xmlns:a16="http://schemas.microsoft.com/office/drawing/2014/main" id="{582D61C4-BB8F-4CA7-A6F7-FCBE5FCCE994}"/>
              </a:ext>
            </a:extLst>
          </p:cNvPr>
          <p:cNvSpPr txBox="1">
            <a:spLocks/>
          </p:cNvSpPr>
          <p:nvPr/>
        </p:nvSpPr>
        <p:spPr>
          <a:xfrm>
            <a:off x="311430" y="848608"/>
            <a:ext cx="11677320" cy="572612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spcBef>
                <a:spcPts val="0"/>
              </a:spcBef>
              <a:buNone/>
            </a:pPr>
            <a:r>
              <a:rPr lang="en-GB" sz="1800" dirty="0">
                <a:latin typeface="Courier New" panose="02070309020205020404" pitchFamily="49" charset="0"/>
                <a:cs typeface="Courier New" panose="02070309020205020404" pitchFamily="49" charset="0"/>
              </a:rPr>
              <a:t>// Also include board support package (</a:t>
            </a:r>
            <a:r>
              <a:rPr lang="en-GB" sz="1800" dirty="0" err="1">
                <a:latin typeface="Courier New" panose="02070309020205020404" pitchFamily="49" charset="0"/>
                <a:cs typeface="Courier New" panose="02070309020205020404" pitchFamily="49" charset="0"/>
              </a:rPr>
              <a:t>bsp</a:t>
            </a:r>
            <a:r>
              <a:rPr lang="en-GB" sz="1800" dirty="0">
                <a:latin typeface="Courier New" panose="02070309020205020404" pitchFamily="49" charset="0"/>
                <a:cs typeface="Courier New" panose="02070309020205020404" pitchFamily="49" charset="0"/>
              </a:rPr>
              <a:t>) header files) – see Lab 20 files</a:t>
            </a:r>
          </a:p>
          <a:p>
            <a:pPr marL="0" lvl="0" indent="0">
              <a:spcBef>
                <a:spcPts val="0"/>
              </a:spcBef>
              <a:buNone/>
            </a:pPr>
            <a:r>
              <a:rPr lang="en-GB" sz="1800" b="1" dirty="0">
                <a:solidFill>
                  <a:srgbClr val="0070C0"/>
                </a:solidFill>
                <a:latin typeface="Courier New" panose="02070309020205020404" pitchFamily="49" charset="0"/>
                <a:cs typeface="Courier New" panose="02070309020205020404" pitchFamily="49" charset="0"/>
              </a:rPr>
              <a:t>#include &lt;</a:t>
            </a:r>
            <a:r>
              <a:rPr lang="en-GB" sz="1800" b="1" dirty="0" err="1">
                <a:solidFill>
                  <a:srgbClr val="0070C0"/>
                </a:solidFill>
                <a:latin typeface="Courier New" panose="02070309020205020404" pitchFamily="49" charset="0"/>
                <a:cs typeface="Courier New" panose="02070309020205020404" pitchFamily="49" charset="0"/>
              </a:rPr>
              <a:t>psp_api.h</a:t>
            </a:r>
            <a:r>
              <a:rPr lang="en-GB" sz="1800" b="1" dirty="0">
                <a:solidFill>
                  <a:srgbClr val="0070C0"/>
                </a:solidFill>
                <a:latin typeface="Courier New" panose="02070309020205020404" pitchFamily="49" charset="0"/>
                <a:cs typeface="Courier New" panose="02070309020205020404" pitchFamily="49" charset="0"/>
              </a:rPr>
              <a:t>&gt;</a:t>
            </a:r>
          </a:p>
          <a:p>
            <a:pPr marL="0" lvl="0" indent="0">
              <a:spcBef>
                <a:spcPts val="0"/>
              </a:spcBef>
              <a:buNone/>
            </a:pPr>
            <a:r>
              <a:rPr lang="en-GB" sz="1800" dirty="0">
                <a:latin typeface="Courier New" panose="02070309020205020404" pitchFamily="49" charset="0"/>
                <a:cs typeface="Courier New" panose="02070309020205020404" pitchFamily="49" charset="0"/>
              </a:rPr>
              <a:t>int main(void) {</a:t>
            </a:r>
          </a:p>
          <a:p>
            <a:pPr marL="0" lvl="0" indent="0">
              <a:spcBef>
                <a:spcPts val="0"/>
              </a:spcBef>
              <a:buNone/>
            </a:pPr>
            <a:r>
              <a:rPr lang="en-GB" sz="1800" dirty="0">
                <a:latin typeface="Courier New" panose="02070309020205020404" pitchFamily="49" charset="0"/>
                <a:cs typeface="Courier New" panose="02070309020205020404" pitchFamily="49" charset="0"/>
              </a:rPr>
              <a:t>   int </a:t>
            </a:r>
            <a:r>
              <a:rPr lang="en-GB" sz="1800" dirty="0" err="1">
                <a:latin typeface="Courier New" panose="02070309020205020404" pitchFamily="49" charset="0"/>
                <a:cs typeface="Courier New" panose="02070309020205020404" pitchFamily="49" charset="0"/>
              </a:rPr>
              <a:t>cyc_beg</a:t>
            </a: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cyc_end</a:t>
            </a: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instr_beg</a:t>
            </a: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instr_end</a:t>
            </a:r>
            <a:r>
              <a:rPr lang="en-GB" sz="1800" dirty="0">
                <a:latin typeface="Courier New" panose="02070309020205020404" pitchFamily="49" charset="0"/>
                <a:cs typeface="Courier New" panose="02070309020205020404" pitchFamily="49" charset="0"/>
              </a:rPr>
              <a:t>;</a:t>
            </a:r>
          </a:p>
          <a:p>
            <a:pPr marL="0" lvl="0" indent="0">
              <a:spcBef>
                <a:spcPts val="0"/>
              </a:spcBef>
              <a:buNone/>
            </a:pPr>
            <a:endParaRPr lang="en-GB" sz="1000" dirty="0">
              <a:latin typeface="Courier New" panose="02070309020205020404" pitchFamily="49" charset="0"/>
              <a:cs typeface="Courier New" panose="02070309020205020404" pitchFamily="49" charset="0"/>
            </a:endParaRPr>
          </a:p>
          <a:p>
            <a:pPr marL="0" lvl="0" indent="0">
              <a:spcBef>
                <a:spcPts val="0"/>
              </a:spcBef>
              <a:buNone/>
            </a:pP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uartInit</a:t>
            </a:r>
            <a:r>
              <a:rPr lang="en-GB" sz="1800" dirty="0">
                <a:latin typeface="Courier New" panose="02070309020205020404" pitchFamily="49" charset="0"/>
                <a:cs typeface="Courier New" panose="02070309020205020404" pitchFamily="49" charset="0"/>
              </a:rPr>
              <a:t>();</a:t>
            </a:r>
          </a:p>
          <a:p>
            <a:pPr marL="0" lvl="0" indent="0">
              <a:spcBef>
                <a:spcPts val="0"/>
              </a:spcBef>
              <a:buNone/>
            </a:pPr>
            <a:endParaRPr lang="en-GB" sz="1000" dirty="0">
              <a:latin typeface="Courier New" panose="02070309020205020404" pitchFamily="49" charset="0"/>
              <a:cs typeface="Courier New" panose="02070309020205020404" pitchFamily="49" charset="0"/>
            </a:endParaRPr>
          </a:p>
          <a:p>
            <a:pPr marL="0" lvl="0" indent="0">
              <a:spcBef>
                <a:spcPts val="0"/>
              </a:spcBef>
              <a:buNone/>
            </a:pP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pspEnableAllPerformanceMonitor</a:t>
            </a:r>
            <a:r>
              <a:rPr lang="en-GB" sz="1800" dirty="0">
                <a:latin typeface="Courier New" panose="02070309020205020404" pitchFamily="49" charset="0"/>
                <a:cs typeface="Courier New" panose="02070309020205020404" pitchFamily="49" charset="0"/>
              </a:rPr>
              <a:t>(1);                           </a:t>
            </a:r>
            <a:r>
              <a:rPr lang="en-GB" sz="1800" b="1" dirty="0">
                <a:solidFill>
                  <a:srgbClr val="0070C0"/>
                </a:solidFill>
                <a:latin typeface="Courier New" panose="02070309020205020404" pitchFamily="49" charset="0"/>
                <a:cs typeface="Courier New" panose="02070309020205020404" pitchFamily="49" charset="0"/>
              </a:rPr>
              <a:t>// enable counters</a:t>
            </a:r>
          </a:p>
          <a:p>
            <a:pPr marL="0" lvl="0" indent="0">
              <a:spcBef>
                <a:spcPts val="0"/>
              </a:spcBef>
              <a:buNone/>
            </a:pPr>
            <a:endParaRPr lang="en-GB" sz="1000" dirty="0">
              <a:latin typeface="Courier New" panose="02070309020205020404" pitchFamily="49" charset="0"/>
              <a:cs typeface="Courier New" panose="02070309020205020404" pitchFamily="49" charset="0"/>
            </a:endParaRPr>
          </a:p>
          <a:p>
            <a:pPr marL="0" lvl="0" indent="0">
              <a:spcBef>
                <a:spcPts val="0"/>
              </a:spcBef>
              <a:buNone/>
            </a:pP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pspPerformanceCounterSet</a:t>
            </a:r>
            <a:r>
              <a:rPr lang="en-GB" sz="1800" dirty="0">
                <a:latin typeface="Courier New" panose="02070309020205020404" pitchFamily="49" charset="0"/>
                <a:cs typeface="Courier New" panose="02070309020205020404" pitchFamily="49" charset="0"/>
              </a:rPr>
              <a:t>(D_PSP_COUNTER0, E_CYCLES_CLOCKS_ACTIVE); </a:t>
            </a:r>
            <a:r>
              <a:rPr lang="en-GB" sz="1800" b="1" dirty="0">
                <a:solidFill>
                  <a:srgbClr val="0070C0"/>
                </a:solidFill>
                <a:latin typeface="Courier New" panose="02070309020205020404" pitchFamily="49" charset="0"/>
                <a:cs typeface="Courier New" panose="02070309020205020404" pitchFamily="49" charset="0"/>
              </a:rPr>
              <a:t>// assign</a:t>
            </a:r>
          </a:p>
          <a:p>
            <a:pPr marL="0" lvl="0" indent="0">
              <a:spcBef>
                <a:spcPts val="0"/>
              </a:spcBef>
              <a:buNone/>
            </a:pP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pspPerformanceCounterSet</a:t>
            </a:r>
            <a:r>
              <a:rPr lang="en-GB" sz="1800" dirty="0">
                <a:latin typeface="Courier New" panose="02070309020205020404" pitchFamily="49" charset="0"/>
                <a:cs typeface="Courier New" panose="02070309020205020404" pitchFamily="49" charset="0"/>
              </a:rPr>
              <a:t>(D_PSP_COUNTER1, E_INSTR_COMMITTED_ALL);  </a:t>
            </a:r>
            <a:r>
              <a:rPr lang="en-GB" sz="1800" b="1" dirty="0">
                <a:solidFill>
                  <a:srgbClr val="0070C0"/>
                </a:solidFill>
                <a:latin typeface="Courier New" panose="02070309020205020404" pitchFamily="49" charset="0"/>
                <a:cs typeface="Courier New" panose="02070309020205020404" pitchFamily="49" charset="0"/>
              </a:rPr>
              <a:t>// counters</a:t>
            </a:r>
          </a:p>
          <a:p>
            <a:pPr marL="0" lvl="0" indent="0">
              <a:spcBef>
                <a:spcPts val="0"/>
              </a:spcBef>
              <a:buNone/>
            </a:pPr>
            <a:endParaRPr lang="en-GB" sz="1000" dirty="0">
              <a:latin typeface="Courier New" panose="02070309020205020404" pitchFamily="49" charset="0"/>
              <a:cs typeface="Courier New" panose="02070309020205020404" pitchFamily="49" charset="0"/>
            </a:endParaRPr>
          </a:p>
          <a:p>
            <a:pPr marL="0" lvl="0" indent="0">
              <a:spcBef>
                <a:spcPts val="0"/>
              </a:spcBef>
              <a:buNone/>
            </a:pP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cyc_beg</a:t>
            </a:r>
            <a:r>
              <a:rPr lang="en-GB" sz="1800" dirty="0">
                <a:latin typeface="Courier New" panose="02070309020205020404" pitchFamily="49" charset="0"/>
                <a:cs typeface="Courier New" panose="02070309020205020404" pitchFamily="49" charset="0"/>
              </a:rPr>
              <a:t> = </a:t>
            </a:r>
            <a:r>
              <a:rPr lang="en-GB" sz="1800" dirty="0" err="1">
                <a:latin typeface="Courier New" panose="02070309020205020404" pitchFamily="49" charset="0"/>
                <a:cs typeface="Courier New" panose="02070309020205020404" pitchFamily="49" charset="0"/>
              </a:rPr>
              <a:t>pspPerformanceCounterGet</a:t>
            </a:r>
            <a:r>
              <a:rPr lang="en-GB" sz="1800" dirty="0">
                <a:latin typeface="Courier New" panose="02070309020205020404" pitchFamily="49" charset="0"/>
                <a:cs typeface="Courier New" panose="02070309020205020404" pitchFamily="49" charset="0"/>
              </a:rPr>
              <a:t>(D_PSP_COUNTER0);          </a:t>
            </a:r>
            <a:r>
              <a:rPr lang="en-GB" sz="1800" b="1" dirty="0">
                <a:solidFill>
                  <a:srgbClr val="0070C0"/>
                </a:solidFill>
                <a:latin typeface="Courier New" panose="02070309020205020404" pitchFamily="49" charset="0"/>
                <a:cs typeface="Courier New" panose="02070309020205020404" pitchFamily="49" charset="0"/>
              </a:rPr>
              <a:t>// read counters</a:t>
            </a:r>
          </a:p>
          <a:p>
            <a:pPr marL="0" lvl="0" indent="0">
              <a:spcBef>
                <a:spcPts val="0"/>
              </a:spcBef>
              <a:buNone/>
            </a:pP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instr_beg</a:t>
            </a:r>
            <a:r>
              <a:rPr lang="en-GB" sz="1800" dirty="0">
                <a:latin typeface="Courier New" panose="02070309020205020404" pitchFamily="49" charset="0"/>
                <a:cs typeface="Courier New" panose="02070309020205020404" pitchFamily="49" charset="0"/>
              </a:rPr>
              <a:t> = </a:t>
            </a:r>
            <a:r>
              <a:rPr lang="en-GB" sz="1800" dirty="0" err="1">
                <a:latin typeface="Courier New" panose="02070309020205020404" pitchFamily="49" charset="0"/>
                <a:cs typeface="Courier New" panose="02070309020205020404" pitchFamily="49" charset="0"/>
              </a:rPr>
              <a:t>pspPerformanceCounterGet</a:t>
            </a:r>
            <a:r>
              <a:rPr lang="en-GB" sz="1800" dirty="0">
                <a:latin typeface="Courier New" panose="02070309020205020404" pitchFamily="49" charset="0"/>
                <a:cs typeface="Courier New" panose="02070309020205020404" pitchFamily="49" charset="0"/>
              </a:rPr>
              <a:t>(D_PSP_COUNTER1);</a:t>
            </a:r>
          </a:p>
          <a:p>
            <a:pPr marL="0" lvl="0" indent="0">
              <a:spcBef>
                <a:spcPts val="0"/>
              </a:spcBef>
              <a:buNone/>
            </a:pPr>
            <a:endParaRPr lang="en-GB" sz="1000" dirty="0">
              <a:latin typeface="Courier New" panose="02070309020205020404" pitchFamily="49" charset="0"/>
              <a:cs typeface="Courier New" panose="02070309020205020404" pitchFamily="49" charset="0"/>
            </a:endParaRPr>
          </a:p>
          <a:p>
            <a:pPr marL="0" lvl="0" indent="0">
              <a:spcBef>
                <a:spcPts val="0"/>
              </a:spcBef>
              <a:buNone/>
            </a:pP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Test_Assembly</a:t>
            </a:r>
            <a:r>
              <a:rPr lang="en-GB" sz="1800" dirty="0">
                <a:latin typeface="Courier New" panose="02070309020205020404" pitchFamily="49" charset="0"/>
                <a:cs typeface="Courier New" panose="02070309020205020404" pitchFamily="49" charset="0"/>
              </a:rPr>
              <a:t>();</a:t>
            </a:r>
          </a:p>
          <a:p>
            <a:pPr marL="0" lvl="0" indent="0">
              <a:spcBef>
                <a:spcPts val="0"/>
              </a:spcBef>
              <a:buNone/>
            </a:pPr>
            <a:endParaRPr lang="en-GB" sz="1000" dirty="0">
              <a:latin typeface="Courier New" panose="02070309020205020404" pitchFamily="49" charset="0"/>
              <a:cs typeface="Courier New" panose="02070309020205020404" pitchFamily="49" charset="0"/>
            </a:endParaRPr>
          </a:p>
          <a:p>
            <a:pPr marL="0" lvl="0" indent="0">
              <a:spcBef>
                <a:spcPts val="0"/>
              </a:spcBef>
              <a:buNone/>
            </a:pP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cyc_end</a:t>
            </a:r>
            <a:r>
              <a:rPr lang="en-GB" sz="1800" dirty="0">
                <a:latin typeface="Courier New" panose="02070309020205020404" pitchFamily="49" charset="0"/>
                <a:cs typeface="Courier New" panose="02070309020205020404" pitchFamily="49" charset="0"/>
              </a:rPr>
              <a:t> = </a:t>
            </a:r>
            <a:r>
              <a:rPr lang="en-GB" sz="1800" dirty="0" err="1">
                <a:latin typeface="Courier New" panose="02070309020205020404" pitchFamily="49" charset="0"/>
                <a:cs typeface="Courier New" panose="02070309020205020404" pitchFamily="49" charset="0"/>
              </a:rPr>
              <a:t>pspPerformanceCounterGet</a:t>
            </a:r>
            <a:r>
              <a:rPr lang="en-GB" sz="1800" dirty="0">
                <a:latin typeface="Courier New" panose="02070309020205020404" pitchFamily="49" charset="0"/>
                <a:cs typeface="Courier New" panose="02070309020205020404" pitchFamily="49" charset="0"/>
              </a:rPr>
              <a:t>(D_PSP_COUNTER0);          </a:t>
            </a:r>
            <a:r>
              <a:rPr lang="en-GB" sz="1800" b="1" dirty="0">
                <a:solidFill>
                  <a:srgbClr val="0070C0"/>
                </a:solidFill>
                <a:latin typeface="Courier New" panose="02070309020205020404" pitchFamily="49" charset="0"/>
                <a:cs typeface="Courier New" panose="02070309020205020404" pitchFamily="49" charset="0"/>
              </a:rPr>
              <a:t>// read counters</a:t>
            </a:r>
            <a:endParaRPr lang="en-GB" sz="1800" dirty="0">
              <a:latin typeface="Courier New" panose="02070309020205020404" pitchFamily="49" charset="0"/>
              <a:cs typeface="Courier New" panose="02070309020205020404" pitchFamily="49" charset="0"/>
            </a:endParaRPr>
          </a:p>
          <a:p>
            <a:pPr marL="0" lvl="0" indent="0">
              <a:spcBef>
                <a:spcPts val="0"/>
              </a:spcBef>
              <a:buNone/>
            </a:pP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instr_end</a:t>
            </a:r>
            <a:r>
              <a:rPr lang="en-GB" sz="1800" dirty="0">
                <a:latin typeface="Courier New" panose="02070309020205020404" pitchFamily="49" charset="0"/>
                <a:cs typeface="Courier New" panose="02070309020205020404" pitchFamily="49" charset="0"/>
              </a:rPr>
              <a:t> = </a:t>
            </a:r>
            <a:r>
              <a:rPr lang="en-GB" sz="1800" dirty="0" err="1">
                <a:latin typeface="Courier New" panose="02070309020205020404" pitchFamily="49" charset="0"/>
                <a:cs typeface="Courier New" panose="02070309020205020404" pitchFamily="49" charset="0"/>
              </a:rPr>
              <a:t>pspPerformanceCounterGet</a:t>
            </a:r>
            <a:r>
              <a:rPr lang="en-GB" sz="1800" dirty="0">
                <a:latin typeface="Courier New" panose="02070309020205020404" pitchFamily="49" charset="0"/>
                <a:cs typeface="Courier New" panose="02070309020205020404" pitchFamily="49" charset="0"/>
              </a:rPr>
              <a:t>(D_PSP_COUNTER1);</a:t>
            </a:r>
          </a:p>
          <a:p>
            <a:pPr marL="0" lvl="0" indent="0">
              <a:spcBef>
                <a:spcPts val="0"/>
              </a:spcBef>
              <a:buNone/>
            </a:pPr>
            <a:endParaRPr lang="en-GB" sz="1000" dirty="0">
              <a:latin typeface="Courier New" panose="02070309020205020404" pitchFamily="49" charset="0"/>
              <a:cs typeface="Courier New" panose="02070309020205020404" pitchFamily="49" charset="0"/>
            </a:endParaRPr>
          </a:p>
          <a:p>
            <a:pPr marL="0" lvl="0" indent="0">
              <a:spcBef>
                <a:spcPts val="0"/>
              </a:spcBef>
              <a:buNone/>
            </a:pP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printfNexys</a:t>
            </a:r>
            <a:r>
              <a:rPr lang="en-GB" sz="1800" dirty="0">
                <a:latin typeface="Courier New" panose="02070309020205020404" pitchFamily="49" charset="0"/>
                <a:cs typeface="Courier New" panose="02070309020205020404" pitchFamily="49" charset="0"/>
              </a:rPr>
              <a:t>("Cycles = %d", </a:t>
            </a:r>
            <a:r>
              <a:rPr lang="en-GB" sz="1800" dirty="0" err="1">
                <a:latin typeface="Courier New" panose="02070309020205020404" pitchFamily="49" charset="0"/>
                <a:cs typeface="Courier New" panose="02070309020205020404" pitchFamily="49" charset="0"/>
              </a:rPr>
              <a:t>cyc_end-cyc_beg</a:t>
            </a:r>
            <a:r>
              <a:rPr lang="en-GB" sz="1800" dirty="0">
                <a:latin typeface="Courier New" panose="02070309020205020404" pitchFamily="49" charset="0"/>
                <a:cs typeface="Courier New" panose="02070309020205020404" pitchFamily="49" charset="0"/>
              </a:rPr>
              <a:t>);                 </a:t>
            </a:r>
            <a:r>
              <a:rPr lang="en-GB" sz="1800" b="1" dirty="0">
                <a:solidFill>
                  <a:srgbClr val="0070C0"/>
                </a:solidFill>
                <a:latin typeface="Courier New" panose="02070309020205020404" pitchFamily="49" charset="0"/>
                <a:cs typeface="Courier New" panose="02070309020205020404" pitchFamily="49" charset="0"/>
              </a:rPr>
              <a:t>// print values</a:t>
            </a:r>
            <a:endParaRPr lang="en-GB" sz="1800" dirty="0">
              <a:latin typeface="Courier New" panose="02070309020205020404" pitchFamily="49" charset="0"/>
              <a:cs typeface="Courier New" panose="02070309020205020404" pitchFamily="49" charset="0"/>
            </a:endParaRPr>
          </a:p>
          <a:p>
            <a:pPr marL="0" lvl="0" indent="0">
              <a:spcBef>
                <a:spcPts val="0"/>
              </a:spcBef>
              <a:buNone/>
            </a:pPr>
            <a:r>
              <a:rPr lang="en-GB" sz="1800" dirty="0">
                <a:latin typeface="Courier New" panose="02070309020205020404" pitchFamily="49" charset="0"/>
                <a:cs typeface="Courier New" panose="02070309020205020404" pitchFamily="49" charset="0"/>
              </a:rPr>
              <a:t>   </a:t>
            </a:r>
            <a:r>
              <a:rPr lang="en-GB" sz="1800" dirty="0" err="1">
                <a:latin typeface="Courier New" panose="02070309020205020404" pitchFamily="49" charset="0"/>
                <a:cs typeface="Courier New" panose="02070309020205020404" pitchFamily="49" charset="0"/>
              </a:rPr>
              <a:t>printfNexys</a:t>
            </a:r>
            <a:r>
              <a:rPr lang="en-GB" sz="1800" dirty="0">
                <a:latin typeface="Courier New" panose="02070309020205020404" pitchFamily="49" charset="0"/>
                <a:cs typeface="Courier New" panose="02070309020205020404" pitchFamily="49" charset="0"/>
              </a:rPr>
              <a:t>("Instructions = %d", </a:t>
            </a:r>
            <a:r>
              <a:rPr lang="en-GB" sz="1800" dirty="0" err="1">
                <a:latin typeface="Courier New" panose="02070309020205020404" pitchFamily="49" charset="0"/>
                <a:cs typeface="Courier New" panose="02070309020205020404" pitchFamily="49" charset="0"/>
              </a:rPr>
              <a:t>instr_end-instr_beg</a:t>
            </a:r>
            <a:r>
              <a:rPr lang="en-GB" sz="1800" dirty="0">
                <a:latin typeface="Courier New" panose="02070309020205020404" pitchFamily="49" charset="0"/>
                <a:cs typeface="Courier New" panose="02070309020205020404" pitchFamily="49" charset="0"/>
              </a:rPr>
              <a:t>);</a:t>
            </a:r>
          </a:p>
          <a:p>
            <a:pPr marL="0" lvl="0" indent="0">
              <a:spcBef>
                <a:spcPts val="0"/>
              </a:spcBef>
              <a:buNone/>
            </a:pPr>
            <a:r>
              <a:rPr lang="en-GB" sz="1800"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098304583"/>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582D61C4-BB8F-4CA7-A6F7-FCBE5FCCE994}"/>
              </a:ext>
            </a:extLst>
          </p:cNvPr>
          <p:cNvSpPr txBox="1">
            <a:spLocks/>
          </p:cNvSpPr>
          <p:nvPr/>
        </p:nvSpPr>
        <p:spPr>
          <a:xfrm>
            <a:off x="0" y="1109395"/>
            <a:ext cx="12141155" cy="534488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solidFill>
                  <a:srgbClr val="0070C0"/>
                </a:solidFill>
              </a:rPr>
              <a:t>CoreMark Metrics</a:t>
            </a:r>
          </a:p>
          <a:p>
            <a:pPr lvl="1"/>
            <a:r>
              <a:rPr lang="en-GB" dirty="0"/>
              <a:t>CoreMark runs multiple iterations of a loop.</a:t>
            </a:r>
          </a:p>
          <a:p>
            <a:pPr lvl="1"/>
            <a:r>
              <a:rPr lang="en-GB" b="1" dirty="0"/>
              <a:t>CoreMark Score (CM):</a:t>
            </a:r>
            <a:r>
              <a:rPr lang="en-GB" dirty="0"/>
              <a:t> The number of iterations it completes per second (i.e., the iterations/second).</a:t>
            </a:r>
          </a:p>
          <a:p>
            <a:pPr lvl="1"/>
            <a:r>
              <a:rPr lang="en-GB" b="1" dirty="0"/>
              <a:t>CM/MHz: </a:t>
            </a:r>
            <a:r>
              <a:rPr lang="en-GB" dirty="0"/>
              <a:t>CM divided by the clock frequency in MHz (also called </a:t>
            </a:r>
            <a:r>
              <a:rPr lang="en-GB" dirty="0" err="1"/>
              <a:t>Iterat</a:t>
            </a:r>
            <a:r>
              <a:rPr lang="en-GB" dirty="0"/>
              <a:t>/Sec/MHz or iterations/second/MHz).</a:t>
            </a:r>
          </a:p>
          <a:p>
            <a:r>
              <a:rPr lang="en-GB" dirty="0"/>
              <a:t>Recall, </a:t>
            </a:r>
            <a:r>
              <a:rPr lang="en-GB" b="1" dirty="0">
                <a:solidFill>
                  <a:srgbClr val="0070C0"/>
                </a:solidFill>
              </a:rPr>
              <a:t>ideal IPC </a:t>
            </a:r>
            <a:r>
              <a:rPr lang="en-GB" dirty="0"/>
              <a:t>(instructions per cycle)</a:t>
            </a:r>
            <a:r>
              <a:rPr lang="en-GB" b="1" dirty="0">
                <a:solidFill>
                  <a:srgbClr val="0070C0"/>
                </a:solidFill>
              </a:rPr>
              <a:t> </a:t>
            </a:r>
            <a:r>
              <a:rPr lang="en-GB" dirty="0"/>
              <a:t>is </a:t>
            </a:r>
            <a:r>
              <a:rPr lang="en-GB" b="1" dirty="0">
                <a:solidFill>
                  <a:srgbClr val="0070C0"/>
                </a:solidFill>
              </a:rPr>
              <a:t>2</a:t>
            </a:r>
            <a:r>
              <a:rPr lang="en-GB" dirty="0"/>
              <a:t> for </a:t>
            </a:r>
            <a:r>
              <a:rPr lang="en-GB" dirty="0" err="1"/>
              <a:t>SweRV</a:t>
            </a:r>
            <a:r>
              <a:rPr lang="en-GB" dirty="0"/>
              <a:t> EH1 because it is 2-way superscalar.</a:t>
            </a:r>
          </a:p>
        </p:txBody>
      </p:sp>
      <p:sp>
        <p:nvSpPr>
          <p:cNvPr id="7" name="Title 3">
            <a:extLst>
              <a:ext uri="{FF2B5EF4-FFF2-40B4-BE49-F238E27FC236}">
                <a16:creationId xmlns:a16="http://schemas.microsoft.com/office/drawing/2014/main" id="{F38460C9-504E-4C22-B338-5480DBF8BBE0}"/>
              </a:ext>
            </a:extLst>
          </p:cNvPr>
          <p:cNvSpPr>
            <a:spLocks noGrp="1"/>
          </p:cNvSpPr>
          <p:nvPr>
            <p:ph type="title"/>
          </p:nvPr>
        </p:nvSpPr>
        <p:spPr>
          <a:xfrm>
            <a:off x="118928" y="95535"/>
            <a:ext cx="11992477" cy="680114"/>
          </a:xfrm>
        </p:spPr>
        <p:txBody>
          <a:bodyPr>
            <a:noAutofit/>
          </a:bodyPr>
          <a:lstStyle/>
          <a:p>
            <a:r>
              <a:rPr lang="en-US" b="1" dirty="0"/>
              <a:t>RVfpga Lab 20: Metrics</a:t>
            </a:r>
          </a:p>
        </p:txBody>
      </p:sp>
    </p:spTree>
    <p:extLst>
      <p:ext uri="{BB962C8B-B14F-4D97-AF65-F5344CB8AC3E}">
        <p14:creationId xmlns:p14="http://schemas.microsoft.com/office/powerpoint/2010/main" val="3659311876"/>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85BE4B27-7A8F-485F-BED0-AF54E0AA929B}"/>
              </a:ext>
            </a:extLst>
          </p:cNvPr>
          <p:cNvGraphicFramePr>
            <a:graphicFrameLocks noGrp="1"/>
          </p:cNvGraphicFramePr>
          <p:nvPr>
            <p:extLst>
              <p:ext uri="{D42A27DB-BD31-4B8C-83A1-F6EECF244321}">
                <p14:modId xmlns:p14="http://schemas.microsoft.com/office/powerpoint/2010/main" val="258529523"/>
              </p:ext>
            </p:extLst>
          </p:nvPr>
        </p:nvGraphicFramePr>
        <p:xfrm>
          <a:off x="359484" y="1230654"/>
          <a:ext cx="11473032" cy="4663440"/>
        </p:xfrm>
        <a:graphic>
          <a:graphicData uri="http://schemas.openxmlformats.org/drawingml/2006/table">
            <a:tbl>
              <a:tblPr firstRow="1" bandRow="1">
                <a:tableStyleId>{69012ECD-51FC-41F1-AA8D-1B2483CD663E}</a:tableStyleId>
              </a:tblPr>
              <a:tblGrid>
                <a:gridCol w="3551797">
                  <a:extLst>
                    <a:ext uri="{9D8B030D-6E8A-4147-A177-3AD203B41FA5}">
                      <a16:colId xmlns:a16="http://schemas.microsoft.com/office/drawing/2014/main" val="2366973542"/>
                    </a:ext>
                  </a:extLst>
                </a:gridCol>
                <a:gridCol w="2531652">
                  <a:extLst>
                    <a:ext uri="{9D8B030D-6E8A-4147-A177-3AD203B41FA5}">
                      <a16:colId xmlns:a16="http://schemas.microsoft.com/office/drawing/2014/main" val="1809653310"/>
                    </a:ext>
                  </a:extLst>
                </a:gridCol>
                <a:gridCol w="2415092">
                  <a:extLst>
                    <a:ext uri="{9D8B030D-6E8A-4147-A177-3AD203B41FA5}">
                      <a16:colId xmlns:a16="http://schemas.microsoft.com/office/drawing/2014/main" val="149000232"/>
                    </a:ext>
                  </a:extLst>
                </a:gridCol>
                <a:gridCol w="2974491">
                  <a:extLst>
                    <a:ext uri="{9D8B030D-6E8A-4147-A177-3AD203B41FA5}">
                      <a16:colId xmlns:a16="http://schemas.microsoft.com/office/drawing/2014/main" val="2016668721"/>
                    </a:ext>
                  </a:extLst>
                </a:gridCol>
              </a:tblGrid>
              <a:tr h="370840">
                <a:tc>
                  <a:txBody>
                    <a:bodyPr/>
                    <a:lstStyle/>
                    <a:p>
                      <a:pPr marL="0" indent="0"/>
                      <a:endParaRPr lang="en-US" sz="2400" dirty="0"/>
                    </a:p>
                  </a:txBody>
                  <a:tcPr/>
                </a:tc>
                <a:tc>
                  <a:txBody>
                    <a:bodyPr/>
                    <a:lstStyle/>
                    <a:p>
                      <a:r>
                        <a:rPr lang="en-US" sz="2400" dirty="0"/>
                        <a:t>Compiler = debug</a:t>
                      </a:r>
                    </a:p>
                    <a:p>
                      <a:r>
                        <a:rPr lang="en-US" sz="2400" dirty="0"/>
                        <a:t>External Memory</a:t>
                      </a:r>
                    </a:p>
                  </a:txBody>
                  <a:tcPr/>
                </a:tc>
                <a:tc>
                  <a:txBody>
                    <a:bodyPr/>
                    <a:lstStyle/>
                    <a:p>
                      <a:r>
                        <a:rPr lang="en-US" sz="2400" dirty="0"/>
                        <a:t>Compiler = debug</a:t>
                      </a:r>
                    </a:p>
                    <a:p>
                      <a:r>
                        <a:rPr lang="en-US" sz="2400" dirty="0"/>
                        <a:t>DCCM</a:t>
                      </a:r>
                    </a:p>
                  </a:txBody>
                  <a:tcPr/>
                </a:tc>
                <a:tc>
                  <a:txBody>
                    <a:bodyPr/>
                    <a:lstStyle/>
                    <a:p>
                      <a:r>
                        <a:rPr lang="en-US" sz="2400" dirty="0"/>
                        <a:t>Compiler = optimized</a:t>
                      </a:r>
                    </a:p>
                    <a:p>
                      <a:r>
                        <a:rPr lang="en-US" sz="2400" dirty="0"/>
                        <a:t>DCCM</a:t>
                      </a:r>
                    </a:p>
                  </a:txBody>
                  <a:tcPr/>
                </a:tc>
                <a:extLst>
                  <a:ext uri="{0D108BD9-81ED-4DB2-BD59-A6C34878D82A}">
                    <a16:rowId xmlns:a16="http://schemas.microsoft.com/office/drawing/2014/main" val="1085876309"/>
                  </a:ext>
                </a:extLst>
              </a:tr>
              <a:tr h="370840">
                <a:tc>
                  <a:txBody>
                    <a:bodyPr/>
                    <a:lstStyle/>
                    <a:p>
                      <a:r>
                        <a:rPr lang="en-US" sz="2400" b="1" dirty="0"/>
                        <a:t>CM/MHz</a:t>
                      </a:r>
                    </a:p>
                  </a:txBody>
                  <a:tcPr/>
                </a:tc>
                <a:tc>
                  <a:txBody>
                    <a:bodyPr/>
                    <a:lstStyle/>
                    <a:p>
                      <a:r>
                        <a:rPr lang="en-US" sz="2400" dirty="0"/>
                        <a:t>0.47</a:t>
                      </a:r>
                    </a:p>
                  </a:txBody>
                  <a:tcPr/>
                </a:tc>
                <a:tc>
                  <a:txBody>
                    <a:bodyPr/>
                    <a:lstStyle/>
                    <a:p>
                      <a:r>
                        <a:rPr lang="en-US" sz="2400" dirty="0"/>
                        <a:t>1.88</a:t>
                      </a:r>
                    </a:p>
                  </a:txBody>
                  <a:tcPr/>
                </a:tc>
                <a:tc>
                  <a:txBody>
                    <a:bodyPr/>
                    <a:lstStyle/>
                    <a:p>
                      <a:r>
                        <a:rPr lang="en-US" sz="2400" dirty="0"/>
                        <a:t>3.47</a:t>
                      </a:r>
                    </a:p>
                  </a:txBody>
                  <a:tcPr/>
                </a:tc>
                <a:extLst>
                  <a:ext uri="{0D108BD9-81ED-4DB2-BD59-A6C34878D82A}">
                    <a16:rowId xmlns:a16="http://schemas.microsoft.com/office/drawing/2014/main" val="2470070097"/>
                  </a:ext>
                </a:extLst>
              </a:tr>
              <a:tr h="370840">
                <a:tc>
                  <a:txBody>
                    <a:bodyPr/>
                    <a:lstStyle/>
                    <a:p>
                      <a:r>
                        <a:rPr lang="en-US" sz="2400" b="1" dirty="0"/>
                        <a:t># Instructions</a:t>
                      </a:r>
                    </a:p>
                  </a:txBody>
                  <a:tcPr/>
                </a:tc>
                <a:tc>
                  <a:txBody>
                    <a:bodyPr/>
                    <a:lstStyle/>
                    <a:p>
                      <a:r>
                        <a:rPr lang="en-US" sz="2400" dirty="0"/>
                        <a:t>~0.5 million</a:t>
                      </a:r>
                    </a:p>
                  </a:txBody>
                  <a:tcPr/>
                </a:tc>
                <a:tc>
                  <a:txBody>
                    <a:bodyPr/>
                    <a:lstStyle/>
                    <a:p>
                      <a:r>
                        <a:rPr lang="en-US" sz="2400" dirty="0"/>
                        <a:t>~0.5 million</a:t>
                      </a:r>
                    </a:p>
                  </a:txBody>
                  <a:tcPr/>
                </a:tc>
                <a:tc>
                  <a:txBody>
                    <a:bodyPr/>
                    <a:lstStyle/>
                    <a:p>
                      <a:r>
                        <a:rPr lang="en-US" sz="2400" dirty="0"/>
                        <a:t>0.309 million</a:t>
                      </a:r>
                    </a:p>
                  </a:txBody>
                  <a:tcPr/>
                </a:tc>
                <a:extLst>
                  <a:ext uri="{0D108BD9-81ED-4DB2-BD59-A6C34878D82A}">
                    <a16:rowId xmlns:a16="http://schemas.microsoft.com/office/drawing/2014/main" val="2530286473"/>
                  </a:ext>
                </a:extLst>
              </a:tr>
              <a:tr h="370840">
                <a:tc>
                  <a:txBody>
                    <a:bodyPr/>
                    <a:lstStyle/>
                    <a:p>
                      <a:r>
                        <a:rPr lang="en-US" sz="2400" b="1" dirty="0"/>
                        <a:t># Cycles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t>~2 million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t>~0.5 million</a:t>
                      </a:r>
                    </a:p>
                  </a:txBody>
                  <a:tcPr/>
                </a:tc>
                <a:tc>
                  <a:txBody>
                    <a:bodyPr/>
                    <a:lstStyle/>
                    <a:p>
                      <a:r>
                        <a:rPr lang="en-US" sz="2400" dirty="0"/>
                        <a:t>0.288 million</a:t>
                      </a:r>
                    </a:p>
                  </a:txBody>
                  <a:tcPr/>
                </a:tc>
                <a:extLst>
                  <a:ext uri="{0D108BD9-81ED-4DB2-BD59-A6C34878D82A}">
                    <a16:rowId xmlns:a16="http://schemas.microsoft.com/office/drawing/2014/main" val="4042250310"/>
                  </a:ext>
                </a:extLst>
              </a:tr>
              <a:tr h="370840">
                <a:tc>
                  <a:txBody>
                    <a:bodyPr/>
                    <a:lstStyle/>
                    <a:p>
                      <a:r>
                        <a:rPr lang="en-US" sz="2400" b="1" dirty="0"/>
                        <a:t>IPC (instructions/cycle)</a:t>
                      </a:r>
                    </a:p>
                  </a:txBody>
                  <a:tcPr/>
                </a:tc>
                <a:tc>
                  <a:txBody>
                    <a:bodyPr/>
                    <a:lstStyle/>
                    <a:p>
                      <a:r>
                        <a:rPr lang="en-US" sz="2400" dirty="0"/>
                        <a:t>0.25</a:t>
                      </a:r>
                    </a:p>
                  </a:txBody>
                  <a:tcPr/>
                </a:tc>
                <a:tc>
                  <a:txBody>
                    <a:bodyPr/>
                    <a:lstStyle/>
                    <a:p>
                      <a:r>
                        <a:rPr lang="en-US" sz="2400" dirty="0"/>
                        <a:t>~1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t>~1</a:t>
                      </a:r>
                    </a:p>
                  </a:txBody>
                  <a:tcPr/>
                </a:tc>
                <a:extLst>
                  <a:ext uri="{0D108BD9-81ED-4DB2-BD59-A6C34878D82A}">
                    <a16:rowId xmlns:a16="http://schemas.microsoft.com/office/drawing/2014/main" val="3819831830"/>
                  </a:ext>
                </a:extLst>
              </a:tr>
              <a:tr h="370840">
                <a:tc>
                  <a:txBody>
                    <a:bodyPr/>
                    <a:lstStyle/>
                    <a:p>
                      <a:r>
                        <a:rPr lang="en-US" sz="2400" b="1" dirty="0"/>
                        <a:t>Data Bus </a:t>
                      </a:r>
                    </a:p>
                    <a:p>
                      <a:r>
                        <a:rPr lang="en-US" sz="2400" b="1" dirty="0"/>
                        <a:t>Transactions</a:t>
                      </a:r>
                    </a:p>
                  </a:txBody>
                  <a:tcPr/>
                </a:tc>
                <a:tc>
                  <a:txBody>
                    <a:bodyPr/>
                    <a:lstStyle/>
                    <a:p>
                      <a:r>
                        <a:rPr lang="en-US" sz="2400" dirty="0"/>
                        <a:t>~133,000</a:t>
                      </a:r>
                    </a:p>
                    <a:p>
                      <a:r>
                        <a:rPr lang="en-US" sz="2400" dirty="0"/>
                        <a:t>(all go to external memory)</a:t>
                      </a:r>
                    </a:p>
                  </a:txBody>
                  <a:tcPr/>
                </a:tc>
                <a:tc>
                  <a:txBody>
                    <a:bodyPr/>
                    <a:lstStyle/>
                    <a:p>
                      <a:r>
                        <a:rPr lang="en-US" sz="2400" dirty="0"/>
                        <a:t>0 </a:t>
                      </a:r>
                    </a:p>
                    <a:p>
                      <a:r>
                        <a:rPr lang="en-US" sz="2400" dirty="0"/>
                        <a:t>(due to DCCM)</a:t>
                      </a:r>
                    </a:p>
                  </a:txBody>
                  <a:tcPr/>
                </a:tc>
                <a:tc>
                  <a:txBody>
                    <a:bodyPr/>
                    <a:lstStyle/>
                    <a:p>
                      <a:r>
                        <a:rPr lang="en-US" sz="2400" dirty="0"/>
                        <a:t>0</a:t>
                      </a:r>
                    </a:p>
                    <a:p>
                      <a:r>
                        <a:rPr lang="en-US" sz="2400" dirty="0"/>
                        <a:t>(due to DCCM)</a:t>
                      </a:r>
                    </a:p>
                  </a:txBody>
                  <a:tcPr/>
                </a:tc>
                <a:extLst>
                  <a:ext uri="{0D108BD9-81ED-4DB2-BD59-A6C34878D82A}">
                    <a16:rowId xmlns:a16="http://schemas.microsoft.com/office/drawing/2014/main" val="1579190484"/>
                  </a:ext>
                </a:extLst>
              </a:tr>
              <a:tr h="370840">
                <a:tc>
                  <a:txBody>
                    <a:bodyPr/>
                    <a:lstStyle/>
                    <a:p>
                      <a:r>
                        <a:rPr lang="en-US" sz="2400" b="1" dirty="0"/>
                        <a:t>Instruction Bus Transactions</a:t>
                      </a:r>
                    </a:p>
                  </a:txBody>
                  <a:tcPr/>
                </a:tc>
                <a:tc>
                  <a:txBody>
                    <a:bodyPr/>
                    <a:lstStyle/>
                    <a:p>
                      <a:r>
                        <a:rPr lang="en-US" sz="2400" dirty="0"/>
                        <a:t>392 </a:t>
                      </a:r>
                    </a:p>
                    <a:p>
                      <a:r>
                        <a:rPr lang="en-US" sz="2400" dirty="0"/>
                        <a:t>(due to I$)</a:t>
                      </a:r>
                    </a:p>
                  </a:txBody>
                  <a:tcPr/>
                </a:tc>
                <a:tc>
                  <a:txBody>
                    <a:bodyPr/>
                    <a:lstStyle/>
                    <a:p>
                      <a:r>
                        <a:rPr lang="en-US" sz="2400" dirty="0"/>
                        <a:t>392 </a:t>
                      </a:r>
                    </a:p>
                    <a:p>
                      <a:r>
                        <a:rPr lang="en-US" sz="2400" dirty="0"/>
                        <a:t>(due to I$)</a:t>
                      </a:r>
                    </a:p>
                  </a:txBody>
                  <a:tcPr/>
                </a:tc>
                <a:tc>
                  <a:txBody>
                    <a:bodyPr/>
                    <a:lstStyle/>
                    <a:p>
                      <a:r>
                        <a:rPr lang="en-US" sz="2400" dirty="0"/>
                        <a:t>392</a:t>
                      </a:r>
                    </a:p>
                    <a:p>
                      <a:r>
                        <a:rPr lang="en-US" sz="2400" dirty="0"/>
                        <a:t>(due to I$)</a:t>
                      </a:r>
                    </a:p>
                  </a:txBody>
                  <a:tcPr/>
                </a:tc>
                <a:extLst>
                  <a:ext uri="{0D108BD9-81ED-4DB2-BD59-A6C34878D82A}">
                    <a16:rowId xmlns:a16="http://schemas.microsoft.com/office/drawing/2014/main" val="55942920"/>
                  </a:ext>
                </a:extLst>
              </a:tr>
            </a:tbl>
          </a:graphicData>
        </a:graphic>
      </p:graphicFrame>
      <p:sp>
        <p:nvSpPr>
          <p:cNvPr id="13" name="Title 3">
            <a:extLst>
              <a:ext uri="{FF2B5EF4-FFF2-40B4-BE49-F238E27FC236}">
                <a16:creationId xmlns:a16="http://schemas.microsoft.com/office/drawing/2014/main" id="{8B1FDFFA-858D-4832-A7EA-24EE11FF2B61}"/>
              </a:ext>
            </a:extLst>
          </p:cNvPr>
          <p:cNvSpPr>
            <a:spLocks noGrp="1"/>
          </p:cNvSpPr>
          <p:nvPr>
            <p:ph type="title"/>
          </p:nvPr>
        </p:nvSpPr>
        <p:spPr>
          <a:xfrm>
            <a:off x="118928" y="95535"/>
            <a:ext cx="11992477" cy="680114"/>
          </a:xfrm>
        </p:spPr>
        <p:txBody>
          <a:bodyPr>
            <a:noAutofit/>
          </a:bodyPr>
          <a:lstStyle/>
          <a:p>
            <a:r>
              <a:rPr lang="en-US" b="1" dirty="0"/>
              <a:t>RVfpga Lab 20: CoreMark Performance</a:t>
            </a:r>
          </a:p>
        </p:txBody>
      </p:sp>
    </p:spTree>
    <p:extLst>
      <p:ext uri="{BB962C8B-B14F-4D97-AF65-F5344CB8AC3E}">
        <p14:creationId xmlns:p14="http://schemas.microsoft.com/office/powerpoint/2010/main" val="217212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Labs 1-4: Programming</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514680" y="942614"/>
            <a:ext cx="11334979"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endParaRPr kumimoji="0" lang="en-US" sz="500" b="1" i="0" u="none" strike="noStrike" kern="1200" cap="none" spc="0" normalizeH="0" baseline="0" noProof="0" dirty="0">
              <a:ln>
                <a:noFill/>
              </a:ln>
              <a:solidFill>
                <a:sysClr val="windowText" lastClr="000000"/>
              </a:solidFill>
              <a:effectLst/>
              <a:uLnTx/>
              <a:uFillTx/>
              <a:latin typeface="Arial"/>
              <a:ea typeface="+mn-ea"/>
              <a:cs typeface="Arial"/>
            </a:endParaRP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Lab </a:t>
            </a:r>
            <a:r>
              <a:rPr lang="en-US" sz="2400" b="1" dirty="0">
                <a:solidFill>
                  <a:sysClr val="windowText" lastClr="000000"/>
                </a:solidFill>
              </a:rPr>
              <a:t>1</a:t>
            </a: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 C Programming: </a:t>
            </a:r>
            <a:r>
              <a:rPr kumimoji="0" lang="en-US" sz="2400" i="0" u="none" strike="noStrike" kern="1200" cap="none" spc="0" normalizeH="0" baseline="0" noProof="0" dirty="0">
                <a:ln>
                  <a:noFill/>
                </a:ln>
                <a:solidFill>
                  <a:sysClr val="windowText" lastClr="000000"/>
                </a:solidFill>
                <a:effectLst/>
                <a:uLnTx/>
                <a:uFillTx/>
                <a:latin typeface="Arial"/>
                <a:ea typeface="+mn-ea"/>
                <a:cs typeface="Arial"/>
              </a:rPr>
              <a:t>Write a C program in PlatformIO, and run / debug it on </a:t>
            </a:r>
            <a:r>
              <a:rPr kumimoji="0" lang="en-US" sz="2400" i="0" u="none" strike="noStrike" kern="1200" cap="none" spc="0" normalizeH="0" baseline="0" noProof="0" dirty="0" err="1">
                <a:ln>
                  <a:noFill/>
                </a:ln>
                <a:solidFill>
                  <a:sysClr val="windowText" lastClr="000000"/>
                </a:solidFill>
                <a:effectLst/>
                <a:uLnTx/>
                <a:uFillTx/>
                <a:latin typeface="Arial"/>
                <a:ea typeface="+mn-ea"/>
                <a:cs typeface="Arial"/>
              </a:rPr>
              <a:t>RVfpgaNexys</a:t>
            </a:r>
            <a:r>
              <a:rPr kumimoji="0" lang="en-US" sz="2400" i="0" u="none" strike="noStrike" kern="1200" cap="none" spc="0" normalizeH="0" baseline="0" noProof="0" dirty="0">
                <a:ln>
                  <a:noFill/>
                </a:ln>
                <a:solidFill>
                  <a:sysClr val="windowText" lastClr="000000"/>
                </a:solidFill>
                <a:effectLst/>
                <a:uLnTx/>
                <a:uFillTx/>
                <a:latin typeface="Arial"/>
                <a:ea typeface="+mn-ea"/>
                <a:cs typeface="Arial"/>
              </a:rPr>
              <a:t>/</a:t>
            </a:r>
            <a:r>
              <a:rPr kumimoji="0" lang="en-US" sz="2400" i="0" u="none" strike="noStrike" kern="1200" cap="none" spc="0" normalizeH="0" baseline="0" noProof="0" dirty="0" err="1">
                <a:ln>
                  <a:noFill/>
                </a:ln>
                <a:solidFill>
                  <a:sysClr val="windowText" lastClr="000000"/>
                </a:solidFill>
                <a:effectLst/>
                <a:uLnTx/>
                <a:uFillTx/>
                <a:latin typeface="Arial"/>
                <a:ea typeface="+mn-ea"/>
                <a:cs typeface="Arial"/>
              </a:rPr>
              <a:t>RVfpgaSim</a:t>
            </a:r>
            <a:r>
              <a:rPr kumimoji="0" lang="en-US" sz="2400" i="0" u="none" strike="noStrike" kern="1200" cap="none" spc="0" normalizeH="0" baseline="0" noProof="0" dirty="0">
                <a:ln>
                  <a:noFill/>
                </a:ln>
                <a:solidFill>
                  <a:sysClr val="windowText" lastClr="000000"/>
                </a:solidFill>
                <a:effectLst/>
                <a:uLnTx/>
                <a:uFillTx/>
                <a:latin typeface="Arial"/>
                <a:ea typeface="+mn-ea"/>
                <a:cs typeface="Arial"/>
              </a:rPr>
              <a:t>/Whisper. Also introduce Western Digital’s Board Support and Platform Support Packages (BSP and PSP) for supporting operations such as printing to the terminal.</a:t>
            </a:r>
            <a:endParaRPr kumimoji="0" lang="en-US" sz="2400" b="1" i="0" u="none" strike="noStrike" kern="1200" cap="none" spc="0" normalizeH="0" baseline="0" noProof="0" dirty="0">
              <a:ln>
                <a:noFill/>
              </a:ln>
              <a:solidFill>
                <a:sysClr val="windowText" lastClr="000000"/>
              </a:solidFill>
              <a:effectLst/>
              <a:uLnTx/>
              <a:uFillTx/>
              <a:latin typeface="Arial"/>
              <a:ea typeface="+mn-ea"/>
              <a:cs typeface="Arial"/>
            </a:endParaRPr>
          </a:p>
          <a:p>
            <a:pPr lvl="0">
              <a:defRPr/>
            </a:pP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Lab 2: RISC-V Assembly Language: </a:t>
            </a:r>
            <a:r>
              <a:rPr kumimoji="0" lang="en-US" sz="2400" i="0" u="none" strike="noStrike" kern="1200" cap="none" spc="0" normalizeH="0" baseline="0" noProof="0" dirty="0">
                <a:ln>
                  <a:noFill/>
                </a:ln>
                <a:solidFill>
                  <a:sysClr val="windowText" lastClr="000000"/>
                </a:solidFill>
                <a:effectLst/>
                <a:uLnTx/>
                <a:uFillTx/>
                <a:latin typeface="Arial"/>
                <a:ea typeface="+mn-ea"/>
                <a:cs typeface="Arial"/>
              </a:rPr>
              <a:t>Write a RISC-V assembly program in PlatformIO and run /debug it on </a:t>
            </a:r>
            <a:r>
              <a:rPr lang="en-US" sz="2400" dirty="0" err="1">
                <a:solidFill>
                  <a:sysClr val="windowText" lastClr="000000"/>
                </a:solidFill>
              </a:rPr>
              <a:t>RVfpgaNexys</a:t>
            </a:r>
            <a:r>
              <a:rPr lang="en-US" sz="2400" dirty="0">
                <a:solidFill>
                  <a:sysClr val="windowText" lastClr="000000"/>
                </a:solidFill>
              </a:rPr>
              <a:t>/</a:t>
            </a:r>
            <a:r>
              <a:rPr lang="en-US" sz="2400" dirty="0" err="1">
                <a:solidFill>
                  <a:sysClr val="windowText" lastClr="000000"/>
                </a:solidFill>
              </a:rPr>
              <a:t>RVfpgaSim</a:t>
            </a:r>
            <a:r>
              <a:rPr lang="en-US" sz="2400" dirty="0">
                <a:solidFill>
                  <a:sysClr val="windowText" lastClr="000000"/>
                </a:solidFill>
              </a:rPr>
              <a:t>/Whisper.</a:t>
            </a:r>
            <a:endParaRPr kumimoji="0" lang="en-US" sz="2400" b="1" i="0" u="none" strike="noStrike" kern="1200" cap="none" spc="0" normalizeH="0" baseline="0" noProof="0" dirty="0">
              <a:ln>
                <a:noFill/>
              </a:ln>
              <a:solidFill>
                <a:sysClr val="windowText" lastClr="000000"/>
              </a:solidFill>
              <a:effectLst/>
              <a:uLnTx/>
              <a:uFillTx/>
              <a:latin typeface="Arial"/>
              <a:ea typeface="+mn-ea"/>
              <a:cs typeface="Arial"/>
            </a:endParaRP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Lab 3: Function Calls: </a:t>
            </a:r>
            <a:r>
              <a:rPr kumimoji="0" lang="en-US" sz="2400" i="0" u="none" strike="noStrike" kern="1200" cap="none" spc="0" normalizeH="0" baseline="0" noProof="0" dirty="0">
                <a:ln>
                  <a:noFill/>
                </a:ln>
                <a:solidFill>
                  <a:sysClr val="windowText" lastClr="000000"/>
                </a:solidFill>
                <a:effectLst/>
                <a:uLnTx/>
                <a:uFillTx/>
                <a:latin typeface="Arial"/>
                <a:ea typeface="+mn-ea"/>
                <a:cs typeface="Arial"/>
              </a:rPr>
              <a:t>Introduction to function calls, C libraries, and the RISC-V calling convention.</a:t>
            </a:r>
            <a:endParaRPr kumimoji="0" lang="en-US" sz="2400" b="1" i="0" u="none" strike="noStrike" kern="1200" cap="none" spc="0" normalizeH="0" baseline="0" noProof="0" dirty="0">
              <a:ln>
                <a:noFill/>
              </a:ln>
              <a:solidFill>
                <a:sysClr val="windowText" lastClr="000000"/>
              </a:solidFill>
              <a:effectLst/>
              <a:uLnTx/>
              <a:uFillTx/>
              <a:latin typeface="Arial"/>
              <a:ea typeface="+mn-ea"/>
              <a:cs typeface="Arial"/>
            </a:endParaRP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Lab 4: Image Processing: C &amp; Assembly: </a:t>
            </a:r>
            <a:r>
              <a:rPr lang="en-US" sz="2400" dirty="0"/>
              <a:t>Embed assembly code with C code.</a:t>
            </a:r>
            <a:endParaRPr kumimoji="0" lang="en-US" sz="2400" b="1" i="0" u="none" strike="noStrike" kern="1200" cap="none" spc="0" normalizeH="0" baseline="0" noProof="0" dirty="0">
              <a:ln>
                <a:noFill/>
              </a:ln>
              <a:solidFill>
                <a:sysClr val="windowText" lastClr="000000"/>
              </a:solidFill>
              <a:effectLst/>
              <a:uLnTx/>
              <a:uFillTx/>
              <a:latin typeface="Arial"/>
              <a:ea typeface="+mn-ea"/>
              <a:cs typeface="Arial"/>
            </a:endParaRPr>
          </a:p>
        </p:txBody>
      </p:sp>
    </p:spTree>
    <p:extLst>
      <p:ext uri="{BB962C8B-B14F-4D97-AF65-F5344CB8AC3E}">
        <p14:creationId xmlns:p14="http://schemas.microsoft.com/office/powerpoint/2010/main" val="3538222687"/>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20: Tasks and Exercises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883404"/>
            <a:ext cx="11468213" cy="540891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b="1" dirty="0"/>
              <a:t>TASK</a:t>
            </a:r>
            <a:r>
              <a:rPr lang="en-US" sz="2000" dirty="0"/>
              <a:t>: Using the instructions provided in Lab 1, implement a new </a:t>
            </a:r>
            <a:r>
              <a:rPr lang="en-US" sz="2000" dirty="0" err="1"/>
              <a:t>RVfpga</a:t>
            </a:r>
            <a:r>
              <a:rPr lang="en-US" sz="2000" dirty="0"/>
              <a:t> System that includes a 64 KiB ICCM.</a:t>
            </a:r>
          </a:p>
          <a:p>
            <a:r>
              <a:rPr lang="en-US" sz="2000" b="1" dirty="0"/>
              <a:t>TASK</a:t>
            </a:r>
            <a:r>
              <a:rPr lang="en-US" sz="2000" dirty="0"/>
              <a:t>: Simulate an unaligned read to the DCCM and </a:t>
            </a:r>
            <a:r>
              <a:rPr lang="en-US" sz="2000" dirty="0" err="1"/>
              <a:t>analyse</a:t>
            </a:r>
            <a:r>
              <a:rPr lang="en-US" sz="2000" dirty="0"/>
              <a:t> how it is handled inside the DCCM.</a:t>
            </a:r>
          </a:p>
          <a:p>
            <a:r>
              <a:rPr lang="en-US" sz="2000" b="1" dirty="0"/>
              <a:t>TASK</a:t>
            </a:r>
            <a:r>
              <a:rPr lang="en-US" sz="2000" dirty="0"/>
              <a:t>: Simulate a DCCM bank conflict by modifying the program from Figure 4.</a:t>
            </a:r>
          </a:p>
          <a:p>
            <a:r>
              <a:rPr lang="en-US" sz="2000" b="1" dirty="0"/>
              <a:t>TASK</a:t>
            </a:r>
            <a:r>
              <a:rPr lang="en-US" sz="2000" dirty="0"/>
              <a:t>: Modify file platformio.ini to use both the DCCM for storing most data and the ICCM for storing the instructions. Execute the </a:t>
            </a:r>
            <a:r>
              <a:rPr lang="en-US" sz="2000" i="1" dirty="0" err="1"/>
              <a:t>CoreMark</a:t>
            </a:r>
            <a:r>
              <a:rPr lang="en-US" sz="2000" dirty="0"/>
              <a:t> benchmark and compare the results with the ones obtained in this section.</a:t>
            </a:r>
          </a:p>
          <a:p>
            <a:r>
              <a:rPr lang="en-US" sz="2000" b="1" dirty="0"/>
              <a:t>TASK</a:t>
            </a:r>
            <a:r>
              <a:rPr lang="en-US" sz="2000" dirty="0"/>
              <a:t>: Modify the compilation optimization to -O3 and explain the results.</a:t>
            </a:r>
          </a:p>
          <a:p>
            <a:r>
              <a:rPr lang="en-US" sz="2000" b="1" dirty="0"/>
              <a:t>Exercise 1</a:t>
            </a:r>
            <a:r>
              <a:rPr lang="en-US" sz="2000" dirty="0"/>
              <a:t>) Do the same analysis as was done for </a:t>
            </a:r>
            <a:r>
              <a:rPr lang="en-US" sz="2000" i="1" dirty="0" err="1"/>
              <a:t>CoreMark</a:t>
            </a:r>
            <a:r>
              <a:rPr lang="en-US" sz="2000" dirty="0"/>
              <a:t> but this time using the </a:t>
            </a:r>
            <a:r>
              <a:rPr lang="en-US" sz="2000" i="1" dirty="0"/>
              <a:t>Dhrystone</a:t>
            </a:r>
            <a:r>
              <a:rPr lang="en-US" sz="2000" dirty="0"/>
              <a:t> benchmark.</a:t>
            </a:r>
          </a:p>
          <a:p>
            <a:r>
              <a:rPr lang="en-US" sz="2000" b="1" dirty="0"/>
              <a:t>Exercise 2</a:t>
            </a:r>
            <a:r>
              <a:rPr lang="en-US" sz="2000" dirty="0"/>
              <a:t>) Do the same analysis as was done for </a:t>
            </a:r>
            <a:r>
              <a:rPr lang="en-US" sz="2000" i="1" dirty="0" err="1"/>
              <a:t>CoreMark</a:t>
            </a:r>
            <a:r>
              <a:rPr lang="en-US" sz="2000" dirty="0"/>
              <a:t> but this time for the </a:t>
            </a:r>
            <a:r>
              <a:rPr lang="en-US" sz="2000" i="1" dirty="0" err="1"/>
              <a:t>ImageProcessing</a:t>
            </a:r>
            <a:r>
              <a:rPr lang="en-US" sz="2000" dirty="0"/>
              <a:t> application from Lab 4.</a:t>
            </a:r>
          </a:p>
          <a:p>
            <a:r>
              <a:rPr lang="en-US" sz="2000" b="1" dirty="0"/>
              <a:t>Exercise 3</a:t>
            </a:r>
            <a:r>
              <a:rPr lang="en-US" sz="2000" dirty="0"/>
              <a:t>) Enable/disable various core features. Compare the performance results. Run all three programs (</a:t>
            </a:r>
            <a:r>
              <a:rPr lang="en-US" sz="2000" dirty="0" err="1"/>
              <a:t>CoreMark</a:t>
            </a:r>
            <a:r>
              <a:rPr lang="en-US" sz="2000" dirty="0"/>
              <a:t>, Dhrystone, and </a:t>
            </a:r>
            <a:r>
              <a:rPr lang="en-US" sz="2000" dirty="0" err="1"/>
              <a:t>ImageProcessing</a:t>
            </a:r>
            <a:r>
              <a:rPr lang="en-US" sz="2000" dirty="0"/>
              <a:t>) on these modified </a:t>
            </a:r>
            <a:r>
              <a:rPr lang="en-US" sz="2000" dirty="0" err="1"/>
              <a:t>RVfpga</a:t>
            </a:r>
            <a:r>
              <a:rPr lang="en-US" sz="2000" dirty="0"/>
              <a:t> Systems on the </a:t>
            </a:r>
            <a:r>
              <a:rPr lang="en-US" sz="2000" dirty="0" err="1"/>
              <a:t>Nexys</a:t>
            </a:r>
            <a:r>
              <a:rPr lang="en-US" sz="2000" dirty="0"/>
              <a:t> A7 board.</a:t>
            </a:r>
          </a:p>
        </p:txBody>
      </p:sp>
    </p:spTree>
    <p:extLst>
      <p:ext uri="{BB962C8B-B14F-4D97-AF65-F5344CB8AC3E}">
        <p14:creationId xmlns:p14="http://schemas.microsoft.com/office/powerpoint/2010/main" val="4213747131"/>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ounded Rectangle 80">
            <a:extLst>
              <a:ext uri="{FF2B5EF4-FFF2-40B4-BE49-F238E27FC236}">
                <a16:creationId xmlns:a16="http://schemas.microsoft.com/office/drawing/2014/main" id="{55CB9CE0-88FC-4F08-A4D9-3948DD85CAAF}"/>
              </a:ext>
            </a:extLst>
          </p:cNvPr>
          <p:cNvSpPr/>
          <p:nvPr/>
        </p:nvSpPr>
        <p:spPr>
          <a:xfrm>
            <a:off x="700382" y="4528943"/>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5" name="Rounded Rectangle 80">
            <a:extLst>
              <a:ext uri="{FF2B5EF4-FFF2-40B4-BE49-F238E27FC236}">
                <a16:creationId xmlns:a16="http://schemas.microsoft.com/office/drawing/2014/main" id="{DDCE69B9-88D0-4F57-89F5-313364280920}"/>
              </a:ext>
            </a:extLst>
          </p:cNvPr>
          <p:cNvSpPr/>
          <p:nvPr/>
        </p:nvSpPr>
        <p:spPr>
          <a:xfrm>
            <a:off x="3469801" y="4530071"/>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6" name="Rounded Rectangle 80">
            <a:extLst>
              <a:ext uri="{FF2B5EF4-FFF2-40B4-BE49-F238E27FC236}">
                <a16:creationId xmlns:a16="http://schemas.microsoft.com/office/drawing/2014/main" id="{0A034D7B-4A17-4F1C-B543-CF483FBC8362}"/>
              </a:ext>
            </a:extLst>
          </p:cNvPr>
          <p:cNvSpPr/>
          <p:nvPr/>
        </p:nvSpPr>
        <p:spPr>
          <a:xfrm>
            <a:off x="6240999" y="4536869"/>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7" name="Rounded Rectangle 80">
            <a:extLst>
              <a:ext uri="{FF2B5EF4-FFF2-40B4-BE49-F238E27FC236}">
                <a16:creationId xmlns:a16="http://schemas.microsoft.com/office/drawing/2014/main" id="{95F6C1F9-85C4-45F1-866B-185AE9B24248}"/>
              </a:ext>
            </a:extLst>
          </p:cNvPr>
          <p:cNvSpPr/>
          <p:nvPr/>
        </p:nvSpPr>
        <p:spPr>
          <a:xfrm>
            <a:off x="8990398" y="4537997"/>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a:t>Acknowledgements</a:t>
            </a:r>
          </a:p>
        </p:txBody>
      </p:sp>
      <p:sp>
        <p:nvSpPr>
          <p:cNvPr id="7" name="Rounded Rectangle 67">
            <a:extLst>
              <a:ext uri="{FF2B5EF4-FFF2-40B4-BE49-F238E27FC236}">
                <a16:creationId xmlns:a16="http://schemas.microsoft.com/office/drawing/2014/main" id="{D3A024BE-2956-49D8-85B4-237B6FD3281D}"/>
              </a:ext>
            </a:extLst>
          </p:cNvPr>
          <p:cNvSpPr/>
          <p:nvPr/>
        </p:nvSpPr>
        <p:spPr>
          <a:xfrm>
            <a:off x="5008524" y="911823"/>
            <a:ext cx="6695289" cy="2046012"/>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p:txBody>
      </p:sp>
      <p:sp>
        <p:nvSpPr>
          <p:cNvPr id="8" name="Rounded Rectangle 67">
            <a:extLst>
              <a:ext uri="{FF2B5EF4-FFF2-40B4-BE49-F238E27FC236}">
                <a16:creationId xmlns:a16="http://schemas.microsoft.com/office/drawing/2014/main" id="{706EE470-AC1C-471D-B4E7-DC4D94BD710A}"/>
              </a:ext>
            </a:extLst>
          </p:cNvPr>
          <p:cNvSpPr/>
          <p:nvPr/>
        </p:nvSpPr>
        <p:spPr>
          <a:xfrm>
            <a:off x="2909043" y="906851"/>
            <a:ext cx="1803481" cy="2258761"/>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p:txBody>
      </p:sp>
      <p:sp>
        <p:nvSpPr>
          <p:cNvPr id="9" name="Rounded Rectangle 67">
            <a:extLst>
              <a:ext uri="{FF2B5EF4-FFF2-40B4-BE49-F238E27FC236}">
                <a16:creationId xmlns:a16="http://schemas.microsoft.com/office/drawing/2014/main" id="{2D6D20C3-190F-4CF6-81E6-FADF8DFA9CD0}"/>
              </a:ext>
            </a:extLst>
          </p:cNvPr>
          <p:cNvSpPr/>
          <p:nvPr/>
        </p:nvSpPr>
        <p:spPr>
          <a:xfrm>
            <a:off x="489806" y="2370983"/>
            <a:ext cx="2133915" cy="58477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p:txBody>
      </p:sp>
      <p:sp>
        <p:nvSpPr>
          <p:cNvPr id="11" name="Rectangle 10">
            <a:extLst>
              <a:ext uri="{FF2B5EF4-FFF2-40B4-BE49-F238E27FC236}">
                <a16:creationId xmlns:a16="http://schemas.microsoft.com/office/drawing/2014/main" id="{59C17F55-AF1E-47F3-89A9-5374AE1FF9CA}"/>
              </a:ext>
            </a:extLst>
          </p:cNvPr>
          <p:cNvSpPr/>
          <p:nvPr/>
        </p:nvSpPr>
        <p:spPr>
          <a:xfrm>
            <a:off x="3884501" y="5348103"/>
            <a:ext cx="1157255" cy="297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9" name="Rounded Rectangle 80">
            <a:extLst>
              <a:ext uri="{FF2B5EF4-FFF2-40B4-BE49-F238E27FC236}">
                <a16:creationId xmlns:a16="http://schemas.microsoft.com/office/drawing/2014/main" id="{42522658-5A06-4008-A31A-B142ED92F83F}"/>
              </a:ext>
            </a:extLst>
          </p:cNvPr>
          <p:cNvSpPr/>
          <p:nvPr/>
        </p:nvSpPr>
        <p:spPr>
          <a:xfrm>
            <a:off x="680362" y="5433546"/>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23" name="Text Box 5">
            <a:extLst>
              <a:ext uri="{FF2B5EF4-FFF2-40B4-BE49-F238E27FC236}">
                <a16:creationId xmlns:a16="http://schemas.microsoft.com/office/drawing/2014/main" id="{36E786AB-9F4F-4EEB-80AD-726E492E8868}"/>
              </a:ext>
            </a:extLst>
          </p:cNvPr>
          <p:cNvSpPr txBox="1"/>
          <p:nvPr/>
        </p:nvSpPr>
        <p:spPr>
          <a:xfrm>
            <a:off x="680362" y="3127823"/>
            <a:ext cx="10800638" cy="523220"/>
          </a:xfrm>
          <a:prstGeom prst="rect">
            <a:avLst/>
          </a:prstGeom>
          <a:noFill/>
        </p:spPr>
        <p:txBody>
          <a:bodyPr wrap="square" rtlCol="0">
            <a:spAutoFit/>
          </a:bodyPr>
          <a:lstStyle/>
          <a:p>
            <a:pPr algn="ctr"/>
            <a:r>
              <a:rPr lang="en-US" sz="2800" b="1" spc="-68" dirty="0">
                <a:solidFill>
                  <a:schemeClr val="tx2"/>
                </a:solidFill>
              </a:rPr>
              <a:t>Sponsors and Supporters</a:t>
            </a:r>
          </a:p>
        </p:txBody>
      </p:sp>
      <p:pic>
        <p:nvPicPr>
          <p:cNvPr id="25" name="Picture 24" descr="Digilent Logo">
            <a:extLst>
              <a:ext uri="{FF2B5EF4-FFF2-40B4-BE49-F238E27FC236}">
                <a16:creationId xmlns:a16="http://schemas.microsoft.com/office/drawing/2014/main" id="{9FEE1873-8A5E-4ABC-95B0-2FDC23E93049}"/>
              </a:ext>
            </a:extLst>
          </p:cNvPr>
          <p:cNvPicPr>
            <a:picLocks noChangeAspect="1"/>
          </p:cNvPicPr>
          <p:nvPr/>
        </p:nvPicPr>
        <p:blipFill>
          <a:blip r:embed="rId2"/>
          <a:stretch>
            <a:fillRect/>
          </a:stretch>
        </p:blipFill>
        <p:spPr>
          <a:xfrm>
            <a:off x="791820" y="4686091"/>
            <a:ext cx="2321313" cy="492441"/>
          </a:xfrm>
          <a:prstGeom prst="rect">
            <a:avLst/>
          </a:prstGeom>
        </p:spPr>
      </p:pic>
      <p:pic>
        <p:nvPicPr>
          <p:cNvPr id="26" name="Picture 25" descr="logo">
            <a:extLst>
              <a:ext uri="{FF2B5EF4-FFF2-40B4-BE49-F238E27FC236}">
                <a16:creationId xmlns:a16="http://schemas.microsoft.com/office/drawing/2014/main" id="{B6D96633-B4A7-44D7-86E7-11A937C34DC1}"/>
              </a:ext>
            </a:extLst>
          </p:cNvPr>
          <p:cNvPicPr>
            <a:picLocks noChangeAspect="1"/>
          </p:cNvPicPr>
          <p:nvPr/>
        </p:nvPicPr>
        <p:blipFill>
          <a:blip r:embed="rId3"/>
          <a:stretch>
            <a:fillRect/>
          </a:stretch>
        </p:blipFill>
        <p:spPr>
          <a:xfrm>
            <a:off x="9125952" y="4678680"/>
            <a:ext cx="2189155" cy="503663"/>
          </a:xfrm>
          <a:prstGeom prst="rect">
            <a:avLst/>
          </a:prstGeom>
        </p:spPr>
      </p:pic>
      <p:pic>
        <p:nvPicPr>
          <p:cNvPr id="28" name="Picture 27" descr="codasip_color">
            <a:extLst>
              <a:ext uri="{FF2B5EF4-FFF2-40B4-BE49-F238E27FC236}">
                <a16:creationId xmlns:a16="http://schemas.microsoft.com/office/drawing/2014/main" id="{5B2E9942-F08A-4D88-92F0-879178507F7B}"/>
              </a:ext>
            </a:extLst>
          </p:cNvPr>
          <p:cNvPicPr>
            <a:picLocks noChangeAspect="1"/>
          </p:cNvPicPr>
          <p:nvPr/>
        </p:nvPicPr>
        <p:blipFill>
          <a:blip r:embed="rId4"/>
          <a:stretch>
            <a:fillRect/>
          </a:stretch>
        </p:blipFill>
        <p:spPr>
          <a:xfrm>
            <a:off x="876025" y="5472508"/>
            <a:ext cx="2081861" cy="729062"/>
          </a:xfrm>
          <a:prstGeom prst="rect">
            <a:avLst/>
          </a:prstGeom>
        </p:spPr>
      </p:pic>
      <p:pic>
        <p:nvPicPr>
          <p:cNvPr id="29" name="Picture 28" descr="DKE_Logo">
            <a:extLst>
              <a:ext uri="{FF2B5EF4-FFF2-40B4-BE49-F238E27FC236}">
                <a16:creationId xmlns:a16="http://schemas.microsoft.com/office/drawing/2014/main" id="{99C6DA75-2285-4565-865D-93F2A1E129B0}"/>
              </a:ext>
            </a:extLst>
          </p:cNvPr>
          <p:cNvPicPr>
            <a:picLocks noChangeAspect="1"/>
          </p:cNvPicPr>
          <p:nvPr/>
        </p:nvPicPr>
        <p:blipFill>
          <a:blip r:embed="rId5"/>
          <a:stretch>
            <a:fillRect/>
          </a:stretch>
        </p:blipFill>
        <p:spPr>
          <a:xfrm>
            <a:off x="6819899" y="4544898"/>
            <a:ext cx="1402081" cy="780087"/>
          </a:xfrm>
          <a:prstGeom prst="rect">
            <a:avLst/>
          </a:prstGeom>
        </p:spPr>
      </p:pic>
      <p:pic>
        <p:nvPicPr>
          <p:cNvPr id="31" name="Picture 30" descr="Xilinx-university-program">
            <a:extLst>
              <a:ext uri="{FF2B5EF4-FFF2-40B4-BE49-F238E27FC236}">
                <a16:creationId xmlns:a16="http://schemas.microsoft.com/office/drawing/2014/main" id="{3AF7B912-AA38-4806-9090-ACA5953E5CD4}"/>
              </a:ext>
            </a:extLst>
          </p:cNvPr>
          <p:cNvPicPr>
            <a:picLocks noChangeAspect="1"/>
          </p:cNvPicPr>
          <p:nvPr/>
        </p:nvPicPr>
        <p:blipFill>
          <a:blip r:embed="rId6"/>
          <a:stretch>
            <a:fillRect/>
          </a:stretch>
        </p:blipFill>
        <p:spPr>
          <a:xfrm>
            <a:off x="3516268" y="3682769"/>
            <a:ext cx="2382751" cy="2382751"/>
          </a:xfrm>
          <a:prstGeom prst="rect">
            <a:avLst/>
          </a:prstGeom>
        </p:spPr>
      </p:pic>
      <p:sp>
        <p:nvSpPr>
          <p:cNvPr id="36" name="Rounded Rectangle 67">
            <a:extLst>
              <a:ext uri="{FF2B5EF4-FFF2-40B4-BE49-F238E27FC236}">
                <a16:creationId xmlns:a16="http://schemas.microsoft.com/office/drawing/2014/main" id="{28AD5402-9FFF-4D86-9B23-DEBDB8529781}"/>
              </a:ext>
            </a:extLst>
          </p:cNvPr>
          <p:cNvSpPr/>
          <p:nvPr/>
        </p:nvSpPr>
        <p:spPr>
          <a:xfrm>
            <a:off x="476353" y="928558"/>
            <a:ext cx="2133914" cy="1285247"/>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p:txBody>
      </p:sp>
      <p:sp>
        <p:nvSpPr>
          <p:cNvPr id="37" name="Rectángulo 11">
            <a:extLst>
              <a:ext uri="{FF2B5EF4-FFF2-40B4-BE49-F238E27FC236}">
                <a16:creationId xmlns:a16="http://schemas.microsoft.com/office/drawing/2014/main" id="{02E146A4-0755-442B-AB88-4D3B5007F8B0}"/>
              </a:ext>
            </a:extLst>
          </p:cNvPr>
          <p:cNvSpPr/>
          <p:nvPr/>
        </p:nvSpPr>
        <p:spPr>
          <a:xfrm>
            <a:off x="535302" y="893142"/>
            <a:ext cx="1916145" cy="1569660"/>
          </a:xfrm>
          <a:prstGeom prst="rect">
            <a:avLst/>
          </a:prstGeom>
        </p:spPr>
        <p:txBody>
          <a:bodyPr wrap="square">
            <a:spAutoFit/>
          </a:bodyPr>
          <a:lstStyle/>
          <a:p>
            <a:r>
              <a:rPr lang="es-ES" sz="1600" b="1" dirty="0"/>
              <a:t>AUTHORS</a:t>
            </a:r>
          </a:p>
          <a:p>
            <a:r>
              <a:rPr lang="es-ES" sz="1600" dirty="0"/>
              <a:t>Prof. Sarah Harris</a:t>
            </a:r>
          </a:p>
          <a:p>
            <a:r>
              <a:rPr lang="es-ES" sz="1600" dirty="0"/>
              <a:t>Prof. Daniel </a:t>
            </a:r>
            <a:r>
              <a:rPr lang="es-ES" sz="1600" dirty="0" err="1"/>
              <a:t>Chaver</a:t>
            </a:r>
            <a:endParaRPr lang="es-ES" sz="1600" dirty="0"/>
          </a:p>
          <a:p>
            <a:r>
              <a:rPr lang="es-ES" sz="1600" dirty="0" err="1"/>
              <a:t>Zubair</a:t>
            </a:r>
            <a:r>
              <a:rPr lang="es-ES" sz="1600" dirty="0"/>
              <a:t> </a:t>
            </a:r>
            <a:r>
              <a:rPr lang="es-ES" sz="1600" dirty="0" err="1"/>
              <a:t>Kakakhel</a:t>
            </a:r>
            <a:endParaRPr lang="es-ES" sz="1600" dirty="0"/>
          </a:p>
          <a:p>
            <a:r>
              <a:rPr lang="es-ES" sz="1600" dirty="0"/>
              <a:t>M. </a:t>
            </a:r>
            <a:r>
              <a:rPr lang="es-ES" sz="1600" dirty="0" err="1"/>
              <a:t>Hamza</a:t>
            </a:r>
            <a:r>
              <a:rPr lang="es-ES" sz="1600" dirty="0"/>
              <a:t> </a:t>
            </a:r>
            <a:r>
              <a:rPr lang="es-ES" sz="1600" dirty="0" err="1"/>
              <a:t>Liaqat</a:t>
            </a:r>
            <a:endParaRPr lang="es-ES" sz="1600" dirty="0"/>
          </a:p>
          <a:p>
            <a:endParaRPr lang="es-ES" sz="1600" dirty="0"/>
          </a:p>
        </p:txBody>
      </p:sp>
      <p:sp>
        <p:nvSpPr>
          <p:cNvPr id="38" name="Rectángulo 13">
            <a:extLst>
              <a:ext uri="{FF2B5EF4-FFF2-40B4-BE49-F238E27FC236}">
                <a16:creationId xmlns:a16="http://schemas.microsoft.com/office/drawing/2014/main" id="{3AB6A345-7D29-41CC-BC72-FA5EC9838542}"/>
              </a:ext>
            </a:extLst>
          </p:cNvPr>
          <p:cNvSpPr/>
          <p:nvPr/>
        </p:nvSpPr>
        <p:spPr>
          <a:xfrm>
            <a:off x="549006" y="2338088"/>
            <a:ext cx="2133915" cy="584775"/>
          </a:xfrm>
          <a:prstGeom prst="rect">
            <a:avLst/>
          </a:prstGeom>
        </p:spPr>
        <p:txBody>
          <a:bodyPr wrap="square">
            <a:spAutoFit/>
          </a:bodyPr>
          <a:lstStyle/>
          <a:p>
            <a:r>
              <a:rPr lang="es-ES" sz="1600" b="1" dirty="0"/>
              <a:t>ADVISER</a:t>
            </a:r>
          </a:p>
          <a:p>
            <a:r>
              <a:rPr lang="es-ES" sz="1600" dirty="0"/>
              <a:t>Prof. David Patterson</a:t>
            </a:r>
          </a:p>
        </p:txBody>
      </p:sp>
      <p:sp>
        <p:nvSpPr>
          <p:cNvPr id="39" name="Rectángulo 14">
            <a:extLst>
              <a:ext uri="{FF2B5EF4-FFF2-40B4-BE49-F238E27FC236}">
                <a16:creationId xmlns:a16="http://schemas.microsoft.com/office/drawing/2014/main" id="{48962A83-6810-4E34-B6EC-0CBB7DA0EC7F}"/>
              </a:ext>
            </a:extLst>
          </p:cNvPr>
          <p:cNvSpPr/>
          <p:nvPr/>
        </p:nvSpPr>
        <p:spPr>
          <a:xfrm>
            <a:off x="3017825" y="892468"/>
            <a:ext cx="1916145" cy="2308324"/>
          </a:xfrm>
          <a:prstGeom prst="rect">
            <a:avLst/>
          </a:prstGeom>
        </p:spPr>
        <p:txBody>
          <a:bodyPr wrap="square">
            <a:spAutoFit/>
          </a:bodyPr>
          <a:lstStyle/>
          <a:p>
            <a:r>
              <a:rPr lang="es-ES" sz="1600" b="1" dirty="0"/>
              <a:t>CONTRIBUTORS</a:t>
            </a:r>
          </a:p>
          <a:p>
            <a:r>
              <a:rPr lang="es-ES" sz="1600" dirty="0"/>
              <a:t>Robert Owen</a:t>
            </a:r>
          </a:p>
          <a:p>
            <a:r>
              <a:rPr lang="es-ES" sz="1600" dirty="0" err="1"/>
              <a:t>Olof</a:t>
            </a:r>
            <a:r>
              <a:rPr lang="es-ES" sz="1600" dirty="0"/>
              <a:t> Kindgren</a:t>
            </a:r>
          </a:p>
          <a:p>
            <a:r>
              <a:rPr lang="es-ES" sz="1600" dirty="0"/>
              <a:t>Prof. Luis Piñuel</a:t>
            </a:r>
          </a:p>
          <a:p>
            <a:r>
              <a:rPr lang="es-ES" sz="1600" dirty="0"/>
              <a:t>Ivan Kravets</a:t>
            </a:r>
          </a:p>
          <a:p>
            <a:r>
              <a:rPr lang="es-ES" sz="1600" dirty="0"/>
              <a:t>Valerii Koval</a:t>
            </a:r>
          </a:p>
          <a:p>
            <a:r>
              <a:rPr lang="es-ES" sz="1600" dirty="0"/>
              <a:t>Ted Marena</a:t>
            </a:r>
          </a:p>
          <a:p>
            <a:r>
              <a:rPr lang="es-ES" sz="1600" dirty="0"/>
              <a:t>Prof. Roy </a:t>
            </a:r>
            <a:r>
              <a:rPr lang="es-ES" sz="1600" dirty="0" err="1"/>
              <a:t>Kravitz</a:t>
            </a:r>
            <a:endParaRPr lang="es-ES" sz="1600" dirty="0"/>
          </a:p>
          <a:p>
            <a:r>
              <a:rPr lang="es-ES" sz="1600" dirty="0"/>
              <a:t>Prof. </a:t>
            </a:r>
            <a:r>
              <a:rPr lang="es-ES" sz="1600" dirty="0" err="1"/>
              <a:t>Peng</a:t>
            </a:r>
            <a:r>
              <a:rPr lang="es-ES" sz="1600" dirty="0"/>
              <a:t> Liu</a:t>
            </a:r>
          </a:p>
        </p:txBody>
      </p:sp>
      <p:sp>
        <p:nvSpPr>
          <p:cNvPr id="40" name="Rectángulo 15">
            <a:extLst>
              <a:ext uri="{FF2B5EF4-FFF2-40B4-BE49-F238E27FC236}">
                <a16:creationId xmlns:a16="http://schemas.microsoft.com/office/drawing/2014/main" id="{2CBFF533-0A36-4DBC-AFED-C5500D42B217}"/>
              </a:ext>
            </a:extLst>
          </p:cNvPr>
          <p:cNvSpPr/>
          <p:nvPr/>
        </p:nvSpPr>
        <p:spPr>
          <a:xfrm>
            <a:off x="5107509" y="893539"/>
            <a:ext cx="6695290" cy="2554545"/>
          </a:xfrm>
          <a:prstGeom prst="rect">
            <a:avLst/>
          </a:prstGeom>
        </p:spPr>
        <p:txBody>
          <a:bodyPr wrap="square" numCol="3">
            <a:spAutoFit/>
          </a:bodyPr>
          <a:lstStyle/>
          <a:p>
            <a:r>
              <a:rPr lang="es-ES" sz="1600" b="1" dirty="0"/>
              <a:t>ASSOCIATES</a:t>
            </a:r>
          </a:p>
          <a:p>
            <a:r>
              <a:rPr lang="es-ES" sz="1600" dirty="0"/>
              <a:t>Prof. José Ignacio Gómez</a:t>
            </a:r>
          </a:p>
          <a:p>
            <a:r>
              <a:rPr lang="es-ES" sz="1600" dirty="0"/>
              <a:t>Prof. Christian </a:t>
            </a:r>
            <a:r>
              <a:rPr lang="es-ES" sz="1600" dirty="0" err="1"/>
              <a:t>Tenllado</a:t>
            </a:r>
            <a:endParaRPr lang="es-ES" sz="1600" dirty="0"/>
          </a:p>
          <a:p>
            <a:r>
              <a:rPr lang="es-ES" sz="1600" dirty="0"/>
              <a:t>Prof. Daniel León</a:t>
            </a:r>
          </a:p>
          <a:p>
            <a:r>
              <a:rPr lang="es-ES" sz="1600" dirty="0"/>
              <a:t>Prof. </a:t>
            </a:r>
            <a:r>
              <a:rPr lang="es-ES" sz="1600" dirty="0" err="1"/>
              <a:t>Katzalin</a:t>
            </a:r>
            <a:r>
              <a:rPr lang="es-ES" sz="1600" dirty="0"/>
              <a:t> </a:t>
            </a:r>
            <a:r>
              <a:rPr lang="es-ES" sz="1600" dirty="0" err="1"/>
              <a:t>Olcoz</a:t>
            </a:r>
            <a:endParaRPr lang="es-ES" sz="1600" dirty="0"/>
          </a:p>
          <a:p>
            <a:r>
              <a:rPr lang="es-ES" sz="1600" dirty="0"/>
              <a:t>Prof. Alberto del Barrio</a:t>
            </a:r>
          </a:p>
          <a:p>
            <a:r>
              <a:rPr lang="es-ES" sz="1600" dirty="0"/>
              <a:t>Prof. Fernando Castro</a:t>
            </a:r>
          </a:p>
          <a:p>
            <a:r>
              <a:rPr lang="es-ES" sz="1600" dirty="0"/>
              <a:t>Prof. Manuel Prieto</a:t>
            </a:r>
          </a:p>
          <a:p>
            <a:endParaRPr lang="es-ES" sz="1600" dirty="0"/>
          </a:p>
          <a:p>
            <a:endParaRPr lang="es-ES" sz="1600" dirty="0"/>
          </a:p>
          <a:p>
            <a:r>
              <a:rPr lang="es-ES" sz="1600" dirty="0" smtClean="0"/>
              <a:t>Prof</a:t>
            </a:r>
            <a:r>
              <a:rPr lang="es-ES" sz="1600" dirty="0"/>
              <a:t>. Francisco Tirado</a:t>
            </a:r>
          </a:p>
          <a:p>
            <a:r>
              <a:rPr lang="es-ES" sz="1600" dirty="0"/>
              <a:t>Prof. Román </a:t>
            </a:r>
            <a:r>
              <a:rPr lang="es-ES" sz="1600" dirty="0" smtClean="0"/>
              <a:t>Hermida</a:t>
            </a:r>
          </a:p>
          <a:p>
            <a:r>
              <a:rPr lang="es-ES" sz="1600" dirty="0" smtClean="0"/>
              <a:t>Prof. Julio Villalba</a:t>
            </a:r>
            <a:endParaRPr lang="es-ES" sz="1600" dirty="0"/>
          </a:p>
          <a:p>
            <a:r>
              <a:rPr lang="es-ES" sz="1600" dirty="0" err="1"/>
              <a:t>Prof</a:t>
            </a:r>
            <a:r>
              <a:rPr lang="es-ES" sz="1600" dirty="0"/>
              <a:t> </a:t>
            </a:r>
            <a:r>
              <a:rPr lang="es-ES" sz="1600" dirty="0" err="1"/>
              <a:t>Ataur</a:t>
            </a:r>
            <a:r>
              <a:rPr lang="es-ES" sz="1600" dirty="0"/>
              <a:t> </a:t>
            </a:r>
            <a:r>
              <a:rPr lang="es-ES" sz="1600" dirty="0" err="1"/>
              <a:t>Patwary</a:t>
            </a:r>
            <a:endParaRPr lang="es-ES" sz="1600" dirty="0"/>
          </a:p>
          <a:p>
            <a:r>
              <a:rPr lang="es-ES" sz="1600" dirty="0" err="1"/>
              <a:t>Cathal</a:t>
            </a:r>
            <a:r>
              <a:rPr lang="es-ES" sz="1600" dirty="0"/>
              <a:t> </a:t>
            </a:r>
            <a:r>
              <a:rPr lang="es-ES" sz="1600" dirty="0" err="1"/>
              <a:t>McCabe</a:t>
            </a:r>
            <a:endParaRPr lang="es-ES" sz="1600" dirty="0"/>
          </a:p>
          <a:p>
            <a:r>
              <a:rPr lang="es-ES" sz="1600" dirty="0"/>
              <a:t>Dan Hugo</a:t>
            </a:r>
          </a:p>
          <a:p>
            <a:r>
              <a:rPr lang="es-ES" sz="1600" dirty="0" err="1"/>
              <a:t>Braden</a:t>
            </a:r>
            <a:r>
              <a:rPr lang="es-ES" sz="1600" dirty="0"/>
              <a:t> </a:t>
            </a:r>
            <a:r>
              <a:rPr lang="es-ES" sz="1600" dirty="0" err="1"/>
              <a:t>Harwood</a:t>
            </a:r>
            <a:endParaRPr lang="es-ES" sz="1600" dirty="0"/>
          </a:p>
          <a:p>
            <a:r>
              <a:rPr lang="es-ES" sz="1600" dirty="0"/>
              <a:t>Prof. David </a:t>
            </a:r>
            <a:r>
              <a:rPr lang="es-ES" sz="1600" dirty="0" err="1"/>
              <a:t>Burnett</a:t>
            </a:r>
            <a:endParaRPr lang="es-ES" sz="1600" dirty="0"/>
          </a:p>
          <a:p>
            <a:endParaRPr lang="es-ES" sz="1600" dirty="0"/>
          </a:p>
          <a:p>
            <a:endParaRPr lang="es-ES" sz="1600" dirty="0"/>
          </a:p>
          <a:p>
            <a:r>
              <a:rPr lang="es-ES" sz="1600" dirty="0" err="1" smtClean="0"/>
              <a:t>Gage</a:t>
            </a:r>
            <a:r>
              <a:rPr lang="es-ES" sz="1600" dirty="0" smtClean="0"/>
              <a:t> </a:t>
            </a:r>
            <a:r>
              <a:rPr lang="es-ES" sz="1600" dirty="0" err="1"/>
              <a:t>Elerding</a:t>
            </a:r>
            <a:endParaRPr lang="es-ES" sz="1600" dirty="0"/>
          </a:p>
          <a:p>
            <a:r>
              <a:rPr lang="es-ES" sz="1600" dirty="0"/>
              <a:t>Prof. Brian </a:t>
            </a:r>
            <a:r>
              <a:rPr lang="es-ES" sz="1600" dirty="0" err="1"/>
              <a:t>Cruickshank</a:t>
            </a:r>
            <a:endParaRPr lang="es-ES" sz="1600" dirty="0"/>
          </a:p>
          <a:p>
            <a:r>
              <a:rPr lang="es-ES" sz="1600" dirty="0" err="1"/>
              <a:t>Deepen</a:t>
            </a:r>
            <a:r>
              <a:rPr lang="es-ES" sz="1600" dirty="0"/>
              <a:t> </a:t>
            </a:r>
            <a:r>
              <a:rPr lang="es-ES" sz="1600" dirty="0" err="1"/>
              <a:t>Parmar</a:t>
            </a:r>
            <a:endParaRPr lang="es-ES" sz="1600" dirty="0"/>
          </a:p>
          <a:p>
            <a:r>
              <a:rPr lang="es-ES" sz="1600" dirty="0" err="1"/>
              <a:t>Thong</a:t>
            </a:r>
            <a:r>
              <a:rPr lang="es-ES" sz="1600" dirty="0"/>
              <a:t> </a:t>
            </a:r>
            <a:r>
              <a:rPr lang="es-ES" sz="1600" dirty="0" err="1"/>
              <a:t>Doan</a:t>
            </a:r>
            <a:endParaRPr lang="es-ES" sz="1600" dirty="0"/>
          </a:p>
          <a:p>
            <a:r>
              <a:rPr lang="es-ES" sz="1600" dirty="0"/>
              <a:t>Oliver </a:t>
            </a:r>
            <a:r>
              <a:rPr lang="es-ES" sz="1600" dirty="0" err="1"/>
              <a:t>Rew</a:t>
            </a:r>
            <a:endParaRPr lang="es-ES" sz="1600" dirty="0"/>
          </a:p>
          <a:p>
            <a:r>
              <a:rPr lang="es-ES" sz="1600" dirty="0" err="1"/>
              <a:t>Niko</a:t>
            </a:r>
            <a:r>
              <a:rPr lang="es-ES" sz="1600" dirty="0"/>
              <a:t> </a:t>
            </a:r>
            <a:r>
              <a:rPr lang="es-ES" sz="1600" dirty="0" err="1"/>
              <a:t>Nikolay</a:t>
            </a:r>
            <a:endParaRPr lang="es-ES" sz="1600" dirty="0"/>
          </a:p>
          <a:p>
            <a:r>
              <a:rPr lang="es-ES" sz="1600" dirty="0" err="1"/>
              <a:t>Guanyang</a:t>
            </a:r>
            <a:r>
              <a:rPr lang="es-ES" sz="1600" dirty="0"/>
              <a:t> </a:t>
            </a:r>
            <a:r>
              <a:rPr lang="es-ES" sz="1600" dirty="0" smtClean="0"/>
              <a:t>He</a:t>
            </a:r>
          </a:p>
          <a:p>
            <a:r>
              <a:rPr lang="es-ES" sz="1600" dirty="0" smtClean="0"/>
              <a:t>Prof. </a:t>
            </a:r>
            <a:r>
              <a:rPr lang="es-ES" sz="1600" dirty="0" err="1" smtClean="0"/>
              <a:t>Peng</a:t>
            </a:r>
            <a:r>
              <a:rPr lang="es-ES" sz="1600" dirty="0" smtClean="0"/>
              <a:t> </a:t>
            </a:r>
            <a:r>
              <a:rPr lang="es-ES" sz="1600" dirty="0" err="1" smtClean="0"/>
              <a:t>Liu</a:t>
            </a:r>
            <a:endParaRPr lang="es-ES" sz="1600" dirty="0"/>
          </a:p>
        </p:txBody>
      </p:sp>
      <p:sp>
        <p:nvSpPr>
          <p:cNvPr id="41" name="Rounded Rectangle 80">
            <a:extLst>
              <a:ext uri="{FF2B5EF4-FFF2-40B4-BE49-F238E27FC236}">
                <a16:creationId xmlns:a16="http://schemas.microsoft.com/office/drawing/2014/main" id="{DC1F99EB-E0C3-4C75-845A-8996B782E660}"/>
              </a:ext>
            </a:extLst>
          </p:cNvPr>
          <p:cNvSpPr/>
          <p:nvPr/>
        </p:nvSpPr>
        <p:spPr>
          <a:xfrm>
            <a:off x="3449781" y="5434674"/>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2" name="Rounded Rectangle 80">
            <a:extLst>
              <a:ext uri="{FF2B5EF4-FFF2-40B4-BE49-F238E27FC236}">
                <a16:creationId xmlns:a16="http://schemas.microsoft.com/office/drawing/2014/main" id="{FE65F77A-8E56-4F63-AC6E-0D9105635A47}"/>
              </a:ext>
            </a:extLst>
          </p:cNvPr>
          <p:cNvSpPr/>
          <p:nvPr/>
        </p:nvSpPr>
        <p:spPr>
          <a:xfrm>
            <a:off x="6220979" y="5441472"/>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3" name="Rounded Rectangle 80">
            <a:extLst>
              <a:ext uri="{FF2B5EF4-FFF2-40B4-BE49-F238E27FC236}">
                <a16:creationId xmlns:a16="http://schemas.microsoft.com/office/drawing/2014/main" id="{BACA146C-0FA7-484D-B701-19880D731E8E}"/>
              </a:ext>
            </a:extLst>
          </p:cNvPr>
          <p:cNvSpPr/>
          <p:nvPr/>
        </p:nvSpPr>
        <p:spPr>
          <a:xfrm>
            <a:off x="8990398" y="5442600"/>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pic>
        <p:nvPicPr>
          <p:cNvPr id="30" name="Picture 29" descr="EETree">
            <a:extLst>
              <a:ext uri="{FF2B5EF4-FFF2-40B4-BE49-F238E27FC236}">
                <a16:creationId xmlns:a16="http://schemas.microsoft.com/office/drawing/2014/main" id="{3801DC50-D77D-475B-8E05-BF3E321B580A}"/>
              </a:ext>
            </a:extLst>
          </p:cNvPr>
          <p:cNvPicPr>
            <a:picLocks noChangeAspect="1"/>
          </p:cNvPicPr>
          <p:nvPr/>
        </p:nvPicPr>
        <p:blipFill>
          <a:blip r:embed="rId7"/>
          <a:stretch>
            <a:fillRect/>
          </a:stretch>
        </p:blipFill>
        <p:spPr>
          <a:xfrm>
            <a:off x="4306719" y="5464463"/>
            <a:ext cx="757898" cy="757898"/>
          </a:xfrm>
          <a:prstGeom prst="rect">
            <a:avLst/>
          </a:prstGeom>
        </p:spPr>
      </p:pic>
      <p:pic>
        <p:nvPicPr>
          <p:cNvPr id="27" name="Picture 26" descr="andes-logo">
            <a:extLst>
              <a:ext uri="{FF2B5EF4-FFF2-40B4-BE49-F238E27FC236}">
                <a16:creationId xmlns:a16="http://schemas.microsoft.com/office/drawing/2014/main" id="{5EA3B0B0-7FA6-4823-9B5E-48B342CA18EC}"/>
              </a:ext>
            </a:extLst>
          </p:cNvPr>
          <p:cNvPicPr>
            <a:picLocks noChangeAspect="1"/>
          </p:cNvPicPr>
          <p:nvPr/>
        </p:nvPicPr>
        <p:blipFill>
          <a:blip r:embed="rId8"/>
          <a:stretch>
            <a:fillRect/>
          </a:stretch>
        </p:blipFill>
        <p:spPr>
          <a:xfrm>
            <a:off x="6545910" y="5496931"/>
            <a:ext cx="1779704" cy="704639"/>
          </a:xfrm>
          <a:prstGeom prst="rect">
            <a:avLst/>
          </a:prstGeom>
        </p:spPr>
      </p:pic>
      <p:pic>
        <p:nvPicPr>
          <p:cNvPr id="32" name="Picture 31" descr="platformio-logo-horizontal">
            <a:extLst>
              <a:ext uri="{FF2B5EF4-FFF2-40B4-BE49-F238E27FC236}">
                <a16:creationId xmlns:a16="http://schemas.microsoft.com/office/drawing/2014/main" id="{ED7344C6-BF70-4845-8AAB-D7D0A1171C5E}"/>
              </a:ext>
            </a:extLst>
          </p:cNvPr>
          <p:cNvPicPr>
            <a:picLocks noChangeAspect="1"/>
          </p:cNvPicPr>
          <p:nvPr/>
        </p:nvPicPr>
        <p:blipFill>
          <a:blip r:embed="rId9"/>
          <a:stretch>
            <a:fillRect/>
          </a:stretch>
        </p:blipFill>
        <p:spPr>
          <a:xfrm>
            <a:off x="9022649" y="5496931"/>
            <a:ext cx="2393852" cy="663879"/>
          </a:xfrm>
          <a:prstGeom prst="rect">
            <a:avLst/>
          </a:prstGeom>
        </p:spPr>
      </p:pic>
      <p:sp>
        <p:nvSpPr>
          <p:cNvPr id="48" name="Rounded Rectangle 80">
            <a:extLst>
              <a:ext uri="{FF2B5EF4-FFF2-40B4-BE49-F238E27FC236}">
                <a16:creationId xmlns:a16="http://schemas.microsoft.com/office/drawing/2014/main" id="{5D615539-1C2C-406E-B1BD-E481657D0D20}"/>
              </a:ext>
            </a:extLst>
          </p:cNvPr>
          <p:cNvSpPr/>
          <p:nvPr/>
        </p:nvSpPr>
        <p:spPr>
          <a:xfrm>
            <a:off x="703848" y="3621757"/>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9" name="Rounded Rectangle 80">
            <a:extLst>
              <a:ext uri="{FF2B5EF4-FFF2-40B4-BE49-F238E27FC236}">
                <a16:creationId xmlns:a16="http://schemas.microsoft.com/office/drawing/2014/main" id="{D31C8284-32FB-41EE-8092-D7A798189B1F}"/>
              </a:ext>
            </a:extLst>
          </p:cNvPr>
          <p:cNvSpPr/>
          <p:nvPr/>
        </p:nvSpPr>
        <p:spPr>
          <a:xfrm>
            <a:off x="3473267" y="3622885"/>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50" name="Rounded Rectangle 80">
            <a:extLst>
              <a:ext uri="{FF2B5EF4-FFF2-40B4-BE49-F238E27FC236}">
                <a16:creationId xmlns:a16="http://schemas.microsoft.com/office/drawing/2014/main" id="{BCFF7A3C-EF9F-4C74-936D-174B43C3B4A7}"/>
              </a:ext>
            </a:extLst>
          </p:cNvPr>
          <p:cNvSpPr/>
          <p:nvPr/>
        </p:nvSpPr>
        <p:spPr>
          <a:xfrm>
            <a:off x="6244465" y="3629683"/>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51" name="Rounded Rectangle 80">
            <a:extLst>
              <a:ext uri="{FF2B5EF4-FFF2-40B4-BE49-F238E27FC236}">
                <a16:creationId xmlns:a16="http://schemas.microsoft.com/office/drawing/2014/main" id="{D4FF7E4A-BD0D-4085-B97E-9EDAC4CE1755}"/>
              </a:ext>
            </a:extLst>
          </p:cNvPr>
          <p:cNvSpPr/>
          <p:nvPr/>
        </p:nvSpPr>
        <p:spPr>
          <a:xfrm>
            <a:off x="9013884" y="3630811"/>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pic>
        <p:nvPicPr>
          <p:cNvPr id="24" name="Picture 23" descr="1280px-Western_Digital_logo.svg">
            <a:extLst>
              <a:ext uri="{FF2B5EF4-FFF2-40B4-BE49-F238E27FC236}">
                <a16:creationId xmlns:a16="http://schemas.microsoft.com/office/drawing/2014/main" id="{42F78522-AD4B-47C7-B739-C12790679382}"/>
              </a:ext>
            </a:extLst>
          </p:cNvPr>
          <p:cNvPicPr>
            <a:picLocks noChangeAspect="1"/>
          </p:cNvPicPr>
          <p:nvPr/>
        </p:nvPicPr>
        <p:blipFill>
          <a:blip r:embed="rId10"/>
          <a:stretch>
            <a:fillRect/>
          </a:stretch>
        </p:blipFill>
        <p:spPr>
          <a:xfrm>
            <a:off x="755409" y="3859692"/>
            <a:ext cx="2390772" cy="329389"/>
          </a:xfrm>
          <a:prstGeom prst="rect">
            <a:avLst/>
          </a:prstGeom>
        </p:spPr>
      </p:pic>
      <p:pic>
        <p:nvPicPr>
          <p:cNvPr id="33" name="Picture 32" descr="Standard_2">
            <a:extLst>
              <a:ext uri="{FF2B5EF4-FFF2-40B4-BE49-F238E27FC236}">
                <a16:creationId xmlns:a16="http://schemas.microsoft.com/office/drawing/2014/main" id="{EF70A474-C2BB-4A47-94CF-8110032A969A}"/>
              </a:ext>
            </a:extLst>
          </p:cNvPr>
          <p:cNvPicPr>
            <a:picLocks noChangeAspect="1"/>
          </p:cNvPicPr>
          <p:nvPr/>
        </p:nvPicPr>
        <p:blipFill>
          <a:blip r:embed="rId11"/>
          <a:stretch>
            <a:fillRect/>
          </a:stretch>
        </p:blipFill>
        <p:spPr>
          <a:xfrm>
            <a:off x="9102524" y="3820709"/>
            <a:ext cx="2320606" cy="368415"/>
          </a:xfrm>
          <a:prstGeom prst="rect">
            <a:avLst/>
          </a:prstGeom>
        </p:spPr>
      </p:pic>
      <p:pic>
        <p:nvPicPr>
          <p:cNvPr id="34" name="Picture 33" descr="Imagination_Logo_Secondary_Blk">
            <a:extLst>
              <a:ext uri="{FF2B5EF4-FFF2-40B4-BE49-F238E27FC236}">
                <a16:creationId xmlns:a16="http://schemas.microsoft.com/office/drawing/2014/main" id="{05070985-1CE9-48E2-BEC7-B6D29020B8EC}"/>
              </a:ext>
            </a:extLst>
          </p:cNvPr>
          <p:cNvPicPr>
            <a:picLocks noChangeAspect="1"/>
          </p:cNvPicPr>
          <p:nvPr/>
        </p:nvPicPr>
        <p:blipFill>
          <a:blip r:embed="rId12"/>
          <a:stretch>
            <a:fillRect/>
          </a:stretch>
        </p:blipFill>
        <p:spPr>
          <a:xfrm>
            <a:off x="3558540" y="3819662"/>
            <a:ext cx="2277128" cy="407823"/>
          </a:xfrm>
          <a:prstGeom prst="rect">
            <a:avLst/>
          </a:prstGeom>
        </p:spPr>
      </p:pic>
      <p:pic>
        <p:nvPicPr>
          <p:cNvPr id="35" name="Imagen 12">
            <a:extLst>
              <a:ext uri="{FF2B5EF4-FFF2-40B4-BE49-F238E27FC236}">
                <a16:creationId xmlns:a16="http://schemas.microsoft.com/office/drawing/2014/main" id="{A4DDF9C5-3B0A-42B6-959D-F3BF6A89AB7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454698" y="3719967"/>
            <a:ext cx="1960740" cy="656847"/>
          </a:xfrm>
          <a:prstGeom prst="rect">
            <a:avLst/>
          </a:prstGeom>
        </p:spPr>
      </p:pic>
    </p:spTree>
    <p:extLst>
      <p:ext uri="{BB962C8B-B14F-4D97-AF65-F5344CB8AC3E}">
        <p14:creationId xmlns:p14="http://schemas.microsoft.com/office/powerpoint/2010/main" val="39176941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Labs 5-10: I/O &amp; Peripherals</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514680" y="980714"/>
            <a:ext cx="11334979"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Lab 5: Creating a </a:t>
            </a:r>
            <a:r>
              <a:rPr kumimoji="0" lang="en-US" sz="2400" b="1" i="0" u="none" strike="noStrike" kern="1200" cap="none" spc="0" normalizeH="0" baseline="0" noProof="0" dirty="0" err="1">
                <a:ln>
                  <a:noFill/>
                </a:ln>
                <a:solidFill>
                  <a:sysClr val="windowText" lastClr="000000"/>
                </a:solidFill>
                <a:effectLst/>
                <a:uLnTx/>
                <a:uFillTx/>
                <a:latin typeface="Arial"/>
                <a:ea typeface="+mn-ea"/>
                <a:cs typeface="Arial"/>
              </a:rPr>
              <a:t>Vivado</a:t>
            </a: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 Project: </a:t>
            </a:r>
            <a:r>
              <a:rPr lang="en-US" sz="2400" dirty="0"/>
              <a:t>Build a </a:t>
            </a:r>
            <a:r>
              <a:rPr lang="en-US" sz="2400" dirty="0" err="1"/>
              <a:t>Vivado</a:t>
            </a:r>
            <a:r>
              <a:rPr lang="en-US" sz="2400" dirty="0"/>
              <a:t> project to target </a:t>
            </a:r>
            <a:r>
              <a:rPr lang="en-US" sz="2400" dirty="0" err="1"/>
              <a:t>RVfpgaNexys</a:t>
            </a:r>
            <a:r>
              <a:rPr lang="en-US" sz="2400" dirty="0"/>
              <a:t> to an FPGA board and simulate </a:t>
            </a:r>
            <a:r>
              <a:rPr lang="en-US" sz="2400" dirty="0" err="1"/>
              <a:t>RVfpgaSim</a:t>
            </a:r>
            <a:r>
              <a:rPr lang="en-US" sz="2400" dirty="0"/>
              <a:t> in </a:t>
            </a:r>
            <a:r>
              <a:rPr lang="en-US" sz="2400" dirty="0" err="1"/>
              <a:t>Verilator</a:t>
            </a:r>
            <a:r>
              <a:rPr lang="en-US" sz="2400" dirty="0"/>
              <a:t>.</a:t>
            </a:r>
            <a:endParaRPr kumimoji="0" lang="en-US" sz="2400" b="1" i="0" u="none" strike="noStrike" kern="1200" cap="none" spc="0" normalizeH="0" baseline="0" noProof="0" dirty="0">
              <a:ln>
                <a:noFill/>
              </a:ln>
              <a:solidFill>
                <a:sysClr val="windowText" lastClr="000000"/>
              </a:solidFill>
              <a:effectLst/>
              <a:uLnTx/>
              <a:uFillTx/>
              <a:latin typeface="Arial"/>
              <a:ea typeface="+mn-ea"/>
              <a:cs typeface="Arial"/>
            </a:endParaRP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Lab 6: Introduction to I/O: </a:t>
            </a:r>
            <a:r>
              <a:rPr kumimoji="0" lang="en-US" sz="2400" i="0" u="none" strike="noStrike" kern="1200" cap="none" spc="0" normalizeH="0" baseline="0" noProof="0" dirty="0">
                <a:ln>
                  <a:noFill/>
                </a:ln>
                <a:solidFill>
                  <a:sysClr val="windowText" lastClr="000000"/>
                </a:solidFill>
                <a:effectLst/>
                <a:uLnTx/>
                <a:uFillTx/>
                <a:latin typeface="Arial"/>
                <a:ea typeface="+mn-ea"/>
                <a:cs typeface="Arial"/>
              </a:rPr>
              <a:t>Introduction to memory-mapped I/O and the </a:t>
            </a:r>
            <a:r>
              <a:rPr kumimoji="0" lang="en-US" sz="2400" i="0" u="none" strike="noStrike" kern="1200" cap="none" spc="0" normalizeH="0" baseline="0" noProof="0" dirty="0" err="1">
                <a:ln>
                  <a:noFill/>
                </a:ln>
                <a:solidFill>
                  <a:sysClr val="windowText" lastClr="000000"/>
                </a:solidFill>
                <a:effectLst/>
                <a:uLnTx/>
                <a:uFillTx/>
                <a:latin typeface="Arial"/>
                <a:ea typeface="+mn-ea"/>
                <a:cs typeface="Arial"/>
              </a:rPr>
              <a:t>RVfpga</a:t>
            </a:r>
            <a:r>
              <a:rPr kumimoji="0" lang="en-US" sz="2400" i="0" u="none" strike="noStrike" kern="1200" cap="none" spc="0" normalizeH="0" baseline="0" noProof="0" dirty="0">
                <a:ln>
                  <a:noFill/>
                </a:ln>
                <a:solidFill>
                  <a:sysClr val="windowText" lastClr="000000"/>
                </a:solidFill>
                <a:effectLst/>
                <a:uLnTx/>
                <a:uFillTx/>
                <a:latin typeface="Arial"/>
                <a:ea typeface="+mn-ea"/>
                <a:cs typeface="Arial"/>
              </a:rPr>
              <a:t> System’s open-source GPIO module.</a:t>
            </a:r>
            <a:endParaRPr kumimoji="0" lang="en-US" sz="2400" b="1" i="0" u="none" strike="noStrike" kern="1200" cap="none" spc="0" normalizeH="0" baseline="0" noProof="0" dirty="0">
              <a:ln>
                <a:noFill/>
              </a:ln>
              <a:solidFill>
                <a:sysClr val="windowText" lastClr="000000"/>
              </a:solidFill>
              <a:effectLst/>
              <a:uLnTx/>
              <a:uFillTx/>
              <a:latin typeface="Arial"/>
              <a:ea typeface="+mn-ea"/>
              <a:cs typeface="Arial"/>
            </a:endParaRP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Lab 7: 7-Segment Displays: </a:t>
            </a:r>
            <a:r>
              <a:rPr lang="en-US" sz="2400" dirty="0"/>
              <a:t>Build a 7-segment display decoder and integrate it into the </a:t>
            </a:r>
            <a:r>
              <a:rPr lang="en-US" sz="2400" dirty="0" err="1"/>
              <a:t>RVfpga</a:t>
            </a:r>
            <a:r>
              <a:rPr lang="en-US" sz="2400" dirty="0"/>
              <a:t> System.</a:t>
            </a:r>
            <a:endParaRPr kumimoji="0" lang="en-US" sz="2400" b="1" i="0" u="none" strike="noStrike" kern="1200" cap="none" spc="0" normalizeH="0" baseline="0" noProof="0" dirty="0">
              <a:ln>
                <a:noFill/>
              </a:ln>
              <a:solidFill>
                <a:sysClr val="windowText" lastClr="000000"/>
              </a:solidFill>
              <a:effectLst/>
              <a:uLnTx/>
              <a:uFillTx/>
              <a:latin typeface="Arial"/>
              <a:ea typeface="+mn-ea"/>
              <a:cs typeface="Arial"/>
            </a:endParaRPr>
          </a:p>
          <a:p>
            <a:pPr>
              <a:defRPr/>
            </a:pP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Lab </a:t>
            </a:r>
            <a:r>
              <a:rPr lang="en-US" sz="2400" b="1" dirty="0">
                <a:solidFill>
                  <a:sysClr val="windowText" lastClr="000000"/>
                </a:solidFill>
              </a:rPr>
              <a:t>8</a:t>
            </a: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 Timers: </a:t>
            </a:r>
            <a:r>
              <a:rPr lang="en-US" sz="2400" dirty="0"/>
              <a:t>Understand and use Timers and a Timer controller.</a:t>
            </a:r>
            <a:endParaRPr kumimoji="0" lang="en-US" sz="2400" b="1" i="0" u="none" strike="noStrike" kern="1200" cap="none" spc="0" normalizeH="0" baseline="0" noProof="0" dirty="0">
              <a:ln>
                <a:noFill/>
              </a:ln>
              <a:solidFill>
                <a:sysClr val="windowText" lastClr="000000"/>
              </a:solidFill>
              <a:effectLst/>
              <a:uLnTx/>
              <a:uFillTx/>
              <a:latin typeface="Arial"/>
              <a:ea typeface="+mn-ea"/>
              <a:cs typeface="Arial"/>
            </a:endParaRPr>
          </a:p>
          <a:p>
            <a:pPr>
              <a:defRPr/>
            </a:pPr>
            <a:r>
              <a:rPr lang="en-US" sz="2400" b="1" dirty="0">
                <a:solidFill>
                  <a:sysClr val="windowText" lastClr="000000"/>
                </a:solidFill>
              </a:rPr>
              <a:t>Lab 9: Interrupt-driven I/O: </a:t>
            </a:r>
            <a:r>
              <a:rPr lang="en-US" sz="2400" dirty="0"/>
              <a:t>Introduction to the </a:t>
            </a:r>
            <a:r>
              <a:rPr lang="en-US" sz="2400" dirty="0" err="1"/>
              <a:t>RVfpga</a:t>
            </a:r>
            <a:r>
              <a:rPr lang="en-US" sz="2400" dirty="0"/>
              <a:t> System’s interrupt support and use of interrupt-driven I/O.</a:t>
            </a:r>
            <a:endParaRPr lang="en-US" sz="2400" b="1" dirty="0">
              <a:solidFill>
                <a:sysClr val="windowText" lastClr="000000"/>
              </a:solidFill>
            </a:endParaRP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Lab 10: Serial Buses: </a:t>
            </a:r>
            <a:r>
              <a:rPr kumimoji="0" lang="en-US" sz="2400" i="0" u="none" strike="noStrike" kern="1200" cap="none" spc="0" normalizeH="0" baseline="0" noProof="0" dirty="0">
                <a:ln>
                  <a:noFill/>
                </a:ln>
                <a:solidFill>
                  <a:sysClr val="windowText" lastClr="000000"/>
                </a:solidFill>
                <a:effectLst/>
                <a:uLnTx/>
                <a:uFillTx/>
                <a:latin typeface="Arial"/>
                <a:ea typeface="+mn-ea"/>
                <a:cs typeface="Arial"/>
              </a:rPr>
              <a:t>Introduction to serial interfaces (SPI, I2C, and UART). Show how to use the onboard accelerometer that uses an SPI interface.</a:t>
            </a:r>
            <a:endParaRPr kumimoji="0" lang="en-GB" sz="2400" b="0" i="0" u="none" strike="noStrike" kern="1200" cap="none" spc="0" normalizeH="0" baseline="0" noProof="0" dirty="0">
              <a:ln>
                <a:noFill/>
              </a:ln>
              <a:solidFill>
                <a:sysClr val="windowText" lastClr="000000"/>
              </a:solidFill>
              <a:effectLst/>
              <a:uLnTx/>
              <a:uFillTx/>
              <a:latin typeface="Arial"/>
              <a:ea typeface="+mn-ea"/>
              <a:cs typeface="Arial"/>
            </a:endParaRPr>
          </a:p>
        </p:txBody>
      </p:sp>
    </p:spTree>
    <p:extLst>
      <p:ext uri="{BB962C8B-B14F-4D97-AF65-F5344CB8AC3E}">
        <p14:creationId xmlns:p14="http://schemas.microsoft.com/office/powerpoint/2010/main" val="27067103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Labs 11-20: The RISC-V Core</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514680" y="980714"/>
            <a:ext cx="11334979"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700" b="1" dirty="0"/>
              <a:t>Lab 11: </a:t>
            </a:r>
            <a:r>
              <a:rPr lang="en-US" sz="2700" dirty="0"/>
              <a:t>Understanding the </a:t>
            </a:r>
            <a:r>
              <a:rPr lang="en-US" sz="2700" dirty="0" err="1"/>
              <a:t>SweRV</a:t>
            </a:r>
            <a:r>
              <a:rPr lang="en-US" sz="2700" dirty="0"/>
              <a:t> EH1 configuration, core structure, and performance monitoring.</a:t>
            </a:r>
          </a:p>
          <a:p>
            <a:r>
              <a:rPr lang="en-US" sz="2700" b="1" dirty="0"/>
              <a:t>Labs 12, 13, 16: </a:t>
            </a:r>
            <a:r>
              <a:rPr lang="en-US" sz="2700" dirty="0"/>
              <a:t>Examining instruction flow through the pipeline (Arithmetic/Logic, Memory, Jumps, and Branches).</a:t>
            </a:r>
          </a:p>
          <a:p>
            <a:r>
              <a:rPr lang="en-US" sz="2700" b="1" dirty="0"/>
              <a:t>Labs 14-16:</a:t>
            </a:r>
            <a:r>
              <a:rPr lang="en-US" sz="2700" dirty="0"/>
              <a:t> Understanding hazards and how to deal with them</a:t>
            </a:r>
          </a:p>
          <a:p>
            <a:r>
              <a:rPr lang="en-US" sz="2700" b="1" dirty="0"/>
              <a:t>Lab 16:</a:t>
            </a:r>
            <a:r>
              <a:rPr lang="en-US" sz="2700" dirty="0"/>
              <a:t> Understanding and modifying the branch predictor</a:t>
            </a:r>
          </a:p>
          <a:p>
            <a:r>
              <a:rPr lang="en-US" sz="2700" b="1" dirty="0"/>
              <a:t>Lab 17: </a:t>
            </a:r>
            <a:r>
              <a:rPr lang="en-US" sz="2700" dirty="0"/>
              <a:t>Exploring superscalar execution.</a:t>
            </a:r>
            <a:endParaRPr lang="en-US" sz="2700" b="1" dirty="0"/>
          </a:p>
          <a:p>
            <a:r>
              <a:rPr lang="en-US" sz="2700" b="1" dirty="0"/>
              <a:t>Lab 18: </a:t>
            </a:r>
            <a:r>
              <a:rPr lang="en-US" sz="2700" dirty="0"/>
              <a:t>Adding new instructions and hardware counters.</a:t>
            </a:r>
          </a:p>
          <a:p>
            <a:r>
              <a:rPr lang="en-US" sz="2700" b="1" dirty="0"/>
              <a:t>Lab 19: </a:t>
            </a:r>
            <a:r>
              <a:rPr lang="en-US" sz="2700" dirty="0"/>
              <a:t>Understanding the memory hierarchy and I$.</a:t>
            </a:r>
          </a:p>
          <a:p>
            <a:r>
              <a:rPr lang="en-US" sz="2700" b="1" dirty="0"/>
              <a:t>Lab 20: </a:t>
            </a:r>
            <a:r>
              <a:rPr lang="en-US" sz="2700" dirty="0"/>
              <a:t>Enabling the ICCM and DCCM (instruction and data closely-coupled memories) and using benchmarking to compare performance.</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endParaRPr kumimoji="0" lang="en-GB" sz="2700" b="0" i="0" u="none" strike="noStrike" kern="1200" cap="none" spc="0" normalizeH="0" baseline="0" noProof="0" dirty="0">
              <a:ln>
                <a:noFill/>
              </a:ln>
              <a:solidFill>
                <a:sysClr val="windowText" lastClr="000000"/>
              </a:solidFill>
              <a:effectLst/>
              <a:uLnTx/>
              <a:uFillTx/>
              <a:latin typeface="Arial"/>
              <a:ea typeface="+mn-ea"/>
              <a:cs typeface="Arial"/>
            </a:endParaRPr>
          </a:p>
        </p:txBody>
      </p:sp>
    </p:spTree>
    <p:extLst>
      <p:ext uri="{BB962C8B-B14F-4D97-AF65-F5344CB8AC3E}">
        <p14:creationId xmlns:p14="http://schemas.microsoft.com/office/powerpoint/2010/main" val="448331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ounded Rectangle 80">
            <a:extLst>
              <a:ext uri="{FF2B5EF4-FFF2-40B4-BE49-F238E27FC236}">
                <a16:creationId xmlns:a16="http://schemas.microsoft.com/office/drawing/2014/main" id="{55CB9CE0-88FC-4F08-A4D9-3948DD85CAAF}"/>
              </a:ext>
            </a:extLst>
          </p:cNvPr>
          <p:cNvSpPr/>
          <p:nvPr/>
        </p:nvSpPr>
        <p:spPr>
          <a:xfrm>
            <a:off x="700382" y="4528943"/>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5" name="Rounded Rectangle 80">
            <a:extLst>
              <a:ext uri="{FF2B5EF4-FFF2-40B4-BE49-F238E27FC236}">
                <a16:creationId xmlns:a16="http://schemas.microsoft.com/office/drawing/2014/main" id="{DDCE69B9-88D0-4F57-89F5-313364280920}"/>
              </a:ext>
            </a:extLst>
          </p:cNvPr>
          <p:cNvSpPr/>
          <p:nvPr/>
        </p:nvSpPr>
        <p:spPr>
          <a:xfrm>
            <a:off x="3469801" y="4530071"/>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6" name="Rounded Rectangle 80">
            <a:extLst>
              <a:ext uri="{FF2B5EF4-FFF2-40B4-BE49-F238E27FC236}">
                <a16:creationId xmlns:a16="http://schemas.microsoft.com/office/drawing/2014/main" id="{0A034D7B-4A17-4F1C-B543-CF483FBC8362}"/>
              </a:ext>
            </a:extLst>
          </p:cNvPr>
          <p:cNvSpPr/>
          <p:nvPr/>
        </p:nvSpPr>
        <p:spPr>
          <a:xfrm>
            <a:off x="6240999" y="4536869"/>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7" name="Rounded Rectangle 80">
            <a:extLst>
              <a:ext uri="{FF2B5EF4-FFF2-40B4-BE49-F238E27FC236}">
                <a16:creationId xmlns:a16="http://schemas.microsoft.com/office/drawing/2014/main" id="{95F6C1F9-85C4-45F1-866B-185AE9B24248}"/>
              </a:ext>
            </a:extLst>
          </p:cNvPr>
          <p:cNvSpPr/>
          <p:nvPr/>
        </p:nvSpPr>
        <p:spPr>
          <a:xfrm>
            <a:off x="8990398" y="4537997"/>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a:t>Acknowledgements</a:t>
            </a:r>
          </a:p>
        </p:txBody>
      </p:sp>
      <p:sp>
        <p:nvSpPr>
          <p:cNvPr id="7" name="Rounded Rectangle 67">
            <a:extLst>
              <a:ext uri="{FF2B5EF4-FFF2-40B4-BE49-F238E27FC236}">
                <a16:creationId xmlns:a16="http://schemas.microsoft.com/office/drawing/2014/main" id="{D3A024BE-2956-49D8-85B4-237B6FD3281D}"/>
              </a:ext>
            </a:extLst>
          </p:cNvPr>
          <p:cNvSpPr/>
          <p:nvPr/>
        </p:nvSpPr>
        <p:spPr>
          <a:xfrm>
            <a:off x="5008524" y="911823"/>
            <a:ext cx="6695289" cy="2046012"/>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p:txBody>
      </p:sp>
      <p:sp>
        <p:nvSpPr>
          <p:cNvPr id="8" name="Rounded Rectangle 67">
            <a:extLst>
              <a:ext uri="{FF2B5EF4-FFF2-40B4-BE49-F238E27FC236}">
                <a16:creationId xmlns:a16="http://schemas.microsoft.com/office/drawing/2014/main" id="{706EE470-AC1C-471D-B4E7-DC4D94BD710A}"/>
              </a:ext>
            </a:extLst>
          </p:cNvPr>
          <p:cNvSpPr/>
          <p:nvPr/>
        </p:nvSpPr>
        <p:spPr>
          <a:xfrm>
            <a:off x="2909043" y="906851"/>
            <a:ext cx="1803481" cy="2258761"/>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p:txBody>
      </p:sp>
      <p:sp>
        <p:nvSpPr>
          <p:cNvPr id="9" name="Rounded Rectangle 67">
            <a:extLst>
              <a:ext uri="{FF2B5EF4-FFF2-40B4-BE49-F238E27FC236}">
                <a16:creationId xmlns:a16="http://schemas.microsoft.com/office/drawing/2014/main" id="{2D6D20C3-190F-4CF6-81E6-FADF8DFA9CD0}"/>
              </a:ext>
            </a:extLst>
          </p:cNvPr>
          <p:cNvSpPr/>
          <p:nvPr/>
        </p:nvSpPr>
        <p:spPr>
          <a:xfrm>
            <a:off x="489806" y="2370983"/>
            <a:ext cx="2133915" cy="58477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p:txBody>
      </p:sp>
      <p:sp>
        <p:nvSpPr>
          <p:cNvPr id="11" name="Rectangle 10">
            <a:extLst>
              <a:ext uri="{FF2B5EF4-FFF2-40B4-BE49-F238E27FC236}">
                <a16:creationId xmlns:a16="http://schemas.microsoft.com/office/drawing/2014/main" id="{59C17F55-AF1E-47F3-89A9-5374AE1FF9CA}"/>
              </a:ext>
            </a:extLst>
          </p:cNvPr>
          <p:cNvSpPr/>
          <p:nvPr/>
        </p:nvSpPr>
        <p:spPr>
          <a:xfrm>
            <a:off x="3884501" y="5348103"/>
            <a:ext cx="1157255" cy="297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9" name="Rounded Rectangle 80">
            <a:extLst>
              <a:ext uri="{FF2B5EF4-FFF2-40B4-BE49-F238E27FC236}">
                <a16:creationId xmlns:a16="http://schemas.microsoft.com/office/drawing/2014/main" id="{42522658-5A06-4008-A31A-B142ED92F83F}"/>
              </a:ext>
            </a:extLst>
          </p:cNvPr>
          <p:cNvSpPr/>
          <p:nvPr/>
        </p:nvSpPr>
        <p:spPr>
          <a:xfrm>
            <a:off x="680362" y="5433546"/>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23" name="Text Box 5">
            <a:extLst>
              <a:ext uri="{FF2B5EF4-FFF2-40B4-BE49-F238E27FC236}">
                <a16:creationId xmlns:a16="http://schemas.microsoft.com/office/drawing/2014/main" id="{36E786AB-9F4F-4EEB-80AD-726E492E8868}"/>
              </a:ext>
            </a:extLst>
          </p:cNvPr>
          <p:cNvSpPr txBox="1"/>
          <p:nvPr/>
        </p:nvSpPr>
        <p:spPr>
          <a:xfrm>
            <a:off x="680362" y="3127823"/>
            <a:ext cx="10800638" cy="523220"/>
          </a:xfrm>
          <a:prstGeom prst="rect">
            <a:avLst/>
          </a:prstGeom>
          <a:noFill/>
        </p:spPr>
        <p:txBody>
          <a:bodyPr wrap="square" rtlCol="0">
            <a:spAutoFit/>
          </a:bodyPr>
          <a:lstStyle/>
          <a:p>
            <a:pPr algn="ctr"/>
            <a:r>
              <a:rPr lang="en-US" sz="2800" b="1" spc="-68" dirty="0">
                <a:solidFill>
                  <a:schemeClr val="tx2"/>
                </a:solidFill>
              </a:rPr>
              <a:t>Sponsors and Supporters</a:t>
            </a:r>
          </a:p>
        </p:txBody>
      </p:sp>
      <p:pic>
        <p:nvPicPr>
          <p:cNvPr id="25" name="Picture 24" descr="Digilent Logo">
            <a:extLst>
              <a:ext uri="{FF2B5EF4-FFF2-40B4-BE49-F238E27FC236}">
                <a16:creationId xmlns:a16="http://schemas.microsoft.com/office/drawing/2014/main" id="{9FEE1873-8A5E-4ABC-95B0-2FDC23E93049}"/>
              </a:ext>
            </a:extLst>
          </p:cNvPr>
          <p:cNvPicPr>
            <a:picLocks noChangeAspect="1"/>
          </p:cNvPicPr>
          <p:nvPr/>
        </p:nvPicPr>
        <p:blipFill>
          <a:blip r:embed="rId2"/>
          <a:stretch>
            <a:fillRect/>
          </a:stretch>
        </p:blipFill>
        <p:spPr>
          <a:xfrm>
            <a:off x="791820" y="4686091"/>
            <a:ext cx="2321313" cy="492441"/>
          </a:xfrm>
          <a:prstGeom prst="rect">
            <a:avLst/>
          </a:prstGeom>
        </p:spPr>
      </p:pic>
      <p:pic>
        <p:nvPicPr>
          <p:cNvPr id="26" name="Picture 25" descr="logo">
            <a:extLst>
              <a:ext uri="{FF2B5EF4-FFF2-40B4-BE49-F238E27FC236}">
                <a16:creationId xmlns:a16="http://schemas.microsoft.com/office/drawing/2014/main" id="{B6D96633-B4A7-44D7-86E7-11A937C34DC1}"/>
              </a:ext>
            </a:extLst>
          </p:cNvPr>
          <p:cNvPicPr>
            <a:picLocks noChangeAspect="1"/>
          </p:cNvPicPr>
          <p:nvPr/>
        </p:nvPicPr>
        <p:blipFill>
          <a:blip r:embed="rId3"/>
          <a:stretch>
            <a:fillRect/>
          </a:stretch>
        </p:blipFill>
        <p:spPr>
          <a:xfrm>
            <a:off x="9125952" y="4678680"/>
            <a:ext cx="2189155" cy="503663"/>
          </a:xfrm>
          <a:prstGeom prst="rect">
            <a:avLst/>
          </a:prstGeom>
        </p:spPr>
      </p:pic>
      <p:pic>
        <p:nvPicPr>
          <p:cNvPr id="28" name="Picture 27" descr="codasip_color">
            <a:extLst>
              <a:ext uri="{FF2B5EF4-FFF2-40B4-BE49-F238E27FC236}">
                <a16:creationId xmlns:a16="http://schemas.microsoft.com/office/drawing/2014/main" id="{5B2E9942-F08A-4D88-92F0-879178507F7B}"/>
              </a:ext>
            </a:extLst>
          </p:cNvPr>
          <p:cNvPicPr>
            <a:picLocks noChangeAspect="1"/>
          </p:cNvPicPr>
          <p:nvPr/>
        </p:nvPicPr>
        <p:blipFill>
          <a:blip r:embed="rId4"/>
          <a:stretch>
            <a:fillRect/>
          </a:stretch>
        </p:blipFill>
        <p:spPr>
          <a:xfrm>
            <a:off x="876025" y="5472508"/>
            <a:ext cx="2081861" cy="729062"/>
          </a:xfrm>
          <a:prstGeom prst="rect">
            <a:avLst/>
          </a:prstGeom>
        </p:spPr>
      </p:pic>
      <p:pic>
        <p:nvPicPr>
          <p:cNvPr id="29" name="Picture 28" descr="DKE_Logo">
            <a:extLst>
              <a:ext uri="{FF2B5EF4-FFF2-40B4-BE49-F238E27FC236}">
                <a16:creationId xmlns:a16="http://schemas.microsoft.com/office/drawing/2014/main" id="{99C6DA75-2285-4565-865D-93F2A1E129B0}"/>
              </a:ext>
            </a:extLst>
          </p:cNvPr>
          <p:cNvPicPr>
            <a:picLocks noChangeAspect="1"/>
          </p:cNvPicPr>
          <p:nvPr/>
        </p:nvPicPr>
        <p:blipFill>
          <a:blip r:embed="rId5"/>
          <a:stretch>
            <a:fillRect/>
          </a:stretch>
        </p:blipFill>
        <p:spPr>
          <a:xfrm>
            <a:off x="6819899" y="4544898"/>
            <a:ext cx="1402081" cy="780087"/>
          </a:xfrm>
          <a:prstGeom prst="rect">
            <a:avLst/>
          </a:prstGeom>
        </p:spPr>
      </p:pic>
      <p:pic>
        <p:nvPicPr>
          <p:cNvPr id="31" name="Picture 30" descr="Xilinx-university-program">
            <a:extLst>
              <a:ext uri="{FF2B5EF4-FFF2-40B4-BE49-F238E27FC236}">
                <a16:creationId xmlns:a16="http://schemas.microsoft.com/office/drawing/2014/main" id="{3AF7B912-AA38-4806-9090-ACA5953E5CD4}"/>
              </a:ext>
            </a:extLst>
          </p:cNvPr>
          <p:cNvPicPr>
            <a:picLocks noChangeAspect="1"/>
          </p:cNvPicPr>
          <p:nvPr/>
        </p:nvPicPr>
        <p:blipFill>
          <a:blip r:embed="rId6"/>
          <a:stretch>
            <a:fillRect/>
          </a:stretch>
        </p:blipFill>
        <p:spPr>
          <a:xfrm>
            <a:off x="3516268" y="3682769"/>
            <a:ext cx="2382751" cy="2382751"/>
          </a:xfrm>
          <a:prstGeom prst="rect">
            <a:avLst/>
          </a:prstGeom>
        </p:spPr>
      </p:pic>
      <p:sp>
        <p:nvSpPr>
          <p:cNvPr id="36" name="Rounded Rectangle 67">
            <a:extLst>
              <a:ext uri="{FF2B5EF4-FFF2-40B4-BE49-F238E27FC236}">
                <a16:creationId xmlns:a16="http://schemas.microsoft.com/office/drawing/2014/main" id="{28AD5402-9FFF-4D86-9B23-DEBDB8529781}"/>
              </a:ext>
            </a:extLst>
          </p:cNvPr>
          <p:cNvSpPr/>
          <p:nvPr/>
        </p:nvSpPr>
        <p:spPr>
          <a:xfrm>
            <a:off x="476353" y="928558"/>
            <a:ext cx="2133914" cy="1285247"/>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p:txBody>
      </p:sp>
      <p:sp>
        <p:nvSpPr>
          <p:cNvPr id="37" name="Rectángulo 11">
            <a:extLst>
              <a:ext uri="{FF2B5EF4-FFF2-40B4-BE49-F238E27FC236}">
                <a16:creationId xmlns:a16="http://schemas.microsoft.com/office/drawing/2014/main" id="{02E146A4-0755-442B-AB88-4D3B5007F8B0}"/>
              </a:ext>
            </a:extLst>
          </p:cNvPr>
          <p:cNvSpPr/>
          <p:nvPr/>
        </p:nvSpPr>
        <p:spPr>
          <a:xfrm>
            <a:off x="535302" y="893142"/>
            <a:ext cx="1916145" cy="1569660"/>
          </a:xfrm>
          <a:prstGeom prst="rect">
            <a:avLst/>
          </a:prstGeom>
        </p:spPr>
        <p:txBody>
          <a:bodyPr wrap="square">
            <a:spAutoFit/>
          </a:bodyPr>
          <a:lstStyle/>
          <a:p>
            <a:r>
              <a:rPr lang="es-ES" sz="1600" b="1" dirty="0"/>
              <a:t>AUTHORS</a:t>
            </a:r>
          </a:p>
          <a:p>
            <a:r>
              <a:rPr lang="es-ES" sz="1600" dirty="0"/>
              <a:t>Prof. Sarah Harris</a:t>
            </a:r>
          </a:p>
          <a:p>
            <a:r>
              <a:rPr lang="es-ES" sz="1600" dirty="0"/>
              <a:t>Prof. Daniel </a:t>
            </a:r>
            <a:r>
              <a:rPr lang="es-ES" sz="1600" dirty="0" err="1"/>
              <a:t>Chaver</a:t>
            </a:r>
            <a:endParaRPr lang="es-ES" sz="1600" dirty="0"/>
          </a:p>
          <a:p>
            <a:r>
              <a:rPr lang="es-ES" sz="1600" dirty="0" err="1"/>
              <a:t>Zubair</a:t>
            </a:r>
            <a:r>
              <a:rPr lang="es-ES" sz="1600" dirty="0"/>
              <a:t> </a:t>
            </a:r>
            <a:r>
              <a:rPr lang="es-ES" sz="1600" dirty="0" err="1"/>
              <a:t>Kakakhel</a:t>
            </a:r>
            <a:endParaRPr lang="es-ES" sz="1600" dirty="0"/>
          </a:p>
          <a:p>
            <a:r>
              <a:rPr lang="es-ES" sz="1600" dirty="0"/>
              <a:t>M. </a:t>
            </a:r>
            <a:r>
              <a:rPr lang="es-ES" sz="1600" dirty="0" err="1"/>
              <a:t>Hamza</a:t>
            </a:r>
            <a:r>
              <a:rPr lang="es-ES" sz="1600" dirty="0"/>
              <a:t> </a:t>
            </a:r>
            <a:r>
              <a:rPr lang="es-ES" sz="1600" dirty="0" err="1"/>
              <a:t>Liaqat</a:t>
            </a:r>
            <a:endParaRPr lang="es-ES" sz="1600" dirty="0"/>
          </a:p>
          <a:p>
            <a:endParaRPr lang="es-ES" sz="1600" dirty="0"/>
          </a:p>
        </p:txBody>
      </p:sp>
      <p:sp>
        <p:nvSpPr>
          <p:cNvPr id="38" name="Rectángulo 13">
            <a:extLst>
              <a:ext uri="{FF2B5EF4-FFF2-40B4-BE49-F238E27FC236}">
                <a16:creationId xmlns:a16="http://schemas.microsoft.com/office/drawing/2014/main" id="{3AB6A345-7D29-41CC-BC72-FA5EC9838542}"/>
              </a:ext>
            </a:extLst>
          </p:cNvPr>
          <p:cNvSpPr/>
          <p:nvPr/>
        </p:nvSpPr>
        <p:spPr>
          <a:xfrm>
            <a:off x="549006" y="2338088"/>
            <a:ext cx="2133915" cy="584775"/>
          </a:xfrm>
          <a:prstGeom prst="rect">
            <a:avLst/>
          </a:prstGeom>
        </p:spPr>
        <p:txBody>
          <a:bodyPr wrap="square">
            <a:spAutoFit/>
          </a:bodyPr>
          <a:lstStyle/>
          <a:p>
            <a:r>
              <a:rPr lang="es-ES" sz="1600" b="1" dirty="0"/>
              <a:t>ADVISER</a:t>
            </a:r>
          </a:p>
          <a:p>
            <a:r>
              <a:rPr lang="es-ES" sz="1600" dirty="0"/>
              <a:t>Prof. David Patterson</a:t>
            </a:r>
          </a:p>
        </p:txBody>
      </p:sp>
      <p:sp>
        <p:nvSpPr>
          <p:cNvPr id="39" name="Rectángulo 14">
            <a:extLst>
              <a:ext uri="{FF2B5EF4-FFF2-40B4-BE49-F238E27FC236}">
                <a16:creationId xmlns:a16="http://schemas.microsoft.com/office/drawing/2014/main" id="{48962A83-6810-4E34-B6EC-0CBB7DA0EC7F}"/>
              </a:ext>
            </a:extLst>
          </p:cNvPr>
          <p:cNvSpPr/>
          <p:nvPr/>
        </p:nvSpPr>
        <p:spPr>
          <a:xfrm>
            <a:off x="3017825" y="892468"/>
            <a:ext cx="1916145" cy="2308324"/>
          </a:xfrm>
          <a:prstGeom prst="rect">
            <a:avLst/>
          </a:prstGeom>
        </p:spPr>
        <p:txBody>
          <a:bodyPr wrap="square">
            <a:spAutoFit/>
          </a:bodyPr>
          <a:lstStyle/>
          <a:p>
            <a:r>
              <a:rPr lang="es-ES" sz="1600" b="1" dirty="0"/>
              <a:t>CONTRIBUTORS</a:t>
            </a:r>
          </a:p>
          <a:p>
            <a:r>
              <a:rPr lang="es-ES" sz="1600" dirty="0"/>
              <a:t>Robert Owen</a:t>
            </a:r>
          </a:p>
          <a:p>
            <a:r>
              <a:rPr lang="es-ES" sz="1600" dirty="0" err="1"/>
              <a:t>Olof</a:t>
            </a:r>
            <a:r>
              <a:rPr lang="es-ES" sz="1600" dirty="0"/>
              <a:t> Kindgren</a:t>
            </a:r>
          </a:p>
          <a:p>
            <a:r>
              <a:rPr lang="es-ES" sz="1600" dirty="0"/>
              <a:t>Prof. Luis Piñuel</a:t>
            </a:r>
          </a:p>
          <a:p>
            <a:r>
              <a:rPr lang="es-ES" sz="1600" dirty="0"/>
              <a:t>Ivan Kravets</a:t>
            </a:r>
          </a:p>
          <a:p>
            <a:r>
              <a:rPr lang="es-ES" sz="1600" dirty="0"/>
              <a:t>Valerii Koval</a:t>
            </a:r>
          </a:p>
          <a:p>
            <a:r>
              <a:rPr lang="es-ES" sz="1600" dirty="0"/>
              <a:t>Ted Marena</a:t>
            </a:r>
          </a:p>
          <a:p>
            <a:r>
              <a:rPr lang="es-ES" sz="1600" dirty="0"/>
              <a:t>Prof. Roy </a:t>
            </a:r>
            <a:r>
              <a:rPr lang="es-ES" sz="1600" dirty="0" err="1"/>
              <a:t>Kravitz</a:t>
            </a:r>
            <a:endParaRPr lang="es-ES" sz="1600" dirty="0"/>
          </a:p>
          <a:p>
            <a:r>
              <a:rPr lang="es-ES" sz="1600" dirty="0"/>
              <a:t>Prof. </a:t>
            </a:r>
            <a:r>
              <a:rPr lang="es-ES" sz="1600" dirty="0" err="1"/>
              <a:t>Peng</a:t>
            </a:r>
            <a:r>
              <a:rPr lang="es-ES" sz="1600" dirty="0"/>
              <a:t> Liu</a:t>
            </a:r>
          </a:p>
        </p:txBody>
      </p:sp>
      <p:sp>
        <p:nvSpPr>
          <p:cNvPr id="40" name="Rectángulo 15">
            <a:extLst>
              <a:ext uri="{FF2B5EF4-FFF2-40B4-BE49-F238E27FC236}">
                <a16:creationId xmlns:a16="http://schemas.microsoft.com/office/drawing/2014/main" id="{2CBFF533-0A36-4DBC-AFED-C5500D42B217}"/>
              </a:ext>
            </a:extLst>
          </p:cNvPr>
          <p:cNvSpPr/>
          <p:nvPr/>
        </p:nvSpPr>
        <p:spPr>
          <a:xfrm>
            <a:off x="5143134" y="905414"/>
            <a:ext cx="6695290" cy="2554545"/>
          </a:xfrm>
          <a:prstGeom prst="rect">
            <a:avLst/>
          </a:prstGeom>
        </p:spPr>
        <p:txBody>
          <a:bodyPr wrap="square" numCol="3">
            <a:spAutoFit/>
          </a:bodyPr>
          <a:lstStyle/>
          <a:p>
            <a:r>
              <a:rPr lang="es-ES" sz="1600" b="1" dirty="0"/>
              <a:t>ASSOCIATES</a:t>
            </a:r>
          </a:p>
          <a:p>
            <a:r>
              <a:rPr lang="es-ES" sz="1600" dirty="0"/>
              <a:t>Prof. José Ignacio Gómez</a:t>
            </a:r>
          </a:p>
          <a:p>
            <a:r>
              <a:rPr lang="es-ES" sz="1600" dirty="0"/>
              <a:t>Prof. Christian </a:t>
            </a:r>
            <a:r>
              <a:rPr lang="es-ES" sz="1600" dirty="0" err="1"/>
              <a:t>Tenllado</a:t>
            </a:r>
            <a:endParaRPr lang="es-ES" sz="1600" dirty="0"/>
          </a:p>
          <a:p>
            <a:r>
              <a:rPr lang="es-ES" sz="1600" dirty="0"/>
              <a:t>Prof. Daniel León</a:t>
            </a:r>
          </a:p>
          <a:p>
            <a:r>
              <a:rPr lang="es-ES" sz="1600" dirty="0"/>
              <a:t>Prof. </a:t>
            </a:r>
            <a:r>
              <a:rPr lang="es-ES" sz="1600" dirty="0" err="1"/>
              <a:t>Katzalin</a:t>
            </a:r>
            <a:r>
              <a:rPr lang="es-ES" sz="1600" dirty="0"/>
              <a:t> </a:t>
            </a:r>
            <a:r>
              <a:rPr lang="es-ES" sz="1600" dirty="0" err="1"/>
              <a:t>Olcoz</a:t>
            </a:r>
            <a:endParaRPr lang="es-ES" sz="1600" dirty="0"/>
          </a:p>
          <a:p>
            <a:r>
              <a:rPr lang="es-ES" sz="1600" dirty="0"/>
              <a:t>Prof. Alberto del Barrio</a:t>
            </a:r>
          </a:p>
          <a:p>
            <a:r>
              <a:rPr lang="es-ES" sz="1600" dirty="0"/>
              <a:t>Prof. Fernando Castro</a:t>
            </a:r>
          </a:p>
          <a:p>
            <a:r>
              <a:rPr lang="es-ES" sz="1600" dirty="0"/>
              <a:t>Prof. Manuel Prieto</a:t>
            </a:r>
          </a:p>
          <a:p>
            <a:endParaRPr lang="es-ES" sz="1600" dirty="0"/>
          </a:p>
          <a:p>
            <a:endParaRPr lang="es-ES" sz="1600" dirty="0"/>
          </a:p>
          <a:p>
            <a:r>
              <a:rPr lang="es-ES" sz="1600" dirty="0" smtClean="0"/>
              <a:t>Prof</a:t>
            </a:r>
            <a:r>
              <a:rPr lang="es-ES" sz="1600" dirty="0"/>
              <a:t>. Francisco Tirado</a:t>
            </a:r>
          </a:p>
          <a:p>
            <a:r>
              <a:rPr lang="es-ES" sz="1600" dirty="0"/>
              <a:t>Prof. Román </a:t>
            </a:r>
            <a:r>
              <a:rPr lang="es-ES" sz="1600" dirty="0" smtClean="0"/>
              <a:t>Hermida</a:t>
            </a:r>
          </a:p>
          <a:p>
            <a:r>
              <a:rPr lang="es-ES" sz="1600" dirty="0" smtClean="0"/>
              <a:t>Prof. Julio Villalba</a:t>
            </a:r>
            <a:endParaRPr lang="es-ES" sz="1600" dirty="0"/>
          </a:p>
          <a:p>
            <a:r>
              <a:rPr lang="es-ES" sz="1600" dirty="0" err="1"/>
              <a:t>Prof</a:t>
            </a:r>
            <a:r>
              <a:rPr lang="es-ES" sz="1600" dirty="0"/>
              <a:t> </a:t>
            </a:r>
            <a:r>
              <a:rPr lang="es-ES" sz="1600" dirty="0" err="1"/>
              <a:t>Ataur</a:t>
            </a:r>
            <a:r>
              <a:rPr lang="es-ES" sz="1600" dirty="0"/>
              <a:t> </a:t>
            </a:r>
            <a:r>
              <a:rPr lang="es-ES" sz="1600" dirty="0" err="1"/>
              <a:t>Patwary</a:t>
            </a:r>
            <a:endParaRPr lang="es-ES" sz="1600" dirty="0"/>
          </a:p>
          <a:p>
            <a:r>
              <a:rPr lang="es-ES" sz="1600" dirty="0" err="1"/>
              <a:t>Cathal</a:t>
            </a:r>
            <a:r>
              <a:rPr lang="es-ES" sz="1600" dirty="0"/>
              <a:t> </a:t>
            </a:r>
            <a:r>
              <a:rPr lang="es-ES" sz="1600" dirty="0" err="1"/>
              <a:t>McCabe</a:t>
            </a:r>
            <a:endParaRPr lang="es-ES" sz="1600" dirty="0"/>
          </a:p>
          <a:p>
            <a:r>
              <a:rPr lang="es-ES" sz="1600" dirty="0"/>
              <a:t>Dan Hugo</a:t>
            </a:r>
          </a:p>
          <a:p>
            <a:r>
              <a:rPr lang="es-ES" sz="1600" dirty="0" err="1"/>
              <a:t>Braden</a:t>
            </a:r>
            <a:r>
              <a:rPr lang="es-ES" sz="1600" dirty="0"/>
              <a:t> </a:t>
            </a:r>
            <a:r>
              <a:rPr lang="es-ES" sz="1600" dirty="0" err="1"/>
              <a:t>Harwood</a:t>
            </a:r>
            <a:endParaRPr lang="es-ES" sz="1600" dirty="0"/>
          </a:p>
          <a:p>
            <a:r>
              <a:rPr lang="es-ES" sz="1600" dirty="0"/>
              <a:t>Prof. David </a:t>
            </a:r>
            <a:r>
              <a:rPr lang="es-ES" sz="1600" dirty="0" err="1"/>
              <a:t>Burnett</a:t>
            </a:r>
            <a:endParaRPr lang="es-ES" sz="1600" dirty="0"/>
          </a:p>
          <a:p>
            <a:endParaRPr lang="es-ES" sz="1600" dirty="0"/>
          </a:p>
          <a:p>
            <a:endParaRPr lang="es-ES" sz="1600" dirty="0"/>
          </a:p>
          <a:p>
            <a:r>
              <a:rPr lang="es-ES" sz="1600" dirty="0" err="1" smtClean="0"/>
              <a:t>Gage</a:t>
            </a:r>
            <a:r>
              <a:rPr lang="es-ES" sz="1600" dirty="0" smtClean="0"/>
              <a:t> </a:t>
            </a:r>
            <a:r>
              <a:rPr lang="es-ES" sz="1600" dirty="0" err="1"/>
              <a:t>Elerding</a:t>
            </a:r>
            <a:endParaRPr lang="es-ES" sz="1600" dirty="0"/>
          </a:p>
          <a:p>
            <a:r>
              <a:rPr lang="es-ES" sz="1600" dirty="0"/>
              <a:t>Prof. Brian </a:t>
            </a:r>
            <a:r>
              <a:rPr lang="es-ES" sz="1600" dirty="0" err="1"/>
              <a:t>Cruickshank</a:t>
            </a:r>
            <a:endParaRPr lang="es-ES" sz="1600" dirty="0"/>
          </a:p>
          <a:p>
            <a:r>
              <a:rPr lang="es-ES" sz="1600" dirty="0" err="1"/>
              <a:t>Deepen</a:t>
            </a:r>
            <a:r>
              <a:rPr lang="es-ES" sz="1600" dirty="0"/>
              <a:t> </a:t>
            </a:r>
            <a:r>
              <a:rPr lang="es-ES" sz="1600" dirty="0" err="1"/>
              <a:t>Parmar</a:t>
            </a:r>
            <a:endParaRPr lang="es-ES" sz="1600" dirty="0"/>
          </a:p>
          <a:p>
            <a:r>
              <a:rPr lang="es-ES" sz="1600" dirty="0" err="1"/>
              <a:t>Thong</a:t>
            </a:r>
            <a:r>
              <a:rPr lang="es-ES" sz="1600" dirty="0"/>
              <a:t> </a:t>
            </a:r>
            <a:r>
              <a:rPr lang="es-ES" sz="1600" dirty="0" err="1"/>
              <a:t>Doan</a:t>
            </a:r>
            <a:endParaRPr lang="es-ES" sz="1600" dirty="0"/>
          </a:p>
          <a:p>
            <a:r>
              <a:rPr lang="es-ES" sz="1600" dirty="0"/>
              <a:t>Oliver </a:t>
            </a:r>
            <a:r>
              <a:rPr lang="es-ES" sz="1600" dirty="0" err="1"/>
              <a:t>Rew</a:t>
            </a:r>
            <a:endParaRPr lang="es-ES" sz="1600" dirty="0"/>
          </a:p>
          <a:p>
            <a:r>
              <a:rPr lang="es-ES" sz="1600" dirty="0" err="1"/>
              <a:t>Niko</a:t>
            </a:r>
            <a:r>
              <a:rPr lang="es-ES" sz="1600" dirty="0"/>
              <a:t> </a:t>
            </a:r>
            <a:r>
              <a:rPr lang="es-ES" sz="1600" dirty="0" err="1"/>
              <a:t>Nikolay</a:t>
            </a:r>
            <a:endParaRPr lang="es-ES" sz="1600" dirty="0"/>
          </a:p>
          <a:p>
            <a:r>
              <a:rPr lang="es-ES" sz="1600" dirty="0" err="1"/>
              <a:t>Guanyang</a:t>
            </a:r>
            <a:r>
              <a:rPr lang="es-ES" sz="1600" dirty="0"/>
              <a:t> </a:t>
            </a:r>
            <a:r>
              <a:rPr lang="es-ES" sz="1600" dirty="0" smtClean="0"/>
              <a:t>He</a:t>
            </a:r>
          </a:p>
          <a:p>
            <a:r>
              <a:rPr lang="es-ES" sz="1600" dirty="0" smtClean="0"/>
              <a:t>Prof. </a:t>
            </a:r>
            <a:r>
              <a:rPr lang="es-ES" sz="1600" dirty="0" err="1" smtClean="0"/>
              <a:t>Peng</a:t>
            </a:r>
            <a:r>
              <a:rPr lang="es-ES" sz="1600" dirty="0" smtClean="0"/>
              <a:t> </a:t>
            </a:r>
            <a:r>
              <a:rPr lang="es-ES" sz="1600" dirty="0" err="1" smtClean="0"/>
              <a:t>Liu</a:t>
            </a:r>
            <a:endParaRPr lang="es-ES" sz="1600" dirty="0"/>
          </a:p>
        </p:txBody>
      </p:sp>
      <p:sp>
        <p:nvSpPr>
          <p:cNvPr id="41" name="Rounded Rectangle 80">
            <a:extLst>
              <a:ext uri="{FF2B5EF4-FFF2-40B4-BE49-F238E27FC236}">
                <a16:creationId xmlns:a16="http://schemas.microsoft.com/office/drawing/2014/main" id="{DC1F99EB-E0C3-4C75-845A-8996B782E660}"/>
              </a:ext>
            </a:extLst>
          </p:cNvPr>
          <p:cNvSpPr/>
          <p:nvPr/>
        </p:nvSpPr>
        <p:spPr>
          <a:xfrm>
            <a:off x="3449781" y="5434674"/>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2" name="Rounded Rectangle 80">
            <a:extLst>
              <a:ext uri="{FF2B5EF4-FFF2-40B4-BE49-F238E27FC236}">
                <a16:creationId xmlns:a16="http://schemas.microsoft.com/office/drawing/2014/main" id="{FE65F77A-8E56-4F63-AC6E-0D9105635A47}"/>
              </a:ext>
            </a:extLst>
          </p:cNvPr>
          <p:cNvSpPr/>
          <p:nvPr/>
        </p:nvSpPr>
        <p:spPr>
          <a:xfrm>
            <a:off x="6220979" y="5441472"/>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3" name="Rounded Rectangle 80">
            <a:extLst>
              <a:ext uri="{FF2B5EF4-FFF2-40B4-BE49-F238E27FC236}">
                <a16:creationId xmlns:a16="http://schemas.microsoft.com/office/drawing/2014/main" id="{BACA146C-0FA7-484D-B701-19880D731E8E}"/>
              </a:ext>
            </a:extLst>
          </p:cNvPr>
          <p:cNvSpPr/>
          <p:nvPr/>
        </p:nvSpPr>
        <p:spPr>
          <a:xfrm>
            <a:off x="8990398" y="5442600"/>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pic>
        <p:nvPicPr>
          <p:cNvPr id="30" name="Picture 29" descr="EETree">
            <a:extLst>
              <a:ext uri="{FF2B5EF4-FFF2-40B4-BE49-F238E27FC236}">
                <a16:creationId xmlns:a16="http://schemas.microsoft.com/office/drawing/2014/main" id="{3801DC50-D77D-475B-8E05-BF3E321B580A}"/>
              </a:ext>
            </a:extLst>
          </p:cNvPr>
          <p:cNvPicPr>
            <a:picLocks noChangeAspect="1"/>
          </p:cNvPicPr>
          <p:nvPr/>
        </p:nvPicPr>
        <p:blipFill>
          <a:blip r:embed="rId7"/>
          <a:stretch>
            <a:fillRect/>
          </a:stretch>
        </p:blipFill>
        <p:spPr>
          <a:xfrm>
            <a:off x="4306719" y="5464463"/>
            <a:ext cx="757898" cy="757898"/>
          </a:xfrm>
          <a:prstGeom prst="rect">
            <a:avLst/>
          </a:prstGeom>
        </p:spPr>
      </p:pic>
      <p:pic>
        <p:nvPicPr>
          <p:cNvPr id="27" name="Picture 26" descr="andes-logo">
            <a:extLst>
              <a:ext uri="{FF2B5EF4-FFF2-40B4-BE49-F238E27FC236}">
                <a16:creationId xmlns:a16="http://schemas.microsoft.com/office/drawing/2014/main" id="{5EA3B0B0-7FA6-4823-9B5E-48B342CA18EC}"/>
              </a:ext>
            </a:extLst>
          </p:cNvPr>
          <p:cNvPicPr>
            <a:picLocks noChangeAspect="1"/>
          </p:cNvPicPr>
          <p:nvPr/>
        </p:nvPicPr>
        <p:blipFill>
          <a:blip r:embed="rId8"/>
          <a:stretch>
            <a:fillRect/>
          </a:stretch>
        </p:blipFill>
        <p:spPr>
          <a:xfrm>
            <a:off x="6545910" y="5496931"/>
            <a:ext cx="1779704" cy="704639"/>
          </a:xfrm>
          <a:prstGeom prst="rect">
            <a:avLst/>
          </a:prstGeom>
        </p:spPr>
      </p:pic>
      <p:pic>
        <p:nvPicPr>
          <p:cNvPr id="32" name="Picture 31" descr="platformio-logo-horizontal">
            <a:extLst>
              <a:ext uri="{FF2B5EF4-FFF2-40B4-BE49-F238E27FC236}">
                <a16:creationId xmlns:a16="http://schemas.microsoft.com/office/drawing/2014/main" id="{ED7344C6-BF70-4845-8AAB-D7D0A1171C5E}"/>
              </a:ext>
            </a:extLst>
          </p:cNvPr>
          <p:cNvPicPr>
            <a:picLocks noChangeAspect="1"/>
          </p:cNvPicPr>
          <p:nvPr/>
        </p:nvPicPr>
        <p:blipFill>
          <a:blip r:embed="rId9"/>
          <a:stretch>
            <a:fillRect/>
          </a:stretch>
        </p:blipFill>
        <p:spPr>
          <a:xfrm>
            <a:off x="9022649" y="5496931"/>
            <a:ext cx="2393852" cy="663879"/>
          </a:xfrm>
          <a:prstGeom prst="rect">
            <a:avLst/>
          </a:prstGeom>
        </p:spPr>
      </p:pic>
      <p:sp>
        <p:nvSpPr>
          <p:cNvPr id="48" name="Rounded Rectangle 80">
            <a:extLst>
              <a:ext uri="{FF2B5EF4-FFF2-40B4-BE49-F238E27FC236}">
                <a16:creationId xmlns:a16="http://schemas.microsoft.com/office/drawing/2014/main" id="{5D615539-1C2C-406E-B1BD-E481657D0D20}"/>
              </a:ext>
            </a:extLst>
          </p:cNvPr>
          <p:cNvSpPr/>
          <p:nvPr/>
        </p:nvSpPr>
        <p:spPr>
          <a:xfrm>
            <a:off x="703848" y="3621757"/>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49" name="Rounded Rectangle 80">
            <a:extLst>
              <a:ext uri="{FF2B5EF4-FFF2-40B4-BE49-F238E27FC236}">
                <a16:creationId xmlns:a16="http://schemas.microsoft.com/office/drawing/2014/main" id="{D31C8284-32FB-41EE-8092-D7A798189B1F}"/>
              </a:ext>
            </a:extLst>
          </p:cNvPr>
          <p:cNvSpPr/>
          <p:nvPr/>
        </p:nvSpPr>
        <p:spPr>
          <a:xfrm>
            <a:off x="3473267" y="3622885"/>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50" name="Rounded Rectangle 80">
            <a:extLst>
              <a:ext uri="{FF2B5EF4-FFF2-40B4-BE49-F238E27FC236}">
                <a16:creationId xmlns:a16="http://schemas.microsoft.com/office/drawing/2014/main" id="{BCFF7A3C-EF9F-4C74-936D-174B43C3B4A7}"/>
              </a:ext>
            </a:extLst>
          </p:cNvPr>
          <p:cNvSpPr/>
          <p:nvPr/>
        </p:nvSpPr>
        <p:spPr>
          <a:xfrm>
            <a:off x="6244465" y="3629683"/>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sp>
        <p:nvSpPr>
          <p:cNvPr id="51" name="Rounded Rectangle 80">
            <a:extLst>
              <a:ext uri="{FF2B5EF4-FFF2-40B4-BE49-F238E27FC236}">
                <a16:creationId xmlns:a16="http://schemas.microsoft.com/office/drawing/2014/main" id="{D4FF7E4A-BD0D-4085-B97E-9EDAC4CE1755}"/>
              </a:ext>
            </a:extLst>
          </p:cNvPr>
          <p:cNvSpPr/>
          <p:nvPr/>
        </p:nvSpPr>
        <p:spPr>
          <a:xfrm>
            <a:off x="9013884" y="3630811"/>
            <a:ext cx="2490602" cy="8038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1350" dirty="0"/>
          </a:p>
          <a:p>
            <a:pPr algn="ctr"/>
            <a:endParaRPr lang="en-US" sz="1350" dirty="0"/>
          </a:p>
        </p:txBody>
      </p:sp>
      <p:pic>
        <p:nvPicPr>
          <p:cNvPr id="24" name="Picture 23" descr="1280px-Western_Digital_logo.svg">
            <a:extLst>
              <a:ext uri="{FF2B5EF4-FFF2-40B4-BE49-F238E27FC236}">
                <a16:creationId xmlns:a16="http://schemas.microsoft.com/office/drawing/2014/main" id="{42F78522-AD4B-47C7-B739-C12790679382}"/>
              </a:ext>
            </a:extLst>
          </p:cNvPr>
          <p:cNvPicPr>
            <a:picLocks noChangeAspect="1"/>
          </p:cNvPicPr>
          <p:nvPr/>
        </p:nvPicPr>
        <p:blipFill>
          <a:blip r:embed="rId10"/>
          <a:stretch>
            <a:fillRect/>
          </a:stretch>
        </p:blipFill>
        <p:spPr>
          <a:xfrm>
            <a:off x="755409" y="3859692"/>
            <a:ext cx="2390772" cy="329389"/>
          </a:xfrm>
          <a:prstGeom prst="rect">
            <a:avLst/>
          </a:prstGeom>
        </p:spPr>
      </p:pic>
      <p:pic>
        <p:nvPicPr>
          <p:cNvPr id="33" name="Picture 32" descr="Standard_2">
            <a:extLst>
              <a:ext uri="{FF2B5EF4-FFF2-40B4-BE49-F238E27FC236}">
                <a16:creationId xmlns:a16="http://schemas.microsoft.com/office/drawing/2014/main" id="{EF70A474-C2BB-4A47-94CF-8110032A969A}"/>
              </a:ext>
            </a:extLst>
          </p:cNvPr>
          <p:cNvPicPr>
            <a:picLocks noChangeAspect="1"/>
          </p:cNvPicPr>
          <p:nvPr/>
        </p:nvPicPr>
        <p:blipFill>
          <a:blip r:embed="rId11"/>
          <a:stretch>
            <a:fillRect/>
          </a:stretch>
        </p:blipFill>
        <p:spPr>
          <a:xfrm>
            <a:off x="9102524" y="3820709"/>
            <a:ext cx="2320606" cy="368415"/>
          </a:xfrm>
          <a:prstGeom prst="rect">
            <a:avLst/>
          </a:prstGeom>
        </p:spPr>
      </p:pic>
      <p:pic>
        <p:nvPicPr>
          <p:cNvPr id="34" name="Picture 33" descr="Imagination_Logo_Secondary_Blk">
            <a:extLst>
              <a:ext uri="{FF2B5EF4-FFF2-40B4-BE49-F238E27FC236}">
                <a16:creationId xmlns:a16="http://schemas.microsoft.com/office/drawing/2014/main" id="{05070985-1CE9-48E2-BEC7-B6D29020B8EC}"/>
              </a:ext>
            </a:extLst>
          </p:cNvPr>
          <p:cNvPicPr>
            <a:picLocks noChangeAspect="1"/>
          </p:cNvPicPr>
          <p:nvPr/>
        </p:nvPicPr>
        <p:blipFill>
          <a:blip r:embed="rId12"/>
          <a:stretch>
            <a:fillRect/>
          </a:stretch>
        </p:blipFill>
        <p:spPr>
          <a:xfrm>
            <a:off x="3558540" y="3819662"/>
            <a:ext cx="2277128" cy="407823"/>
          </a:xfrm>
          <a:prstGeom prst="rect">
            <a:avLst/>
          </a:prstGeom>
        </p:spPr>
      </p:pic>
      <p:pic>
        <p:nvPicPr>
          <p:cNvPr id="35" name="Imagen 12">
            <a:extLst>
              <a:ext uri="{FF2B5EF4-FFF2-40B4-BE49-F238E27FC236}">
                <a16:creationId xmlns:a16="http://schemas.microsoft.com/office/drawing/2014/main" id="{A4DDF9C5-3B0A-42B6-959D-F3BF6A89AB7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454698" y="3719967"/>
            <a:ext cx="1960740" cy="656847"/>
          </a:xfrm>
          <a:prstGeom prst="rect">
            <a:avLst/>
          </a:prstGeom>
        </p:spPr>
      </p:pic>
    </p:spTree>
    <p:extLst>
      <p:ext uri="{BB962C8B-B14F-4D97-AF65-F5344CB8AC3E}">
        <p14:creationId xmlns:p14="http://schemas.microsoft.com/office/powerpoint/2010/main" val="1309657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a:xfrm>
            <a:off x="1524000" y="492372"/>
            <a:ext cx="9144000" cy="3877747"/>
          </a:xfrm>
        </p:spPr>
        <p:txBody>
          <a:bodyPr>
            <a:normAutofit/>
          </a:bodyPr>
          <a:lstStyle/>
          <a:p>
            <a:r>
              <a:rPr lang="en-US" sz="9500" dirty="0">
                <a:solidFill>
                  <a:srgbClr val="002060"/>
                </a:solidFill>
                <a:latin typeface="+mn-lt"/>
              </a:rPr>
              <a:t>Directories Hierarchy</a:t>
            </a:r>
          </a:p>
        </p:txBody>
      </p:sp>
    </p:spTree>
    <p:extLst>
      <p:ext uri="{BB962C8B-B14F-4D97-AF65-F5344CB8AC3E}">
        <p14:creationId xmlns:p14="http://schemas.microsoft.com/office/powerpoint/2010/main" val="37317531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a:t>Directory hierarchy of </a:t>
            </a:r>
            <a:r>
              <a:rPr lang="en-US" b="1" dirty="0" err="1"/>
              <a:t>RVfpga</a:t>
            </a:r>
            <a:r>
              <a:rPr lang="en-US" b="1" dirty="0"/>
              <a:t> materials</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465693" y="944087"/>
            <a:ext cx="11334979" cy="5403272"/>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i="1" dirty="0" err="1">
                <a:solidFill>
                  <a:sysClr val="windowText" lastClr="000000"/>
                </a:solidFill>
              </a:rPr>
              <a:t>RVfpga</a:t>
            </a:r>
            <a:r>
              <a:rPr lang="en-US" i="1" dirty="0">
                <a:solidFill>
                  <a:sysClr val="windowText" lastClr="000000"/>
                </a:solidFill>
              </a:rPr>
              <a:t>/Documents</a:t>
            </a:r>
            <a:r>
              <a:rPr lang="en-US" dirty="0">
                <a:solidFill>
                  <a:sysClr val="windowText" lastClr="000000"/>
                </a:solidFill>
              </a:rPr>
              <a:t> folder: Documents (GSG, Slides, Labs, …).</a:t>
            </a:r>
            <a:endParaRPr lang="en-US" i="1" dirty="0">
              <a:solidFill>
                <a:sysClr val="windowText" lastClr="000000"/>
              </a:solidFill>
            </a:endParaRPr>
          </a:p>
          <a:p>
            <a:pPr lvl="1">
              <a:defRPr/>
            </a:pPr>
            <a:r>
              <a:rPr lang="en-US" i="1" dirty="0" err="1">
                <a:solidFill>
                  <a:sysClr val="windowText" lastClr="000000"/>
                </a:solidFill>
              </a:rPr>
              <a:t>LabInstructions</a:t>
            </a:r>
            <a:r>
              <a:rPr lang="en-US" dirty="0">
                <a:solidFill>
                  <a:sysClr val="windowText" lastClr="000000"/>
                </a:solidFill>
              </a:rPr>
              <a:t> folder:</a:t>
            </a:r>
          </a:p>
          <a:p>
            <a:pPr lvl="2">
              <a:defRPr/>
            </a:pPr>
            <a:r>
              <a:rPr lang="en-US" dirty="0">
                <a:solidFill>
                  <a:sysClr val="windowText" lastClr="000000"/>
                </a:solidFill>
              </a:rPr>
              <a:t>Instructions for each Lab + Figures used in the instructions for each lab.</a:t>
            </a:r>
          </a:p>
          <a:p>
            <a:pPr lvl="0">
              <a:defRPr/>
            </a:pPr>
            <a:r>
              <a:rPr lang="en-US" i="1" dirty="0" err="1">
                <a:solidFill>
                  <a:sysClr val="windowText" lastClr="000000"/>
                </a:solidFill>
              </a:rPr>
              <a:t>RVfpga</a:t>
            </a:r>
            <a:r>
              <a:rPr lang="en-US" i="1" dirty="0">
                <a:solidFill>
                  <a:sysClr val="windowText" lastClr="000000"/>
                </a:solidFill>
              </a:rPr>
              <a:t>/</a:t>
            </a:r>
            <a:r>
              <a:rPr lang="en-US" i="1" dirty="0" err="1">
                <a:solidFill>
                  <a:sysClr val="windowText" lastClr="000000"/>
                </a:solidFill>
              </a:rPr>
              <a:t>verilatorSIM</a:t>
            </a:r>
            <a:r>
              <a:rPr lang="en-US" dirty="0">
                <a:solidFill>
                  <a:sysClr val="windowText" lastClr="000000"/>
                </a:solidFill>
              </a:rPr>
              <a:t> folder: Sources for </a:t>
            </a:r>
            <a:r>
              <a:rPr lang="en-US" dirty="0" err="1">
                <a:solidFill>
                  <a:sysClr val="windowText" lastClr="000000"/>
                </a:solidFill>
              </a:rPr>
              <a:t>Verilator</a:t>
            </a:r>
            <a:r>
              <a:rPr lang="en-US" dirty="0">
                <a:solidFill>
                  <a:sysClr val="windowText" lastClr="000000"/>
                </a:solidFill>
              </a:rPr>
              <a:t> simulator</a:t>
            </a:r>
          </a:p>
          <a:p>
            <a:pPr lvl="0">
              <a:defRPr/>
            </a:pPr>
            <a:r>
              <a:rPr lang="en-US" i="1" dirty="0" err="1">
                <a:solidFill>
                  <a:sysClr val="windowText" lastClr="000000"/>
                </a:solidFill>
              </a:rPr>
              <a:t>RVfpga</a:t>
            </a:r>
            <a:r>
              <a:rPr lang="en-US" i="1" dirty="0">
                <a:solidFill>
                  <a:sysClr val="windowText" lastClr="000000"/>
                </a:solidFill>
              </a:rPr>
              <a:t>/</a:t>
            </a:r>
            <a:r>
              <a:rPr lang="en-US" i="1" dirty="0" err="1">
                <a:solidFill>
                  <a:sysClr val="windowText" lastClr="000000"/>
                </a:solidFill>
              </a:rPr>
              <a:t>src</a:t>
            </a:r>
            <a:r>
              <a:rPr lang="en-US" dirty="0">
                <a:solidFill>
                  <a:sysClr val="windowText" lastClr="000000"/>
                </a:solidFill>
              </a:rPr>
              <a:t> folder: Verilog sources for the </a:t>
            </a:r>
            <a:r>
              <a:rPr lang="en-US" dirty="0" err="1">
                <a:solidFill>
                  <a:sysClr val="windowText" lastClr="000000"/>
                </a:solidFill>
              </a:rPr>
              <a:t>SoC</a:t>
            </a:r>
            <a:endParaRPr lang="en-US" i="1" dirty="0">
              <a:solidFill>
                <a:sysClr val="windowText" lastClr="000000"/>
              </a:solidFill>
            </a:endParaRPr>
          </a:p>
          <a:p>
            <a:pPr lvl="0">
              <a:defRPr/>
            </a:pPr>
            <a:r>
              <a:rPr lang="en-US" i="1" dirty="0" err="1">
                <a:solidFill>
                  <a:sysClr val="windowText" lastClr="000000"/>
                </a:solidFill>
              </a:rPr>
              <a:t>RVfpga</a:t>
            </a:r>
            <a:r>
              <a:rPr lang="en-US" i="1" dirty="0">
                <a:solidFill>
                  <a:sysClr val="windowText" lastClr="000000"/>
                </a:solidFill>
              </a:rPr>
              <a:t>/examples</a:t>
            </a:r>
            <a:r>
              <a:rPr lang="en-US" dirty="0">
                <a:solidFill>
                  <a:sysClr val="windowText" lastClr="000000"/>
                </a:solidFill>
              </a:rPr>
              <a:t> folder: </a:t>
            </a:r>
            <a:r>
              <a:rPr lang="en-US" dirty="0" err="1">
                <a:solidFill>
                  <a:sysClr val="windowText" lastClr="000000"/>
                </a:solidFill>
              </a:rPr>
              <a:t>PlatformIO</a:t>
            </a:r>
            <a:r>
              <a:rPr lang="en-US" dirty="0">
                <a:solidFill>
                  <a:sysClr val="windowText" lastClr="000000"/>
                </a:solidFill>
              </a:rPr>
              <a:t> projects for the GSG examples</a:t>
            </a:r>
            <a:endParaRPr lang="en-US" i="1" dirty="0">
              <a:solidFill>
                <a:sysClr val="windowText" lastClr="000000"/>
              </a:solidFill>
            </a:endParaRPr>
          </a:p>
          <a:p>
            <a:pPr lvl="0">
              <a:defRPr/>
            </a:pPr>
            <a:r>
              <a:rPr lang="en-US" i="1" dirty="0" err="1">
                <a:solidFill>
                  <a:sysClr val="windowText" lastClr="000000"/>
                </a:solidFill>
              </a:rPr>
              <a:t>RVfpga</a:t>
            </a:r>
            <a:r>
              <a:rPr lang="en-US" i="1" dirty="0">
                <a:solidFill>
                  <a:sysClr val="windowText" lastClr="000000"/>
                </a:solidFill>
              </a:rPr>
              <a:t>/Labs</a:t>
            </a:r>
            <a:r>
              <a:rPr lang="en-US" dirty="0">
                <a:solidFill>
                  <a:sysClr val="windowText" lastClr="000000"/>
                </a:solidFill>
              </a:rPr>
              <a:t> folder:</a:t>
            </a:r>
          </a:p>
          <a:p>
            <a:pPr lvl="1">
              <a:defRPr/>
            </a:pPr>
            <a:r>
              <a:rPr lang="en-US" dirty="0">
                <a:solidFill>
                  <a:sysClr val="windowText" lastClr="000000"/>
                </a:solidFill>
              </a:rPr>
              <a:t>Folders </a:t>
            </a:r>
            <a:r>
              <a:rPr lang="en-US" i="1" dirty="0">
                <a:solidFill>
                  <a:sysClr val="windowText" lastClr="000000"/>
                </a:solidFill>
              </a:rPr>
              <a:t>Lab1</a:t>
            </a:r>
            <a:r>
              <a:rPr lang="en-US" dirty="0">
                <a:solidFill>
                  <a:sysClr val="windowText" lastClr="000000"/>
                </a:solidFill>
              </a:rPr>
              <a:t>,…, </a:t>
            </a:r>
            <a:r>
              <a:rPr lang="en-US" i="1" dirty="0">
                <a:solidFill>
                  <a:sysClr val="windowText" lastClr="000000"/>
                </a:solidFill>
              </a:rPr>
              <a:t>Lab20</a:t>
            </a:r>
            <a:r>
              <a:rPr lang="en-US" dirty="0">
                <a:solidFill>
                  <a:sysClr val="windowText" lastClr="000000"/>
                </a:solidFill>
              </a:rPr>
              <a:t>: Resources to be used while completing the labs.</a:t>
            </a:r>
          </a:p>
          <a:p>
            <a:pPr lvl="1">
              <a:defRPr/>
            </a:pPr>
            <a:r>
              <a:rPr lang="en-US" i="1" dirty="0" err="1">
                <a:solidFill>
                  <a:sysClr val="windowText" lastClr="000000"/>
                </a:solidFill>
              </a:rPr>
              <a:t>RVfpgaLabsSolutions</a:t>
            </a:r>
            <a:r>
              <a:rPr lang="en-US" dirty="0">
                <a:solidFill>
                  <a:sysClr val="windowText" lastClr="000000"/>
                </a:solidFill>
              </a:rPr>
              <a:t> folder: Exercise solutions for each of the labs.</a:t>
            </a:r>
          </a:p>
          <a:p>
            <a:pPr lvl="2">
              <a:defRPr/>
            </a:pPr>
            <a:r>
              <a:rPr lang="en-US" i="1" dirty="0" err="1" smtClean="0">
                <a:solidFill>
                  <a:sysClr val="windowText" lastClr="000000"/>
                </a:solidFill>
              </a:rPr>
              <a:t>ProgramsAndDocuments</a:t>
            </a:r>
            <a:r>
              <a:rPr lang="en-US" dirty="0" smtClean="0">
                <a:solidFill>
                  <a:sysClr val="windowText" lastClr="000000"/>
                </a:solidFill>
              </a:rPr>
              <a:t> </a:t>
            </a:r>
            <a:r>
              <a:rPr lang="en-US" dirty="0">
                <a:solidFill>
                  <a:sysClr val="windowText" lastClr="000000"/>
                </a:solidFill>
              </a:rPr>
              <a:t>folder: Solutions for the proposed tasks and exercises.</a:t>
            </a:r>
          </a:p>
          <a:p>
            <a:pPr lvl="2">
              <a:defRPr/>
            </a:pPr>
            <a:r>
              <a:rPr lang="en-US" i="1" dirty="0" err="1">
                <a:solidFill>
                  <a:sysClr val="windowText" lastClr="000000"/>
                </a:solidFill>
              </a:rPr>
              <a:t>Modified_RVfpgaSystem</a:t>
            </a:r>
            <a:r>
              <a:rPr lang="en-US" dirty="0" smtClean="0">
                <a:solidFill>
                  <a:sysClr val="windowText" lastClr="000000"/>
                </a:solidFill>
              </a:rPr>
              <a:t> </a:t>
            </a:r>
            <a:r>
              <a:rPr lang="en-US" dirty="0">
                <a:solidFill>
                  <a:sysClr val="windowText" lastClr="000000"/>
                </a:solidFill>
              </a:rPr>
              <a:t>folder: Modified </a:t>
            </a:r>
            <a:r>
              <a:rPr lang="en-US" dirty="0" err="1">
                <a:solidFill>
                  <a:sysClr val="windowText" lastClr="000000"/>
                </a:solidFill>
              </a:rPr>
              <a:t>RVfpga</a:t>
            </a:r>
            <a:r>
              <a:rPr lang="en-US" dirty="0">
                <a:solidFill>
                  <a:sysClr val="windowText" lastClr="000000"/>
                </a:solidFill>
              </a:rPr>
              <a:t> System as guided by the exercises in Labs </a:t>
            </a:r>
            <a:r>
              <a:rPr lang="en-US" dirty="0" smtClean="0">
                <a:solidFill>
                  <a:sysClr val="windowText" lastClr="000000"/>
                </a:solidFill>
              </a:rPr>
              <a:t>6-10 and Lab 18. Solutions for the exercises + Instructions.</a:t>
            </a:r>
            <a:endParaRPr lang="en-US" dirty="0">
              <a:solidFill>
                <a:sysClr val="windowText" lastClr="000000"/>
              </a:solidFill>
            </a:endParaRPr>
          </a:p>
        </p:txBody>
      </p:sp>
    </p:spTree>
    <p:extLst>
      <p:ext uri="{BB962C8B-B14F-4D97-AF65-F5344CB8AC3E}">
        <p14:creationId xmlns:p14="http://schemas.microsoft.com/office/powerpoint/2010/main" val="18543224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a:xfrm>
            <a:off x="1175657" y="574017"/>
            <a:ext cx="9797143" cy="4204673"/>
          </a:xfrm>
        </p:spPr>
        <p:txBody>
          <a:bodyPr>
            <a:normAutofit/>
          </a:bodyPr>
          <a:lstStyle/>
          <a:p>
            <a:r>
              <a:rPr lang="en-US" sz="9500" dirty="0" err="1">
                <a:solidFill>
                  <a:srgbClr val="002060"/>
                </a:solidFill>
                <a:latin typeface="+mn-lt"/>
              </a:rPr>
              <a:t>RVfpga</a:t>
            </a:r>
            <a:r>
              <a:rPr lang="en-US" sz="9500" dirty="0">
                <a:solidFill>
                  <a:srgbClr val="002060"/>
                </a:solidFill>
                <a:latin typeface="+mn-lt"/>
              </a:rPr>
              <a:t> </a:t>
            </a:r>
            <a:br>
              <a:rPr lang="en-US" sz="9500" dirty="0">
                <a:solidFill>
                  <a:srgbClr val="002060"/>
                </a:solidFill>
                <a:latin typeface="+mn-lt"/>
              </a:rPr>
            </a:br>
            <a:r>
              <a:rPr lang="en-US" sz="9500" dirty="0">
                <a:solidFill>
                  <a:srgbClr val="002060"/>
                </a:solidFill>
                <a:latin typeface="+mn-lt"/>
              </a:rPr>
              <a:t>Installing Tools</a:t>
            </a:r>
          </a:p>
        </p:txBody>
      </p:sp>
    </p:spTree>
    <p:extLst>
      <p:ext uri="{BB962C8B-B14F-4D97-AF65-F5344CB8AC3E}">
        <p14:creationId xmlns:p14="http://schemas.microsoft.com/office/powerpoint/2010/main" val="18648683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a:t>RVfpga Software Tools (Section 5 GSG)</a:t>
            </a:r>
          </a:p>
        </p:txBody>
      </p:sp>
      <p:sp>
        <p:nvSpPr>
          <p:cNvPr id="8" name="Content Placeholder 1">
            <a:extLst>
              <a:ext uri="{FF2B5EF4-FFF2-40B4-BE49-F238E27FC236}">
                <a16:creationId xmlns:a16="http://schemas.microsoft.com/office/drawing/2014/main" id="{F221539D-B665-4AE1-A791-F647FE0DDE59}"/>
              </a:ext>
            </a:extLst>
          </p:cNvPr>
          <p:cNvSpPr txBox="1">
            <a:spLocks/>
          </p:cNvSpPr>
          <p:nvPr/>
        </p:nvSpPr>
        <p:spPr>
          <a:xfrm>
            <a:off x="860622" y="929136"/>
            <a:ext cx="11289554" cy="484154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b="1" dirty="0">
                <a:solidFill>
                  <a:sysClr val="windowText" lastClr="000000"/>
                </a:solidFill>
              </a:rPr>
              <a:t>Xilinx’s Vivado IDE</a:t>
            </a:r>
          </a:p>
          <a:p>
            <a:pPr lvl="1"/>
            <a:r>
              <a:rPr lang="en-US" sz="2200" dirty="0">
                <a:solidFill>
                  <a:sysClr val="windowText" lastClr="000000"/>
                </a:solidFill>
              </a:rPr>
              <a:t>View RVfpga source files (Verilog / SystemVerilog) and hierarchy</a:t>
            </a:r>
          </a:p>
          <a:p>
            <a:pPr lvl="1"/>
            <a:r>
              <a:rPr lang="en-US" sz="2200" dirty="0">
                <a:solidFill>
                  <a:sysClr val="windowText" lastClr="000000"/>
                </a:solidFill>
              </a:rPr>
              <a:t>Create bitfile (FPGA configuration file) for RVfpga targeted to Nexys A7 board</a:t>
            </a:r>
          </a:p>
          <a:p>
            <a:r>
              <a:rPr kumimoji="0" lang="en-US" b="1" i="0" u="none" strike="noStrike" kern="1200" cap="none" spc="0" normalizeH="0" baseline="0" noProof="0" dirty="0">
                <a:ln>
                  <a:noFill/>
                </a:ln>
                <a:solidFill>
                  <a:sysClr val="windowText" lastClr="000000"/>
                </a:solidFill>
                <a:effectLst/>
                <a:uLnTx/>
                <a:uFillTx/>
                <a:latin typeface="Arial"/>
                <a:ea typeface="+mn-ea"/>
                <a:cs typeface="Arial"/>
              </a:rPr>
              <a:t>Visual Studio Code (</a:t>
            </a:r>
            <a:r>
              <a:rPr kumimoji="0" lang="en-US" b="1" i="0" u="none" strike="noStrike" kern="1200" cap="none" spc="0" normalizeH="0" baseline="0" noProof="0" dirty="0" err="1">
                <a:ln>
                  <a:noFill/>
                </a:ln>
                <a:solidFill>
                  <a:sysClr val="windowText" lastClr="000000"/>
                </a:solidFill>
                <a:effectLst/>
                <a:uLnTx/>
                <a:uFillTx/>
                <a:latin typeface="Arial"/>
                <a:ea typeface="+mn-ea"/>
                <a:cs typeface="Arial"/>
              </a:rPr>
              <a:t>VSCode</a:t>
            </a:r>
            <a:r>
              <a:rPr kumimoji="0" lang="en-US" b="1" i="0" u="none" strike="noStrike" kern="1200" cap="none" spc="0" normalizeH="0" baseline="0" noProof="0" dirty="0">
                <a:ln>
                  <a:noFill/>
                </a:ln>
                <a:solidFill>
                  <a:sysClr val="windowText" lastClr="000000"/>
                </a:solidFill>
                <a:effectLst/>
                <a:uLnTx/>
                <a:uFillTx/>
                <a:latin typeface="Arial"/>
                <a:ea typeface="+mn-ea"/>
                <a:cs typeface="Arial"/>
              </a:rPr>
              <a:t>) + </a:t>
            </a:r>
            <a:r>
              <a:rPr kumimoji="0" lang="en-US" b="1" i="0" u="none" strike="noStrike" kern="1200" cap="none" spc="0" normalizeH="0" baseline="0" noProof="0" dirty="0" err="1">
                <a:ln>
                  <a:noFill/>
                </a:ln>
                <a:solidFill>
                  <a:sysClr val="windowText" lastClr="000000"/>
                </a:solidFill>
                <a:effectLst/>
                <a:uLnTx/>
                <a:uFillTx/>
                <a:latin typeface="Arial"/>
                <a:ea typeface="+mn-ea"/>
                <a:cs typeface="Arial"/>
              </a:rPr>
              <a:t>PlatformIO</a:t>
            </a:r>
            <a:endParaRPr kumimoji="0" lang="en-US" i="0" u="none" strike="noStrike" kern="1200" cap="none" spc="0" normalizeH="0" baseline="0" noProof="0" dirty="0">
              <a:ln>
                <a:noFill/>
              </a:ln>
              <a:solidFill>
                <a:sysClr val="windowText" lastClr="000000"/>
              </a:solidFill>
              <a:effectLst/>
              <a:uLnTx/>
              <a:uFillTx/>
              <a:latin typeface="Arial"/>
              <a:ea typeface="+mn-ea"/>
              <a:cs typeface="Arial"/>
            </a:endParaRPr>
          </a:p>
          <a:p>
            <a:pPr lvl="1"/>
            <a:r>
              <a:rPr kumimoji="0" lang="en-US" sz="2200" b="0" i="0" u="none" strike="noStrike" kern="1200" cap="none" spc="0" normalizeH="0" baseline="0" noProof="0" dirty="0" err="1">
                <a:ln>
                  <a:noFill/>
                </a:ln>
                <a:solidFill>
                  <a:sysClr val="windowText" lastClr="000000"/>
                </a:solidFill>
                <a:effectLst/>
                <a:uLnTx/>
                <a:uFillTx/>
                <a:latin typeface="Arial"/>
                <a:ea typeface="+mn-ea"/>
                <a:cs typeface="Arial"/>
              </a:rPr>
              <a:t>PlatformIO</a:t>
            </a:r>
            <a:r>
              <a:rPr kumimoji="0" lang="en-US" sz="2200" b="0" i="0" u="none" strike="noStrike" kern="1200" cap="none" spc="0" normalizeH="0" baseline="0" noProof="0" dirty="0">
                <a:ln>
                  <a:noFill/>
                </a:ln>
                <a:solidFill>
                  <a:sysClr val="windowText" lastClr="000000"/>
                </a:solidFill>
                <a:effectLst/>
                <a:uLnTx/>
                <a:uFillTx/>
                <a:latin typeface="Arial"/>
                <a:ea typeface="+mn-ea"/>
                <a:cs typeface="Arial"/>
              </a:rPr>
              <a:t>:</a:t>
            </a:r>
            <a:r>
              <a:rPr kumimoji="0" lang="en-US" sz="2200" b="0" i="0" u="none" strike="noStrike" kern="1200" cap="none" spc="0" normalizeH="0" noProof="0" dirty="0">
                <a:ln>
                  <a:noFill/>
                </a:ln>
                <a:solidFill>
                  <a:sysClr val="windowText" lastClr="000000"/>
                </a:solidFill>
                <a:effectLst/>
                <a:uLnTx/>
                <a:uFillTx/>
                <a:latin typeface="Arial"/>
                <a:ea typeface="+mn-ea"/>
                <a:cs typeface="Arial"/>
              </a:rPr>
              <a:t> </a:t>
            </a:r>
            <a:r>
              <a:rPr lang="en-US" sz="2000" noProof="0" dirty="0">
                <a:solidFill>
                  <a:sysClr val="windowText" lastClr="000000"/>
                </a:solidFill>
              </a:rPr>
              <a:t>a</a:t>
            </a:r>
            <a:r>
              <a:rPr lang="en-US" sz="2000" dirty="0">
                <a:solidFill>
                  <a:sysClr val="windowText" lastClr="000000"/>
                </a:solidFill>
              </a:rPr>
              <a:t>n extension of </a:t>
            </a:r>
            <a:r>
              <a:rPr lang="en-US" sz="2000" dirty="0" err="1">
                <a:solidFill>
                  <a:sysClr val="windowText" lastClr="000000"/>
                </a:solidFill>
              </a:rPr>
              <a:t>VSCode</a:t>
            </a:r>
            <a:endParaRPr kumimoji="0" lang="en-US" sz="2200" b="0" i="0" u="none" strike="noStrike" kern="1200" cap="none" spc="0" normalizeH="0" baseline="0" noProof="0" dirty="0">
              <a:ln>
                <a:noFill/>
              </a:ln>
              <a:solidFill>
                <a:sysClr val="windowText" lastClr="000000"/>
              </a:solidFill>
              <a:effectLst/>
              <a:uLnTx/>
              <a:uFillTx/>
              <a:latin typeface="Arial"/>
              <a:ea typeface="+mn-ea"/>
              <a:cs typeface="Arial"/>
            </a:endParaRPr>
          </a:p>
          <a:p>
            <a:pPr lvl="1"/>
            <a:r>
              <a:rPr kumimoji="0" lang="en-US" sz="2200" b="0" i="0" u="none" strike="noStrike" kern="1200" cap="none" spc="0" normalizeH="0" baseline="0" noProof="0" dirty="0">
                <a:ln>
                  <a:noFill/>
                </a:ln>
                <a:solidFill>
                  <a:sysClr val="windowText" lastClr="000000"/>
                </a:solidFill>
                <a:effectLst/>
                <a:uLnTx/>
                <a:uFillTx/>
                <a:latin typeface="Arial"/>
                <a:ea typeface="+mn-ea"/>
                <a:cs typeface="Arial"/>
              </a:rPr>
              <a:t>Download the </a:t>
            </a:r>
            <a:r>
              <a:rPr kumimoji="0" lang="en-US" sz="2200" b="0" i="0" u="none" strike="noStrike" kern="1200" cap="none" spc="0" normalizeH="0" baseline="0" noProof="0" dirty="0" err="1">
                <a:ln>
                  <a:noFill/>
                </a:ln>
                <a:solidFill>
                  <a:sysClr val="windowText" lastClr="000000"/>
                </a:solidFill>
                <a:effectLst/>
                <a:uLnTx/>
                <a:uFillTx/>
                <a:latin typeface="Arial"/>
                <a:ea typeface="+mn-ea"/>
                <a:cs typeface="Arial"/>
              </a:rPr>
              <a:t>RVfpga</a:t>
            </a:r>
            <a:r>
              <a:rPr kumimoji="0" lang="en-US" sz="2200" b="0" i="0" u="none" strike="noStrike" kern="1200" cap="none" spc="0" normalizeH="0" baseline="0" noProof="0" dirty="0">
                <a:ln>
                  <a:noFill/>
                </a:ln>
                <a:solidFill>
                  <a:sysClr val="windowText" lastClr="000000"/>
                </a:solidFill>
                <a:effectLst/>
                <a:uLnTx/>
                <a:uFillTx/>
                <a:latin typeface="Arial"/>
                <a:ea typeface="+mn-ea"/>
                <a:cs typeface="Arial"/>
              </a:rPr>
              <a:t> </a:t>
            </a:r>
            <a:r>
              <a:rPr kumimoji="0" lang="en-US" sz="2200" b="0" i="0" u="none" strike="noStrike" kern="1200" cap="none" spc="0" normalizeH="0" baseline="0" noProof="0" dirty="0" err="1">
                <a:ln>
                  <a:noFill/>
                </a:ln>
                <a:solidFill>
                  <a:sysClr val="windowText" lastClr="000000"/>
                </a:solidFill>
                <a:effectLst/>
                <a:uLnTx/>
                <a:uFillTx/>
                <a:latin typeface="Arial"/>
                <a:ea typeface="+mn-ea"/>
                <a:cs typeface="Arial"/>
              </a:rPr>
              <a:t>Syste</a:t>
            </a:r>
            <a:r>
              <a:rPr lang="en-US" sz="2200" dirty="0">
                <a:solidFill>
                  <a:sysClr val="windowText" lastClr="000000"/>
                </a:solidFill>
              </a:rPr>
              <a:t>m </a:t>
            </a:r>
            <a:r>
              <a:rPr kumimoji="0" lang="en-US" sz="2200" b="0" i="0" u="none" strike="noStrike" kern="1200" cap="none" spc="0" normalizeH="0" baseline="0" noProof="0" dirty="0">
                <a:ln>
                  <a:noFill/>
                </a:ln>
                <a:solidFill>
                  <a:sysClr val="windowText" lastClr="000000"/>
                </a:solidFill>
                <a:effectLst/>
                <a:uLnTx/>
                <a:uFillTx/>
                <a:latin typeface="Arial"/>
                <a:ea typeface="+mn-ea"/>
                <a:cs typeface="Arial"/>
              </a:rPr>
              <a:t>onto the Nexys A7 board</a:t>
            </a:r>
          </a:p>
          <a:p>
            <a:pPr lvl="1"/>
            <a:r>
              <a:rPr kumimoji="0" lang="en-US" sz="2200" b="0" i="0" u="none" strike="noStrike" kern="1200" cap="none" spc="0" normalizeH="0" baseline="0" noProof="0" dirty="0">
                <a:ln>
                  <a:noFill/>
                </a:ln>
                <a:solidFill>
                  <a:sysClr val="windowText" lastClr="000000"/>
                </a:solidFill>
                <a:effectLst/>
                <a:uLnTx/>
                <a:uFillTx/>
                <a:latin typeface="Arial"/>
                <a:ea typeface="+mn-ea"/>
                <a:cs typeface="Arial"/>
              </a:rPr>
              <a:t>Compile, download, run, and debug </a:t>
            </a:r>
            <a:r>
              <a:rPr lang="en-US" sz="2200" dirty="0">
                <a:solidFill>
                  <a:sysClr val="windowText" lastClr="000000"/>
                </a:solidFill>
              </a:rPr>
              <a:t>C and assembly programs on the </a:t>
            </a:r>
            <a:r>
              <a:rPr lang="en-US" sz="2200" dirty="0" err="1">
                <a:solidFill>
                  <a:sysClr val="windowText" lastClr="000000"/>
                </a:solidFill>
              </a:rPr>
              <a:t>RVfpga</a:t>
            </a:r>
            <a:r>
              <a:rPr lang="en-US" sz="2200" dirty="0">
                <a:solidFill>
                  <a:sysClr val="windowText" lastClr="000000"/>
                </a:solidFill>
              </a:rPr>
              <a:t> System</a:t>
            </a:r>
          </a:p>
          <a:p>
            <a:r>
              <a:rPr lang="en-US" b="1" dirty="0" err="1">
                <a:solidFill>
                  <a:sysClr val="windowText" lastClr="000000"/>
                </a:solidFill>
              </a:rPr>
              <a:t>Verilator</a:t>
            </a:r>
            <a:r>
              <a:rPr lang="en-US" b="1" dirty="0">
                <a:solidFill>
                  <a:sysClr val="windowText" lastClr="000000"/>
                </a:solidFill>
              </a:rPr>
              <a:t> </a:t>
            </a:r>
            <a:r>
              <a:rPr lang="en-US" dirty="0">
                <a:solidFill>
                  <a:sysClr val="windowText" lastClr="000000"/>
                </a:solidFill>
              </a:rPr>
              <a:t>–</a:t>
            </a:r>
            <a:r>
              <a:rPr lang="en-US" b="1" dirty="0">
                <a:solidFill>
                  <a:sysClr val="windowText" lastClr="000000"/>
                </a:solidFill>
              </a:rPr>
              <a:t> </a:t>
            </a:r>
            <a:r>
              <a:rPr lang="en-US" dirty="0">
                <a:solidFill>
                  <a:sysClr val="windowText" lastClr="000000"/>
                </a:solidFill>
              </a:rPr>
              <a:t>an HDL (hardware description language) simulator</a:t>
            </a:r>
          </a:p>
          <a:p>
            <a:pPr lvl="1"/>
            <a:r>
              <a:rPr lang="en-US" sz="2200" dirty="0">
                <a:solidFill>
                  <a:sysClr val="windowText" lastClr="000000"/>
                </a:solidFill>
              </a:rPr>
              <a:t>Simulate the </a:t>
            </a:r>
            <a:r>
              <a:rPr lang="en-US" sz="2200" dirty="0" err="1">
                <a:solidFill>
                  <a:sysClr val="windowText" lastClr="000000"/>
                </a:solidFill>
              </a:rPr>
              <a:t>RVfpga</a:t>
            </a:r>
            <a:r>
              <a:rPr lang="en-US" sz="2200" dirty="0">
                <a:solidFill>
                  <a:sysClr val="windowText" lastClr="000000"/>
                </a:solidFill>
              </a:rPr>
              <a:t> System at HDL (low) level to analyze its internal signals</a:t>
            </a:r>
          </a:p>
          <a:p>
            <a:r>
              <a:rPr kumimoji="0" lang="en-US" b="1" i="0" u="none" strike="noStrike" kern="1200" cap="none" spc="0" normalizeH="0" baseline="0" noProof="0" dirty="0" err="1">
                <a:ln>
                  <a:noFill/>
                </a:ln>
                <a:solidFill>
                  <a:sysClr val="windowText" lastClr="000000"/>
                </a:solidFill>
                <a:effectLst/>
                <a:uLnTx/>
                <a:uFillTx/>
                <a:latin typeface="Arial"/>
                <a:ea typeface="+mn-ea"/>
                <a:cs typeface="Arial"/>
              </a:rPr>
              <a:t>GTKWave</a:t>
            </a:r>
            <a:r>
              <a:rPr kumimoji="0" lang="en-US" b="1" i="0" u="none" strike="noStrike" kern="1200" cap="none" spc="0" normalizeH="0" baseline="0" noProof="0" dirty="0">
                <a:ln>
                  <a:noFill/>
                </a:ln>
                <a:solidFill>
                  <a:sysClr val="windowText" lastClr="000000"/>
                </a:solidFill>
                <a:effectLst/>
                <a:uLnTx/>
                <a:uFillTx/>
                <a:latin typeface="Arial"/>
                <a:ea typeface="+mn-ea"/>
                <a:cs typeface="Arial"/>
              </a:rPr>
              <a:t> </a:t>
            </a:r>
            <a:r>
              <a:rPr kumimoji="0" lang="en-US" i="0" u="none" strike="noStrike" kern="1200" cap="none" spc="0" normalizeH="0" baseline="0" noProof="0" dirty="0">
                <a:ln>
                  <a:noFill/>
                </a:ln>
                <a:solidFill>
                  <a:sysClr val="windowText" lastClr="000000"/>
                </a:solidFill>
                <a:effectLst/>
                <a:uLnTx/>
                <a:uFillTx/>
                <a:latin typeface="Arial"/>
                <a:ea typeface="+mn-ea"/>
                <a:cs typeface="Arial"/>
              </a:rPr>
              <a:t>– wave viewer</a:t>
            </a:r>
            <a:endParaRPr kumimoji="0" lang="en-US" sz="2200" b="0" i="0" u="none" strike="noStrike" kern="1200" cap="none" spc="0" normalizeH="0" baseline="0" noProof="0" dirty="0">
              <a:ln>
                <a:noFill/>
              </a:ln>
              <a:solidFill>
                <a:sysClr val="windowText" lastClr="000000"/>
              </a:solidFill>
              <a:effectLst/>
              <a:uLnTx/>
              <a:uFillTx/>
              <a:latin typeface="Arial"/>
              <a:ea typeface="+mn-ea"/>
              <a:cs typeface="Arial"/>
            </a:endParaRPr>
          </a:p>
          <a:p>
            <a:pPr marL="457200" lvl="1" indent="0">
              <a:buNone/>
            </a:pPr>
            <a:endParaRPr kumimoji="0" lang="en-US" sz="2200" b="0" i="0" u="none" strike="noStrike" kern="1200" cap="none" spc="0" normalizeH="0" baseline="0" noProof="0" dirty="0">
              <a:ln>
                <a:noFill/>
              </a:ln>
              <a:solidFill>
                <a:sysClr val="windowText" lastClr="000000"/>
              </a:solidFill>
              <a:effectLst/>
              <a:uLnTx/>
              <a:uFillTx/>
              <a:latin typeface="Arial"/>
              <a:ea typeface="+mn-ea"/>
              <a:cs typeface="Arial"/>
            </a:endParaRPr>
          </a:p>
          <a:p>
            <a:pPr lvl="1"/>
            <a:endParaRPr kumimoji="0" lang="en-US" b="0" i="0" u="none" strike="noStrike" kern="1200" cap="none" spc="0" normalizeH="0" baseline="0" noProof="0" dirty="0">
              <a:ln>
                <a:noFill/>
              </a:ln>
              <a:solidFill>
                <a:sysClr val="windowText" lastClr="000000"/>
              </a:solidFill>
              <a:effectLst/>
              <a:uLnTx/>
              <a:uFillTx/>
              <a:latin typeface="Arial"/>
              <a:ea typeface="+mn-ea"/>
              <a:cs typeface="Arial"/>
            </a:endParaRPr>
          </a:p>
        </p:txBody>
      </p:sp>
      <p:sp>
        <p:nvSpPr>
          <p:cNvPr id="5" name="TextBox 4">
            <a:extLst>
              <a:ext uri="{FF2B5EF4-FFF2-40B4-BE49-F238E27FC236}">
                <a16:creationId xmlns:a16="http://schemas.microsoft.com/office/drawing/2014/main" id="{818EC279-A5F4-425E-8A61-D02A4E69C870}"/>
              </a:ext>
            </a:extLst>
          </p:cNvPr>
          <p:cNvSpPr txBox="1"/>
          <p:nvPr/>
        </p:nvSpPr>
        <p:spPr>
          <a:xfrm>
            <a:off x="1291525" y="5896182"/>
            <a:ext cx="9464299" cy="369332"/>
          </a:xfrm>
          <a:prstGeom prst="rect">
            <a:avLst/>
          </a:prstGeom>
          <a:noFill/>
          <a:ln w="28575">
            <a:solidFill>
              <a:schemeClr val="accent1"/>
            </a:solidFill>
          </a:ln>
        </p:spPr>
        <p:txBody>
          <a:bodyPr wrap="square">
            <a:spAutoFit/>
          </a:bodyPr>
          <a:lstStyle/>
          <a:p>
            <a:r>
              <a:rPr kumimoji="0" lang="en-US" sz="1800" b="0" i="0" u="none" strike="noStrike" kern="1200" cap="none" spc="0" normalizeH="0" baseline="0" noProof="0" dirty="0">
                <a:ln>
                  <a:noFill/>
                </a:ln>
                <a:solidFill>
                  <a:sysClr val="windowText" lastClr="000000"/>
                </a:solidFill>
                <a:effectLst/>
                <a:uLnTx/>
                <a:uFillTx/>
                <a:latin typeface="Arial"/>
                <a:ea typeface="+mn-ea"/>
                <a:cs typeface="Arial"/>
              </a:rPr>
              <a:t>This section of slides covers material in the </a:t>
            </a:r>
            <a:r>
              <a:rPr kumimoji="0" lang="en-US" sz="1800" b="1" i="0" u="none" strike="noStrike" kern="1200" cap="none" spc="0" normalizeH="0" baseline="0" noProof="0" dirty="0">
                <a:ln>
                  <a:noFill/>
                </a:ln>
                <a:solidFill>
                  <a:sysClr val="windowText" lastClr="000000"/>
                </a:solidFill>
                <a:effectLst/>
                <a:uLnTx/>
                <a:uFillTx/>
                <a:latin typeface="Arial"/>
                <a:ea typeface="+mn-ea"/>
                <a:cs typeface="Arial"/>
              </a:rPr>
              <a:t>Getting Started Guide (GSG) Sections </a:t>
            </a:r>
            <a:r>
              <a:rPr lang="en-US" b="1" dirty="0">
                <a:solidFill>
                  <a:sysClr val="windowText" lastClr="000000"/>
                </a:solidFill>
                <a:latin typeface="Arial"/>
                <a:cs typeface="Arial"/>
              </a:rPr>
              <a:t>2 &amp; 5</a:t>
            </a:r>
            <a:r>
              <a:rPr kumimoji="0" lang="en-US" sz="1800" b="0" i="0" u="none" strike="noStrike" kern="1200" cap="none" spc="0" normalizeH="0" baseline="0" noProof="0" dirty="0">
                <a:ln>
                  <a:noFill/>
                </a:ln>
                <a:solidFill>
                  <a:sysClr val="windowText" lastClr="000000"/>
                </a:solidFill>
                <a:effectLst/>
                <a:uLnTx/>
                <a:uFillTx/>
                <a:latin typeface="Arial"/>
                <a:ea typeface="+mn-ea"/>
                <a:cs typeface="Arial"/>
              </a:rPr>
              <a:t>.</a:t>
            </a:r>
            <a:endParaRPr lang="en-US" dirty="0"/>
          </a:p>
        </p:txBody>
      </p:sp>
    </p:spTree>
    <p:extLst>
      <p:ext uri="{BB962C8B-B14F-4D97-AF65-F5344CB8AC3E}">
        <p14:creationId xmlns:p14="http://schemas.microsoft.com/office/powerpoint/2010/main" val="28013537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a:t>Installation of minimal tools (Section 2 GSG)</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514680" y="1013864"/>
            <a:ext cx="11334979" cy="5054427"/>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dirty="0" err="1">
                <a:solidFill>
                  <a:sysClr val="windowText" lastClr="000000"/>
                </a:solidFill>
              </a:rPr>
              <a:t>VSCode</a:t>
            </a:r>
            <a:endParaRPr lang="en-US" dirty="0">
              <a:solidFill>
                <a:sysClr val="windowText" lastClr="000000"/>
              </a:solidFill>
            </a:endParaRPr>
          </a:p>
          <a:p>
            <a:pPr lvl="1" indent="-342900">
              <a:buFont typeface="Arial"/>
              <a:buChar char="•"/>
              <a:defRPr/>
            </a:pPr>
            <a:r>
              <a:rPr lang="en-US" dirty="0">
                <a:solidFill>
                  <a:sysClr val="windowText" lastClr="000000"/>
                </a:solidFill>
              </a:rPr>
              <a:t>Download </a:t>
            </a:r>
            <a:r>
              <a:rPr lang="en-US" dirty="0" err="1">
                <a:solidFill>
                  <a:sysClr val="windowText" lastClr="000000"/>
                </a:solidFill>
              </a:rPr>
              <a:t>VSCode</a:t>
            </a:r>
            <a:r>
              <a:rPr lang="en-US" dirty="0">
                <a:solidFill>
                  <a:sysClr val="windowText" lastClr="000000"/>
                </a:solidFill>
              </a:rPr>
              <a:t> for Linux, Windows or </a:t>
            </a:r>
            <a:r>
              <a:rPr lang="en-US" dirty="0" err="1">
                <a:solidFill>
                  <a:sysClr val="windowText" lastClr="000000"/>
                </a:solidFill>
              </a:rPr>
              <a:t>MacOS</a:t>
            </a:r>
            <a:endParaRPr lang="en-US" dirty="0">
              <a:solidFill>
                <a:sysClr val="windowText" lastClr="000000"/>
              </a:solidFill>
            </a:endParaRPr>
          </a:p>
          <a:p>
            <a:pPr lvl="1" indent="-342900">
              <a:buFont typeface="Arial"/>
              <a:buChar char="•"/>
              <a:defRPr/>
            </a:pPr>
            <a:r>
              <a:rPr lang="en-US" dirty="0">
                <a:solidFill>
                  <a:sysClr val="windowText" lastClr="000000"/>
                </a:solidFill>
              </a:rPr>
              <a:t>Install it in your system</a:t>
            </a:r>
          </a:p>
          <a:p>
            <a:pPr>
              <a:defRPr/>
            </a:pPr>
            <a:r>
              <a:rPr lang="en-US" dirty="0">
                <a:solidFill>
                  <a:sysClr val="windowText" lastClr="000000"/>
                </a:solidFill>
              </a:rPr>
              <a:t>Install </a:t>
            </a:r>
            <a:r>
              <a:rPr lang="en-US" dirty="0" err="1">
                <a:solidFill>
                  <a:sysClr val="windowText" lastClr="000000"/>
                </a:solidFill>
              </a:rPr>
              <a:t>PlatformIO</a:t>
            </a:r>
            <a:r>
              <a:rPr lang="en-US" dirty="0">
                <a:solidFill>
                  <a:sysClr val="windowText" lastClr="000000"/>
                </a:solidFill>
              </a:rPr>
              <a:t> on top of </a:t>
            </a:r>
            <a:r>
              <a:rPr lang="en-US" dirty="0" err="1">
                <a:solidFill>
                  <a:sysClr val="windowText" lastClr="000000"/>
                </a:solidFill>
              </a:rPr>
              <a:t>VSCode</a:t>
            </a:r>
            <a:endParaRPr lang="en-US" dirty="0">
              <a:solidFill>
                <a:sysClr val="windowText" lastClr="000000"/>
              </a:solidFill>
            </a:endParaRPr>
          </a:p>
          <a:p>
            <a:pPr lvl="1" indent="-342900">
              <a:buFont typeface="Arial"/>
              <a:buChar char="•"/>
              <a:defRPr/>
            </a:pPr>
            <a:r>
              <a:rPr lang="en-US" dirty="0">
                <a:solidFill>
                  <a:sysClr val="windowText" lastClr="000000"/>
                </a:solidFill>
              </a:rPr>
              <a:t>In Linux: Install python3 utilities</a:t>
            </a:r>
          </a:p>
          <a:p>
            <a:pPr lvl="1" indent="-342900">
              <a:buFont typeface="Arial"/>
              <a:buChar char="•"/>
              <a:defRPr/>
            </a:pPr>
            <a:r>
              <a:rPr lang="en-US" dirty="0">
                <a:solidFill>
                  <a:sysClr val="windowText" lastClr="000000"/>
                </a:solidFill>
              </a:rPr>
              <a:t>Extensions Icon: Look for </a:t>
            </a:r>
            <a:r>
              <a:rPr lang="en-US" dirty="0" err="1">
                <a:solidFill>
                  <a:sysClr val="windowText" lastClr="000000"/>
                </a:solidFill>
              </a:rPr>
              <a:t>PlatformIO</a:t>
            </a:r>
            <a:r>
              <a:rPr lang="en-US" dirty="0">
                <a:solidFill>
                  <a:sysClr val="windowText" lastClr="000000"/>
                </a:solidFill>
              </a:rPr>
              <a:t> and install it</a:t>
            </a:r>
          </a:p>
          <a:p>
            <a:pPr lvl="1" indent="-342900">
              <a:buFont typeface="Arial"/>
              <a:buChar char="•"/>
              <a:defRPr/>
            </a:pPr>
            <a:r>
              <a:rPr lang="en-US" dirty="0">
                <a:solidFill>
                  <a:sysClr val="windowText" lastClr="000000"/>
                </a:solidFill>
              </a:rPr>
              <a:t>Install </a:t>
            </a:r>
            <a:r>
              <a:rPr lang="en-US" dirty="0" err="1">
                <a:solidFill>
                  <a:sysClr val="windowText" lastClr="000000"/>
                </a:solidFill>
              </a:rPr>
              <a:t>Nexys</a:t>
            </a:r>
            <a:r>
              <a:rPr lang="en-US" dirty="0">
                <a:solidFill>
                  <a:sysClr val="windowText" lastClr="000000"/>
                </a:solidFill>
              </a:rPr>
              <a:t> A7 drivers:</a:t>
            </a:r>
          </a:p>
          <a:p>
            <a:pPr lvl="2" indent="-342900">
              <a:defRPr/>
            </a:pPr>
            <a:r>
              <a:rPr lang="en-US" dirty="0">
                <a:solidFill>
                  <a:sysClr val="windowText" lastClr="000000"/>
                </a:solidFill>
              </a:rPr>
              <a:t>Linux: Use provided folder</a:t>
            </a:r>
          </a:p>
          <a:p>
            <a:pPr lvl="2" indent="-342900">
              <a:defRPr/>
            </a:pPr>
            <a:r>
              <a:rPr lang="en-US" dirty="0">
                <a:solidFill>
                  <a:sysClr val="windowText" lastClr="000000"/>
                </a:solidFill>
              </a:rPr>
              <a:t>Windows: Use </a:t>
            </a:r>
            <a:r>
              <a:rPr lang="en-US" dirty="0" err="1">
                <a:solidFill>
                  <a:sysClr val="windowText" lastClr="000000"/>
                </a:solidFill>
              </a:rPr>
              <a:t>Zadig</a:t>
            </a:r>
            <a:r>
              <a:rPr lang="en-US" dirty="0">
                <a:solidFill>
                  <a:sysClr val="windowText" lastClr="000000"/>
                </a:solidFill>
              </a:rPr>
              <a:t> application (Appendix)</a:t>
            </a:r>
          </a:p>
          <a:p>
            <a:pPr lvl="2" indent="-342900">
              <a:defRPr/>
            </a:pPr>
            <a:r>
              <a:rPr lang="en-US" dirty="0">
                <a:solidFill>
                  <a:sysClr val="windowText" lastClr="000000"/>
                </a:solidFill>
              </a:rPr>
              <a:t>Mac OS: Not necessary</a:t>
            </a:r>
          </a:p>
          <a:p>
            <a:pPr>
              <a:defRPr/>
            </a:pPr>
            <a:r>
              <a:rPr lang="en-US" dirty="0">
                <a:solidFill>
                  <a:sysClr val="windowText" lastClr="000000"/>
                </a:solidFill>
              </a:rPr>
              <a:t>Install </a:t>
            </a:r>
            <a:r>
              <a:rPr lang="en-US" dirty="0" err="1">
                <a:solidFill>
                  <a:sysClr val="windowText" lastClr="000000"/>
                </a:solidFill>
              </a:rPr>
              <a:t>GTKWave</a:t>
            </a:r>
            <a:r>
              <a:rPr lang="en-US" dirty="0">
                <a:solidFill>
                  <a:sysClr val="windowText" lastClr="000000"/>
                </a:solidFill>
              </a:rPr>
              <a:t> following the instructions for your OS</a:t>
            </a:r>
          </a:p>
        </p:txBody>
      </p:sp>
    </p:spTree>
    <p:extLst>
      <p:ext uri="{BB962C8B-B14F-4D97-AF65-F5344CB8AC3E}">
        <p14:creationId xmlns:p14="http://schemas.microsoft.com/office/powerpoint/2010/main" val="19761987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a:xfrm>
            <a:off x="1524000" y="1827318"/>
            <a:ext cx="9144000" cy="1960912"/>
          </a:xfrm>
        </p:spPr>
        <p:txBody>
          <a:bodyPr>
            <a:normAutofit/>
          </a:bodyPr>
          <a:lstStyle/>
          <a:p>
            <a:r>
              <a:rPr lang="en-US" sz="9500" dirty="0">
                <a:solidFill>
                  <a:srgbClr val="002060"/>
                </a:solidFill>
                <a:latin typeface="+mn-lt"/>
              </a:rPr>
              <a:t>Initial Examples</a:t>
            </a:r>
          </a:p>
        </p:txBody>
      </p:sp>
    </p:spTree>
    <p:extLst>
      <p:ext uri="{BB962C8B-B14F-4D97-AF65-F5344CB8AC3E}">
        <p14:creationId xmlns:p14="http://schemas.microsoft.com/office/powerpoint/2010/main" val="37421119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79206"/>
            <a:ext cx="11916711" cy="680114"/>
          </a:xfrm>
        </p:spPr>
        <p:txBody>
          <a:bodyPr>
            <a:noAutofit/>
          </a:bodyPr>
          <a:lstStyle/>
          <a:p>
            <a:r>
              <a:rPr lang="en-US" sz="3200" b="1" dirty="0"/>
              <a:t>LEDs-Switches – Execution on the Board (Sections 6.A and 6.E of GSG)</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184245" y="878774"/>
            <a:ext cx="11833583" cy="533202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R="0" lvl="0" algn="l" defTabSz="457200" rtl="0" eaLnBrk="1" fontAlgn="auto" latinLnBrk="0" hangingPunct="1">
              <a:lnSpc>
                <a:spcPct val="100000"/>
              </a:lnSpc>
              <a:spcBef>
                <a:spcPct val="20000"/>
              </a:spcBef>
              <a:spcAft>
                <a:spcPts val="0"/>
              </a:spcAft>
              <a:buClr>
                <a:srgbClr val="FBB116"/>
              </a:buClr>
              <a:buSzTx/>
              <a:buFont typeface="Arial" panose="020B0604020202020204" pitchFamily="34" charset="0"/>
              <a:buChar char="•"/>
              <a:tabLst/>
              <a:defRPr/>
            </a:pPr>
            <a:r>
              <a:rPr lang="en-US" sz="2600" dirty="0">
                <a:solidFill>
                  <a:sysClr val="windowText" lastClr="000000"/>
                </a:solidFill>
              </a:rPr>
              <a:t>Connect the </a:t>
            </a:r>
            <a:r>
              <a:rPr lang="en-US" sz="2600" dirty="0" err="1">
                <a:solidFill>
                  <a:sysClr val="windowText" lastClr="000000"/>
                </a:solidFill>
              </a:rPr>
              <a:t>Nexys</a:t>
            </a:r>
            <a:r>
              <a:rPr lang="en-US" sz="2600" dirty="0">
                <a:solidFill>
                  <a:sysClr val="windowText" lastClr="000000"/>
                </a:solidFill>
              </a:rPr>
              <a:t> A7 board.</a:t>
            </a:r>
          </a:p>
          <a:p>
            <a:pPr marR="0" lvl="0" algn="l" defTabSz="457200" rtl="0" eaLnBrk="1" fontAlgn="auto" latinLnBrk="0" hangingPunct="1">
              <a:lnSpc>
                <a:spcPct val="100000"/>
              </a:lnSpc>
              <a:spcBef>
                <a:spcPct val="20000"/>
              </a:spcBef>
              <a:spcAft>
                <a:spcPts val="0"/>
              </a:spcAft>
              <a:buClr>
                <a:srgbClr val="FBB116"/>
              </a:buClr>
              <a:buSzTx/>
              <a:buFont typeface="Arial" panose="020B0604020202020204" pitchFamily="34" charset="0"/>
              <a:buChar char="•"/>
              <a:tabLst/>
              <a:defRPr/>
            </a:pPr>
            <a:r>
              <a:rPr lang="en-US" sz="2600" dirty="0">
                <a:solidFill>
                  <a:sysClr val="windowText" lastClr="000000"/>
                </a:solidFill>
              </a:rPr>
              <a:t>Open </a:t>
            </a:r>
            <a:r>
              <a:rPr lang="en-US" sz="2600" dirty="0" err="1">
                <a:solidFill>
                  <a:sysClr val="windowText" lastClr="000000"/>
                </a:solidFill>
              </a:rPr>
              <a:t>VSCode</a:t>
            </a:r>
            <a:r>
              <a:rPr lang="en-US" sz="2600" dirty="0">
                <a:solidFill>
                  <a:sysClr val="windowText" lastClr="000000"/>
                </a:solidFill>
              </a:rPr>
              <a:t> and </a:t>
            </a:r>
            <a:r>
              <a:rPr lang="en-US" sz="2600" dirty="0" err="1">
                <a:solidFill>
                  <a:sysClr val="windowText" lastClr="000000"/>
                </a:solidFill>
              </a:rPr>
              <a:t>PlatformIO</a:t>
            </a:r>
            <a:r>
              <a:rPr lang="en-US" sz="2600" dirty="0">
                <a:solidFill>
                  <a:sysClr val="windowText" lastClr="000000"/>
                </a:solidFill>
              </a:rPr>
              <a:t>.</a:t>
            </a:r>
          </a:p>
          <a:p>
            <a:pPr>
              <a:buFont typeface="Arial" panose="020B0604020202020204" pitchFamily="34" charset="0"/>
              <a:buChar char="•"/>
            </a:pPr>
            <a:r>
              <a:rPr lang="en-GB" sz="2600" dirty="0"/>
              <a:t>Click on </a:t>
            </a:r>
            <a:r>
              <a:rPr lang="en-GB" sz="2600" b="1" dirty="0">
                <a:solidFill>
                  <a:srgbClr val="0070C0"/>
                </a:solidFill>
              </a:rPr>
              <a:t>File → Open Folder</a:t>
            </a:r>
            <a:r>
              <a:rPr lang="en-GB" sz="2600" dirty="0">
                <a:solidFill>
                  <a:srgbClr val="0070C0"/>
                </a:solidFill>
              </a:rPr>
              <a:t> </a:t>
            </a:r>
            <a:r>
              <a:rPr lang="en-GB" sz="2600" dirty="0"/>
              <a:t>and select:</a:t>
            </a:r>
            <a:endParaRPr lang="es-ES" sz="2600" dirty="0"/>
          </a:p>
          <a:p>
            <a:pPr marL="0" indent="0">
              <a:buNone/>
            </a:pPr>
            <a:r>
              <a:rPr lang="en-GB" sz="2400" i="1" dirty="0"/>
              <a:t>		[</a:t>
            </a:r>
            <a:r>
              <a:rPr lang="en-GB" sz="2400" i="1" dirty="0" err="1"/>
              <a:t>RVfpgaPath</a:t>
            </a:r>
            <a:r>
              <a:rPr lang="en-GB" sz="2400" i="1" dirty="0"/>
              <a:t>]\</a:t>
            </a:r>
            <a:r>
              <a:rPr lang="en-GB" sz="2400" i="1" dirty="0" err="1"/>
              <a:t>RVfpga</a:t>
            </a:r>
            <a:r>
              <a:rPr lang="en-GB" sz="2400" i="1" dirty="0"/>
              <a:t>\examples\</a:t>
            </a:r>
            <a:r>
              <a:rPr lang="en-GB" sz="2400" i="1" dirty="0" err="1"/>
              <a:t>LedsSwitches_C</a:t>
            </a:r>
            <a:r>
              <a:rPr lang="en-GB" sz="2400" i="1" dirty="0"/>
              <a:t>-Lang</a:t>
            </a:r>
          </a:p>
          <a:p>
            <a:r>
              <a:rPr lang="en-GB" sz="2600" dirty="0"/>
              <a:t>Analyse the source code of the program: </a:t>
            </a:r>
            <a:r>
              <a:rPr lang="en-GB" sz="2600" i="1" dirty="0" err="1"/>
              <a:t>src</a:t>
            </a:r>
            <a:r>
              <a:rPr lang="en-GB" sz="2600" i="1" dirty="0"/>
              <a:t>/</a:t>
            </a:r>
            <a:r>
              <a:rPr lang="en-GB" sz="2600" i="1" dirty="0" err="1"/>
              <a:t>LedsSwitches_C-Lang.c</a:t>
            </a:r>
            <a:r>
              <a:rPr lang="en-GB" sz="2600" i="1" dirty="0"/>
              <a:t>.</a:t>
            </a:r>
          </a:p>
          <a:p>
            <a:pPr>
              <a:buFont typeface="Arial" panose="020B0604020202020204" pitchFamily="34" charset="0"/>
              <a:buChar char="•"/>
            </a:pPr>
            <a:r>
              <a:rPr lang="en-GB" sz="2600" dirty="0"/>
              <a:t>The first time an </a:t>
            </a:r>
            <a:r>
              <a:rPr lang="en-GB" sz="2600" dirty="0" err="1"/>
              <a:t>RVfpga</a:t>
            </a:r>
            <a:r>
              <a:rPr lang="en-GB" sz="2600" dirty="0"/>
              <a:t> example opens in </a:t>
            </a:r>
            <a:r>
              <a:rPr lang="en-GB" sz="2600" dirty="0" err="1"/>
              <a:t>PlatformIO</a:t>
            </a:r>
            <a:r>
              <a:rPr lang="en-GB" sz="2600" dirty="0"/>
              <a:t>, the Chips Alliance platform gets automatically installed. It includes the pre-built RISC-V toolchain, </a:t>
            </a:r>
            <a:r>
              <a:rPr lang="en-GB" sz="2600" dirty="0" err="1"/>
              <a:t>OpenOCD</a:t>
            </a:r>
            <a:r>
              <a:rPr lang="en-GB" sz="2600" dirty="0"/>
              <a:t>, the </a:t>
            </a:r>
            <a:r>
              <a:rPr lang="en-GB" sz="2600" dirty="0" err="1"/>
              <a:t>Verilator</a:t>
            </a:r>
            <a:r>
              <a:rPr lang="en-GB" sz="2600" dirty="0"/>
              <a:t> simulator, etc.</a:t>
            </a:r>
          </a:p>
          <a:p>
            <a:pPr>
              <a:buFont typeface="Arial" panose="020B0604020202020204" pitchFamily="34" charset="0"/>
              <a:buChar char="•"/>
            </a:pPr>
            <a:r>
              <a:rPr lang="en-GB" sz="2600" dirty="0"/>
              <a:t>Download </a:t>
            </a:r>
            <a:r>
              <a:rPr lang="en-GB" sz="2600" dirty="0" err="1"/>
              <a:t>RVfpgaNexys</a:t>
            </a:r>
            <a:r>
              <a:rPr lang="en-GB" sz="2600" dirty="0"/>
              <a:t> to the </a:t>
            </a:r>
            <a:r>
              <a:rPr lang="en-GB" sz="2600" dirty="0" err="1"/>
              <a:t>Nexys</a:t>
            </a:r>
            <a:r>
              <a:rPr lang="en-GB" sz="2600" dirty="0"/>
              <a:t> A7 board. You first have to update the path. You may need to refresh the Project Tasks window.</a:t>
            </a:r>
          </a:p>
          <a:p>
            <a:pPr>
              <a:buFont typeface="Arial" panose="020B0604020202020204" pitchFamily="34" charset="0"/>
              <a:buChar char="•"/>
            </a:pPr>
            <a:r>
              <a:rPr lang="es-ES" sz="2600" dirty="0" err="1"/>
              <a:t>Download</a:t>
            </a:r>
            <a:r>
              <a:rPr lang="es-ES" sz="2600" dirty="0"/>
              <a:t> and </a:t>
            </a:r>
            <a:r>
              <a:rPr lang="es-ES" sz="2600" dirty="0" err="1"/>
              <a:t>execute</a:t>
            </a:r>
            <a:r>
              <a:rPr lang="es-ES" sz="2600" dirty="0"/>
              <a:t> </a:t>
            </a:r>
            <a:r>
              <a:rPr lang="es-ES" sz="2600" dirty="0" err="1"/>
              <a:t>example</a:t>
            </a:r>
            <a:r>
              <a:rPr lang="es-ES" sz="2600" dirty="0"/>
              <a:t> </a:t>
            </a:r>
            <a:r>
              <a:rPr lang="es-ES" sz="2600" dirty="0" err="1"/>
              <a:t>LEDs</a:t>
            </a:r>
            <a:r>
              <a:rPr lang="es-ES" sz="2600" dirty="0"/>
              <a:t>-Switches.</a:t>
            </a:r>
          </a:p>
        </p:txBody>
      </p:sp>
      <p:sp>
        <p:nvSpPr>
          <p:cNvPr id="5" name="TextBox 4">
            <a:extLst>
              <a:ext uri="{FF2B5EF4-FFF2-40B4-BE49-F238E27FC236}">
                <a16:creationId xmlns:a16="http://schemas.microsoft.com/office/drawing/2014/main" id="{C011A298-D93B-4808-B7DB-0DAE25BA4F08}"/>
              </a:ext>
            </a:extLst>
          </p:cNvPr>
          <p:cNvSpPr txBox="1"/>
          <p:nvPr/>
        </p:nvSpPr>
        <p:spPr>
          <a:xfrm>
            <a:off x="1291525" y="5896182"/>
            <a:ext cx="9464299" cy="369332"/>
          </a:xfrm>
          <a:prstGeom prst="rect">
            <a:avLst/>
          </a:prstGeom>
          <a:noFill/>
          <a:ln w="28575">
            <a:solidFill>
              <a:schemeClr val="accent1"/>
            </a:solidFill>
          </a:ln>
        </p:spPr>
        <p:txBody>
          <a:bodyPr wrap="square">
            <a:spAutoFit/>
          </a:bodyPr>
          <a:lstStyle/>
          <a:p>
            <a:r>
              <a:rPr kumimoji="0" lang="en-US" sz="1800" b="0" i="0" u="none" strike="noStrike" kern="1200" cap="none" spc="0" normalizeH="0" baseline="0" noProof="0" dirty="0">
                <a:ln>
                  <a:noFill/>
                </a:ln>
                <a:solidFill>
                  <a:sysClr val="windowText" lastClr="000000"/>
                </a:solidFill>
                <a:effectLst/>
                <a:uLnTx/>
                <a:uFillTx/>
                <a:latin typeface="Arial"/>
                <a:ea typeface="+mn-ea"/>
                <a:cs typeface="Arial"/>
              </a:rPr>
              <a:t>This section of slides covers material in the </a:t>
            </a:r>
            <a:r>
              <a:rPr kumimoji="0" lang="en-US" sz="1800" b="1" i="0" u="none" strike="noStrike" kern="1200" cap="none" spc="0" normalizeH="0" baseline="0" noProof="0" dirty="0">
                <a:ln>
                  <a:noFill/>
                </a:ln>
                <a:solidFill>
                  <a:sysClr val="windowText" lastClr="000000"/>
                </a:solidFill>
                <a:effectLst/>
                <a:uLnTx/>
                <a:uFillTx/>
                <a:latin typeface="Arial"/>
                <a:ea typeface="+mn-ea"/>
                <a:cs typeface="Arial"/>
              </a:rPr>
              <a:t>Getting Started Guide (GSG) Sections </a:t>
            </a:r>
            <a:r>
              <a:rPr lang="en-US" b="1" dirty="0">
                <a:solidFill>
                  <a:sysClr val="windowText" lastClr="000000"/>
                </a:solidFill>
                <a:latin typeface="Arial"/>
                <a:cs typeface="Arial"/>
              </a:rPr>
              <a:t>6-8</a:t>
            </a:r>
            <a:r>
              <a:rPr kumimoji="0" lang="en-US" sz="1800" b="0" i="0" u="none" strike="noStrike" kern="1200" cap="none" spc="0" normalizeH="0" baseline="0" noProof="0" dirty="0">
                <a:ln>
                  <a:noFill/>
                </a:ln>
                <a:solidFill>
                  <a:sysClr val="windowText" lastClr="000000"/>
                </a:solidFill>
                <a:effectLst/>
                <a:uLnTx/>
                <a:uFillTx/>
                <a:latin typeface="Arial"/>
                <a:ea typeface="+mn-ea"/>
                <a:cs typeface="Arial"/>
              </a:rPr>
              <a:t>.</a:t>
            </a:r>
            <a:endParaRPr lang="en-US" dirty="0"/>
          </a:p>
        </p:txBody>
      </p:sp>
    </p:spTree>
    <p:extLst>
      <p:ext uri="{BB962C8B-B14F-4D97-AF65-F5344CB8AC3E}">
        <p14:creationId xmlns:p14="http://schemas.microsoft.com/office/powerpoint/2010/main" val="911556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32658" y="95535"/>
            <a:ext cx="12100956" cy="680114"/>
          </a:xfrm>
        </p:spPr>
        <p:txBody>
          <a:bodyPr>
            <a:noAutofit/>
          </a:bodyPr>
          <a:lstStyle/>
          <a:p>
            <a:r>
              <a:rPr lang="en-US" sz="3200" b="1" dirty="0" err="1"/>
              <a:t>AL_Operations</a:t>
            </a:r>
            <a:r>
              <a:rPr lang="en-US" sz="3200" b="1" dirty="0"/>
              <a:t> Example – Execution on the Board (Section 6.B of GSG)</a:t>
            </a:r>
          </a:p>
        </p:txBody>
      </p:sp>
      <p:sp>
        <p:nvSpPr>
          <p:cNvPr id="3" name="Content Placeholder 1">
            <a:extLst>
              <a:ext uri="{FF2B5EF4-FFF2-40B4-BE49-F238E27FC236}">
                <a16:creationId xmlns:a16="http://schemas.microsoft.com/office/drawing/2014/main" id="{1367720C-A48A-46D5-A5B0-5BA3D0148191}"/>
              </a:ext>
            </a:extLst>
          </p:cNvPr>
          <p:cNvSpPr txBox="1">
            <a:spLocks/>
          </p:cNvSpPr>
          <p:nvPr/>
        </p:nvSpPr>
        <p:spPr>
          <a:xfrm>
            <a:off x="443430" y="961898"/>
            <a:ext cx="11515023" cy="403761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a:solidFill>
                  <a:sysClr val="windowText" lastClr="000000"/>
                </a:solidFill>
              </a:rPr>
              <a:t>If not opened yet, open </a:t>
            </a:r>
            <a:r>
              <a:rPr lang="en-US" dirty="0" err="1">
                <a:solidFill>
                  <a:sysClr val="windowText" lastClr="000000"/>
                </a:solidFill>
              </a:rPr>
              <a:t>VSCode</a:t>
            </a:r>
            <a:r>
              <a:rPr lang="en-US" dirty="0">
                <a:solidFill>
                  <a:sysClr val="windowText" lastClr="000000"/>
                </a:solidFill>
              </a:rPr>
              <a:t> and </a:t>
            </a:r>
            <a:r>
              <a:rPr lang="en-US" dirty="0" err="1">
                <a:solidFill>
                  <a:sysClr val="windowText" lastClr="000000"/>
                </a:solidFill>
              </a:rPr>
              <a:t>PlatformIO</a:t>
            </a:r>
            <a:endParaRPr lang="en-US" dirty="0">
              <a:solidFill>
                <a:sysClr val="windowText" lastClr="000000"/>
              </a:solidFill>
            </a:endParaRPr>
          </a:p>
          <a:p>
            <a:r>
              <a:rPr lang="en-GB" dirty="0"/>
              <a:t>Click on </a:t>
            </a:r>
            <a:r>
              <a:rPr lang="en-GB" b="1" dirty="0">
                <a:solidFill>
                  <a:srgbClr val="0070C0"/>
                </a:solidFill>
              </a:rPr>
              <a:t>File → Close Folder</a:t>
            </a:r>
            <a:r>
              <a:rPr lang="en-GB" dirty="0">
                <a:solidFill>
                  <a:srgbClr val="0070C0"/>
                </a:solidFill>
              </a:rPr>
              <a:t> </a:t>
            </a:r>
            <a:r>
              <a:rPr lang="en-GB" dirty="0"/>
              <a:t>from the top file menu. Then click on </a:t>
            </a:r>
            <a:r>
              <a:rPr lang="en-GB" b="1" dirty="0">
                <a:solidFill>
                  <a:srgbClr val="0070C0"/>
                </a:solidFill>
              </a:rPr>
              <a:t>File → Open Folder</a:t>
            </a:r>
            <a:r>
              <a:rPr lang="en-GB" dirty="0">
                <a:solidFill>
                  <a:srgbClr val="0070C0"/>
                </a:solidFill>
              </a:rPr>
              <a:t> </a:t>
            </a:r>
            <a:r>
              <a:rPr lang="en-GB" dirty="0"/>
              <a:t>and select:</a:t>
            </a:r>
            <a:endParaRPr lang="es-ES" dirty="0"/>
          </a:p>
          <a:p>
            <a:pPr marL="0" indent="0">
              <a:buNone/>
            </a:pPr>
            <a:r>
              <a:rPr lang="en-GB" i="1" dirty="0"/>
              <a:t>		[</a:t>
            </a:r>
            <a:r>
              <a:rPr lang="en-GB" i="1" dirty="0" err="1"/>
              <a:t>RVfpgaPath</a:t>
            </a:r>
            <a:r>
              <a:rPr lang="en-GB" i="1" dirty="0"/>
              <a:t>]\</a:t>
            </a:r>
            <a:r>
              <a:rPr lang="en-GB" i="1" dirty="0" err="1"/>
              <a:t>RVfpga</a:t>
            </a:r>
            <a:r>
              <a:rPr lang="en-GB" i="1" dirty="0"/>
              <a:t>\examples\</a:t>
            </a:r>
            <a:r>
              <a:rPr lang="en-GB" i="1" dirty="0" err="1"/>
              <a:t>AL_Operations</a:t>
            </a:r>
            <a:endParaRPr lang="en-GB" i="1" dirty="0"/>
          </a:p>
          <a:p>
            <a:r>
              <a:rPr lang="en-GB" dirty="0"/>
              <a:t>Analyse the source code of the program</a:t>
            </a:r>
          </a:p>
          <a:p>
            <a:r>
              <a:rPr lang="en-GB" dirty="0"/>
              <a:t>If necessary, download </a:t>
            </a:r>
            <a:r>
              <a:rPr lang="en-GB" dirty="0" err="1"/>
              <a:t>RVfpgaNexys</a:t>
            </a:r>
            <a:r>
              <a:rPr lang="en-GB" dirty="0"/>
              <a:t> to the </a:t>
            </a:r>
            <a:r>
              <a:rPr lang="en-GB" dirty="0" err="1"/>
              <a:t>Nexys</a:t>
            </a:r>
            <a:r>
              <a:rPr lang="en-GB" dirty="0"/>
              <a:t> A7 board.</a:t>
            </a:r>
          </a:p>
          <a:p>
            <a:r>
              <a:rPr lang="es-ES" dirty="0" err="1"/>
              <a:t>Download</a:t>
            </a:r>
            <a:r>
              <a:rPr lang="es-ES" dirty="0"/>
              <a:t>, </a:t>
            </a:r>
            <a:r>
              <a:rPr lang="es-ES" dirty="0" err="1"/>
              <a:t>execute</a:t>
            </a:r>
            <a:r>
              <a:rPr lang="es-ES" dirty="0"/>
              <a:t> and </a:t>
            </a:r>
            <a:r>
              <a:rPr lang="es-ES" dirty="0" err="1"/>
              <a:t>debug</a:t>
            </a:r>
            <a:r>
              <a:rPr lang="es-ES" dirty="0"/>
              <a:t> </a:t>
            </a:r>
            <a:r>
              <a:rPr lang="es-ES" dirty="0" err="1"/>
              <a:t>example</a:t>
            </a:r>
            <a:r>
              <a:rPr lang="es-ES" dirty="0"/>
              <a:t> </a:t>
            </a:r>
            <a:r>
              <a:rPr lang="es-ES" dirty="0" err="1"/>
              <a:t>AL_Operations</a:t>
            </a:r>
            <a:r>
              <a:rPr lang="es-ES" dirty="0"/>
              <a:t>.</a:t>
            </a:r>
          </a:p>
        </p:txBody>
      </p:sp>
    </p:spTree>
    <p:extLst>
      <p:ext uri="{BB962C8B-B14F-4D97-AF65-F5344CB8AC3E}">
        <p14:creationId xmlns:p14="http://schemas.microsoft.com/office/powerpoint/2010/main" val="13131064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a:extLst>
              <a:ext uri="{FF2B5EF4-FFF2-40B4-BE49-F238E27FC236}">
                <a16:creationId xmlns:a16="http://schemas.microsoft.com/office/drawing/2014/main" id="{1367720C-A48A-46D5-A5B0-5BA3D0148191}"/>
              </a:ext>
            </a:extLst>
          </p:cNvPr>
          <p:cNvSpPr txBox="1">
            <a:spLocks/>
          </p:cNvSpPr>
          <p:nvPr/>
        </p:nvSpPr>
        <p:spPr>
          <a:xfrm>
            <a:off x="443430" y="988153"/>
            <a:ext cx="11515023" cy="407073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dirty="0"/>
              <a:t>Click on </a:t>
            </a:r>
            <a:r>
              <a:rPr lang="en-GB" i="1" dirty="0"/>
              <a:t>File</a:t>
            </a:r>
            <a:r>
              <a:rPr lang="en-GB" dirty="0"/>
              <a:t> → </a:t>
            </a:r>
            <a:r>
              <a:rPr lang="en-GB" i="1" dirty="0"/>
              <a:t>Open File</a:t>
            </a:r>
            <a:r>
              <a:rPr lang="en-GB" dirty="0"/>
              <a:t> and double-click on </a:t>
            </a:r>
            <a:r>
              <a:rPr lang="en-GB" i="1" dirty="0"/>
              <a:t>[</a:t>
            </a:r>
            <a:r>
              <a:rPr lang="en-GB" i="1" dirty="0" err="1"/>
              <a:t>RVfpgaPath</a:t>
            </a:r>
            <a:r>
              <a:rPr lang="en-GB" i="1" dirty="0"/>
              <a:t>]/</a:t>
            </a:r>
            <a:r>
              <a:rPr lang="en-GB" i="1" dirty="0" err="1"/>
              <a:t>RVfpga</a:t>
            </a:r>
            <a:r>
              <a:rPr lang="en-GB" i="1" dirty="0"/>
              <a:t>/examples/</a:t>
            </a:r>
            <a:r>
              <a:rPr lang="en-GB" i="1" dirty="0" err="1"/>
              <a:t>AL_Operations</a:t>
            </a:r>
            <a:r>
              <a:rPr lang="en-GB" i="1" dirty="0"/>
              <a:t>/platformio.ini</a:t>
            </a:r>
            <a:r>
              <a:rPr lang="en-GB" dirty="0"/>
              <a:t>, and set </a:t>
            </a:r>
            <a:r>
              <a:rPr lang="en-GB" b="1" dirty="0"/>
              <a:t>whisper</a:t>
            </a:r>
            <a:r>
              <a:rPr lang="en-GB" dirty="0"/>
              <a:t> as the debug tool by uncommenting line 17.</a:t>
            </a:r>
          </a:p>
          <a:p>
            <a:pPr>
              <a:defRPr/>
            </a:pPr>
            <a:r>
              <a:rPr lang="en-GB" dirty="0"/>
              <a:t>Launch the debugger as usual</a:t>
            </a:r>
          </a:p>
          <a:p>
            <a:pPr>
              <a:defRPr/>
            </a:pPr>
            <a:r>
              <a:rPr lang="en-GB" dirty="0"/>
              <a:t>You can now debug the program exactly as you did in Section 6.B, but this time the program is running in simulation on Whisper instead of on the </a:t>
            </a:r>
            <a:r>
              <a:rPr lang="en-GB" dirty="0" err="1"/>
              <a:t>Nexys</a:t>
            </a:r>
            <a:r>
              <a:rPr lang="en-GB" dirty="0"/>
              <a:t> A7 FPGA board.</a:t>
            </a:r>
            <a:endParaRPr lang="es-ES" dirty="0"/>
          </a:p>
        </p:txBody>
      </p:sp>
      <p:sp>
        <p:nvSpPr>
          <p:cNvPr id="6" name="Title 3">
            <a:extLst>
              <a:ext uri="{FF2B5EF4-FFF2-40B4-BE49-F238E27FC236}">
                <a16:creationId xmlns:a16="http://schemas.microsoft.com/office/drawing/2014/main" id="{08A4BAF8-24E0-4C96-BCD1-D04D03FF7059}"/>
              </a:ext>
            </a:extLst>
          </p:cNvPr>
          <p:cNvSpPr>
            <a:spLocks noGrp="1"/>
          </p:cNvSpPr>
          <p:nvPr>
            <p:ph type="title"/>
          </p:nvPr>
        </p:nvSpPr>
        <p:spPr>
          <a:xfrm>
            <a:off x="32658" y="95535"/>
            <a:ext cx="12100956" cy="680114"/>
          </a:xfrm>
        </p:spPr>
        <p:txBody>
          <a:bodyPr>
            <a:noAutofit/>
          </a:bodyPr>
          <a:lstStyle/>
          <a:p>
            <a:r>
              <a:rPr lang="en-US" sz="3200" b="1" dirty="0" err="1"/>
              <a:t>AL_Operations</a:t>
            </a:r>
            <a:r>
              <a:rPr lang="en-US" sz="3200" b="1" dirty="0"/>
              <a:t> Example – Simulation </a:t>
            </a:r>
            <a:r>
              <a:rPr lang="en-US" sz="3200" b="1"/>
              <a:t>in Whisper </a:t>
            </a:r>
            <a:r>
              <a:rPr lang="en-US" sz="3200" b="1" dirty="0"/>
              <a:t>(Section 8 of GSG)</a:t>
            </a:r>
          </a:p>
        </p:txBody>
      </p:sp>
    </p:spTree>
    <p:extLst>
      <p:ext uri="{BB962C8B-B14F-4D97-AF65-F5344CB8AC3E}">
        <p14:creationId xmlns:p14="http://schemas.microsoft.com/office/powerpoint/2010/main" val="23546385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a:extLst>
              <a:ext uri="{FF2B5EF4-FFF2-40B4-BE49-F238E27FC236}">
                <a16:creationId xmlns:a16="http://schemas.microsoft.com/office/drawing/2014/main" id="{1367720C-A48A-46D5-A5B0-5BA3D0148191}"/>
              </a:ext>
            </a:extLst>
          </p:cNvPr>
          <p:cNvSpPr txBox="1">
            <a:spLocks/>
          </p:cNvSpPr>
          <p:nvPr/>
        </p:nvSpPr>
        <p:spPr>
          <a:xfrm>
            <a:off x="443430" y="877295"/>
            <a:ext cx="11515023" cy="4785756"/>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dirty="0"/>
              <a:t>Open file </a:t>
            </a:r>
            <a:r>
              <a:rPr lang="en-GB" i="1" dirty="0"/>
              <a:t>platformio.ini</a:t>
            </a:r>
            <a:r>
              <a:rPr lang="en-GB" dirty="0"/>
              <a:t>. Establish the path to </a:t>
            </a:r>
            <a:r>
              <a:rPr lang="en-GB" dirty="0" err="1"/>
              <a:t>RVfpgaSim</a:t>
            </a:r>
            <a:r>
              <a:rPr lang="en-GB" dirty="0"/>
              <a:t>.</a:t>
            </a:r>
          </a:p>
          <a:p>
            <a:pPr>
              <a:defRPr/>
            </a:pPr>
            <a:r>
              <a:rPr lang="en-GB" dirty="0"/>
              <a:t>Run the simulation by clicking on the </a:t>
            </a:r>
            <a:r>
              <a:rPr lang="en-GB" dirty="0" err="1"/>
              <a:t>PlatformIO</a:t>
            </a:r>
            <a:r>
              <a:rPr lang="en-GB" dirty="0"/>
              <a:t> icon</a:t>
            </a:r>
          </a:p>
          <a:p>
            <a:pPr>
              <a:defRPr/>
            </a:pPr>
            <a:r>
              <a:rPr lang="en-GB" dirty="0"/>
              <a:t>Expand Project Tasks → </a:t>
            </a:r>
            <a:r>
              <a:rPr lang="en-GB" dirty="0" err="1"/>
              <a:t>env:swervolf_nexys</a:t>
            </a:r>
            <a:r>
              <a:rPr lang="en-GB" dirty="0"/>
              <a:t> → Platform and click on Generate Trace</a:t>
            </a:r>
          </a:p>
          <a:p>
            <a:pPr>
              <a:defRPr/>
            </a:pPr>
            <a:r>
              <a:rPr lang="en-GB" dirty="0"/>
              <a:t>A few seconds after the previous step, file </a:t>
            </a:r>
            <a:r>
              <a:rPr lang="en-GB" i="1" dirty="0" err="1"/>
              <a:t>trace.vcd</a:t>
            </a:r>
            <a:r>
              <a:rPr lang="en-GB" i="1" dirty="0"/>
              <a:t> </a:t>
            </a:r>
            <a:r>
              <a:rPr lang="en-GB" dirty="0"/>
              <a:t>should have been generated and you can open it with </a:t>
            </a:r>
            <a:r>
              <a:rPr lang="en-GB" dirty="0" err="1"/>
              <a:t>GTKWave</a:t>
            </a:r>
            <a:endParaRPr lang="en-GB" dirty="0"/>
          </a:p>
          <a:p>
            <a:pPr>
              <a:defRPr/>
            </a:pPr>
            <a:r>
              <a:rPr lang="en-GB" dirty="0"/>
              <a:t>Add signals: click on </a:t>
            </a:r>
            <a:r>
              <a:rPr lang="en-GB" i="1" dirty="0"/>
              <a:t>File – Read </a:t>
            </a:r>
            <a:r>
              <a:rPr lang="en-GB" i="1" dirty="0" err="1"/>
              <a:t>Tcl</a:t>
            </a:r>
            <a:r>
              <a:rPr lang="en-GB" i="1" dirty="0"/>
              <a:t> Script File</a:t>
            </a:r>
            <a:r>
              <a:rPr lang="en-GB" dirty="0"/>
              <a:t> and select </a:t>
            </a:r>
            <a:r>
              <a:rPr lang="en-GB" i="1" dirty="0"/>
              <a:t>[</a:t>
            </a:r>
            <a:r>
              <a:rPr lang="en-GB" i="1" dirty="0" err="1"/>
              <a:t>RVfpgaPath</a:t>
            </a:r>
            <a:r>
              <a:rPr lang="en-GB" i="1" dirty="0"/>
              <a:t>]/</a:t>
            </a:r>
            <a:r>
              <a:rPr lang="en-GB" i="1" dirty="0" err="1"/>
              <a:t>RVfpga</a:t>
            </a:r>
            <a:r>
              <a:rPr lang="en-GB" i="1" dirty="0"/>
              <a:t>/examples/</a:t>
            </a:r>
            <a:r>
              <a:rPr lang="en-GB" i="1" dirty="0" err="1"/>
              <a:t>AL_Operations</a:t>
            </a:r>
            <a:r>
              <a:rPr lang="en-GB" i="1" dirty="0"/>
              <a:t>/</a:t>
            </a:r>
            <a:r>
              <a:rPr lang="en-GB" i="1" dirty="0" err="1"/>
              <a:t>test.tcl</a:t>
            </a:r>
            <a:endParaRPr lang="en-US" dirty="0">
              <a:solidFill>
                <a:sysClr val="windowText" lastClr="000000"/>
              </a:solidFill>
            </a:endParaRPr>
          </a:p>
        </p:txBody>
      </p:sp>
      <p:pic>
        <p:nvPicPr>
          <p:cNvPr id="7" name="Imagen 6"/>
          <p:cNvPicPr/>
          <p:nvPr/>
        </p:nvPicPr>
        <p:blipFill>
          <a:blip r:embed="rId2"/>
          <a:stretch>
            <a:fillRect/>
          </a:stretch>
        </p:blipFill>
        <p:spPr>
          <a:xfrm>
            <a:off x="10045518" y="1436915"/>
            <a:ext cx="618524" cy="558140"/>
          </a:xfrm>
          <a:prstGeom prst="rect">
            <a:avLst/>
          </a:prstGeom>
        </p:spPr>
      </p:pic>
      <p:sp>
        <p:nvSpPr>
          <p:cNvPr id="8" name="Title 3">
            <a:extLst>
              <a:ext uri="{FF2B5EF4-FFF2-40B4-BE49-F238E27FC236}">
                <a16:creationId xmlns:a16="http://schemas.microsoft.com/office/drawing/2014/main" id="{08A4BAF8-24E0-4C96-BCD1-D04D03FF7059}"/>
              </a:ext>
            </a:extLst>
          </p:cNvPr>
          <p:cNvSpPr>
            <a:spLocks noGrp="1"/>
          </p:cNvSpPr>
          <p:nvPr>
            <p:ph type="title"/>
          </p:nvPr>
        </p:nvSpPr>
        <p:spPr>
          <a:xfrm>
            <a:off x="32658" y="95535"/>
            <a:ext cx="12100956" cy="680114"/>
          </a:xfrm>
        </p:spPr>
        <p:txBody>
          <a:bodyPr>
            <a:noAutofit/>
          </a:bodyPr>
          <a:lstStyle/>
          <a:p>
            <a:r>
              <a:rPr lang="en-US" sz="3200" b="1" dirty="0" err="1"/>
              <a:t>AL_Operations</a:t>
            </a:r>
            <a:r>
              <a:rPr lang="en-US" sz="3200" b="1" dirty="0"/>
              <a:t> Example – Simulation in </a:t>
            </a:r>
            <a:r>
              <a:rPr lang="en-US" sz="3200" b="1" dirty="0" err="1"/>
              <a:t>Verilator</a:t>
            </a:r>
            <a:r>
              <a:rPr lang="en-US" sz="3200" b="1" dirty="0"/>
              <a:t> (Section 7 of GSG)</a:t>
            </a:r>
          </a:p>
        </p:txBody>
      </p:sp>
      <p:pic>
        <p:nvPicPr>
          <p:cNvPr id="6" name="Imagen 5"/>
          <p:cNvPicPr>
            <a:picLocks noChangeAspect="1"/>
          </p:cNvPicPr>
          <p:nvPr/>
        </p:nvPicPr>
        <p:blipFill>
          <a:blip r:embed="rId3"/>
          <a:stretch>
            <a:fillRect/>
          </a:stretch>
        </p:blipFill>
        <p:spPr>
          <a:xfrm>
            <a:off x="505317" y="4774063"/>
            <a:ext cx="11306175" cy="1228725"/>
          </a:xfrm>
          <a:prstGeom prst="rect">
            <a:avLst/>
          </a:prstGeom>
        </p:spPr>
      </p:pic>
    </p:spTree>
    <p:extLst>
      <p:ext uri="{BB962C8B-B14F-4D97-AF65-F5344CB8AC3E}">
        <p14:creationId xmlns:p14="http://schemas.microsoft.com/office/powerpoint/2010/main" val="276223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err="1"/>
              <a:t>RVfpga</a:t>
            </a:r>
            <a:r>
              <a:rPr lang="en-US" b="1" dirty="0"/>
              <a:t> Introduction</a:t>
            </a:r>
          </a:p>
        </p:txBody>
      </p:sp>
      <p:sp>
        <p:nvSpPr>
          <p:cNvPr id="5" name="Content Placeholder 1">
            <a:extLst>
              <a:ext uri="{FF2B5EF4-FFF2-40B4-BE49-F238E27FC236}">
                <a16:creationId xmlns:a16="http://schemas.microsoft.com/office/drawing/2014/main" id="{4B657DE2-C08E-4DF6-9D9D-0A69F92BD431}"/>
              </a:ext>
            </a:extLst>
          </p:cNvPr>
          <p:cNvSpPr txBox="1">
            <a:spLocks/>
          </p:cNvSpPr>
          <p:nvPr/>
        </p:nvSpPr>
        <p:spPr>
          <a:xfrm>
            <a:off x="111457" y="951470"/>
            <a:ext cx="11874419" cy="484154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3000" b="0" i="0" u="none" strike="noStrike" kern="1200" cap="none" spc="0" normalizeH="0" baseline="0" noProof="0" dirty="0">
                <a:ln>
                  <a:noFill/>
                </a:ln>
                <a:solidFill>
                  <a:sysClr val="windowText" lastClr="000000"/>
                </a:solidFill>
                <a:effectLst/>
                <a:uLnTx/>
                <a:uFillTx/>
                <a:latin typeface="Arial"/>
                <a:ea typeface="+mn-ea"/>
                <a:cs typeface="Arial"/>
              </a:rPr>
              <a:t>RISC-V FPGA (</a:t>
            </a:r>
            <a:r>
              <a:rPr kumimoji="0" lang="en-US" sz="3000" b="1" i="0" u="none" strike="noStrike" kern="1200" cap="none" spc="0" normalizeH="0" baseline="0" noProof="0" dirty="0" err="1">
                <a:ln>
                  <a:noFill/>
                </a:ln>
                <a:solidFill>
                  <a:sysClr val="windowText" lastClr="000000"/>
                </a:solidFill>
                <a:effectLst/>
                <a:uLnTx/>
                <a:uFillTx/>
                <a:latin typeface="Arial"/>
                <a:ea typeface="+mn-ea"/>
                <a:cs typeface="Arial"/>
              </a:rPr>
              <a:t>RVfpga</a:t>
            </a:r>
            <a:r>
              <a:rPr kumimoji="0" lang="en-US" sz="3000" b="0" i="0" u="none" strike="noStrike" kern="1200" cap="none" spc="0" normalizeH="0" baseline="0" noProof="0" dirty="0">
                <a:ln>
                  <a:noFill/>
                </a:ln>
                <a:solidFill>
                  <a:sysClr val="windowText" lastClr="000000"/>
                </a:solidFill>
                <a:effectLst/>
                <a:uLnTx/>
                <a:uFillTx/>
                <a:latin typeface="Arial"/>
                <a:ea typeface="+mn-ea"/>
                <a:cs typeface="Arial"/>
              </a:rPr>
              <a:t>): course that shows how to:</a:t>
            </a:r>
          </a:p>
          <a:p>
            <a:pPr marL="742950" marR="0" lvl="1" indent="-285750" algn="l" defTabSz="457200" rtl="0" eaLnBrk="1" fontAlgn="auto" latinLnBrk="0" hangingPunct="1">
              <a:lnSpc>
                <a:spcPct val="100000"/>
              </a:lnSpc>
              <a:spcBef>
                <a:spcPts val="300"/>
              </a:spcBef>
              <a:spcAft>
                <a:spcPts val="0"/>
              </a:spcAft>
              <a:buClr>
                <a:srgbClr val="FBB116"/>
              </a:buClr>
              <a:buSzTx/>
              <a:buFont typeface="Arial"/>
              <a:buChar char="–"/>
              <a:tabLst/>
              <a:defRPr/>
            </a:pPr>
            <a:r>
              <a:rPr kumimoji="0" lang="en-US" b="1" i="0" u="none" strike="noStrike" kern="1200" cap="none" spc="0" normalizeH="0" baseline="0" noProof="0" dirty="0">
                <a:ln>
                  <a:noFill/>
                </a:ln>
                <a:solidFill>
                  <a:sysClr val="windowText" lastClr="000000"/>
                </a:solidFill>
                <a:effectLst/>
                <a:uLnTx/>
                <a:uFillTx/>
                <a:latin typeface="Arial"/>
                <a:ea typeface="+mn-ea"/>
                <a:cs typeface="Arial"/>
              </a:rPr>
              <a:t>Target</a:t>
            </a:r>
            <a:r>
              <a:rPr kumimoji="0" lang="en-US" b="0" i="0" u="none" strike="noStrike" kern="1200" cap="none" spc="0" normalizeH="0" baseline="0" noProof="0" dirty="0">
                <a:ln>
                  <a:noFill/>
                </a:ln>
                <a:solidFill>
                  <a:sysClr val="windowText" lastClr="000000"/>
                </a:solidFill>
                <a:effectLst/>
                <a:uLnTx/>
                <a:uFillTx/>
                <a:latin typeface="Arial"/>
                <a:ea typeface="+mn-ea"/>
                <a:cs typeface="Arial"/>
              </a:rPr>
              <a:t> </a:t>
            </a:r>
            <a:r>
              <a:rPr lang="en-US" dirty="0" err="1">
                <a:solidFill>
                  <a:sysClr val="windowText" lastClr="000000"/>
                </a:solidFill>
              </a:rPr>
              <a:t>SweRV</a:t>
            </a:r>
            <a:r>
              <a:rPr kumimoji="0" lang="en-US" b="0" i="0" u="none" strike="noStrike" kern="1200" cap="none" spc="0" normalizeH="0" baseline="0" noProof="0" dirty="0">
                <a:ln>
                  <a:noFill/>
                </a:ln>
                <a:solidFill>
                  <a:sysClr val="windowText" lastClr="000000"/>
                </a:solidFill>
                <a:effectLst/>
                <a:uLnTx/>
                <a:uFillTx/>
                <a:latin typeface="Arial"/>
                <a:ea typeface="+mn-ea"/>
                <a:cs typeface="Arial"/>
              </a:rPr>
              <a:t> </a:t>
            </a:r>
            <a:r>
              <a:rPr kumimoji="0" lang="en-US" b="1" i="0" u="none" strike="noStrike" kern="1200" cap="none" spc="0" normalizeH="0" baseline="0" noProof="0" dirty="0">
                <a:ln>
                  <a:noFill/>
                </a:ln>
                <a:solidFill>
                  <a:srgbClr val="0070C0"/>
                </a:solidFill>
                <a:effectLst/>
                <a:uLnTx/>
                <a:uFillTx/>
                <a:latin typeface="Arial"/>
                <a:ea typeface="+mn-ea"/>
                <a:cs typeface="Arial"/>
              </a:rPr>
              <a:t>commercial RISC-V core</a:t>
            </a:r>
            <a:r>
              <a:rPr kumimoji="0" lang="en-US" b="0" i="0" u="none" strike="noStrike" kern="1200" cap="none" spc="0" normalizeH="0" baseline="0" noProof="0" dirty="0">
                <a:ln>
                  <a:noFill/>
                </a:ln>
                <a:solidFill>
                  <a:srgbClr val="0070C0"/>
                </a:solidFill>
                <a:effectLst/>
                <a:uLnTx/>
                <a:uFillTx/>
                <a:latin typeface="Arial"/>
                <a:ea typeface="+mn-ea"/>
                <a:cs typeface="Arial"/>
              </a:rPr>
              <a:t> </a:t>
            </a:r>
            <a:r>
              <a:rPr kumimoji="0" lang="en-US" b="0" i="0" u="none" strike="noStrike" kern="1200" cap="none" spc="0" normalizeH="0" baseline="0" noProof="0" dirty="0">
                <a:ln>
                  <a:noFill/>
                </a:ln>
                <a:solidFill>
                  <a:sysClr val="windowText" lastClr="000000"/>
                </a:solidFill>
                <a:effectLst/>
                <a:uLnTx/>
                <a:uFillTx/>
                <a:latin typeface="Arial"/>
                <a:ea typeface="+mn-ea"/>
                <a:cs typeface="Arial"/>
              </a:rPr>
              <a:t>&amp; system-on-chip (SoC) to </a:t>
            </a:r>
            <a:r>
              <a:rPr kumimoji="0" lang="en-US" b="1" i="0" u="none" strike="noStrike" kern="1200" cap="none" spc="0" normalizeH="0" baseline="0" noProof="0" dirty="0">
                <a:ln>
                  <a:noFill/>
                </a:ln>
                <a:solidFill>
                  <a:sysClr val="windowText" lastClr="000000"/>
                </a:solidFill>
                <a:effectLst/>
                <a:uLnTx/>
                <a:uFillTx/>
                <a:latin typeface="Arial"/>
                <a:ea typeface="+mn-ea"/>
                <a:cs typeface="Arial"/>
              </a:rPr>
              <a:t>FPGA</a:t>
            </a:r>
          </a:p>
          <a:p>
            <a:pPr marL="742950" marR="0" lvl="1" indent="-285750" algn="l" defTabSz="457200" rtl="0" eaLnBrk="1" fontAlgn="auto" latinLnBrk="0" hangingPunct="1">
              <a:lnSpc>
                <a:spcPct val="100000"/>
              </a:lnSpc>
              <a:spcBef>
                <a:spcPts val="300"/>
              </a:spcBef>
              <a:spcAft>
                <a:spcPts val="0"/>
              </a:spcAft>
              <a:buClr>
                <a:srgbClr val="FBB116"/>
              </a:buClr>
              <a:buSzTx/>
              <a:buFont typeface="Arial"/>
              <a:buChar char="–"/>
              <a:tabLst/>
              <a:defRPr/>
            </a:pPr>
            <a:r>
              <a:rPr lang="en-US" b="1" dirty="0">
                <a:solidFill>
                  <a:sysClr val="windowText" lastClr="000000"/>
                </a:solidFill>
              </a:rPr>
              <a:t>Program </a:t>
            </a:r>
            <a:r>
              <a:rPr lang="en-US" dirty="0">
                <a:solidFill>
                  <a:sysClr val="windowText" lastClr="000000"/>
                </a:solidFill>
              </a:rPr>
              <a:t>the RISC-V SoC</a:t>
            </a:r>
            <a:endParaRPr kumimoji="0" lang="en-US" b="1" i="0" u="none" strike="noStrike" kern="1200" cap="none" spc="0" normalizeH="0" baseline="0" noProof="0" dirty="0">
              <a:ln>
                <a:noFill/>
              </a:ln>
              <a:solidFill>
                <a:sysClr val="windowText" lastClr="000000"/>
              </a:solidFill>
              <a:effectLst/>
              <a:uLnTx/>
              <a:uFillTx/>
              <a:latin typeface="Arial"/>
              <a:ea typeface="+mn-ea"/>
              <a:cs typeface="Arial"/>
            </a:endParaRPr>
          </a:p>
          <a:p>
            <a:pPr marL="742950" marR="0" lvl="1" indent="-285750" algn="l" defTabSz="457200" rtl="0" eaLnBrk="1" fontAlgn="auto" latinLnBrk="0" hangingPunct="1">
              <a:lnSpc>
                <a:spcPct val="100000"/>
              </a:lnSpc>
              <a:spcBef>
                <a:spcPts val="300"/>
              </a:spcBef>
              <a:spcAft>
                <a:spcPts val="0"/>
              </a:spcAft>
              <a:buClr>
                <a:srgbClr val="FBB116"/>
              </a:buClr>
              <a:buSzTx/>
              <a:buFont typeface="Arial"/>
              <a:buChar char="–"/>
              <a:tabLst/>
              <a:defRPr/>
            </a:pPr>
            <a:r>
              <a:rPr kumimoji="0" lang="en-US" b="1" i="0" u="none" strike="noStrike" kern="1200" cap="none" spc="0" normalizeH="0" baseline="0" noProof="0" dirty="0">
                <a:ln>
                  <a:noFill/>
                </a:ln>
                <a:solidFill>
                  <a:sysClr val="windowText" lastClr="000000"/>
                </a:solidFill>
                <a:effectLst/>
                <a:uLnTx/>
                <a:uFillTx/>
                <a:latin typeface="Arial"/>
                <a:ea typeface="+mn-ea"/>
                <a:cs typeface="Arial"/>
              </a:rPr>
              <a:t>Add more functionality</a:t>
            </a:r>
            <a:r>
              <a:rPr kumimoji="0" lang="en-US" b="0" i="0" u="none" strike="noStrike" kern="1200" cap="none" spc="0" normalizeH="0" baseline="0" noProof="0" dirty="0">
                <a:ln>
                  <a:noFill/>
                </a:ln>
                <a:solidFill>
                  <a:sysClr val="windowText" lastClr="000000"/>
                </a:solidFill>
                <a:effectLst/>
                <a:uLnTx/>
                <a:uFillTx/>
                <a:latin typeface="Arial"/>
                <a:ea typeface="+mn-ea"/>
                <a:cs typeface="Arial"/>
              </a:rPr>
              <a:t> to the RISC-V SoC</a:t>
            </a:r>
          </a:p>
          <a:p>
            <a:pPr marL="742950" marR="0" lvl="1" indent="-285750" algn="l" defTabSz="457200" rtl="0" eaLnBrk="1" fontAlgn="auto" latinLnBrk="0" hangingPunct="1">
              <a:lnSpc>
                <a:spcPct val="100000"/>
              </a:lnSpc>
              <a:spcBef>
                <a:spcPts val="300"/>
              </a:spcBef>
              <a:spcAft>
                <a:spcPts val="0"/>
              </a:spcAft>
              <a:buClr>
                <a:srgbClr val="FBB116"/>
              </a:buClr>
              <a:buSzTx/>
              <a:buFont typeface="Arial"/>
              <a:buChar char="–"/>
              <a:tabLst/>
              <a:defRPr/>
            </a:pPr>
            <a:r>
              <a:rPr kumimoji="0" lang="en-US" b="1" i="0" u="none" strike="noStrike" kern="1200" cap="none" spc="0" normalizeH="0" baseline="0" noProof="0" dirty="0">
                <a:ln>
                  <a:noFill/>
                </a:ln>
                <a:solidFill>
                  <a:sysClr val="windowText" lastClr="000000"/>
                </a:solidFill>
                <a:effectLst/>
                <a:uLnTx/>
                <a:uFillTx/>
                <a:latin typeface="Arial"/>
                <a:ea typeface="+mn-ea"/>
                <a:cs typeface="Arial"/>
              </a:rPr>
              <a:t>Analyze and modify</a:t>
            </a:r>
            <a:r>
              <a:rPr kumimoji="0" lang="en-US" b="0" i="0" u="none" strike="noStrike" kern="1200" cap="none" spc="0" normalizeH="0" baseline="0" noProof="0" dirty="0">
                <a:ln>
                  <a:noFill/>
                </a:ln>
                <a:solidFill>
                  <a:sysClr val="windowText" lastClr="000000"/>
                </a:solidFill>
                <a:effectLst/>
                <a:uLnTx/>
                <a:uFillTx/>
                <a:latin typeface="Arial"/>
                <a:ea typeface="+mn-ea"/>
                <a:cs typeface="Arial"/>
              </a:rPr>
              <a:t> the RISC-V core and memory hierarchy</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3000" b="0" i="0" u="none" strike="noStrike" kern="1200" cap="none" spc="0" normalizeH="0" baseline="0" noProof="0" dirty="0">
                <a:ln>
                  <a:noFill/>
                </a:ln>
                <a:solidFill>
                  <a:sysClr val="windowText" lastClr="000000"/>
                </a:solidFill>
                <a:effectLst/>
                <a:uLnTx/>
                <a:uFillTx/>
                <a:latin typeface="Arial"/>
                <a:ea typeface="+mn-ea"/>
                <a:cs typeface="Arial"/>
              </a:rPr>
              <a:t>The package is being developed by </a:t>
            </a:r>
            <a:r>
              <a:rPr kumimoji="0" lang="en-US" sz="3000" b="1" i="0" u="none" strike="noStrike" kern="1200" cap="none" spc="0" normalizeH="0" baseline="0" noProof="0" dirty="0">
                <a:ln>
                  <a:noFill/>
                </a:ln>
                <a:solidFill>
                  <a:sysClr val="windowText" lastClr="000000"/>
                </a:solidFill>
                <a:effectLst/>
                <a:uLnTx/>
                <a:uFillTx/>
                <a:latin typeface="Arial"/>
                <a:ea typeface="+mn-ea"/>
                <a:cs typeface="Arial"/>
              </a:rPr>
              <a:t>Imagination Technologies</a:t>
            </a:r>
            <a:r>
              <a:rPr kumimoji="0" lang="en-US" sz="3000" b="0" i="0" u="none" strike="noStrike" kern="1200" cap="none" spc="0" normalizeH="0" baseline="0" noProof="0" dirty="0">
                <a:ln>
                  <a:noFill/>
                </a:ln>
                <a:solidFill>
                  <a:sysClr val="windowText" lastClr="000000"/>
                </a:solidFill>
                <a:effectLst/>
                <a:uLnTx/>
                <a:uFillTx/>
                <a:latin typeface="Arial"/>
                <a:ea typeface="+mn-ea"/>
                <a:cs typeface="Arial"/>
              </a:rPr>
              <a:t> and its academic and industry partners.</a:t>
            </a:r>
          </a:p>
          <a:p>
            <a:pPr>
              <a:defRPr/>
            </a:pPr>
            <a:r>
              <a:rPr lang="en-US" sz="3200" dirty="0"/>
              <a:t>After completing the </a:t>
            </a:r>
            <a:r>
              <a:rPr lang="en-US" sz="3200" dirty="0" err="1"/>
              <a:t>RVfpga</a:t>
            </a:r>
            <a:r>
              <a:rPr lang="en-US" sz="3200" dirty="0"/>
              <a:t> Course, users will walk away with a </a:t>
            </a:r>
            <a:r>
              <a:rPr lang="en-US" sz="3200" b="1" dirty="0">
                <a:solidFill>
                  <a:srgbClr val="0070C0"/>
                </a:solidFill>
              </a:rPr>
              <a:t>commercial RISC-V processor, SoC, and ecosystem</a:t>
            </a:r>
            <a:r>
              <a:rPr lang="en-US" sz="3200" dirty="0"/>
              <a:t> that they understand and know how to use and modify.</a:t>
            </a:r>
          </a:p>
          <a:p>
            <a:pPr marL="742950" marR="0" lvl="1" indent="-285750" algn="l" defTabSz="457200" rtl="0" eaLnBrk="1" fontAlgn="auto" latinLnBrk="0" hangingPunct="1">
              <a:lnSpc>
                <a:spcPct val="100000"/>
              </a:lnSpc>
              <a:spcBef>
                <a:spcPct val="20000"/>
              </a:spcBef>
              <a:spcAft>
                <a:spcPts val="0"/>
              </a:spcAft>
              <a:buClr>
                <a:srgbClr val="FBB116"/>
              </a:buClr>
              <a:buSzTx/>
              <a:buFont typeface="Arial"/>
              <a:buChar char="–"/>
              <a:tabLst/>
              <a:defRPr/>
            </a:pPr>
            <a:endParaRPr kumimoji="0" lang="en-US" sz="2600" b="0" i="0" u="none" strike="noStrike" kern="1200" cap="none" spc="0" normalizeH="0" baseline="0" noProof="0" dirty="0">
              <a:ln>
                <a:noFill/>
              </a:ln>
              <a:solidFill>
                <a:sysClr val="windowText" lastClr="000000"/>
              </a:solidFill>
              <a:effectLst/>
              <a:uLnTx/>
              <a:uFillTx/>
              <a:latin typeface="Arial"/>
              <a:ea typeface="+mn-ea"/>
              <a:cs typeface="Arial"/>
            </a:endParaRPr>
          </a:p>
        </p:txBody>
      </p:sp>
      <p:sp>
        <p:nvSpPr>
          <p:cNvPr id="6" name="TextBox 5">
            <a:extLst>
              <a:ext uri="{FF2B5EF4-FFF2-40B4-BE49-F238E27FC236}">
                <a16:creationId xmlns:a16="http://schemas.microsoft.com/office/drawing/2014/main" id="{0D846A57-C54E-4E5A-8FB5-378B1A08F993}"/>
              </a:ext>
            </a:extLst>
          </p:cNvPr>
          <p:cNvSpPr txBox="1"/>
          <p:nvPr/>
        </p:nvSpPr>
        <p:spPr>
          <a:xfrm>
            <a:off x="1423137" y="5790002"/>
            <a:ext cx="8888712" cy="369332"/>
          </a:xfrm>
          <a:prstGeom prst="rect">
            <a:avLst/>
          </a:prstGeom>
          <a:noFill/>
          <a:ln w="28575">
            <a:solidFill>
              <a:schemeClr val="accent1"/>
            </a:solidFill>
          </a:ln>
        </p:spPr>
        <p:txBody>
          <a:bodyPr wrap="square">
            <a:spAutoFit/>
          </a:bodyPr>
          <a:lstStyle/>
          <a:p>
            <a:r>
              <a:rPr kumimoji="0" lang="en-US" sz="1800" b="0" i="0" u="none" strike="noStrike" kern="1200" cap="none" spc="0" normalizeH="0" baseline="0" noProof="0" dirty="0">
                <a:ln>
                  <a:noFill/>
                </a:ln>
                <a:solidFill>
                  <a:sysClr val="windowText" lastClr="000000"/>
                </a:solidFill>
                <a:effectLst/>
                <a:uLnTx/>
                <a:uFillTx/>
                <a:latin typeface="Arial"/>
                <a:ea typeface="+mn-ea"/>
                <a:cs typeface="Arial"/>
              </a:rPr>
              <a:t>This section of slides covers material in the </a:t>
            </a:r>
            <a:r>
              <a:rPr kumimoji="0" lang="en-US" sz="1800" b="1" i="0" u="none" strike="noStrike" kern="1200" cap="none" spc="0" normalizeH="0" baseline="0" noProof="0" dirty="0">
                <a:ln>
                  <a:noFill/>
                </a:ln>
                <a:solidFill>
                  <a:sysClr val="windowText" lastClr="000000"/>
                </a:solidFill>
                <a:effectLst/>
                <a:uLnTx/>
                <a:uFillTx/>
                <a:latin typeface="Arial"/>
                <a:ea typeface="+mn-ea"/>
                <a:cs typeface="Arial"/>
              </a:rPr>
              <a:t>Getting Started Guide (GSG) Section 1</a:t>
            </a:r>
            <a:r>
              <a:rPr kumimoji="0" lang="en-US" sz="1800" b="0" i="0" u="none" strike="noStrike" kern="1200" cap="none" spc="0" normalizeH="0" baseline="0" noProof="0" dirty="0">
                <a:ln>
                  <a:noFill/>
                </a:ln>
                <a:solidFill>
                  <a:sysClr val="windowText" lastClr="000000"/>
                </a:solidFill>
                <a:effectLst/>
                <a:uLnTx/>
                <a:uFillTx/>
                <a:latin typeface="Arial"/>
                <a:ea typeface="+mn-ea"/>
                <a:cs typeface="Arial"/>
              </a:rPr>
              <a:t>.</a:t>
            </a:r>
            <a:endParaRPr lang="en-US" dirty="0"/>
          </a:p>
        </p:txBody>
      </p:sp>
    </p:spTree>
    <p:extLst>
      <p:ext uri="{BB962C8B-B14F-4D97-AF65-F5344CB8AC3E}">
        <p14:creationId xmlns:p14="http://schemas.microsoft.com/office/powerpoint/2010/main" val="1581056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a:t>HelloWorld Example (Section 6.F of GSG)</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443430" y="902523"/>
            <a:ext cx="11515023" cy="446512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marR="0" lvl="0" indent="-514350" algn="l" defTabSz="457200" rtl="0" eaLnBrk="1" fontAlgn="auto" latinLnBrk="0" hangingPunct="1">
              <a:lnSpc>
                <a:spcPct val="100000"/>
              </a:lnSpc>
              <a:spcBef>
                <a:spcPct val="20000"/>
              </a:spcBef>
              <a:spcAft>
                <a:spcPts val="0"/>
              </a:spcAft>
              <a:buClr>
                <a:srgbClr val="FBB116"/>
              </a:buClr>
              <a:buSzTx/>
              <a:buFont typeface="+mj-lt"/>
              <a:buAutoNum type="arabicPeriod"/>
              <a:tabLst/>
              <a:defRPr/>
            </a:pPr>
            <a:r>
              <a:rPr lang="en-US" dirty="0">
                <a:solidFill>
                  <a:sysClr val="windowText" lastClr="000000"/>
                </a:solidFill>
              </a:rPr>
              <a:t>Open </a:t>
            </a:r>
            <a:r>
              <a:rPr lang="en-US" dirty="0" err="1">
                <a:solidFill>
                  <a:sysClr val="windowText" lastClr="000000"/>
                </a:solidFill>
              </a:rPr>
              <a:t>VSCode</a:t>
            </a:r>
            <a:r>
              <a:rPr lang="en-US" dirty="0">
                <a:solidFill>
                  <a:sysClr val="windowText" lastClr="000000"/>
                </a:solidFill>
              </a:rPr>
              <a:t> and </a:t>
            </a:r>
            <a:r>
              <a:rPr lang="en-US" dirty="0" err="1">
                <a:solidFill>
                  <a:sysClr val="windowText" lastClr="000000"/>
                </a:solidFill>
              </a:rPr>
              <a:t>PlatformIO</a:t>
            </a:r>
            <a:r>
              <a:rPr lang="en-US" dirty="0">
                <a:solidFill>
                  <a:sysClr val="windowText" lastClr="000000"/>
                </a:solidFill>
              </a:rPr>
              <a:t>. </a:t>
            </a:r>
            <a:r>
              <a:rPr lang="en-GB" dirty="0"/>
              <a:t>Click on </a:t>
            </a:r>
            <a:r>
              <a:rPr lang="en-GB" b="1" dirty="0">
                <a:solidFill>
                  <a:srgbClr val="0070C0"/>
                </a:solidFill>
              </a:rPr>
              <a:t>File → Close Folder</a:t>
            </a:r>
            <a:r>
              <a:rPr lang="en-GB" dirty="0"/>
              <a:t>. Click on </a:t>
            </a:r>
            <a:r>
              <a:rPr lang="en-GB" b="1" dirty="0">
                <a:solidFill>
                  <a:srgbClr val="0070C0"/>
                </a:solidFill>
              </a:rPr>
              <a:t>File → Open Folder</a:t>
            </a:r>
            <a:r>
              <a:rPr lang="en-GB" dirty="0">
                <a:solidFill>
                  <a:srgbClr val="0070C0"/>
                </a:solidFill>
              </a:rPr>
              <a:t> </a:t>
            </a:r>
            <a:r>
              <a:rPr lang="en-GB" dirty="0"/>
              <a:t>from the top file menu and select:</a:t>
            </a:r>
            <a:endParaRPr lang="es-ES" dirty="0"/>
          </a:p>
          <a:p>
            <a:pPr marL="0" indent="0">
              <a:buNone/>
            </a:pPr>
            <a:r>
              <a:rPr lang="en-GB" i="1" dirty="0"/>
              <a:t>		[</a:t>
            </a:r>
            <a:r>
              <a:rPr lang="en-GB" i="1" dirty="0" err="1"/>
              <a:t>RVfpgaPath</a:t>
            </a:r>
            <a:r>
              <a:rPr lang="en-GB" i="1" dirty="0"/>
              <a:t>]\</a:t>
            </a:r>
            <a:r>
              <a:rPr lang="en-GB" i="1" dirty="0" err="1"/>
              <a:t>RVfpga</a:t>
            </a:r>
            <a:r>
              <a:rPr lang="en-GB" i="1" dirty="0"/>
              <a:t>\examples\</a:t>
            </a:r>
            <a:r>
              <a:rPr lang="en-GB" i="1" dirty="0" err="1"/>
              <a:t>HelloWorld_C</a:t>
            </a:r>
            <a:r>
              <a:rPr lang="en-GB" i="1" dirty="0"/>
              <a:t>-Lang</a:t>
            </a:r>
          </a:p>
          <a:p>
            <a:pPr marL="514350" indent="-514350">
              <a:buFont typeface="+mj-lt"/>
              <a:buAutoNum type="arabicPeriod" startAt="2"/>
            </a:pPr>
            <a:r>
              <a:rPr lang="en-GB" dirty="0"/>
              <a:t>Configure the system: </a:t>
            </a:r>
          </a:p>
          <a:p>
            <a:pPr lvl="1" indent="-342900"/>
            <a:r>
              <a:rPr lang="en-GB" dirty="0" err="1"/>
              <a:t>PlatformIO</a:t>
            </a:r>
            <a:r>
              <a:rPr lang="en-GB" dirty="0"/>
              <a:t> serial monitor: Use </a:t>
            </a:r>
            <a:r>
              <a:rPr lang="en-GB" i="1" dirty="0" err="1"/>
              <a:t>monitor_speed</a:t>
            </a:r>
            <a:r>
              <a:rPr lang="en-GB" dirty="0"/>
              <a:t> parameter in file </a:t>
            </a:r>
            <a:r>
              <a:rPr lang="en-GB" i="1" dirty="0"/>
              <a:t>platformio.ini</a:t>
            </a:r>
          </a:p>
          <a:p>
            <a:pPr lvl="1" indent="-342900"/>
            <a:r>
              <a:rPr lang="en-GB" dirty="0"/>
              <a:t>In Linux, add yourself to the </a:t>
            </a:r>
            <a:r>
              <a:rPr lang="en-GB" i="1" dirty="0" err="1"/>
              <a:t>dialout</a:t>
            </a:r>
            <a:r>
              <a:rPr lang="en-GB" dirty="0"/>
              <a:t>, </a:t>
            </a:r>
            <a:r>
              <a:rPr lang="en-GB" i="1" dirty="0" err="1"/>
              <a:t>tty</a:t>
            </a:r>
            <a:r>
              <a:rPr lang="en-GB" i="1" dirty="0"/>
              <a:t> </a:t>
            </a:r>
            <a:r>
              <a:rPr lang="en-GB" dirty="0"/>
              <a:t>and </a:t>
            </a:r>
            <a:r>
              <a:rPr lang="en-GB" i="1" dirty="0" err="1"/>
              <a:t>uucp</a:t>
            </a:r>
            <a:r>
              <a:rPr lang="en-GB" i="1" dirty="0"/>
              <a:t> </a:t>
            </a:r>
            <a:r>
              <a:rPr lang="en-GB" dirty="0"/>
              <a:t>groups</a:t>
            </a:r>
          </a:p>
          <a:p>
            <a:pPr marL="514350" indent="-514350">
              <a:buFont typeface="+mj-lt"/>
              <a:buAutoNum type="arabicPeriod" startAt="2"/>
            </a:pPr>
            <a:r>
              <a:rPr lang="es-ES" dirty="0" err="1"/>
              <a:t>Download</a:t>
            </a:r>
            <a:r>
              <a:rPr lang="es-ES" dirty="0"/>
              <a:t> and </a:t>
            </a:r>
            <a:r>
              <a:rPr lang="es-ES" dirty="0" err="1"/>
              <a:t>execute</a:t>
            </a:r>
            <a:r>
              <a:rPr lang="es-ES" dirty="0"/>
              <a:t> </a:t>
            </a:r>
            <a:r>
              <a:rPr lang="es-ES" dirty="0" err="1"/>
              <a:t>example</a:t>
            </a:r>
            <a:r>
              <a:rPr lang="es-ES" dirty="0"/>
              <a:t> </a:t>
            </a:r>
            <a:r>
              <a:rPr lang="es-ES" dirty="0" err="1"/>
              <a:t>HelloWorld</a:t>
            </a:r>
            <a:r>
              <a:rPr lang="es-ES" dirty="0"/>
              <a:t>. </a:t>
            </a:r>
            <a:r>
              <a:rPr lang="en-GB" dirty="0"/>
              <a:t>When the program starts to run, open the serial monitor, by clicking on the </a:t>
            </a:r>
            <a:r>
              <a:rPr lang="en-GB" i="1" dirty="0"/>
              <a:t>plug</a:t>
            </a:r>
            <a:r>
              <a:rPr lang="en-GB" dirty="0"/>
              <a:t> button available on the bottom of VS Code.</a:t>
            </a:r>
            <a:endParaRPr lang="es-ES" dirty="0"/>
          </a:p>
        </p:txBody>
      </p:sp>
    </p:spTree>
    <p:extLst>
      <p:ext uri="{BB962C8B-B14F-4D97-AF65-F5344CB8AC3E}">
        <p14:creationId xmlns:p14="http://schemas.microsoft.com/office/powerpoint/2010/main" val="3946197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14300" y="95535"/>
            <a:ext cx="12077699" cy="680114"/>
          </a:xfrm>
        </p:spPr>
        <p:txBody>
          <a:bodyPr>
            <a:noAutofit/>
          </a:bodyPr>
          <a:lstStyle/>
          <a:p>
            <a:r>
              <a:rPr lang="en-US" sz="4000" b="1" dirty="0"/>
              <a:t>HelloWorld – Simulation in Whisper (Section 8 of GSG)</a:t>
            </a:r>
          </a:p>
        </p:txBody>
      </p:sp>
      <p:sp>
        <p:nvSpPr>
          <p:cNvPr id="3" name="Content Placeholder 1">
            <a:extLst>
              <a:ext uri="{FF2B5EF4-FFF2-40B4-BE49-F238E27FC236}">
                <a16:creationId xmlns:a16="http://schemas.microsoft.com/office/drawing/2014/main" id="{1367720C-A48A-46D5-A5B0-5BA3D0148191}"/>
              </a:ext>
            </a:extLst>
          </p:cNvPr>
          <p:cNvSpPr txBox="1">
            <a:spLocks/>
          </p:cNvSpPr>
          <p:nvPr/>
        </p:nvSpPr>
        <p:spPr>
          <a:xfrm>
            <a:off x="443430" y="914403"/>
            <a:ext cx="11515023" cy="4156366"/>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dirty="0"/>
              <a:t>Click on </a:t>
            </a:r>
            <a:r>
              <a:rPr lang="en-GB" i="1" dirty="0"/>
              <a:t>File</a:t>
            </a:r>
            <a:r>
              <a:rPr lang="en-GB" dirty="0"/>
              <a:t> → </a:t>
            </a:r>
            <a:r>
              <a:rPr lang="en-GB" i="1" dirty="0"/>
              <a:t>Open File</a:t>
            </a:r>
            <a:r>
              <a:rPr lang="en-GB" dirty="0"/>
              <a:t> and double-click on </a:t>
            </a:r>
            <a:r>
              <a:rPr lang="en-GB" i="1" dirty="0"/>
              <a:t>[</a:t>
            </a:r>
            <a:r>
              <a:rPr lang="en-GB" i="1" dirty="0" err="1"/>
              <a:t>RVfpgaPath</a:t>
            </a:r>
            <a:r>
              <a:rPr lang="en-GB" i="1" dirty="0"/>
              <a:t>]/</a:t>
            </a:r>
            <a:r>
              <a:rPr lang="en-GB" i="1" dirty="0" err="1"/>
              <a:t>RVfpga</a:t>
            </a:r>
            <a:r>
              <a:rPr lang="en-GB" i="1" dirty="0"/>
              <a:t>/examples/</a:t>
            </a:r>
            <a:r>
              <a:rPr lang="en-GB" i="1" dirty="0" err="1"/>
              <a:t>HelloWorld_C</a:t>
            </a:r>
            <a:r>
              <a:rPr lang="en-GB" i="1" dirty="0"/>
              <a:t>-Lang/platformio.ini</a:t>
            </a:r>
            <a:r>
              <a:rPr lang="en-GB" dirty="0"/>
              <a:t>, and set </a:t>
            </a:r>
            <a:r>
              <a:rPr lang="en-GB" b="1" dirty="0"/>
              <a:t>whisper</a:t>
            </a:r>
            <a:r>
              <a:rPr lang="en-GB" dirty="0"/>
              <a:t> as the debug tool by uncommenting line 17.</a:t>
            </a:r>
          </a:p>
          <a:p>
            <a:pPr>
              <a:defRPr/>
            </a:pPr>
            <a:r>
              <a:rPr lang="en-GB" dirty="0"/>
              <a:t>Launch the debugger as usual. You can now debug the program exactly as you did in Section 6.B, but this time the program is running in simulation on Whisper instead of on the </a:t>
            </a:r>
            <a:r>
              <a:rPr lang="en-GB" dirty="0" err="1"/>
              <a:t>Nexys</a:t>
            </a:r>
            <a:r>
              <a:rPr lang="en-GB" dirty="0"/>
              <a:t> A7 FPGA board.</a:t>
            </a:r>
          </a:p>
          <a:p>
            <a:pPr>
              <a:defRPr/>
            </a:pPr>
            <a:r>
              <a:rPr lang="en-GB" dirty="0"/>
              <a:t>Given that this program uses the </a:t>
            </a:r>
            <a:r>
              <a:rPr lang="en-GB" i="1" dirty="0" err="1"/>
              <a:t>printfNexys</a:t>
            </a:r>
            <a:r>
              <a:rPr lang="en-GB" dirty="0"/>
              <a:t> function in Whisper, you should not open the </a:t>
            </a:r>
            <a:r>
              <a:rPr lang="en-GB" dirty="0" err="1"/>
              <a:t>PlatformIO</a:t>
            </a:r>
            <a:r>
              <a:rPr lang="en-GB" dirty="0"/>
              <a:t> serial monitor, as messages are shown in the DEBUG console instead.</a:t>
            </a:r>
            <a:endParaRPr lang="es-ES" dirty="0"/>
          </a:p>
        </p:txBody>
      </p:sp>
    </p:spTree>
    <p:extLst>
      <p:ext uri="{BB962C8B-B14F-4D97-AF65-F5344CB8AC3E}">
        <p14:creationId xmlns:p14="http://schemas.microsoft.com/office/powerpoint/2010/main" val="1033271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rmAutofit/>
          </a:bodyPr>
          <a:lstStyle/>
          <a:p>
            <a:r>
              <a:rPr lang="en-US" sz="9500" dirty="0">
                <a:solidFill>
                  <a:srgbClr val="002060"/>
                </a:solidFill>
                <a:latin typeface="+mn-lt"/>
              </a:rPr>
              <a:t>Lab 1:</a:t>
            </a:r>
            <a:br>
              <a:rPr lang="en-US" sz="9500" dirty="0">
                <a:solidFill>
                  <a:srgbClr val="002060"/>
                </a:solidFill>
                <a:latin typeface="+mn-lt"/>
              </a:rPr>
            </a:br>
            <a:r>
              <a:rPr lang="en-US" sz="9500" dirty="0">
                <a:solidFill>
                  <a:srgbClr val="002060"/>
                </a:solidFill>
                <a:latin typeface="+mn-lt"/>
              </a:rPr>
              <a:t>C Programming</a:t>
            </a:r>
          </a:p>
        </p:txBody>
      </p:sp>
    </p:spTree>
    <p:extLst>
      <p:ext uri="{BB962C8B-B14F-4D97-AF65-F5344CB8AC3E}">
        <p14:creationId xmlns:p14="http://schemas.microsoft.com/office/powerpoint/2010/main" val="5832046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1: C Programming</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324674" y="1087588"/>
            <a:ext cx="11468213" cy="5075705"/>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3200" dirty="0">
                <a:effectLst/>
                <a:latin typeface="Arial" panose="020B0604020202020204" pitchFamily="34" charset="0"/>
                <a:ea typeface="SimSun" panose="02010600030101010101" pitchFamily="2" charset="-122"/>
              </a:rPr>
              <a:t>Create </a:t>
            </a:r>
            <a:r>
              <a:rPr lang="en-US" sz="3200" b="1" dirty="0" err="1">
                <a:effectLst/>
                <a:latin typeface="Arial" panose="020B0604020202020204" pitchFamily="34" charset="0"/>
                <a:ea typeface="SimSun" panose="02010600030101010101" pitchFamily="2" charset="-122"/>
              </a:rPr>
              <a:t>PlatformIO</a:t>
            </a:r>
            <a:r>
              <a:rPr lang="en-US" sz="3200" b="1" dirty="0">
                <a:effectLst/>
                <a:latin typeface="Arial" panose="020B0604020202020204" pitchFamily="34" charset="0"/>
                <a:ea typeface="SimSun" panose="02010600030101010101" pitchFamily="2" charset="-122"/>
              </a:rPr>
              <a:t> project </a:t>
            </a:r>
            <a:r>
              <a:rPr lang="en-US" sz="3200" dirty="0">
                <a:effectLst/>
                <a:latin typeface="Arial" panose="020B0604020202020204" pitchFamily="34" charset="0"/>
                <a:ea typeface="SimSun" panose="02010600030101010101" pitchFamily="2" charset="-122"/>
              </a:rPr>
              <a:t>from scratch</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3200" dirty="0">
                <a:latin typeface="Arial" panose="020B0604020202020204" pitchFamily="34" charset="0"/>
                <a:ea typeface="SimSun" panose="02010600030101010101" pitchFamily="2" charset="-122"/>
              </a:rPr>
              <a:t>Add example </a:t>
            </a:r>
            <a:r>
              <a:rPr lang="en-US" sz="3200" b="1" dirty="0">
                <a:latin typeface="Arial" panose="020B0604020202020204" pitchFamily="34" charset="0"/>
                <a:ea typeface="SimSun" panose="02010600030101010101" pitchFamily="2" charset="-122"/>
              </a:rPr>
              <a:t>C programs </a:t>
            </a:r>
            <a:r>
              <a:rPr lang="en-US" sz="3200" dirty="0">
                <a:latin typeface="Arial" panose="020B0604020202020204" pitchFamily="34" charset="0"/>
                <a:ea typeface="SimSun" panose="02010600030101010101" pitchFamily="2" charset="-122"/>
              </a:rPr>
              <a:t>to the project:</a:t>
            </a:r>
          </a:p>
          <a:p>
            <a:pPr lvl="1" indent="-342900">
              <a:buFont typeface="Arial"/>
              <a:buChar char="•"/>
              <a:defRPr/>
            </a:pPr>
            <a:r>
              <a:rPr lang="en-US" sz="2800" b="1" dirty="0" err="1">
                <a:latin typeface="Arial" panose="020B0604020202020204" pitchFamily="34" charset="0"/>
                <a:ea typeface="SimSun" panose="02010600030101010101" pitchFamily="2" charset="-122"/>
              </a:rPr>
              <a:t>LedsSwitches</a:t>
            </a:r>
            <a:endParaRPr lang="en-US" sz="2800" b="1" dirty="0">
              <a:latin typeface="Arial" panose="020B0604020202020204" pitchFamily="34" charset="0"/>
              <a:ea typeface="SimSun" panose="02010600030101010101" pitchFamily="2" charset="-122"/>
            </a:endParaRPr>
          </a:p>
          <a:p>
            <a:pPr lvl="1" indent="-342900">
              <a:buFont typeface="Arial"/>
              <a:buChar char="•"/>
              <a:defRPr/>
            </a:pPr>
            <a:r>
              <a:rPr lang="en-US" sz="2800" b="1" dirty="0">
                <a:latin typeface="Arial" panose="020B0604020202020204" pitchFamily="34" charset="0"/>
                <a:ea typeface="SimSun" panose="02010600030101010101" pitchFamily="2" charset="-122"/>
              </a:rPr>
              <a:t>HelloWorld</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3200" b="1" dirty="0">
                <a:effectLst/>
                <a:latin typeface="Arial" panose="020B0604020202020204" pitchFamily="34" charset="0"/>
                <a:ea typeface="SimSun" panose="02010600030101010101" pitchFamily="2" charset="-122"/>
              </a:rPr>
              <a:t>R</a:t>
            </a:r>
            <a:r>
              <a:rPr lang="en-US" sz="3200" b="1" dirty="0">
                <a:latin typeface="Arial" panose="020B0604020202020204" pitchFamily="34" charset="0"/>
                <a:ea typeface="SimSun" panose="02010600030101010101" pitchFamily="2" charset="-122"/>
              </a:rPr>
              <a:t>un </a:t>
            </a:r>
            <a:r>
              <a:rPr lang="en-US" sz="3200" dirty="0">
                <a:latin typeface="Arial" panose="020B0604020202020204" pitchFamily="34" charset="0"/>
                <a:ea typeface="SimSun" panose="02010600030101010101" pitchFamily="2" charset="-122"/>
              </a:rPr>
              <a:t>and </a:t>
            </a:r>
            <a:r>
              <a:rPr lang="en-US" sz="3200" b="1" dirty="0">
                <a:latin typeface="Arial" panose="020B0604020202020204" pitchFamily="34" charset="0"/>
                <a:ea typeface="SimSun" panose="02010600030101010101" pitchFamily="2" charset="-122"/>
              </a:rPr>
              <a:t>debug </a:t>
            </a:r>
            <a:r>
              <a:rPr lang="en-US" sz="3200" dirty="0">
                <a:latin typeface="Arial" panose="020B0604020202020204" pitchFamily="34" charset="0"/>
                <a:ea typeface="SimSun" panose="02010600030101010101" pitchFamily="2" charset="-122"/>
              </a:rPr>
              <a:t>the two programs:</a:t>
            </a:r>
          </a:p>
          <a:p>
            <a:pPr lvl="1" indent="-342900">
              <a:buFont typeface="Arial"/>
              <a:buChar char="•"/>
              <a:defRPr/>
            </a:pPr>
            <a:r>
              <a:rPr lang="en-US" sz="2800" dirty="0">
                <a:latin typeface="Arial" panose="020B0604020202020204" pitchFamily="34" charset="0"/>
                <a:ea typeface="SimSun" panose="02010600030101010101" pitchFamily="2" charset="-122"/>
              </a:rPr>
              <a:t>On the board</a:t>
            </a:r>
          </a:p>
          <a:p>
            <a:pPr lvl="1" indent="-342900">
              <a:buFont typeface="Arial"/>
              <a:buChar char="•"/>
              <a:defRPr/>
            </a:pPr>
            <a:r>
              <a:rPr lang="en-US" sz="2800" dirty="0">
                <a:latin typeface="Arial" panose="020B0604020202020204" pitchFamily="34" charset="0"/>
                <a:ea typeface="SimSun" panose="02010600030101010101" pitchFamily="2" charset="-122"/>
              </a:rPr>
              <a:t>On Whisper</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3200" dirty="0">
                <a:effectLst/>
                <a:latin typeface="Arial" panose="020B0604020202020204" pitchFamily="34" charset="0"/>
                <a:ea typeface="SimSun" panose="02010600030101010101" pitchFamily="2" charset="-122"/>
              </a:rPr>
              <a:t>Complete </a:t>
            </a:r>
            <a:r>
              <a:rPr lang="en-US" sz="3200" dirty="0">
                <a:latin typeface="Arial" panose="020B0604020202020204" pitchFamily="34" charset="0"/>
                <a:ea typeface="SimSun" panose="02010600030101010101" pitchFamily="2" charset="-122"/>
              </a:rPr>
              <a:t>the </a:t>
            </a:r>
            <a:r>
              <a:rPr lang="en-US" sz="3200" b="1" dirty="0">
                <a:latin typeface="Arial" panose="020B0604020202020204" pitchFamily="34" charset="0"/>
                <a:ea typeface="SimSun" panose="02010600030101010101" pitchFamily="2" charset="-122"/>
              </a:rPr>
              <a:t>exercises</a:t>
            </a:r>
            <a:r>
              <a:rPr lang="en-US" sz="3200" dirty="0">
                <a:latin typeface="Arial" panose="020B0604020202020204" pitchFamily="34" charset="0"/>
                <a:ea typeface="SimSun" panose="02010600030101010101" pitchFamily="2" charset="-122"/>
              </a:rPr>
              <a:t> at end of lab</a:t>
            </a:r>
            <a:endParaRPr lang="en-GB" sz="3200" dirty="0">
              <a:latin typeface="Arial" panose="020B0604020202020204" pitchFamily="34" charset="0"/>
              <a:ea typeface="SimSun" panose="02010600030101010101" pitchFamily="2" charset="-122"/>
            </a:endParaRP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endParaRPr lang="en-GB" sz="3200" dirty="0">
              <a:effectLst/>
              <a:latin typeface="Arial" panose="020B0604020202020204" pitchFamily="34" charset="0"/>
              <a:ea typeface="SimSun" panose="02010600030101010101" pitchFamily="2" charset="-122"/>
            </a:endParaRPr>
          </a:p>
          <a:p>
            <a:pPr marL="0" marR="0" lvl="0" indent="0" algn="l" defTabSz="457200" rtl="0" eaLnBrk="1" fontAlgn="auto" latinLnBrk="0" hangingPunct="1">
              <a:lnSpc>
                <a:spcPct val="100000"/>
              </a:lnSpc>
              <a:spcBef>
                <a:spcPct val="20000"/>
              </a:spcBef>
              <a:spcAft>
                <a:spcPts val="0"/>
              </a:spcAft>
              <a:buClr>
                <a:srgbClr val="FBB116"/>
              </a:buClr>
              <a:buSzTx/>
              <a:buNone/>
              <a:tabLst/>
              <a:defRPr/>
            </a:pPr>
            <a:endParaRPr kumimoji="0" lang="en-GB" sz="3200" i="0" u="none" strike="noStrike" kern="1200" cap="none" spc="0" normalizeH="0" baseline="0" noProof="0" dirty="0">
              <a:ln>
                <a:noFill/>
              </a:ln>
              <a:solidFill>
                <a:sysClr val="windowText" lastClr="000000"/>
              </a:solidFill>
              <a:effectLst/>
              <a:uLnTx/>
              <a:uFillTx/>
              <a:latin typeface="Arial"/>
              <a:ea typeface="+mn-ea"/>
              <a:cs typeface="Arial"/>
            </a:endParaRPr>
          </a:p>
        </p:txBody>
      </p:sp>
    </p:spTree>
    <p:extLst>
      <p:ext uri="{BB962C8B-B14F-4D97-AF65-F5344CB8AC3E}">
        <p14:creationId xmlns:p14="http://schemas.microsoft.com/office/powerpoint/2010/main" val="439989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1: Memory-Mapped I/O Addresses</a:t>
            </a:r>
          </a:p>
        </p:txBody>
      </p:sp>
      <p:graphicFrame>
        <p:nvGraphicFramePr>
          <p:cNvPr id="2" name="Table 2">
            <a:extLst>
              <a:ext uri="{FF2B5EF4-FFF2-40B4-BE49-F238E27FC236}">
                <a16:creationId xmlns:a16="http://schemas.microsoft.com/office/drawing/2014/main" id="{5AC2C29E-CA20-4E4C-8B66-263A2BF13B01}"/>
              </a:ext>
            </a:extLst>
          </p:cNvPr>
          <p:cNvGraphicFramePr>
            <a:graphicFrameLocks noGrp="1"/>
          </p:cNvGraphicFramePr>
          <p:nvPr/>
        </p:nvGraphicFramePr>
        <p:xfrm>
          <a:off x="342900" y="1283546"/>
          <a:ext cx="11506200" cy="1973535"/>
        </p:xfrm>
        <a:graphic>
          <a:graphicData uri="http://schemas.openxmlformats.org/drawingml/2006/table">
            <a:tbl>
              <a:tblPr firstRow="1" bandRow="1">
                <a:tableStyleId>{5C22544A-7EE6-4342-B048-85BDC9FD1C3A}</a:tableStyleId>
              </a:tblPr>
              <a:tblGrid>
                <a:gridCol w="5875020">
                  <a:extLst>
                    <a:ext uri="{9D8B030D-6E8A-4147-A177-3AD203B41FA5}">
                      <a16:colId xmlns:a16="http://schemas.microsoft.com/office/drawing/2014/main" val="227304795"/>
                    </a:ext>
                  </a:extLst>
                </a:gridCol>
                <a:gridCol w="5631180">
                  <a:extLst>
                    <a:ext uri="{9D8B030D-6E8A-4147-A177-3AD203B41FA5}">
                      <a16:colId xmlns:a16="http://schemas.microsoft.com/office/drawing/2014/main" val="315965539"/>
                    </a:ext>
                  </a:extLst>
                </a:gridCol>
              </a:tblGrid>
              <a:tr h="585894">
                <a:tc>
                  <a:txBody>
                    <a:bodyPr/>
                    <a:lstStyle/>
                    <a:p>
                      <a:r>
                        <a:rPr lang="en-US" sz="3200" dirty="0"/>
                        <a:t>Device</a:t>
                      </a:r>
                    </a:p>
                  </a:txBody>
                  <a:tcPr/>
                </a:tc>
                <a:tc>
                  <a:txBody>
                    <a:bodyPr/>
                    <a:lstStyle/>
                    <a:p>
                      <a:r>
                        <a:rPr lang="en-US" sz="3200" dirty="0"/>
                        <a:t>Memory-Mapped I/O Address</a:t>
                      </a:r>
                    </a:p>
                  </a:txBody>
                  <a:tcPr/>
                </a:tc>
                <a:extLst>
                  <a:ext uri="{0D108BD9-81ED-4DB2-BD59-A6C34878D82A}">
                    <a16:rowId xmlns:a16="http://schemas.microsoft.com/office/drawing/2014/main" val="901317517"/>
                  </a:ext>
                </a:extLst>
              </a:tr>
              <a:tr h="462547">
                <a:tc>
                  <a:txBody>
                    <a:bodyPr/>
                    <a:lstStyle/>
                    <a:p>
                      <a:r>
                        <a:rPr lang="en-US" sz="2400" b="1" dirty="0"/>
                        <a:t>Switches</a:t>
                      </a:r>
                      <a:r>
                        <a:rPr lang="en-US" sz="2400" dirty="0"/>
                        <a:t> (16 on Nexys A7 board)</a:t>
                      </a:r>
                    </a:p>
                  </a:txBody>
                  <a:tcPr/>
                </a:tc>
                <a:tc>
                  <a:txBody>
                    <a:bodyPr/>
                    <a:lstStyle/>
                    <a:p>
                      <a:r>
                        <a:rPr lang="en-US" sz="2400" dirty="0"/>
                        <a:t>0x80001400 (upper 16 bits)</a:t>
                      </a:r>
                    </a:p>
                  </a:txBody>
                  <a:tcPr/>
                </a:tc>
                <a:extLst>
                  <a:ext uri="{0D108BD9-81ED-4DB2-BD59-A6C34878D82A}">
                    <a16:rowId xmlns:a16="http://schemas.microsoft.com/office/drawing/2014/main" val="3331350066"/>
                  </a:ext>
                </a:extLst>
              </a:tr>
              <a:tr h="462547">
                <a:tc>
                  <a:txBody>
                    <a:bodyPr/>
                    <a:lstStyle/>
                    <a:p>
                      <a:r>
                        <a:rPr lang="en-US" sz="2400" b="1" dirty="0"/>
                        <a:t>LEDs</a:t>
                      </a:r>
                      <a:r>
                        <a:rPr lang="en-US" sz="2400" dirty="0"/>
                        <a:t> (16 on Nexys A7 board)</a:t>
                      </a:r>
                    </a:p>
                  </a:txBody>
                  <a:tcPr/>
                </a:tc>
                <a:tc>
                  <a:txBody>
                    <a:bodyPr/>
                    <a:lstStyle/>
                    <a:p>
                      <a:r>
                        <a:rPr lang="en-US" sz="2400" dirty="0"/>
                        <a:t>0x80001404 (lower 16 bits)</a:t>
                      </a:r>
                    </a:p>
                  </a:txBody>
                  <a:tcPr/>
                </a:tc>
                <a:extLst>
                  <a:ext uri="{0D108BD9-81ED-4DB2-BD59-A6C34878D82A}">
                    <a16:rowId xmlns:a16="http://schemas.microsoft.com/office/drawing/2014/main" val="4014184291"/>
                  </a:ext>
                </a:extLst>
              </a:tr>
              <a:tr h="4625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t>Input/Output </a:t>
                      </a:r>
                      <a:r>
                        <a:rPr lang="en-US" sz="2400" dirty="0"/>
                        <a:t>of GPIO (1 = output, 0 = input)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t>0x80001408</a:t>
                      </a:r>
                    </a:p>
                  </a:txBody>
                  <a:tcPr/>
                </a:tc>
                <a:extLst>
                  <a:ext uri="{0D108BD9-81ED-4DB2-BD59-A6C34878D82A}">
                    <a16:rowId xmlns:a16="http://schemas.microsoft.com/office/drawing/2014/main" val="3589796939"/>
                  </a:ext>
                </a:extLst>
              </a:tr>
            </a:tbl>
          </a:graphicData>
        </a:graphic>
      </p:graphicFrame>
    </p:spTree>
    <p:extLst>
      <p:ext uri="{BB962C8B-B14F-4D97-AF65-F5344CB8AC3E}">
        <p14:creationId xmlns:p14="http://schemas.microsoft.com/office/powerpoint/2010/main" val="8782499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1: Example C Program</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514680" y="905298"/>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indent="0">
              <a:spcBef>
                <a:spcPts val="0"/>
              </a:spcBef>
              <a:spcAft>
                <a:spcPts val="0"/>
              </a:spcAft>
              <a:buNone/>
            </a:pPr>
            <a:r>
              <a:rPr lang="en-GB" sz="1600" b="1" dirty="0">
                <a:effectLst/>
                <a:latin typeface="Courier New" panose="02070309020205020404" pitchFamily="49" charset="0"/>
                <a:ea typeface="SimSun" panose="02010600030101010101" pitchFamily="2" charset="-122"/>
                <a:cs typeface="Lohit Devanagari"/>
              </a:rPr>
              <a:t>// memory-mapped I/O addresses</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#define GPIO_SWs    0x80001400</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s-ES" sz="1600" b="0" dirty="0">
                <a:effectLst/>
                <a:latin typeface="Courier New" panose="02070309020205020404" pitchFamily="49" charset="0"/>
                <a:ea typeface="SimSun" panose="02010600030101010101" pitchFamily="2" charset="-122"/>
                <a:cs typeface="Lohit Devanagari"/>
              </a:rPr>
              <a:t>#define GPIO_LEDs   0x80001404</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s-ES" sz="1600" b="0" dirty="0">
                <a:effectLst/>
                <a:latin typeface="Courier New" panose="02070309020205020404" pitchFamily="49" charset="0"/>
                <a:ea typeface="SimSun" panose="02010600030101010101" pitchFamily="2" charset="-122"/>
                <a:cs typeface="Lohit Devanagari"/>
              </a:rPr>
              <a:t>#define GPIO_INOUT  0x80001408</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s-ES"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#define READ_GPIO(dir) (*(volatile unsigned *)dir)</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#define WRITE_GPIO(dir, value) { (*(volatile unsigned *)dir) = (value); }</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int main ( void )</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int En_Value=0xFFFF, </a:t>
            </a:r>
            <a:r>
              <a:rPr lang="en-GB" sz="1600" b="0" dirty="0" err="1">
                <a:effectLst/>
                <a:latin typeface="Courier New" panose="02070309020205020404" pitchFamily="49" charset="0"/>
                <a:ea typeface="SimSun" panose="02010600030101010101" pitchFamily="2" charset="-122"/>
                <a:cs typeface="Lohit Devanagari"/>
              </a:rPr>
              <a:t>switches_value</a:t>
            </a:r>
            <a:r>
              <a:rPr lang="en-GB" sz="1600" b="0" dirty="0">
                <a:effectLst/>
                <a:latin typeface="Courier New" panose="02070309020205020404" pitchFamily="49" charset="0"/>
                <a:ea typeface="SimSun" panose="02010600030101010101" pitchFamily="2" charset="-122"/>
                <a:cs typeface="Lohit Devanagari"/>
              </a:rPr>
              <a:t>;      </a:t>
            </a:r>
            <a:r>
              <a:rPr lang="en-GB" sz="1600" b="1" dirty="0">
                <a:effectLst/>
                <a:latin typeface="Courier New" panose="02070309020205020404" pitchFamily="49" charset="0"/>
                <a:ea typeface="SimSun" panose="02010600030101010101" pitchFamily="2" charset="-122"/>
                <a:cs typeface="Lohit Devanagari"/>
              </a:rPr>
              <a:t>// Upper 16 bits are inputs, lower 16 are outputs</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r>
              <a:rPr lang="es-ES" sz="1600" b="0" dirty="0">
                <a:effectLst/>
                <a:latin typeface="Courier New" panose="02070309020205020404" pitchFamily="49" charset="0"/>
                <a:ea typeface="SimSun" panose="02010600030101010101" pitchFamily="2" charset="-122"/>
                <a:cs typeface="Lohit Devanagari"/>
              </a:rPr>
              <a:t>WRITE_GPIO(GPIO_INOUT, En_Value);</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s-ES"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s-ES" sz="1600" b="0" dirty="0">
                <a:effectLst/>
                <a:latin typeface="Courier New" panose="02070309020205020404" pitchFamily="49" charset="0"/>
                <a:ea typeface="SimSun" panose="02010600030101010101" pitchFamily="2" charset="-122"/>
                <a:cs typeface="Lohit Devanagari"/>
              </a:rPr>
              <a:t>  </a:t>
            </a:r>
            <a:r>
              <a:rPr lang="en-GB" sz="1600" b="0" dirty="0">
                <a:effectLst/>
                <a:latin typeface="Courier New" panose="02070309020205020404" pitchFamily="49" charset="0"/>
                <a:ea typeface="SimSun" panose="02010600030101010101" pitchFamily="2" charset="-122"/>
                <a:cs typeface="Lohit Devanagari"/>
              </a:rPr>
              <a:t>while (1) { </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switches_value = READ_GPIO(GPIO_SWs);   </a:t>
            </a:r>
            <a:r>
              <a:rPr lang="en-GB" sz="1600" b="1" dirty="0">
                <a:effectLst/>
                <a:latin typeface="Courier New" panose="02070309020205020404" pitchFamily="49" charset="0"/>
                <a:ea typeface="SimSun" panose="02010600030101010101" pitchFamily="2" charset="-122"/>
                <a:cs typeface="Lohit Devanagari"/>
              </a:rPr>
              <a:t>// read value on switches</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switches_value = switches_value &gt;&gt; 16;  </a:t>
            </a:r>
            <a:r>
              <a:rPr lang="en-GB" sz="1600" b="1" dirty="0">
                <a:effectLst/>
                <a:latin typeface="Courier New" panose="02070309020205020404" pitchFamily="49" charset="0"/>
                <a:ea typeface="SimSun" panose="02010600030101010101" pitchFamily="2" charset="-122"/>
                <a:cs typeface="Lohit Devanagari"/>
              </a:rPr>
              <a:t>// shift into lower 16 bits</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WRITE_GPIO(GPIO_LEDs, switches_value);  </a:t>
            </a:r>
            <a:r>
              <a:rPr lang="en-GB" sz="1600" b="1" dirty="0">
                <a:effectLst/>
                <a:latin typeface="Courier New" panose="02070309020205020404" pitchFamily="49" charset="0"/>
                <a:ea typeface="SimSun" panose="02010600030101010101" pitchFamily="2" charset="-122"/>
                <a:cs typeface="Lohit Devanagari"/>
              </a:rPr>
              <a:t>// display switch value on LEDs</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dirty="0">
                <a:effectLst/>
                <a:latin typeface="Courier New" panose="02070309020205020404" pitchFamily="49" charset="0"/>
                <a:ea typeface="SimSun" panose="02010600030101010101" pitchFamily="2" charset="-122"/>
                <a:cs typeface="Lohit Devanagari"/>
              </a:rPr>
              <a:t>  }</a:t>
            </a:r>
            <a:endParaRPr lang="en-US" sz="1600"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return(0);</a:t>
            </a:r>
            <a:endParaRPr lang="en-US" sz="16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a:t>
            </a:r>
            <a:endParaRPr lang="en-US" sz="1600" b="1" dirty="0">
              <a:effectLst/>
              <a:latin typeface="Arial" panose="020B0604020202020204" pitchFamily="34" charset="0"/>
              <a:ea typeface="SimSun" panose="02010600030101010101" pitchFamily="2" charset="-122"/>
              <a:cs typeface="Lohit Devanagari"/>
            </a:endParaRPr>
          </a:p>
          <a:p>
            <a:pPr marL="0" indent="0">
              <a:buNone/>
              <a:defRPr/>
            </a:pPr>
            <a:endParaRPr lang="en-GB" sz="1600" dirty="0">
              <a:latin typeface="Arial" panose="020B0604020202020204" pitchFamily="34" charset="0"/>
              <a:ea typeface="SimSun" panose="02010600030101010101" pitchFamily="2" charset="-122"/>
            </a:endParaRPr>
          </a:p>
          <a:p>
            <a:pPr marL="0" marR="0" lvl="0" indent="0" algn="l" defTabSz="457200" rtl="0" eaLnBrk="1" fontAlgn="auto" latinLnBrk="0" hangingPunct="1">
              <a:lnSpc>
                <a:spcPct val="100000"/>
              </a:lnSpc>
              <a:spcBef>
                <a:spcPct val="20000"/>
              </a:spcBef>
              <a:spcAft>
                <a:spcPts val="0"/>
              </a:spcAft>
              <a:buClr>
                <a:srgbClr val="FBB116"/>
              </a:buClr>
              <a:buSzTx/>
              <a:buNone/>
              <a:tabLst/>
              <a:defRPr/>
            </a:pPr>
            <a:endParaRPr lang="en-GB" sz="1600" dirty="0">
              <a:effectLst/>
              <a:latin typeface="Arial" panose="020B0604020202020204" pitchFamily="34" charset="0"/>
              <a:ea typeface="SimSun" panose="02010600030101010101" pitchFamily="2" charset="-122"/>
            </a:endParaRPr>
          </a:p>
          <a:p>
            <a:pPr marL="0" indent="0">
              <a:buNone/>
              <a:defRPr/>
            </a:pPr>
            <a:endParaRPr kumimoji="0" lang="en-GB" sz="1600" b="0" i="0" u="none" strike="noStrike" kern="1200" cap="none" spc="0" normalizeH="0" baseline="0" noProof="0" dirty="0">
              <a:ln>
                <a:noFill/>
              </a:ln>
              <a:solidFill>
                <a:sysClr val="windowText" lastClr="000000"/>
              </a:solidFill>
              <a:effectLst/>
              <a:uLnTx/>
              <a:uFillTx/>
              <a:latin typeface="Arial"/>
              <a:ea typeface="+mn-ea"/>
              <a:cs typeface="Arial"/>
            </a:endParaRPr>
          </a:p>
        </p:txBody>
      </p:sp>
      <p:sp>
        <p:nvSpPr>
          <p:cNvPr id="5" name="TextBox 4">
            <a:extLst>
              <a:ext uri="{FF2B5EF4-FFF2-40B4-BE49-F238E27FC236}">
                <a16:creationId xmlns:a16="http://schemas.microsoft.com/office/drawing/2014/main" id="{CFEF9C0D-331E-45BA-9782-665ACA3E7E03}"/>
              </a:ext>
            </a:extLst>
          </p:cNvPr>
          <p:cNvSpPr txBox="1"/>
          <p:nvPr/>
        </p:nvSpPr>
        <p:spPr>
          <a:xfrm>
            <a:off x="7368540" y="1123357"/>
            <a:ext cx="4564380" cy="830997"/>
          </a:xfrm>
          <a:prstGeom prst="rect">
            <a:avLst/>
          </a:prstGeom>
          <a:noFill/>
          <a:ln w="28575">
            <a:solidFill>
              <a:srgbClr val="0070C0"/>
            </a:solidFill>
          </a:ln>
        </p:spPr>
        <p:txBody>
          <a:bodyPr wrap="square" rtlCol="0">
            <a:spAutoFit/>
          </a:bodyPr>
          <a:lstStyle/>
          <a:p>
            <a:r>
              <a:rPr lang="en-US" sz="2400" dirty="0"/>
              <a:t>This program writes the value of the switches to the LEDs.</a:t>
            </a:r>
          </a:p>
        </p:txBody>
      </p:sp>
      <p:sp>
        <p:nvSpPr>
          <p:cNvPr id="6" name="Content Placeholder 1">
            <a:extLst>
              <a:ext uri="{FF2B5EF4-FFF2-40B4-BE49-F238E27FC236}">
                <a16:creationId xmlns:a16="http://schemas.microsoft.com/office/drawing/2014/main" id="{519BEE25-8ADA-45DE-BCFC-4840F0A0BDA2}"/>
              </a:ext>
            </a:extLst>
          </p:cNvPr>
          <p:cNvSpPr txBox="1">
            <a:spLocks/>
          </p:cNvSpPr>
          <p:nvPr/>
        </p:nvSpPr>
        <p:spPr>
          <a:xfrm>
            <a:off x="2139382" y="5617617"/>
            <a:ext cx="9793538" cy="475693"/>
          </a:xfrm>
          <a:prstGeom prst="rect">
            <a:avLst/>
          </a:prstGeom>
          <a:ln w="28575">
            <a:solidFill>
              <a:srgbClr val="0070C0"/>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
                <a:srgbClr val="FBB116"/>
              </a:buClr>
              <a:buSzTx/>
              <a:buNone/>
              <a:tabLst/>
              <a:defRPr/>
            </a:pPr>
            <a:r>
              <a:rPr lang="en-GB" sz="2400" b="1" dirty="0">
                <a:effectLst/>
                <a:latin typeface="Arial" panose="020B0604020202020204" pitchFamily="34" charset="0"/>
                <a:ea typeface="Arial" panose="020B0604020202020204" pitchFamily="34" charset="0"/>
                <a:cs typeface="Arial" panose="020B0604020202020204" pitchFamily="34" charset="0"/>
              </a:rPr>
              <a:t>Folder Location: </a:t>
            </a:r>
            <a:r>
              <a:rPr lang="en-GB" sz="2300" i="1" dirty="0">
                <a:effectLst/>
                <a:latin typeface="Arial" panose="020B0604020202020204" pitchFamily="34" charset="0"/>
                <a:ea typeface="Arial" panose="020B0604020202020204" pitchFamily="34" charset="0"/>
                <a:cs typeface="Arial" panose="020B0604020202020204" pitchFamily="34" charset="0"/>
              </a:rPr>
              <a:t>[RVfpgaPath]\RVfpga\examples\</a:t>
            </a:r>
            <a:r>
              <a:rPr lang="en-GB" sz="2300" i="1" dirty="0" err="1">
                <a:effectLst/>
                <a:latin typeface="Arial" panose="020B0604020202020204" pitchFamily="34" charset="0"/>
                <a:ea typeface="Arial" panose="020B0604020202020204" pitchFamily="34" charset="0"/>
                <a:cs typeface="Arial" panose="020B0604020202020204" pitchFamily="34" charset="0"/>
              </a:rPr>
              <a:t>LedsSwitches_C</a:t>
            </a:r>
            <a:r>
              <a:rPr lang="en-GB" sz="2300" i="1" dirty="0">
                <a:effectLst/>
                <a:latin typeface="Arial" panose="020B0604020202020204" pitchFamily="34" charset="0"/>
                <a:ea typeface="Arial" panose="020B0604020202020204" pitchFamily="34" charset="0"/>
                <a:cs typeface="Arial" panose="020B0604020202020204" pitchFamily="34" charset="0"/>
              </a:rPr>
              <a:t>-Lang</a:t>
            </a:r>
          </a:p>
        </p:txBody>
      </p:sp>
    </p:spTree>
    <p:extLst>
      <p:ext uri="{BB962C8B-B14F-4D97-AF65-F5344CB8AC3E}">
        <p14:creationId xmlns:p14="http://schemas.microsoft.com/office/powerpoint/2010/main" val="13747034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1: Western Digital’s BSP &amp; PSP</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514680" y="980714"/>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a:spcBef>
                <a:spcPts val="0"/>
              </a:spcBef>
              <a:spcAft>
                <a:spcPts val="0"/>
              </a:spcAft>
            </a:pPr>
            <a:r>
              <a:rPr lang="en-GB" sz="3200" dirty="0">
                <a:effectLst/>
                <a:latin typeface="Arial" panose="020B0604020202020204" pitchFamily="34" charset="0"/>
                <a:ea typeface="Arial" panose="020B0604020202020204" pitchFamily="34" charset="0"/>
                <a:cs typeface="Arial" panose="020B0604020202020204" pitchFamily="34" charset="0"/>
              </a:rPr>
              <a:t>Western Digital provides:</a:t>
            </a:r>
          </a:p>
          <a:p>
            <a:pPr marL="457200" lvl="1" indent="0">
              <a:spcBef>
                <a:spcPts val="0"/>
              </a:spcBef>
            </a:pPr>
            <a:r>
              <a:rPr lang="en-GB" sz="3200" dirty="0">
                <a:effectLst/>
                <a:latin typeface="Arial" panose="020B0604020202020204" pitchFamily="34" charset="0"/>
                <a:ea typeface="Arial" panose="020B0604020202020204" pitchFamily="34" charset="0"/>
                <a:cs typeface="Arial" panose="020B0604020202020204" pitchFamily="34" charset="0"/>
              </a:rPr>
              <a:t> </a:t>
            </a:r>
            <a:r>
              <a:rPr lang="en-GB" sz="3200" b="1" dirty="0">
                <a:effectLst/>
                <a:latin typeface="Arial" panose="020B0604020202020204" pitchFamily="34" charset="0"/>
                <a:ea typeface="Arial" panose="020B0604020202020204" pitchFamily="34" charset="0"/>
                <a:cs typeface="Arial" panose="020B0604020202020204" pitchFamily="34" charset="0"/>
              </a:rPr>
              <a:t>PSP: </a:t>
            </a:r>
            <a:r>
              <a:rPr lang="en-GB" sz="3200" dirty="0">
                <a:effectLst/>
                <a:latin typeface="Arial" panose="020B0604020202020204" pitchFamily="34" charset="0"/>
                <a:ea typeface="Arial" panose="020B0604020202020204" pitchFamily="34" charset="0"/>
                <a:cs typeface="Arial" panose="020B0604020202020204" pitchFamily="34" charset="0"/>
              </a:rPr>
              <a:t>platform support package</a:t>
            </a:r>
          </a:p>
          <a:p>
            <a:pPr marL="457200" lvl="1" indent="0">
              <a:spcBef>
                <a:spcPts val="0"/>
              </a:spcBef>
            </a:pPr>
            <a:r>
              <a:rPr lang="en-GB" sz="3200" dirty="0">
                <a:latin typeface="Arial" panose="020B0604020202020204" pitchFamily="34" charset="0"/>
                <a:ea typeface="Arial" panose="020B0604020202020204" pitchFamily="34" charset="0"/>
                <a:cs typeface="Arial" panose="020B0604020202020204" pitchFamily="34" charset="0"/>
              </a:rPr>
              <a:t> </a:t>
            </a:r>
            <a:r>
              <a:rPr lang="en-GB" sz="3200" b="1" dirty="0">
                <a:latin typeface="Arial" panose="020B0604020202020204" pitchFamily="34" charset="0"/>
                <a:ea typeface="Arial" panose="020B0604020202020204" pitchFamily="34" charset="0"/>
                <a:cs typeface="Arial" panose="020B0604020202020204" pitchFamily="34" charset="0"/>
              </a:rPr>
              <a:t>BSP:</a:t>
            </a:r>
            <a:r>
              <a:rPr lang="en-GB" sz="3200" b="1" dirty="0">
                <a:effectLst/>
                <a:latin typeface="Arial" panose="020B0604020202020204" pitchFamily="34" charset="0"/>
                <a:ea typeface="Arial" panose="020B0604020202020204" pitchFamily="34" charset="0"/>
                <a:cs typeface="Arial" panose="020B0604020202020204" pitchFamily="34" charset="0"/>
              </a:rPr>
              <a:t> </a:t>
            </a:r>
            <a:r>
              <a:rPr lang="en-GB" sz="3200" dirty="0">
                <a:effectLst/>
                <a:latin typeface="Arial" panose="020B0604020202020204" pitchFamily="34" charset="0"/>
                <a:ea typeface="Arial" panose="020B0604020202020204" pitchFamily="34" charset="0"/>
                <a:cs typeface="Arial" panose="020B0604020202020204" pitchFamily="34" charset="0"/>
              </a:rPr>
              <a:t>board support package </a:t>
            </a:r>
          </a:p>
          <a:p>
            <a:pPr marL="0">
              <a:spcBef>
                <a:spcPts val="0"/>
              </a:spcBef>
            </a:pPr>
            <a:endParaRPr lang="en-GB" sz="3200" dirty="0">
              <a:effectLst/>
              <a:latin typeface="Arial" panose="020B0604020202020204" pitchFamily="34" charset="0"/>
              <a:ea typeface="Arial" panose="020B0604020202020204" pitchFamily="34" charset="0"/>
              <a:cs typeface="Arial" panose="020B0604020202020204" pitchFamily="34" charset="0"/>
            </a:endParaRPr>
          </a:p>
          <a:p>
            <a:pPr marL="0">
              <a:spcBef>
                <a:spcPts val="0"/>
              </a:spcBef>
            </a:pPr>
            <a:r>
              <a:rPr lang="en-GB" sz="3200" dirty="0">
                <a:effectLst/>
                <a:latin typeface="Arial" panose="020B0604020202020204" pitchFamily="34" charset="0"/>
                <a:ea typeface="Arial" panose="020B0604020202020204" pitchFamily="34" charset="0"/>
                <a:cs typeface="Arial" panose="020B0604020202020204" pitchFamily="34" charset="0"/>
              </a:rPr>
              <a:t>These provide common functions for a given processor (SweRV EH1 core) and board (Nexys A7 FPGA board).</a:t>
            </a:r>
            <a:endParaRPr lang="en-GB" sz="3600" dirty="0">
              <a:effectLst/>
              <a:latin typeface="Arial" panose="020B0604020202020204" pitchFamily="34" charset="0"/>
              <a:ea typeface="Arial" panose="020B0604020202020204" pitchFamily="34" charset="0"/>
              <a:cs typeface="Arial" panose="020B0604020202020204" pitchFamily="34" charset="0"/>
            </a:endParaRPr>
          </a:p>
          <a:p>
            <a:pPr marL="400050" lvl="1" indent="-57150">
              <a:spcBef>
                <a:spcPts val="0"/>
              </a:spcBef>
            </a:pPr>
            <a:r>
              <a:rPr lang="en-GB" sz="3200" dirty="0">
                <a:latin typeface="Arial" panose="020B0604020202020204" pitchFamily="34" charset="0"/>
                <a:ea typeface="SimSun" panose="02010600030101010101" pitchFamily="2" charset="-122"/>
                <a:cs typeface="Arial" panose="020B0604020202020204" pitchFamily="34" charset="0"/>
              </a:rPr>
              <a:t> </a:t>
            </a:r>
            <a:r>
              <a:rPr lang="en-GB" sz="3200" b="1" dirty="0">
                <a:solidFill>
                  <a:srgbClr val="0070C0"/>
                </a:solidFill>
                <a:latin typeface="Arial" panose="020B0604020202020204" pitchFamily="34" charset="0"/>
                <a:ea typeface="SimSun" panose="02010600030101010101" pitchFamily="2" charset="-122"/>
                <a:cs typeface="Arial" panose="020B0604020202020204" pitchFamily="34" charset="0"/>
              </a:rPr>
              <a:t>Example: </a:t>
            </a:r>
            <a:r>
              <a:rPr lang="en-GB" sz="3200" dirty="0">
                <a:latin typeface="Courier New" panose="02070309020205020404" pitchFamily="49" charset="0"/>
                <a:ea typeface="SimSun" panose="02010600030101010101" pitchFamily="2" charset="-122"/>
                <a:cs typeface="Courier New" panose="02070309020205020404" pitchFamily="49" charset="0"/>
              </a:rPr>
              <a:t>printfNexys</a:t>
            </a:r>
            <a:r>
              <a:rPr lang="en-GB" sz="3200" dirty="0">
                <a:latin typeface="Arial" panose="020B0604020202020204" pitchFamily="34" charset="0"/>
                <a:ea typeface="SimSun" panose="02010600030101010101" pitchFamily="2" charset="-122"/>
                <a:cs typeface="Arial" panose="020B0604020202020204" pitchFamily="34" charset="0"/>
              </a:rPr>
              <a:t> (like </a:t>
            </a:r>
            <a:r>
              <a:rPr lang="en-GB" sz="3200" dirty="0">
                <a:latin typeface="Courier New" panose="02070309020205020404" pitchFamily="49" charset="0"/>
                <a:ea typeface="SimSun" panose="02010600030101010101" pitchFamily="2" charset="-122"/>
                <a:cs typeface="Courier New" panose="02070309020205020404" pitchFamily="49" charset="0"/>
              </a:rPr>
              <a:t>printf</a:t>
            </a:r>
            <a:r>
              <a:rPr lang="en-GB" sz="3200" dirty="0">
                <a:latin typeface="Arial" panose="020B0604020202020204" pitchFamily="34" charset="0"/>
                <a:ea typeface="SimSun" panose="02010600030101010101" pitchFamily="2" charset="-122"/>
                <a:cs typeface="Arial" panose="020B0604020202020204" pitchFamily="34" charset="0"/>
              </a:rPr>
              <a:t> function in C)</a:t>
            </a:r>
            <a:endParaRPr lang="en-US" sz="3200" dirty="0">
              <a:effectLst/>
              <a:latin typeface="Arial" panose="020B0604020202020204" pitchFamily="34" charset="0"/>
              <a:ea typeface="SimSun" panose="02010600030101010101" pitchFamily="2" charset="-122"/>
              <a:cs typeface="Times New Roman" panose="02020603050405020304" pitchFamily="18" charset="0"/>
            </a:endParaRPr>
          </a:p>
          <a:p>
            <a:pPr lvl="1">
              <a:defRPr/>
            </a:pPr>
            <a:endParaRPr lang="en-GB" sz="3200" dirty="0">
              <a:latin typeface="Arial" panose="020B0604020202020204" pitchFamily="34" charset="0"/>
              <a:ea typeface="SimSun" panose="02010600030101010101" pitchFamily="2" charset="-122"/>
            </a:endParaRP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endParaRPr lang="en-GB" sz="3200" dirty="0">
              <a:effectLst/>
              <a:latin typeface="Arial" panose="020B0604020202020204" pitchFamily="34" charset="0"/>
              <a:ea typeface="SimSun" panose="02010600030101010101" pitchFamily="2" charset="-122"/>
            </a:endParaRPr>
          </a:p>
          <a:p>
            <a:pPr marL="0" marR="0" lvl="0" indent="0" algn="l" defTabSz="457200" rtl="0" eaLnBrk="1" fontAlgn="auto" latinLnBrk="0" hangingPunct="1">
              <a:lnSpc>
                <a:spcPct val="100000"/>
              </a:lnSpc>
              <a:spcBef>
                <a:spcPct val="20000"/>
              </a:spcBef>
              <a:spcAft>
                <a:spcPts val="0"/>
              </a:spcAft>
              <a:buClr>
                <a:srgbClr val="FBB116"/>
              </a:buClr>
              <a:buSzTx/>
              <a:buNone/>
              <a:tabLst/>
              <a:defRPr/>
            </a:pPr>
            <a:endParaRPr kumimoji="0" lang="en-GB" sz="3200" i="0" u="none" strike="noStrike" kern="1200" cap="none" spc="0" normalizeH="0" baseline="0" noProof="0" dirty="0">
              <a:ln>
                <a:noFill/>
              </a:ln>
              <a:solidFill>
                <a:sysClr val="windowText" lastClr="000000"/>
              </a:solidFill>
              <a:effectLst/>
              <a:uLnTx/>
              <a:uFillTx/>
              <a:latin typeface="Arial"/>
              <a:ea typeface="+mn-ea"/>
              <a:cs typeface="Arial"/>
            </a:endParaRPr>
          </a:p>
        </p:txBody>
      </p:sp>
    </p:spTree>
    <p:extLst>
      <p:ext uri="{BB962C8B-B14F-4D97-AF65-F5344CB8AC3E}">
        <p14:creationId xmlns:p14="http://schemas.microsoft.com/office/powerpoint/2010/main" val="7516379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1: Using UART to Print to Terminal</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758520" y="919754"/>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#if defined(D_NEXYS_A7)</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#include &lt;bsp_printf.h&gt;</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#include &lt;bsp_mem_map.h&gt;</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#include &lt;bsp_version.h&gt;</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#else</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PRE_COMPILED_MSG("no platform was defined")</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#endif</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b="1" dirty="0">
                <a:effectLst/>
                <a:latin typeface="Courier New" panose="02070309020205020404" pitchFamily="49" charset="0"/>
                <a:ea typeface="Arial" panose="020B0604020202020204" pitchFamily="34" charset="0"/>
                <a:cs typeface="Times New Roman" panose="02020603050405020304" pitchFamily="18" charset="0"/>
              </a:rPr>
              <a:t>#include &lt;psp_api.h&gt;</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#define DELAY 10000000</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int main(void)</a:t>
            </a:r>
            <a:r>
              <a:rPr lang="en-US" sz="1700" dirty="0">
                <a:latin typeface="Arial" panose="020B0604020202020204" pitchFamily="34" charset="0"/>
                <a:ea typeface="SimSun" panose="02010600030101010101" pitchFamily="2" charset="-122"/>
                <a:cs typeface="Times New Roman" panose="02020603050405020304" pitchFamily="18" charset="0"/>
              </a:rPr>
              <a:t> </a:t>
            </a:r>
            <a:r>
              <a:rPr lang="en-GB" sz="1700" dirty="0">
                <a:effectLst/>
                <a:latin typeface="Courier New" panose="02070309020205020404" pitchFamily="49" charset="0"/>
                <a:ea typeface="Arial" panose="020B0604020202020204" pitchFamily="34" charset="0"/>
                <a:cs typeface="Times New Roman" panose="02020603050405020304" pitchFamily="18" charset="0"/>
              </a:rPr>
              <a:t>{  </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int i, j = 0;</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 Initialize UART</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a:t>
            </a:r>
            <a:r>
              <a:rPr lang="en-GB" sz="1700" b="1" dirty="0">
                <a:effectLst/>
                <a:latin typeface="Courier New" panose="02070309020205020404" pitchFamily="49" charset="0"/>
                <a:ea typeface="Arial" panose="020B0604020202020204" pitchFamily="34" charset="0"/>
                <a:cs typeface="Times New Roman" panose="02020603050405020304" pitchFamily="18" charset="0"/>
              </a:rPr>
              <a:t>uartInit();</a:t>
            </a:r>
            <a:endParaRPr lang="en-US" sz="1700" b="1"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while (1) {</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a:t>
            </a:r>
            <a:r>
              <a:rPr lang="en-GB" sz="1700" b="1" dirty="0">
                <a:effectLst/>
                <a:latin typeface="Courier New" panose="02070309020205020404" pitchFamily="49" charset="0"/>
                <a:ea typeface="Arial" panose="020B0604020202020204" pitchFamily="34" charset="0"/>
                <a:cs typeface="Times New Roman" panose="02020603050405020304" pitchFamily="18" charset="0"/>
              </a:rPr>
              <a:t>printfNexys("Hello RVfpga users! Iteration: %d\n", j);</a:t>
            </a:r>
            <a:endParaRPr lang="en-US" sz="1700" b="1"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for (i=0; i &lt; DELAY; i++) ;  // delay between printf's</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j++;</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   }</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a:p>
            <a:pPr marL="0" marR="0" indent="0">
              <a:spcBef>
                <a:spcPts val="0"/>
              </a:spcBef>
              <a:spcAft>
                <a:spcPts val="0"/>
              </a:spcAft>
              <a:buNone/>
            </a:pPr>
            <a:r>
              <a:rPr lang="en-GB" sz="1700" dirty="0">
                <a:effectLst/>
                <a:latin typeface="Courier New" panose="02070309020205020404" pitchFamily="49" charset="0"/>
                <a:ea typeface="Arial" panose="020B0604020202020204" pitchFamily="34" charset="0"/>
                <a:cs typeface="Times New Roman" panose="02020603050405020304" pitchFamily="18" charset="0"/>
              </a:rPr>
              <a:t>}</a:t>
            </a:r>
            <a:endParaRPr lang="en-US" sz="1700"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2" name="TextBox 1">
            <a:extLst>
              <a:ext uri="{FF2B5EF4-FFF2-40B4-BE49-F238E27FC236}">
                <a16:creationId xmlns:a16="http://schemas.microsoft.com/office/drawing/2014/main" id="{76669C3B-C20C-4B1E-AC70-538DB6934A98}"/>
              </a:ext>
            </a:extLst>
          </p:cNvPr>
          <p:cNvSpPr txBox="1"/>
          <p:nvPr/>
        </p:nvSpPr>
        <p:spPr>
          <a:xfrm>
            <a:off x="6945682" y="1123357"/>
            <a:ext cx="4987238" cy="3046988"/>
          </a:xfrm>
          <a:prstGeom prst="rect">
            <a:avLst/>
          </a:prstGeom>
          <a:noFill/>
          <a:ln w="28575">
            <a:solidFill>
              <a:srgbClr val="0070C0"/>
            </a:solidFill>
          </a:ln>
        </p:spPr>
        <p:txBody>
          <a:bodyPr wrap="square" rtlCol="0">
            <a:spAutoFit/>
          </a:bodyPr>
          <a:lstStyle/>
          <a:p>
            <a:pPr marL="285750" indent="-285750">
              <a:buFont typeface="Arial" panose="020B0604020202020204" pitchFamily="34" charset="0"/>
              <a:buChar char="•"/>
            </a:pPr>
            <a:r>
              <a:rPr lang="en-US" sz="2400" dirty="0"/>
              <a:t>Add this line to </a:t>
            </a:r>
            <a:r>
              <a:rPr lang="en-US" sz="2400" b="1" dirty="0"/>
              <a:t>platformio.ini </a:t>
            </a:r>
            <a:r>
              <a:rPr lang="en-US" sz="2400" dirty="0"/>
              <a:t>file:</a:t>
            </a:r>
          </a:p>
          <a:p>
            <a:r>
              <a:rPr lang="en-GB" sz="2400" dirty="0">
                <a:effectLst/>
                <a:ea typeface="SimSun" panose="02010600030101010101" pitchFamily="2" charset="-122"/>
              </a:rPr>
              <a:t>         </a:t>
            </a:r>
            <a:r>
              <a:rPr lang="en-GB" sz="2400" b="1" dirty="0">
                <a:effectLst/>
                <a:ea typeface="SimSun" panose="02010600030101010101" pitchFamily="2" charset="-122"/>
              </a:rPr>
              <a:t>monitor_speed = 115200</a:t>
            </a:r>
          </a:p>
          <a:p>
            <a:endParaRPr lang="en-GB" sz="2400" b="1" dirty="0">
              <a:effectLst/>
              <a:ea typeface="SimSun" panose="02010600030101010101" pitchFamily="2" charset="-122"/>
            </a:endParaRPr>
          </a:p>
          <a:p>
            <a:pPr marL="285750" indent="-285750">
              <a:buFont typeface="Arial" panose="020B0604020202020204" pitchFamily="34" charset="0"/>
              <a:buChar char="•"/>
            </a:pPr>
            <a:r>
              <a:rPr lang="en-GB" sz="2400" dirty="0">
                <a:ea typeface="SimSun" panose="02010600030101010101" pitchFamily="2" charset="-122"/>
              </a:rPr>
              <a:t>After program starts running, </a:t>
            </a:r>
            <a:r>
              <a:rPr lang="en-GB" sz="2400" b="1" dirty="0">
                <a:ea typeface="SimSun" panose="02010600030101010101" pitchFamily="2" charset="-122"/>
              </a:rPr>
              <a:t>open PlatformIO terminal </a:t>
            </a:r>
            <a:r>
              <a:rPr lang="en-GB" sz="2400" dirty="0">
                <a:ea typeface="SimSun" panose="02010600030101010101" pitchFamily="2" charset="-122"/>
              </a:rPr>
              <a:t>by pressing this button in the bottom of the window:</a:t>
            </a:r>
          </a:p>
          <a:p>
            <a:pPr marL="285750" indent="-285750">
              <a:buFont typeface="Arial" panose="020B0604020202020204" pitchFamily="34" charset="0"/>
              <a:buChar char="•"/>
            </a:pPr>
            <a:endParaRPr lang="en-US" sz="2400" dirty="0"/>
          </a:p>
        </p:txBody>
      </p:sp>
      <p:pic>
        <p:nvPicPr>
          <p:cNvPr id="5" name="Picture 4">
            <a:extLst>
              <a:ext uri="{FF2B5EF4-FFF2-40B4-BE49-F238E27FC236}">
                <a16:creationId xmlns:a16="http://schemas.microsoft.com/office/drawing/2014/main" id="{3B9AE788-1298-4152-99D2-A23D2862FF81}"/>
              </a:ext>
            </a:extLst>
          </p:cNvPr>
          <p:cNvPicPr/>
          <p:nvPr/>
        </p:nvPicPr>
        <p:blipFill>
          <a:blip r:embed="rId2"/>
          <a:stretch>
            <a:fillRect/>
          </a:stretch>
        </p:blipFill>
        <p:spPr>
          <a:xfrm>
            <a:off x="10827069" y="3429000"/>
            <a:ext cx="647568" cy="575616"/>
          </a:xfrm>
          <a:prstGeom prst="rect">
            <a:avLst/>
          </a:prstGeom>
        </p:spPr>
      </p:pic>
      <p:sp>
        <p:nvSpPr>
          <p:cNvPr id="6" name="Content Placeholder 1">
            <a:extLst>
              <a:ext uri="{FF2B5EF4-FFF2-40B4-BE49-F238E27FC236}">
                <a16:creationId xmlns:a16="http://schemas.microsoft.com/office/drawing/2014/main" id="{DF31B08B-5405-4261-A451-79795FAC8222}"/>
              </a:ext>
            </a:extLst>
          </p:cNvPr>
          <p:cNvSpPr txBox="1">
            <a:spLocks/>
          </p:cNvSpPr>
          <p:nvPr/>
        </p:nvSpPr>
        <p:spPr>
          <a:xfrm>
            <a:off x="2139382" y="5848907"/>
            <a:ext cx="9793538" cy="475693"/>
          </a:xfrm>
          <a:prstGeom prst="rect">
            <a:avLst/>
          </a:prstGeom>
          <a:ln w="28575">
            <a:solidFill>
              <a:srgbClr val="0070C0"/>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
                <a:srgbClr val="FBB116"/>
              </a:buClr>
              <a:buSzTx/>
              <a:buNone/>
              <a:tabLst/>
              <a:defRPr/>
            </a:pPr>
            <a:r>
              <a:rPr lang="en-GB" sz="2400" b="1" dirty="0">
                <a:effectLst/>
                <a:latin typeface="Arial" panose="020B0604020202020204" pitchFamily="34" charset="0"/>
                <a:ea typeface="Arial" panose="020B0604020202020204" pitchFamily="34" charset="0"/>
                <a:cs typeface="Arial" panose="020B0604020202020204" pitchFamily="34" charset="0"/>
              </a:rPr>
              <a:t>Folder Location: </a:t>
            </a:r>
            <a:r>
              <a:rPr lang="en-GB" sz="2400" i="1" dirty="0">
                <a:effectLst/>
                <a:latin typeface="Arial" panose="020B0604020202020204" pitchFamily="34" charset="0"/>
                <a:ea typeface="Arial" panose="020B0604020202020204" pitchFamily="34" charset="0"/>
                <a:cs typeface="Arial" panose="020B0604020202020204" pitchFamily="34" charset="0"/>
              </a:rPr>
              <a:t>[RVfpgaPath]\RVfpga\examples\</a:t>
            </a:r>
            <a:r>
              <a:rPr lang="en-GB" sz="2400" i="1" dirty="0" err="1">
                <a:effectLst/>
                <a:latin typeface="Arial" panose="020B0604020202020204" pitchFamily="34" charset="0"/>
                <a:ea typeface="Arial" panose="020B0604020202020204" pitchFamily="34" charset="0"/>
                <a:cs typeface="Arial" panose="020B0604020202020204" pitchFamily="34" charset="0"/>
              </a:rPr>
              <a:t>HelloWorld_C</a:t>
            </a:r>
            <a:r>
              <a:rPr lang="en-GB" sz="2400" i="1" dirty="0">
                <a:effectLst/>
                <a:latin typeface="Arial" panose="020B0604020202020204" pitchFamily="34" charset="0"/>
                <a:ea typeface="Arial" panose="020B0604020202020204" pitchFamily="34" charset="0"/>
                <a:cs typeface="Arial" panose="020B0604020202020204" pitchFamily="34" charset="0"/>
              </a:rPr>
              <a:t>-Lang</a:t>
            </a:r>
          </a:p>
        </p:txBody>
      </p:sp>
    </p:spTree>
    <p:extLst>
      <p:ext uri="{BB962C8B-B14F-4D97-AF65-F5344CB8AC3E}">
        <p14:creationId xmlns:p14="http://schemas.microsoft.com/office/powerpoint/2010/main" val="19190634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1: Exercises Sample – </a:t>
            </a:r>
            <a:r>
              <a:rPr lang="en-US" b="1" dirty="0" err="1"/>
              <a:t>Input/Output</a:t>
            </a:r>
            <a:endParaRPr lang="en-US" b="1" dirty="0"/>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173838" y="1166905"/>
            <a:ext cx="11867326" cy="459220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defRPr/>
            </a:pPr>
            <a:r>
              <a:rPr lang="en-US" sz="2400" b="1" dirty="0">
                <a:latin typeface="Arial" panose="020B0604020202020204" pitchFamily="34" charset="0"/>
                <a:ea typeface="SimSun" panose="02010600030101010101" pitchFamily="2" charset="-122"/>
              </a:rPr>
              <a:t>Exercise 1</a:t>
            </a:r>
            <a:r>
              <a:rPr lang="en-US" sz="2400" dirty="0">
                <a:latin typeface="Arial" panose="020B0604020202020204" pitchFamily="34" charset="0"/>
                <a:ea typeface="SimSun" panose="02010600030101010101" pitchFamily="2" charset="-122"/>
              </a:rPr>
              <a:t>. Write a C program that flashes the value of the switches onto the LEDs. The value should pulse on and off slow enough that a person can view the flashing.</a:t>
            </a:r>
          </a:p>
          <a:p>
            <a:pPr lvl="0">
              <a:defRPr/>
            </a:pPr>
            <a:r>
              <a:rPr lang="en-US" sz="2400" b="1" dirty="0">
                <a:latin typeface="Arial" panose="020B0604020202020204" pitchFamily="34" charset="0"/>
                <a:ea typeface="SimSun" panose="02010600030101010101" pitchFamily="2" charset="-122"/>
              </a:rPr>
              <a:t>Exercise 2</a:t>
            </a:r>
            <a:r>
              <a:rPr lang="en-US" sz="2400" dirty="0">
                <a:latin typeface="Arial" panose="020B0604020202020204" pitchFamily="34" charset="0"/>
                <a:ea typeface="SimSun" panose="02010600030101010101" pitchFamily="2" charset="-122"/>
              </a:rPr>
              <a:t>. Write a C program that displays the inverse value of the switches on the LEDs. For example, if the switches are (in binary): 0101010101010101, then the LEDs should display: 1010101010101010; if the switches are: 1111000011110000, then the LEDs should display: 0000111100001111...</a:t>
            </a:r>
            <a:endParaRPr lang="en-GB" sz="2400" dirty="0">
              <a:latin typeface="Arial" panose="020B0604020202020204" pitchFamily="34" charset="0"/>
              <a:ea typeface="SimSun" panose="02010600030101010101" pitchFamily="2" charset="-122"/>
            </a:endParaRPr>
          </a:p>
          <a:p>
            <a:pPr lvl="0">
              <a:defRPr/>
            </a:pPr>
            <a:r>
              <a:rPr lang="en-US" sz="2400" b="1" dirty="0">
                <a:solidFill>
                  <a:sysClr val="windowText" lastClr="000000"/>
                </a:solidFill>
              </a:rPr>
              <a:t>Exercise 4</a:t>
            </a:r>
            <a:r>
              <a:rPr lang="en-US" sz="2400" dirty="0">
                <a:solidFill>
                  <a:sysClr val="windowText" lastClr="000000"/>
                </a:solidFill>
              </a:rPr>
              <a:t>. Write a C program that displays the unsigned 4-bit addition of the 4 least significant bits of the switches and the 4 most significant bits of the switches. Display the result on the 4 least significant (right-most) bits of the LEDs. The fifth bit of the LEDs should light up when unsigned overflow occurs (that is when the carry out is 1).</a:t>
            </a:r>
            <a:endParaRPr kumimoji="0" lang="en-GB" sz="2400" i="0" u="none" strike="noStrike" kern="120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8830618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1: Exercises Sample – Algorithms</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021278"/>
            <a:ext cx="11468213" cy="5118265"/>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defRPr/>
            </a:pPr>
            <a:r>
              <a:rPr lang="en-US" sz="2400" b="1" dirty="0">
                <a:latin typeface="Arial" panose="020B0604020202020204" pitchFamily="34" charset="0"/>
                <a:ea typeface="SimSun" panose="02010600030101010101" pitchFamily="2" charset="-122"/>
              </a:rPr>
              <a:t>Exercise 5</a:t>
            </a:r>
            <a:r>
              <a:rPr lang="en-US" sz="2400" dirty="0">
                <a:latin typeface="Arial" panose="020B0604020202020204" pitchFamily="34" charset="0"/>
                <a:ea typeface="SimSun" panose="02010600030101010101" pitchFamily="2" charset="-122"/>
              </a:rPr>
              <a:t>. Write a C program that finds the greatest common divisor of two numbers, a and b, according to the Euclidean algorithm. The values a and b should be statically defined variables in the program.</a:t>
            </a:r>
          </a:p>
          <a:p>
            <a:pPr lvl="0">
              <a:defRPr/>
            </a:pPr>
            <a:r>
              <a:rPr lang="en-US" sz="2400" b="1" dirty="0">
                <a:solidFill>
                  <a:sysClr val="windowText" lastClr="000000"/>
                </a:solidFill>
              </a:rPr>
              <a:t>Exercise 9</a:t>
            </a:r>
            <a:r>
              <a:rPr lang="en-US" sz="2400" dirty="0">
                <a:solidFill>
                  <a:sysClr val="windowText" lastClr="000000"/>
                </a:solidFill>
              </a:rPr>
              <a:t>. Implement the bubble sort algorithm in C. This algorithm sorts the components of a vector in ascending order by means of the following procedure:</a:t>
            </a:r>
          </a:p>
          <a:p>
            <a:pPr marL="914400" lvl="1" indent="-457200">
              <a:buFont typeface="+mj-lt"/>
              <a:buAutoNum type="arabicPeriod"/>
              <a:defRPr/>
            </a:pPr>
            <a:r>
              <a:rPr lang="en-US" sz="2000" dirty="0">
                <a:solidFill>
                  <a:sysClr val="windowText" lastClr="000000"/>
                </a:solidFill>
              </a:rPr>
              <a:t>Traverse the vector repeatedly until done.</a:t>
            </a:r>
          </a:p>
          <a:p>
            <a:pPr marL="914400" lvl="1" indent="-457200">
              <a:buFont typeface="+mj-lt"/>
              <a:buAutoNum type="arabicPeriod"/>
              <a:defRPr/>
            </a:pPr>
            <a:r>
              <a:rPr lang="en-US" sz="2000" dirty="0">
                <a:solidFill>
                  <a:sysClr val="windowText" lastClr="000000"/>
                </a:solidFill>
              </a:rPr>
              <a:t>Interchanging any pair of adjacent components if V(</a:t>
            </a:r>
            <a:r>
              <a:rPr lang="en-US" sz="2000" dirty="0" err="1">
                <a:solidFill>
                  <a:sysClr val="windowText" lastClr="000000"/>
                </a:solidFill>
              </a:rPr>
              <a:t>i</a:t>
            </a:r>
            <a:r>
              <a:rPr lang="en-US" sz="2000" dirty="0">
                <a:solidFill>
                  <a:sysClr val="windowText" lastClr="000000"/>
                </a:solidFill>
              </a:rPr>
              <a:t>) &gt; V(i+1).</a:t>
            </a:r>
          </a:p>
          <a:p>
            <a:pPr marL="914400" lvl="1" indent="-457200">
              <a:buFont typeface="+mj-lt"/>
              <a:buAutoNum type="arabicPeriod"/>
              <a:defRPr/>
            </a:pPr>
            <a:r>
              <a:rPr lang="en-US" sz="2000" dirty="0">
                <a:solidFill>
                  <a:sysClr val="windowText" lastClr="000000"/>
                </a:solidFill>
              </a:rPr>
              <a:t>The algorithm stops when every pair of consecutive components is in order.</a:t>
            </a:r>
            <a:endParaRPr lang="en-US" sz="2400" dirty="0">
              <a:solidFill>
                <a:sysClr val="windowText" lastClr="000000"/>
              </a:solidFill>
            </a:endParaRPr>
          </a:p>
          <a:p>
            <a:pPr lvl="0">
              <a:defRPr/>
            </a:pPr>
            <a:r>
              <a:rPr lang="en-US" sz="2400" b="1" dirty="0">
                <a:solidFill>
                  <a:sysClr val="windowText" lastClr="000000"/>
                </a:solidFill>
              </a:rPr>
              <a:t>Exercise 10</a:t>
            </a:r>
            <a:r>
              <a:rPr lang="en-US" sz="2400" dirty="0">
                <a:solidFill>
                  <a:sysClr val="windowText" lastClr="000000"/>
                </a:solidFill>
              </a:rPr>
              <a:t>. Write a program in C that computes the factorial of a given non-negative number, n, by means of iterative multiplications. While you should test your program for multiple values of n, your final submission should be for n = 7. The program should print out the value of factorial(n) at the end of the program. n should be a variable that is statically defined within the program.</a:t>
            </a:r>
            <a:endParaRPr kumimoji="0" lang="en-GB" sz="2400" i="0" u="none" strike="noStrike" kern="120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026679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dirty="0"/>
              <a:t>Two </a:t>
            </a:r>
            <a:r>
              <a:rPr lang="en-US" b="1" dirty="0" err="1"/>
              <a:t>RVfpga</a:t>
            </a:r>
            <a:r>
              <a:rPr lang="en-US" b="1" dirty="0"/>
              <a:t> Courses</a:t>
            </a:r>
          </a:p>
        </p:txBody>
      </p:sp>
      <p:sp>
        <p:nvSpPr>
          <p:cNvPr id="7" name="Content Placeholder 1">
            <a:extLst>
              <a:ext uri="{FF2B5EF4-FFF2-40B4-BE49-F238E27FC236}">
                <a16:creationId xmlns:a16="http://schemas.microsoft.com/office/drawing/2014/main" id="{09EC7F38-F33C-41FA-9BCA-4BAEAAF75AD9}"/>
              </a:ext>
            </a:extLst>
          </p:cNvPr>
          <p:cNvSpPr txBox="1">
            <a:spLocks/>
          </p:cNvSpPr>
          <p:nvPr/>
        </p:nvSpPr>
        <p:spPr>
          <a:xfrm>
            <a:off x="111457" y="1036776"/>
            <a:ext cx="11969086" cy="484154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Imagination Technologies offers two courses based on the RISC-V architecture:</a:t>
            </a:r>
          </a:p>
          <a:p>
            <a:pPr lvl="1"/>
            <a:r>
              <a:rPr lang="en-US" sz="2800" b="1" dirty="0" err="1">
                <a:solidFill>
                  <a:srgbClr val="0070C0"/>
                </a:solidFill>
              </a:rPr>
              <a:t>RVfpga</a:t>
            </a:r>
            <a:r>
              <a:rPr lang="en-US" sz="2800" b="1" dirty="0">
                <a:solidFill>
                  <a:srgbClr val="0070C0"/>
                </a:solidFill>
              </a:rPr>
              <a:t>:</a:t>
            </a:r>
            <a:r>
              <a:rPr lang="en-US" sz="2800" dirty="0">
                <a:solidFill>
                  <a:srgbClr val="0070C0"/>
                </a:solidFill>
              </a:rPr>
              <a:t> </a:t>
            </a:r>
            <a:r>
              <a:rPr lang="en-US" sz="2800" dirty="0"/>
              <a:t>the course covered in </a:t>
            </a:r>
            <a:r>
              <a:rPr lang="en-US" sz="2800"/>
              <a:t>these slides, about </a:t>
            </a:r>
            <a:r>
              <a:rPr lang="en-US" sz="2800" dirty="0"/>
              <a:t>the RISC-V core, memory system, and peripherals</a:t>
            </a:r>
          </a:p>
          <a:p>
            <a:pPr lvl="1"/>
            <a:r>
              <a:rPr lang="en-US" sz="2800" b="1" dirty="0" err="1">
                <a:solidFill>
                  <a:srgbClr val="0070C0"/>
                </a:solidFill>
              </a:rPr>
              <a:t>RVfpga</a:t>
            </a:r>
            <a:r>
              <a:rPr lang="en-US" sz="2800" b="1" dirty="0">
                <a:solidFill>
                  <a:srgbClr val="0070C0"/>
                </a:solidFill>
              </a:rPr>
              <a:t>-SoC:</a:t>
            </a:r>
            <a:r>
              <a:rPr lang="en-US" sz="2800" dirty="0">
                <a:solidFill>
                  <a:srgbClr val="0070C0"/>
                </a:solidFill>
              </a:rPr>
              <a:t> </a:t>
            </a:r>
            <a:r>
              <a:rPr lang="en-US" sz="2800" dirty="0"/>
              <a:t>a second course that shows how to:</a:t>
            </a:r>
          </a:p>
          <a:p>
            <a:pPr lvl="2"/>
            <a:r>
              <a:rPr lang="en-US" sz="2400" b="1" dirty="0">
                <a:solidFill>
                  <a:sysClr val="windowText" lastClr="000000"/>
                </a:solidFill>
              </a:rPr>
              <a:t>B</a:t>
            </a:r>
            <a:r>
              <a:rPr kumimoji="0" lang="en-US" sz="2400" b="1" i="0" u="none" strike="noStrike" kern="1200" cap="none" spc="0" normalizeH="0" baseline="0" noProof="0" dirty="0" err="1">
                <a:ln>
                  <a:noFill/>
                </a:ln>
                <a:solidFill>
                  <a:sysClr val="windowText" lastClr="000000"/>
                </a:solidFill>
                <a:effectLst/>
                <a:uLnTx/>
                <a:uFillTx/>
                <a:latin typeface="Arial"/>
                <a:ea typeface="+mn-ea"/>
                <a:cs typeface="Arial"/>
              </a:rPr>
              <a:t>uild</a:t>
            </a: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 a RISC-V SoC </a:t>
            </a:r>
            <a:r>
              <a:rPr kumimoji="0" lang="en-US" sz="2400" i="0" u="none" strike="noStrike" kern="1200" cap="none" spc="0" normalizeH="0" baseline="0" noProof="0" dirty="0">
                <a:ln>
                  <a:noFill/>
                </a:ln>
                <a:solidFill>
                  <a:sysClr val="windowText" lastClr="000000"/>
                </a:solidFill>
                <a:effectLst/>
                <a:uLnTx/>
                <a:uFillTx/>
                <a:latin typeface="Arial"/>
                <a:ea typeface="+mn-ea"/>
                <a:cs typeface="Arial"/>
              </a:rPr>
              <a:t>from building blocks</a:t>
            </a:r>
            <a:endParaRPr lang="en-US" sz="2400" dirty="0">
              <a:solidFill>
                <a:sysClr val="windowText" lastClr="000000"/>
              </a:solidFill>
            </a:endParaRPr>
          </a:p>
          <a:p>
            <a:pPr lvl="2"/>
            <a:r>
              <a:rPr kumimoji="0" lang="en-US" sz="2400" b="0" i="0" u="none" strike="noStrike" kern="1200" cap="none" spc="0" normalizeH="0" baseline="0" noProof="0" dirty="0">
                <a:ln>
                  <a:noFill/>
                </a:ln>
                <a:solidFill>
                  <a:sysClr val="windowText" lastClr="000000"/>
                </a:solidFill>
                <a:effectLst/>
                <a:uLnTx/>
                <a:uFillTx/>
                <a:latin typeface="Arial"/>
                <a:ea typeface="+mn-ea"/>
                <a:cs typeface="Arial"/>
              </a:rPr>
              <a:t>Install the </a:t>
            </a: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Zephyr</a:t>
            </a:r>
            <a:r>
              <a:rPr kumimoji="0" lang="en-US" sz="2400" b="0" i="0" u="none" strike="noStrike" kern="1200" cap="none" spc="0" normalizeH="0" baseline="0" noProof="0" dirty="0">
                <a:ln>
                  <a:noFill/>
                </a:ln>
                <a:solidFill>
                  <a:sysClr val="windowText" lastClr="000000"/>
                </a:solidFill>
                <a:effectLst/>
                <a:uLnTx/>
                <a:uFillTx/>
                <a:latin typeface="Arial"/>
                <a:ea typeface="+mn-ea"/>
                <a:cs typeface="Arial"/>
              </a:rPr>
              <a:t> RTOS (real-time operating system)</a:t>
            </a:r>
          </a:p>
          <a:p>
            <a:pPr lvl="2"/>
            <a:r>
              <a:rPr lang="en-US" sz="2400" dirty="0">
                <a:solidFill>
                  <a:sysClr val="windowText" lastClr="000000"/>
                </a:solidFill>
              </a:rPr>
              <a:t>R</a:t>
            </a:r>
            <a:r>
              <a:rPr kumimoji="0" lang="en-US" sz="2400" b="0" i="0" u="none" strike="noStrike" kern="1200" cap="none" spc="0" normalizeH="0" baseline="0" noProof="0" dirty="0">
                <a:ln>
                  <a:noFill/>
                </a:ln>
                <a:solidFill>
                  <a:sysClr val="windowText" lastClr="000000"/>
                </a:solidFill>
                <a:effectLst/>
                <a:uLnTx/>
                <a:uFillTx/>
                <a:latin typeface="Arial"/>
                <a:ea typeface="+mn-ea"/>
                <a:cs typeface="Arial"/>
              </a:rPr>
              <a:t>un </a:t>
            </a:r>
            <a:r>
              <a:rPr kumimoji="0" lang="en-US" sz="2400" b="1" i="0" u="none" strike="noStrike" kern="1200" cap="none" spc="0" normalizeH="0" baseline="0" noProof="0" dirty="0">
                <a:ln>
                  <a:noFill/>
                </a:ln>
                <a:solidFill>
                  <a:sysClr val="windowText" lastClr="000000"/>
                </a:solidFill>
                <a:effectLst/>
                <a:uLnTx/>
                <a:uFillTx/>
                <a:latin typeface="Arial"/>
                <a:ea typeface="+mn-ea"/>
                <a:cs typeface="Arial"/>
              </a:rPr>
              <a:t>programs</a:t>
            </a:r>
            <a:r>
              <a:rPr kumimoji="0" lang="en-US" sz="2400" b="0" i="0" u="none" strike="noStrike" kern="1200" cap="none" spc="0" normalizeH="0" baseline="0" noProof="0" dirty="0">
                <a:ln>
                  <a:noFill/>
                </a:ln>
                <a:solidFill>
                  <a:sysClr val="windowText" lastClr="000000"/>
                </a:solidFill>
                <a:effectLst/>
                <a:uLnTx/>
                <a:uFillTx/>
                <a:latin typeface="Arial"/>
                <a:ea typeface="+mn-ea"/>
                <a:cs typeface="Arial"/>
              </a:rPr>
              <a:t> on </a:t>
            </a:r>
            <a:r>
              <a:rPr lang="en-US" sz="2400" dirty="0">
                <a:solidFill>
                  <a:sysClr val="windowText" lastClr="000000"/>
                </a:solidFill>
              </a:rPr>
              <a:t>Zephyr</a:t>
            </a:r>
            <a:endParaRPr kumimoji="0" lang="en-US" sz="2400" b="0" i="0" u="none" strike="noStrike" kern="1200" cap="none" spc="0" normalizeH="0" baseline="0" noProof="0" dirty="0">
              <a:ln>
                <a:noFill/>
              </a:ln>
              <a:solidFill>
                <a:sysClr val="windowText" lastClr="000000"/>
              </a:solidFill>
              <a:effectLst/>
              <a:uLnTx/>
              <a:uFillTx/>
              <a:latin typeface="Arial"/>
              <a:ea typeface="+mn-ea"/>
              <a:cs typeface="Arial"/>
            </a:endParaRPr>
          </a:p>
          <a:p>
            <a:pPr lvl="2"/>
            <a:r>
              <a:rPr lang="en-US" sz="2400" dirty="0">
                <a:solidFill>
                  <a:sysClr val="windowText" lastClr="000000"/>
                </a:solidFill>
              </a:rPr>
              <a:t>Run</a:t>
            </a:r>
            <a:r>
              <a:rPr kumimoji="0" lang="en-US" sz="2400" b="0" i="0" u="none" strike="noStrike" kern="1200" cap="none" spc="0" normalizeH="0" baseline="0" noProof="0" dirty="0">
                <a:ln>
                  <a:noFill/>
                </a:ln>
                <a:solidFill>
                  <a:sysClr val="windowText" lastClr="000000"/>
                </a:solidFill>
                <a:effectLst/>
                <a:uLnTx/>
                <a:uFillTx/>
                <a:latin typeface="Arial"/>
                <a:ea typeface="+mn-ea"/>
                <a:cs typeface="Arial"/>
              </a:rPr>
              <a:t> simple </a:t>
            </a:r>
            <a:r>
              <a:rPr kumimoji="0" lang="en-US" sz="2400" b="1" i="0" u="none" strike="noStrike" kern="1200" cap="none" spc="0" normalizeH="0" baseline="0" noProof="0" dirty="0" err="1">
                <a:ln>
                  <a:noFill/>
                </a:ln>
                <a:solidFill>
                  <a:sysClr val="windowText" lastClr="000000"/>
                </a:solidFill>
                <a:effectLst/>
                <a:uLnTx/>
                <a:uFillTx/>
                <a:latin typeface="Arial"/>
                <a:ea typeface="+mn-ea"/>
                <a:cs typeface="Arial"/>
              </a:rPr>
              <a:t>Tensorflow</a:t>
            </a:r>
            <a:r>
              <a:rPr kumimoji="0" lang="en-US" sz="2400" b="0" i="0" u="none" strike="noStrike" kern="1200" cap="none" spc="0" normalizeH="0" baseline="0" noProof="0" dirty="0">
                <a:ln>
                  <a:noFill/>
                </a:ln>
                <a:solidFill>
                  <a:sysClr val="windowText" lastClr="000000"/>
                </a:solidFill>
                <a:effectLst/>
                <a:uLnTx/>
                <a:uFillTx/>
                <a:latin typeface="Arial"/>
                <a:ea typeface="+mn-ea"/>
                <a:cs typeface="Arial"/>
              </a:rPr>
              <a:t> programs</a:t>
            </a:r>
          </a:p>
          <a:p>
            <a:pPr marL="914400" lvl="2" indent="0">
              <a:buNone/>
            </a:pPr>
            <a:r>
              <a:rPr lang="en-US" sz="2400" dirty="0">
                <a:solidFill>
                  <a:sysClr val="windowText" lastClr="000000"/>
                </a:solidFill>
              </a:rPr>
              <a:t>(</a:t>
            </a:r>
            <a:r>
              <a:rPr lang="en-US" sz="2400" dirty="0" err="1">
                <a:solidFill>
                  <a:sysClr val="windowText" lastClr="000000"/>
                </a:solidFill>
              </a:rPr>
              <a:t>RVfpga-SoC</a:t>
            </a:r>
            <a:r>
              <a:rPr lang="en-US" sz="2400" dirty="0">
                <a:solidFill>
                  <a:sysClr val="windowText" lastClr="000000"/>
                </a:solidFill>
              </a:rPr>
              <a:t> is not covered in these slides)</a:t>
            </a:r>
          </a:p>
        </p:txBody>
      </p:sp>
    </p:spTree>
    <p:extLst>
      <p:ext uri="{BB962C8B-B14F-4D97-AF65-F5344CB8AC3E}">
        <p14:creationId xmlns:p14="http://schemas.microsoft.com/office/powerpoint/2010/main" val="23438974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rmAutofit/>
          </a:bodyPr>
          <a:lstStyle/>
          <a:p>
            <a:r>
              <a:rPr lang="en-US" sz="9500" dirty="0">
                <a:solidFill>
                  <a:srgbClr val="002060"/>
                </a:solidFill>
                <a:latin typeface="+mn-lt"/>
              </a:rPr>
              <a:t>Lab 2:</a:t>
            </a:r>
            <a:br>
              <a:rPr lang="en-US" sz="9500" dirty="0">
                <a:solidFill>
                  <a:srgbClr val="002060"/>
                </a:solidFill>
                <a:latin typeface="+mn-lt"/>
              </a:rPr>
            </a:br>
            <a:r>
              <a:rPr lang="en-US" sz="9500" dirty="0">
                <a:solidFill>
                  <a:srgbClr val="002060"/>
                </a:solidFill>
                <a:latin typeface="+mn-lt"/>
              </a:rPr>
              <a:t>RISC-V Assembly</a:t>
            </a:r>
          </a:p>
        </p:txBody>
      </p:sp>
    </p:spTree>
    <p:extLst>
      <p:ext uri="{BB962C8B-B14F-4D97-AF65-F5344CB8AC3E}">
        <p14:creationId xmlns:p14="http://schemas.microsoft.com/office/powerpoint/2010/main" val="42735295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2: RISC-V Assembly Programming</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324674" y="1087589"/>
            <a:ext cx="11468213" cy="4548216"/>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3200" dirty="0">
                <a:effectLst/>
                <a:latin typeface="Arial" panose="020B0604020202020204" pitchFamily="34" charset="0"/>
                <a:ea typeface="SimSun" panose="02010600030101010101" pitchFamily="2" charset="-122"/>
              </a:rPr>
              <a:t>Create </a:t>
            </a:r>
            <a:r>
              <a:rPr lang="en-US" sz="3200" b="1" dirty="0" err="1">
                <a:effectLst/>
                <a:latin typeface="Arial" panose="020B0604020202020204" pitchFamily="34" charset="0"/>
                <a:ea typeface="SimSun" panose="02010600030101010101" pitchFamily="2" charset="-122"/>
              </a:rPr>
              <a:t>PlatformIO</a:t>
            </a:r>
            <a:r>
              <a:rPr lang="en-US" sz="3200" b="1" dirty="0">
                <a:effectLst/>
                <a:latin typeface="Arial" panose="020B0604020202020204" pitchFamily="34" charset="0"/>
                <a:ea typeface="SimSun" panose="02010600030101010101" pitchFamily="2" charset="-122"/>
              </a:rPr>
              <a:t> project </a:t>
            </a:r>
            <a:r>
              <a:rPr lang="en-US" sz="3200" dirty="0">
                <a:effectLst/>
                <a:latin typeface="Arial" panose="020B0604020202020204" pitchFamily="34" charset="0"/>
                <a:ea typeface="SimSun" panose="02010600030101010101" pitchFamily="2" charset="-122"/>
              </a:rPr>
              <a:t>from scratch</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3200" dirty="0">
                <a:latin typeface="Arial" panose="020B0604020202020204" pitchFamily="34" charset="0"/>
                <a:ea typeface="SimSun" panose="02010600030101010101" pitchFamily="2" charset="-122"/>
              </a:rPr>
              <a:t>Add example </a:t>
            </a:r>
            <a:r>
              <a:rPr lang="en-US" sz="3200" b="1" dirty="0">
                <a:latin typeface="Arial" panose="020B0604020202020204" pitchFamily="34" charset="0"/>
                <a:ea typeface="SimSun" panose="02010600030101010101" pitchFamily="2" charset="-122"/>
              </a:rPr>
              <a:t>RISC-V Assembly program </a:t>
            </a:r>
            <a:r>
              <a:rPr lang="en-US" sz="3200" dirty="0">
                <a:latin typeface="Arial" panose="020B0604020202020204" pitchFamily="34" charset="0"/>
                <a:ea typeface="SimSun" panose="02010600030101010101" pitchFamily="2" charset="-122"/>
              </a:rPr>
              <a:t>to the project:</a:t>
            </a:r>
          </a:p>
          <a:p>
            <a:pPr lvl="1" indent="-342900">
              <a:buFont typeface="Arial"/>
              <a:buChar char="•"/>
              <a:defRPr/>
            </a:pPr>
            <a:r>
              <a:rPr lang="en-US" sz="2800" b="1" dirty="0" err="1">
                <a:latin typeface="Arial" panose="020B0604020202020204" pitchFamily="34" charset="0"/>
                <a:ea typeface="SimSun" panose="02010600030101010101" pitchFamily="2" charset="-122"/>
              </a:rPr>
              <a:t>LedsSwitches</a:t>
            </a:r>
            <a:endParaRPr lang="en-US" sz="2800" b="1" dirty="0">
              <a:latin typeface="Arial" panose="020B0604020202020204" pitchFamily="34" charset="0"/>
              <a:ea typeface="SimSun" panose="02010600030101010101" pitchFamily="2" charset="-122"/>
            </a:endParaRP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3200" b="1" dirty="0">
                <a:effectLst/>
                <a:latin typeface="Arial" panose="020B0604020202020204" pitchFamily="34" charset="0"/>
                <a:ea typeface="SimSun" panose="02010600030101010101" pitchFamily="2" charset="-122"/>
              </a:rPr>
              <a:t>R</a:t>
            </a:r>
            <a:r>
              <a:rPr lang="en-US" sz="3200" b="1" dirty="0">
                <a:latin typeface="Arial" panose="020B0604020202020204" pitchFamily="34" charset="0"/>
                <a:ea typeface="SimSun" panose="02010600030101010101" pitchFamily="2" charset="-122"/>
              </a:rPr>
              <a:t>un </a:t>
            </a:r>
            <a:r>
              <a:rPr lang="en-US" sz="3200" dirty="0">
                <a:latin typeface="Arial" panose="020B0604020202020204" pitchFamily="34" charset="0"/>
                <a:ea typeface="SimSun" panose="02010600030101010101" pitchFamily="2" charset="-122"/>
              </a:rPr>
              <a:t>and </a:t>
            </a:r>
            <a:r>
              <a:rPr lang="en-US" sz="3200" b="1" dirty="0">
                <a:latin typeface="Arial" panose="020B0604020202020204" pitchFamily="34" charset="0"/>
                <a:ea typeface="SimSun" panose="02010600030101010101" pitchFamily="2" charset="-122"/>
              </a:rPr>
              <a:t>debug </a:t>
            </a:r>
            <a:r>
              <a:rPr lang="en-US" sz="3200" dirty="0">
                <a:latin typeface="Arial" panose="020B0604020202020204" pitchFamily="34" charset="0"/>
                <a:ea typeface="SimSun" panose="02010600030101010101" pitchFamily="2" charset="-122"/>
              </a:rPr>
              <a:t>the program:</a:t>
            </a:r>
          </a:p>
          <a:p>
            <a:pPr lvl="1" indent="-342900">
              <a:buFont typeface="Arial"/>
              <a:buChar char="•"/>
              <a:defRPr/>
            </a:pPr>
            <a:r>
              <a:rPr lang="en-US" sz="2800" dirty="0">
                <a:latin typeface="Arial" panose="020B0604020202020204" pitchFamily="34" charset="0"/>
                <a:ea typeface="SimSun" panose="02010600030101010101" pitchFamily="2" charset="-122"/>
              </a:rPr>
              <a:t>On the board</a:t>
            </a:r>
          </a:p>
          <a:p>
            <a:pPr lvl="1" indent="-342900">
              <a:buFont typeface="Arial"/>
              <a:buChar char="•"/>
              <a:defRPr/>
            </a:pPr>
            <a:r>
              <a:rPr lang="en-US" sz="2800" dirty="0">
                <a:latin typeface="Arial" panose="020B0604020202020204" pitchFamily="34" charset="0"/>
                <a:ea typeface="SimSun" panose="02010600030101010101" pitchFamily="2" charset="-122"/>
              </a:rPr>
              <a:t>On Whisper</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3200" dirty="0">
                <a:effectLst/>
                <a:latin typeface="Arial" panose="020B0604020202020204" pitchFamily="34" charset="0"/>
                <a:ea typeface="SimSun" panose="02010600030101010101" pitchFamily="2" charset="-122"/>
              </a:rPr>
              <a:t>Complete </a:t>
            </a:r>
            <a:r>
              <a:rPr lang="en-US" sz="3200" dirty="0">
                <a:latin typeface="Arial" panose="020B0604020202020204" pitchFamily="34" charset="0"/>
                <a:ea typeface="SimSun" panose="02010600030101010101" pitchFamily="2" charset="-122"/>
              </a:rPr>
              <a:t>the </a:t>
            </a:r>
            <a:r>
              <a:rPr lang="en-US" sz="3200" b="1" dirty="0">
                <a:latin typeface="Arial" panose="020B0604020202020204" pitchFamily="34" charset="0"/>
                <a:ea typeface="SimSun" panose="02010600030101010101" pitchFamily="2" charset="-122"/>
              </a:rPr>
              <a:t>exercises</a:t>
            </a:r>
            <a:r>
              <a:rPr lang="en-US" sz="3200" dirty="0">
                <a:latin typeface="Arial" panose="020B0604020202020204" pitchFamily="34" charset="0"/>
                <a:ea typeface="SimSun" panose="02010600030101010101" pitchFamily="2" charset="-122"/>
              </a:rPr>
              <a:t> at end of lab</a:t>
            </a:r>
          </a:p>
          <a:p>
            <a:pPr lvl="0">
              <a:defRPr/>
            </a:pPr>
            <a:r>
              <a:rPr lang="en-US" sz="3200" dirty="0">
                <a:latin typeface="Arial" panose="020B0604020202020204" pitchFamily="34" charset="0"/>
                <a:ea typeface="SimSun" panose="02010600030101010101" pitchFamily="2" charset="-122"/>
              </a:rPr>
              <a:t>Create a project from scratch</a:t>
            </a:r>
            <a:endParaRPr lang="en-GB" sz="3200" dirty="0">
              <a:latin typeface="Arial" panose="020B0604020202020204" pitchFamily="34" charset="0"/>
              <a:ea typeface="SimSun" panose="02010600030101010101" pitchFamily="2" charset="-122"/>
            </a:endParaRP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endParaRPr lang="en-GB" sz="3200" dirty="0">
              <a:effectLst/>
              <a:latin typeface="Arial" panose="020B0604020202020204" pitchFamily="34" charset="0"/>
              <a:ea typeface="SimSun" panose="02010600030101010101" pitchFamily="2" charset="-122"/>
            </a:endParaRPr>
          </a:p>
          <a:p>
            <a:pPr marL="0" marR="0" lvl="0" indent="0" algn="l" defTabSz="457200" rtl="0" eaLnBrk="1" fontAlgn="auto" latinLnBrk="0" hangingPunct="1">
              <a:lnSpc>
                <a:spcPct val="100000"/>
              </a:lnSpc>
              <a:spcBef>
                <a:spcPct val="20000"/>
              </a:spcBef>
              <a:spcAft>
                <a:spcPts val="0"/>
              </a:spcAft>
              <a:buClr>
                <a:srgbClr val="FBB116"/>
              </a:buClr>
              <a:buSzTx/>
              <a:buNone/>
              <a:tabLst/>
              <a:defRPr/>
            </a:pPr>
            <a:endParaRPr kumimoji="0" lang="en-GB" sz="3200" i="0" u="none" strike="noStrike" kern="1200" cap="none" spc="0" normalizeH="0" baseline="0" noProof="0" dirty="0">
              <a:ln>
                <a:noFill/>
              </a:ln>
              <a:solidFill>
                <a:sysClr val="windowText" lastClr="000000"/>
              </a:solidFill>
              <a:effectLst/>
              <a:uLnTx/>
              <a:uFillTx/>
              <a:latin typeface="Arial"/>
              <a:ea typeface="+mn-ea"/>
              <a:cs typeface="Arial"/>
            </a:endParaRPr>
          </a:p>
        </p:txBody>
      </p:sp>
    </p:spTree>
    <p:extLst>
      <p:ext uri="{BB962C8B-B14F-4D97-AF65-F5344CB8AC3E}">
        <p14:creationId xmlns:p14="http://schemas.microsoft.com/office/powerpoint/2010/main" val="3154899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err="1"/>
              <a:t>RVfpga</a:t>
            </a:r>
            <a:r>
              <a:rPr lang="en-US" b="1" dirty="0"/>
              <a:t> Lab 2: RISC-V Assembly Instructions</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1452283" y="849361"/>
            <a:ext cx="9287433" cy="48731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
                <a:srgbClr val="FBB116"/>
              </a:buClr>
              <a:buSzTx/>
              <a:buNone/>
              <a:tabLst/>
              <a:defRPr/>
            </a:pPr>
            <a:r>
              <a:rPr lang="en-US" sz="2000" b="1" dirty="0">
                <a:effectLst/>
                <a:latin typeface="Arial" panose="020B0604020202020204" pitchFamily="34" charset="0"/>
                <a:ea typeface="SimSun" panose="02010600030101010101" pitchFamily="2" charset="-122"/>
              </a:rPr>
              <a:t>Common RISC-V Assembly Instructions &amp; </a:t>
            </a:r>
            <a:r>
              <a:rPr lang="en-US" sz="2000" b="1" dirty="0" err="1">
                <a:effectLst/>
                <a:latin typeface="Arial" panose="020B0604020202020204" pitchFamily="34" charset="0"/>
                <a:ea typeface="SimSun" panose="02010600030101010101" pitchFamily="2" charset="-122"/>
              </a:rPr>
              <a:t>Pseudoinstructions</a:t>
            </a:r>
            <a:endParaRPr kumimoji="0" lang="en-GB" sz="2000" b="1" i="0" u="none" strike="noStrike" kern="1200" cap="none" spc="0" normalizeH="0" baseline="0" noProof="0" dirty="0">
              <a:ln>
                <a:noFill/>
              </a:ln>
              <a:solidFill>
                <a:sysClr val="windowText" lastClr="000000"/>
              </a:solidFill>
              <a:effectLst/>
              <a:uLnTx/>
              <a:uFillTx/>
              <a:latin typeface="Arial"/>
              <a:ea typeface="+mn-ea"/>
              <a:cs typeface="Arial"/>
            </a:endParaRPr>
          </a:p>
        </p:txBody>
      </p:sp>
      <p:graphicFrame>
        <p:nvGraphicFramePr>
          <p:cNvPr id="2" name="Table 1">
            <a:extLst>
              <a:ext uri="{FF2B5EF4-FFF2-40B4-BE49-F238E27FC236}">
                <a16:creationId xmlns:a16="http://schemas.microsoft.com/office/drawing/2014/main" id="{136170FD-E569-4CCD-917A-2D40BAED00ED}"/>
              </a:ext>
            </a:extLst>
          </p:cNvPr>
          <p:cNvGraphicFramePr>
            <a:graphicFrameLocks noGrp="1"/>
          </p:cNvGraphicFramePr>
          <p:nvPr/>
        </p:nvGraphicFramePr>
        <p:xfrm>
          <a:off x="801666" y="1207794"/>
          <a:ext cx="10008296" cy="4754880"/>
        </p:xfrm>
        <a:graphic>
          <a:graphicData uri="http://schemas.openxmlformats.org/drawingml/2006/table">
            <a:tbl>
              <a:tblPr firstRow="1" firstCol="1" bandRow="1">
                <a:tableStyleId>{5C22544A-7EE6-4342-B048-85BDC9FD1C3A}</a:tableStyleId>
              </a:tblPr>
              <a:tblGrid>
                <a:gridCol w="2421801">
                  <a:extLst>
                    <a:ext uri="{9D8B030D-6E8A-4147-A177-3AD203B41FA5}">
                      <a16:colId xmlns:a16="http://schemas.microsoft.com/office/drawing/2014/main" val="1419390192"/>
                    </a:ext>
                  </a:extLst>
                </a:gridCol>
                <a:gridCol w="3323385">
                  <a:extLst>
                    <a:ext uri="{9D8B030D-6E8A-4147-A177-3AD203B41FA5}">
                      <a16:colId xmlns:a16="http://schemas.microsoft.com/office/drawing/2014/main" val="3836791300"/>
                    </a:ext>
                  </a:extLst>
                </a:gridCol>
                <a:gridCol w="4263110">
                  <a:extLst>
                    <a:ext uri="{9D8B030D-6E8A-4147-A177-3AD203B41FA5}">
                      <a16:colId xmlns:a16="http://schemas.microsoft.com/office/drawing/2014/main" val="3046972292"/>
                    </a:ext>
                  </a:extLst>
                </a:gridCol>
              </a:tblGrid>
              <a:tr h="44424">
                <a:tc>
                  <a:txBody>
                    <a:bodyPr/>
                    <a:lstStyle/>
                    <a:p>
                      <a:pPr marL="0" marR="0">
                        <a:spcBef>
                          <a:spcPts val="0"/>
                        </a:spcBef>
                        <a:spcAft>
                          <a:spcPts val="0"/>
                        </a:spcAft>
                      </a:pPr>
                      <a:r>
                        <a:rPr lang="en-GB" sz="2400" dirty="0">
                          <a:effectLst/>
                        </a:rPr>
                        <a:t>RISC-V Assembly</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2400" dirty="0">
                          <a:effectLst/>
                        </a:rPr>
                        <a:t>Description</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2400" dirty="0">
                          <a:effectLst/>
                        </a:rPr>
                        <a:t>Operation</a:t>
                      </a:r>
                    </a:p>
                  </a:txBody>
                  <a:tcPr marL="45857" marR="45857" marT="0" marB="0"/>
                </a:tc>
                <a:extLst>
                  <a:ext uri="{0D108BD9-81ED-4DB2-BD59-A6C34878D82A}">
                    <a16:rowId xmlns:a16="http://schemas.microsoft.com/office/drawing/2014/main" val="3393732782"/>
                  </a:ext>
                </a:extLst>
              </a:tr>
              <a:tr h="0">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add  s0, s1, s2</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Add</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s0 = s1 + s2</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321793657"/>
                  </a:ext>
                </a:extLst>
              </a:tr>
              <a:tr h="0">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sub  s0, s1, s2</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Subtract</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s0 = s1 - s2</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784997794"/>
                  </a:ext>
                </a:extLst>
              </a:tr>
              <a:tr h="0">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addi t3, t1, -10</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Add immediate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t3 = t1 – 10</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1269028940"/>
                  </a:ext>
                </a:extLst>
              </a:tr>
              <a:tr h="0">
                <a:tc>
                  <a:txBody>
                    <a:bodyPr/>
                    <a:lstStyle/>
                    <a:p>
                      <a:pPr marL="0" marR="0">
                        <a:spcBef>
                          <a:spcPts val="0"/>
                        </a:spcBef>
                        <a:spcAft>
                          <a:spcPts val="0"/>
                        </a:spcAft>
                      </a:pPr>
                      <a:r>
                        <a:rPr lang="en-GB" sz="1600" dirty="0" err="1">
                          <a:effectLst/>
                          <a:latin typeface="Courier New" panose="02070309020205020404" pitchFamily="49" charset="0"/>
                          <a:cs typeface="Courier New" panose="02070309020205020404" pitchFamily="49" charset="0"/>
                        </a:rPr>
                        <a:t>mul</a:t>
                      </a:r>
                      <a:r>
                        <a:rPr lang="en-GB" sz="1600" dirty="0">
                          <a:effectLst/>
                          <a:latin typeface="Courier New" panose="02070309020205020404" pitchFamily="49" charset="0"/>
                          <a:cs typeface="Courier New" panose="02070309020205020404" pitchFamily="49" charset="0"/>
                        </a:rPr>
                        <a:t>  t0, t2, t3</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32-bit multiply</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t0 = t2 * t3</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2668174611"/>
                  </a:ext>
                </a:extLst>
              </a:tr>
              <a:tr h="0">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div  s9, t5, t6</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Division</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t9 = t5 / t6</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835942382"/>
                  </a:ext>
                </a:extLst>
              </a:tr>
              <a:tr h="0">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rem  s4, s1, s2</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Remainder</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s4 = s1 % s2</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418927498"/>
                  </a:ext>
                </a:extLst>
              </a:tr>
              <a:tr h="0">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and  t0, t1, t2</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Bit-wise AND</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t0 = t1 &amp; t2</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3812959287"/>
                  </a:ext>
                </a:extLst>
              </a:tr>
              <a:tr h="0">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or   t0, t1, t5</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Bit-wise OR</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t0 = t1 | t5</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4230447142"/>
                  </a:ext>
                </a:extLst>
              </a:tr>
              <a:tr h="0">
                <a:tc>
                  <a:txBody>
                    <a:bodyPr/>
                    <a:lstStyle/>
                    <a:p>
                      <a:pPr marL="0" marR="0">
                        <a:spcBef>
                          <a:spcPts val="0"/>
                        </a:spcBef>
                        <a:spcAft>
                          <a:spcPts val="0"/>
                        </a:spcAft>
                      </a:pPr>
                      <a:r>
                        <a:rPr lang="en-GB" sz="1600" dirty="0" err="1">
                          <a:effectLst/>
                          <a:latin typeface="Courier New" panose="02070309020205020404" pitchFamily="49" charset="0"/>
                          <a:cs typeface="Courier New" panose="02070309020205020404" pitchFamily="49" charset="0"/>
                        </a:rPr>
                        <a:t>xor</a:t>
                      </a:r>
                      <a:r>
                        <a:rPr lang="en-GB" sz="1600" dirty="0">
                          <a:effectLst/>
                          <a:latin typeface="Courier New" panose="02070309020205020404" pitchFamily="49" charset="0"/>
                          <a:cs typeface="Courier New" panose="02070309020205020404" pitchFamily="49" charset="0"/>
                        </a:rPr>
                        <a:t>  s3, s4, s5</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Bit-wise XOR</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s3 = s4 ^ s5</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451295114"/>
                  </a:ext>
                </a:extLst>
              </a:tr>
              <a:tr h="0">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andi t1, t2, 0xFFB</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Bit-wise AND immediate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t1 = t2 &amp; 0xFFFFFFFB</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655625429"/>
                  </a:ext>
                </a:extLst>
              </a:tr>
              <a:tr h="0">
                <a:tc>
                  <a:txBody>
                    <a:bodyPr/>
                    <a:lstStyle/>
                    <a:p>
                      <a:pPr marL="0" marR="0">
                        <a:spcBef>
                          <a:spcPts val="0"/>
                        </a:spcBef>
                        <a:spcAft>
                          <a:spcPts val="0"/>
                        </a:spcAft>
                      </a:pPr>
                      <a:r>
                        <a:rPr lang="en-GB" sz="1600" dirty="0" err="1">
                          <a:effectLst/>
                          <a:latin typeface="Courier New" panose="02070309020205020404" pitchFamily="49" charset="0"/>
                          <a:cs typeface="Courier New" panose="02070309020205020404" pitchFamily="49" charset="0"/>
                        </a:rPr>
                        <a:t>ori</a:t>
                      </a:r>
                      <a:r>
                        <a:rPr lang="en-GB" sz="1600" dirty="0">
                          <a:effectLst/>
                          <a:latin typeface="Courier New" panose="02070309020205020404" pitchFamily="49" charset="0"/>
                          <a:cs typeface="Courier New" panose="02070309020205020404" pitchFamily="49" charset="0"/>
                        </a:rPr>
                        <a:t>  t0, t1, 0x2C</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Bit-wise OR immediate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t0 = t1 | 0x2C</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3855946160"/>
                  </a:ext>
                </a:extLst>
              </a:tr>
              <a:tr h="0">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xori s3, s4, 0xABC</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Bit-wise XOR immediate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s3 = s4 ^ 0xFFFFFABC</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1250659209"/>
                  </a:ext>
                </a:extLst>
              </a:tr>
              <a:tr h="0">
                <a:tc>
                  <a:txBody>
                    <a:bodyPr/>
                    <a:lstStyle/>
                    <a:p>
                      <a:pPr marL="0" marR="0">
                        <a:spcBef>
                          <a:spcPts val="0"/>
                        </a:spcBef>
                        <a:spcAft>
                          <a:spcPts val="0"/>
                        </a:spcAft>
                      </a:pPr>
                      <a:r>
                        <a:rPr lang="en-GB" sz="1600" dirty="0" err="1">
                          <a:effectLst/>
                          <a:latin typeface="Courier New" panose="02070309020205020404" pitchFamily="49" charset="0"/>
                          <a:cs typeface="Courier New" panose="02070309020205020404" pitchFamily="49" charset="0"/>
                        </a:rPr>
                        <a:t>sll</a:t>
                      </a:r>
                      <a:r>
                        <a:rPr lang="en-GB" sz="1600" dirty="0">
                          <a:effectLst/>
                          <a:latin typeface="Courier New" panose="02070309020205020404" pitchFamily="49" charset="0"/>
                          <a:cs typeface="Courier New" panose="02070309020205020404" pitchFamily="49" charset="0"/>
                        </a:rPr>
                        <a:t>  t0, t1, t2</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Shift left logical</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t0 = t1 &lt;&lt; t2</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3721377107"/>
                  </a:ext>
                </a:extLst>
              </a:tr>
              <a:tr h="0">
                <a:tc>
                  <a:txBody>
                    <a:bodyPr/>
                    <a:lstStyle/>
                    <a:p>
                      <a:pPr marL="0" marR="0">
                        <a:spcBef>
                          <a:spcPts val="0"/>
                        </a:spcBef>
                        <a:spcAft>
                          <a:spcPts val="0"/>
                        </a:spcAft>
                      </a:pPr>
                      <a:r>
                        <a:rPr lang="en-GB" sz="1600" dirty="0" err="1">
                          <a:effectLst/>
                          <a:latin typeface="Courier New" panose="02070309020205020404" pitchFamily="49" charset="0"/>
                          <a:cs typeface="Courier New" panose="02070309020205020404" pitchFamily="49" charset="0"/>
                        </a:rPr>
                        <a:t>srl</a:t>
                      </a:r>
                      <a:r>
                        <a:rPr lang="en-GB" sz="1600" dirty="0">
                          <a:effectLst/>
                          <a:latin typeface="Courier New" panose="02070309020205020404" pitchFamily="49" charset="0"/>
                          <a:cs typeface="Courier New" panose="02070309020205020404" pitchFamily="49" charset="0"/>
                        </a:rPr>
                        <a:t>  t0, t1, t5</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Shift right logical</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t0 = t1 &gt;&gt; t5</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2740700700"/>
                  </a:ext>
                </a:extLst>
              </a:tr>
              <a:tr h="0">
                <a:tc>
                  <a:txBody>
                    <a:bodyPr/>
                    <a:lstStyle/>
                    <a:p>
                      <a:pPr marL="0" marR="0">
                        <a:spcBef>
                          <a:spcPts val="0"/>
                        </a:spcBef>
                        <a:spcAft>
                          <a:spcPts val="0"/>
                        </a:spcAft>
                      </a:pPr>
                      <a:r>
                        <a:rPr lang="en-GB" sz="1600" dirty="0" err="1">
                          <a:effectLst/>
                          <a:latin typeface="Courier New" panose="02070309020205020404" pitchFamily="49" charset="0"/>
                          <a:cs typeface="Courier New" panose="02070309020205020404" pitchFamily="49" charset="0"/>
                        </a:rPr>
                        <a:t>sra</a:t>
                      </a:r>
                      <a:r>
                        <a:rPr lang="en-GB" sz="1600" dirty="0">
                          <a:effectLst/>
                          <a:latin typeface="Courier New" panose="02070309020205020404" pitchFamily="49" charset="0"/>
                          <a:cs typeface="Courier New" panose="02070309020205020404" pitchFamily="49" charset="0"/>
                        </a:rPr>
                        <a:t>  s3, s4, s5</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Shift right arithmetic</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s3 = s4 &gt;&gt;&gt; s5</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4250127074"/>
                  </a:ext>
                </a:extLst>
              </a:tr>
              <a:tr h="0">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slli t1, t2, 30</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Shift left logical immediate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t1 = t2 &lt;&lt; 30</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2254225184"/>
                  </a:ext>
                </a:extLst>
              </a:tr>
              <a:tr h="0">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srli t0, t1, 5</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Shift right logical immediate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t0 = t1 &gt;&gt; 5</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968685556"/>
                  </a:ext>
                </a:extLst>
              </a:tr>
              <a:tr h="0">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srai s3, s4, 31</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Shift right arithmetic immediate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s3 = s4 &gt;&gt;&gt; 31</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3206867908"/>
                  </a:ext>
                </a:extLst>
              </a:tr>
            </a:tbl>
          </a:graphicData>
        </a:graphic>
      </p:graphicFrame>
    </p:spTree>
    <p:extLst>
      <p:ext uri="{BB962C8B-B14F-4D97-AF65-F5344CB8AC3E}">
        <p14:creationId xmlns:p14="http://schemas.microsoft.com/office/powerpoint/2010/main" val="41897897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2: RISC-V Assembly Instructions</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1452283" y="849361"/>
            <a:ext cx="9287433" cy="48731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buNone/>
              <a:defRPr/>
            </a:pPr>
            <a:r>
              <a:rPr lang="en-US" sz="2000" b="1" dirty="0">
                <a:effectLst/>
                <a:latin typeface="Arial" panose="020B0604020202020204" pitchFamily="34" charset="0"/>
                <a:ea typeface="SimSun" panose="02010600030101010101" pitchFamily="2" charset="-122"/>
              </a:rPr>
              <a:t>Common RISC-V Assembly </a:t>
            </a:r>
            <a:r>
              <a:rPr lang="en-US" sz="2000" b="1" dirty="0">
                <a:latin typeface="Arial" panose="020B0604020202020204" pitchFamily="34" charset="0"/>
                <a:ea typeface="SimSun" panose="02010600030101010101" pitchFamily="2" charset="-122"/>
              </a:rPr>
              <a:t>Instructions &amp; </a:t>
            </a:r>
            <a:r>
              <a:rPr lang="en-US" sz="2000" b="1" dirty="0" err="1">
                <a:latin typeface="Arial" panose="020B0604020202020204" pitchFamily="34" charset="0"/>
                <a:ea typeface="SimSun" panose="02010600030101010101" pitchFamily="2" charset="-122"/>
              </a:rPr>
              <a:t>Pseudoinstructions</a:t>
            </a:r>
            <a:r>
              <a:rPr lang="en-US" sz="2000" b="1" dirty="0">
                <a:latin typeface="Arial" panose="020B0604020202020204" pitchFamily="34" charset="0"/>
                <a:ea typeface="SimSun" panose="02010600030101010101" pitchFamily="2" charset="-122"/>
              </a:rPr>
              <a:t> </a:t>
            </a:r>
            <a:r>
              <a:rPr lang="en-US" sz="2000" b="1" dirty="0">
                <a:effectLst/>
                <a:latin typeface="Arial" panose="020B0604020202020204" pitchFamily="34" charset="0"/>
                <a:ea typeface="SimSun" panose="02010600030101010101" pitchFamily="2" charset="-122"/>
              </a:rPr>
              <a:t>(continued)</a:t>
            </a:r>
            <a:endParaRPr kumimoji="0" lang="en-GB" sz="2000" b="1" i="0" u="none" strike="noStrike" kern="1200" cap="none" spc="0" normalizeH="0" baseline="0" noProof="0" dirty="0">
              <a:ln>
                <a:noFill/>
              </a:ln>
              <a:solidFill>
                <a:sysClr val="windowText" lastClr="000000"/>
              </a:solidFill>
              <a:effectLst/>
              <a:uLnTx/>
              <a:uFillTx/>
              <a:latin typeface="Arial"/>
              <a:ea typeface="+mn-ea"/>
              <a:cs typeface="Arial"/>
            </a:endParaRPr>
          </a:p>
        </p:txBody>
      </p:sp>
      <p:graphicFrame>
        <p:nvGraphicFramePr>
          <p:cNvPr id="2" name="Table 1">
            <a:extLst>
              <a:ext uri="{FF2B5EF4-FFF2-40B4-BE49-F238E27FC236}">
                <a16:creationId xmlns:a16="http://schemas.microsoft.com/office/drawing/2014/main" id="{136170FD-E569-4CCD-917A-2D40BAED00ED}"/>
              </a:ext>
            </a:extLst>
          </p:cNvPr>
          <p:cNvGraphicFramePr>
            <a:graphicFrameLocks noGrp="1"/>
          </p:cNvGraphicFramePr>
          <p:nvPr/>
        </p:nvGraphicFramePr>
        <p:xfrm>
          <a:off x="1114817" y="1230405"/>
          <a:ext cx="9781952" cy="4998720"/>
        </p:xfrm>
        <a:graphic>
          <a:graphicData uri="http://schemas.openxmlformats.org/drawingml/2006/table">
            <a:tbl>
              <a:tblPr firstRow="1" firstCol="1" bandRow="1">
                <a:tableStyleId>{5C22544A-7EE6-4342-B048-85BDC9FD1C3A}</a:tableStyleId>
              </a:tblPr>
              <a:tblGrid>
                <a:gridCol w="2388540">
                  <a:extLst>
                    <a:ext uri="{9D8B030D-6E8A-4147-A177-3AD203B41FA5}">
                      <a16:colId xmlns:a16="http://schemas.microsoft.com/office/drawing/2014/main" val="1419390192"/>
                    </a:ext>
                  </a:extLst>
                </a:gridCol>
                <a:gridCol w="3277740">
                  <a:extLst>
                    <a:ext uri="{9D8B030D-6E8A-4147-A177-3AD203B41FA5}">
                      <a16:colId xmlns:a16="http://schemas.microsoft.com/office/drawing/2014/main" val="3836791300"/>
                    </a:ext>
                  </a:extLst>
                </a:gridCol>
                <a:gridCol w="4115672">
                  <a:extLst>
                    <a:ext uri="{9D8B030D-6E8A-4147-A177-3AD203B41FA5}">
                      <a16:colId xmlns:a16="http://schemas.microsoft.com/office/drawing/2014/main" val="3046972292"/>
                    </a:ext>
                  </a:extLst>
                </a:gridCol>
              </a:tblGrid>
              <a:tr h="44424">
                <a:tc>
                  <a:txBody>
                    <a:bodyPr/>
                    <a:lstStyle/>
                    <a:p>
                      <a:pPr marL="0" marR="0">
                        <a:spcBef>
                          <a:spcPts val="0"/>
                        </a:spcBef>
                        <a:spcAft>
                          <a:spcPts val="0"/>
                        </a:spcAft>
                      </a:pPr>
                      <a:r>
                        <a:rPr lang="en-GB" sz="2400" dirty="0">
                          <a:effectLst/>
                        </a:rPr>
                        <a:t>RISC-V Assembly</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2400" dirty="0">
                          <a:effectLst/>
                        </a:rPr>
                        <a:t>Description</a:t>
                      </a:r>
                      <a:endParaRPr lang="en-US" sz="24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2400" dirty="0">
                          <a:effectLst/>
                        </a:rPr>
                        <a:t>Operation</a:t>
                      </a:r>
                    </a:p>
                  </a:txBody>
                  <a:tcPr marL="45857" marR="45857" marT="0" marB="0"/>
                </a:tc>
                <a:extLst>
                  <a:ext uri="{0D108BD9-81ED-4DB2-BD59-A6C34878D82A}">
                    <a16:rowId xmlns:a16="http://schemas.microsoft.com/office/drawing/2014/main" val="3393732782"/>
                  </a:ext>
                </a:extLst>
              </a:tr>
              <a:tr h="112095">
                <a:tc>
                  <a:txBody>
                    <a:bodyPr/>
                    <a:lstStyle/>
                    <a:p>
                      <a:pPr marL="0" marR="0">
                        <a:spcBef>
                          <a:spcPts val="0"/>
                        </a:spcBef>
                        <a:spcAft>
                          <a:spcPts val="0"/>
                        </a:spcAft>
                      </a:pPr>
                      <a:r>
                        <a:rPr lang="en-GB" sz="1600" dirty="0" err="1">
                          <a:effectLst/>
                          <a:latin typeface="Courier New" panose="02070309020205020404" pitchFamily="49" charset="0"/>
                          <a:cs typeface="Courier New" panose="02070309020205020404" pitchFamily="49" charset="0"/>
                        </a:rPr>
                        <a:t>lw</a:t>
                      </a:r>
                      <a:r>
                        <a:rPr lang="en-GB" sz="1600" dirty="0">
                          <a:effectLst/>
                          <a:latin typeface="Courier New" panose="02070309020205020404" pitchFamily="49" charset="0"/>
                          <a:cs typeface="Courier New" panose="02070309020205020404" pitchFamily="49" charset="0"/>
                        </a:rPr>
                        <a:t>  s7, 0x2C(t1)</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Load word</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s7 = memory[t1+0x2C]</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3439657953"/>
                  </a:ext>
                </a:extLst>
              </a:tr>
              <a:tr h="112095">
                <a:tc>
                  <a:txBody>
                    <a:bodyPr/>
                    <a:lstStyle/>
                    <a:p>
                      <a:pPr marL="0" marR="0">
                        <a:spcBef>
                          <a:spcPts val="0"/>
                        </a:spcBef>
                        <a:spcAft>
                          <a:spcPts val="0"/>
                        </a:spcAft>
                      </a:pPr>
                      <a:r>
                        <a:rPr lang="en-GB" sz="1600" dirty="0" err="1">
                          <a:effectLst/>
                          <a:latin typeface="Courier New" panose="02070309020205020404" pitchFamily="49" charset="0"/>
                          <a:cs typeface="Courier New" panose="02070309020205020404" pitchFamily="49" charset="0"/>
                        </a:rPr>
                        <a:t>lh</a:t>
                      </a:r>
                      <a:r>
                        <a:rPr lang="en-GB" sz="1600" dirty="0">
                          <a:effectLst/>
                          <a:latin typeface="Courier New" panose="02070309020205020404" pitchFamily="49" charset="0"/>
                          <a:cs typeface="Courier New" panose="02070309020205020404" pitchFamily="49" charset="0"/>
                        </a:rPr>
                        <a:t>  s5, 0x5A(s3)</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Load half-word</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s5 = SignExt(memory[s3+0x5A]</a:t>
                      </a:r>
                      <a:r>
                        <a:rPr lang="en-GB" sz="1600" baseline="-25000" dirty="0">
                          <a:effectLst/>
                        </a:rPr>
                        <a:t>15:0</a:t>
                      </a:r>
                      <a:r>
                        <a:rPr lang="en-GB" sz="1600" dirty="0">
                          <a:effectLst/>
                        </a:rPr>
                        <a:t>)</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250869090"/>
                  </a:ext>
                </a:extLst>
              </a:tr>
              <a:tr h="112095">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lb  s1, -3(t4)</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Load byte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s1 = SignExt(memory[t4-3]</a:t>
                      </a:r>
                      <a:r>
                        <a:rPr lang="en-GB" sz="1600" baseline="-25000" dirty="0">
                          <a:effectLst/>
                        </a:rPr>
                        <a:t>7:0</a:t>
                      </a:r>
                      <a:r>
                        <a:rPr lang="en-GB" sz="1600" dirty="0">
                          <a:effectLst/>
                        </a:rPr>
                        <a:t>)</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3814211110"/>
                  </a:ext>
                </a:extLst>
              </a:tr>
              <a:tr h="112095">
                <a:tc>
                  <a:txBody>
                    <a:bodyPr/>
                    <a:lstStyle/>
                    <a:p>
                      <a:pPr marL="0" marR="0">
                        <a:spcBef>
                          <a:spcPts val="0"/>
                        </a:spcBef>
                        <a:spcAft>
                          <a:spcPts val="0"/>
                        </a:spcAft>
                      </a:pPr>
                      <a:r>
                        <a:rPr lang="en-GB" sz="1600" dirty="0" err="1">
                          <a:effectLst/>
                          <a:latin typeface="Courier New" panose="02070309020205020404" pitchFamily="49" charset="0"/>
                          <a:cs typeface="Courier New" panose="02070309020205020404" pitchFamily="49" charset="0"/>
                        </a:rPr>
                        <a:t>sw</a:t>
                      </a:r>
                      <a:r>
                        <a:rPr lang="en-GB" sz="1600" dirty="0">
                          <a:effectLst/>
                          <a:latin typeface="Courier New" panose="02070309020205020404" pitchFamily="49" charset="0"/>
                          <a:cs typeface="Courier New" panose="02070309020205020404" pitchFamily="49" charset="0"/>
                        </a:rPr>
                        <a:t>  t2, 0x7C(t1)</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Store word</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memory[t1+0x7C] = t2</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2750546523"/>
                  </a:ext>
                </a:extLst>
              </a:tr>
              <a:tr h="112095">
                <a:tc>
                  <a:txBody>
                    <a:bodyPr/>
                    <a:lstStyle/>
                    <a:p>
                      <a:pPr marL="0" marR="0">
                        <a:spcBef>
                          <a:spcPts val="0"/>
                        </a:spcBef>
                        <a:spcAft>
                          <a:spcPts val="0"/>
                        </a:spcAft>
                      </a:pPr>
                      <a:r>
                        <a:rPr lang="en-GB" sz="1600" dirty="0" err="1">
                          <a:effectLst/>
                          <a:latin typeface="Courier New" panose="02070309020205020404" pitchFamily="49" charset="0"/>
                          <a:cs typeface="Courier New" panose="02070309020205020404" pitchFamily="49" charset="0"/>
                        </a:rPr>
                        <a:t>sh</a:t>
                      </a:r>
                      <a:r>
                        <a:rPr lang="en-GB" sz="1600" dirty="0">
                          <a:effectLst/>
                          <a:latin typeface="Courier New" panose="02070309020205020404" pitchFamily="49" charset="0"/>
                          <a:cs typeface="Courier New" panose="02070309020205020404" pitchFamily="49" charset="0"/>
                        </a:rPr>
                        <a:t>  t3, 22(s3)</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Store half-word</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memory[s3+22]</a:t>
                      </a:r>
                      <a:r>
                        <a:rPr lang="en-GB" sz="1600" baseline="-25000" dirty="0">
                          <a:effectLst/>
                        </a:rPr>
                        <a:t>15:0</a:t>
                      </a:r>
                      <a:r>
                        <a:rPr lang="en-GB" sz="1600" dirty="0">
                          <a:effectLst/>
                        </a:rPr>
                        <a:t> = t3</a:t>
                      </a:r>
                      <a:r>
                        <a:rPr lang="en-GB" sz="1600" baseline="-25000" dirty="0">
                          <a:effectLst/>
                        </a:rPr>
                        <a:t>15:0</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1985476621"/>
                  </a:ext>
                </a:extLst>
              </a:tr>
              <a:tr h="112095">
                <a:tc>
                  <a:txBody>
                    <a:bodyPr/>
                    <a:lstStyle/>
                    <a:p>
                      <a:pPr marL="0" marR="0">
                        <a:spcBef>
                          <a:spcPts val="0"/>
                        </a:spcBef>
                        <a:spcAft>
                          <a:spcPts val="0"/>
                        </a:spcAft>
                      </a:pPr>
                      <a:r>
                        <a:rPr lang="en-GB" sz="1600" dirty="0" err="1">
                          <a:effectLst/>
                          <a:latin typeface="Courier New" panose="02070309020205020404" pitchFamily="49" charset="0"/>
                          <a:cs typeface="Courier New" panose="02070309020205020404" pitchFamily="49" charset="0"/>
                        </a:rPr>
                        <a:t>sb</a:t>
                      </a:r>
                      <a:r>
                        <a:rPr lang="en-GB" sz="1600" dirty="0">
                          <a:effectLst/>
                          <a:latin typeface="Courier New" panose="02070309020205020404" pitchFamily="49" charset="0"/>
                          <a:cs typeface="Courier New" panose="02070309020205020404" pitchFamily="49" charset="0"/>
                        </a:rPr>
                        <a:t>  t4, 5(s4)</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Store byte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memory[s4+5]</a:t>
                      </a:r>
                      <a:r>
                        <a:rPr lang="en-GB" sz="1600" baseline="-25000" dirty="0">
                          <a:effectLst/>
                        </a:rPr>
                        <a:t>7:0</a:t>
                      </a:r>
                      <a:r>
                        <a:rPr lang="en-GB" sz="1600" dirty="0">
                          <a:effectLst/>
                        </a:rPr>
                        <a:t> = t4</a:t>
                      </a:r>
                      <a:r>
                        <a:rPr lang="en-GB" sz="1600" baseline="-25000" dirty="0">
                          <a:effectLst/>
                        </a:rPr>
                        <a:t>7:0</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524027142"/>
                  </a:ext>
                </a:extLst>
              </a:tr>
              <a:tr h="112095">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beq s1, s2, L1</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Branch if equal</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if (s1==s2), PC = L1</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1838392726"/>
                  </a:ext>
                </a:extLst>
              </a:tr>
              <a:tr h="112095">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bne t3, t4, Loop</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Branch if not equal</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if (s1!=s2), PC = Loop</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1529674113"/>
                  </a:ext>
                </a:extLst>
              </a:tr>
              <a:tr h="112095">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blt t4, t5, L3</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Branch if less than</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if (t4 &lt; t5), PC = L3</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2964845792"/>
                  </a:ext>
                </a:extLst>
              </a:tr>
              <a:tr h="112095">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bge s8, s9, Done</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Branch if not equal</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if (s8&gt;=s9), PC = Done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4187515660"/>
                  </a:ext>
                </a:extLst>
              </a:tr>
              <a:tr h="112095">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li  s1, 0xABCDEF12</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Load immediate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s1 = 0xABCDEF12</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3320981035"/>
                  </a:ext>
                </a:extLst>
              </a:tr>
              <a:tr h="203810">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la  s1, A</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Load address</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s1 = Variable A’s memory address (location)</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77758963"/>
                  </a:ext>
                </a:extLst>
              </a:tr>
              <a:tr h="112095">
                <a:tc>
                  <a:txBody>
                    <a:bodyPr/>
                    <a:lstStyle/>
                    <a:p>
                      <a:pPr marL="0" marR="0">
                        <a:spcBef>
                          <a:spcPts val="0"/>
                        </a:spcBef>
                        <a:spcAft>
                          <a:spcPts val="0"/>
                        </a:spcAft>
                      </a:pPr>
                      <a:r>
                        <a:rPr lang="en-GB" sz="1600" dirty="0" err="1">
                          <a:effectLst/>
                          <a:latin typeface="Courier New" panose="02070309020205020404" pitchFamily="49" charset="0"/>
                          <a:cs typeface="Courier New" panose="02070309020205020404" pitchFamily="49" charset="0"/>
                        </a:rPr>
                        <a:t>nop</a:t>
                      </a:r>
                      <a:r>
                        <a:rPr lang="en-GB" sz="1600" dirty="0">
                          <a:effectLst/>
                          <a:latin typeface="Courier New" panose="02070309020205020404" pitchFamily="49" charset="0"/>
                          <a:cs typeface="Courier New" panose="02070309020205020404" pitchFamily="49" charset="0"/>
                        </a:rPr>
                        <a:t> </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Nop</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no operation</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797547903"/>
                  </a:ext>
                </a:extLst>
              </a:tr>
              <a:tr h="112095">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mv  s3, s7</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Move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s3 = s7</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4269506081"/>
                  </a:ext>
                </a:extLst>
              </a:tr>
              <a:tr h="112095">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not t1, t2</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Not (Invert)</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t1 = ~t2</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49528194"/>
                  </a:ext>
                </a:extLst>
              </a:tr>
              <a:tr h="112095">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neg s1, s3</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Negate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s1 = -s3</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1585874184"/>
                  </a:ext>
                </a:extLst>
              </a:tr>
              <a:tr h="112095">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j   Label</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Jump</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PC = Label</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311387616"/>
                  </a:ext>
                </a:extLst>
              </a:tr>
              <a:tr h="112095">
                <a:tc>
                  <a:txBody>
                    <a:bodyPr/>
                    <a:lstStyle/>
                    <a:p>
                      <a:pPr marL="0" marR="0">
                        <a:spcBef>
                          <a:spcPts val="0"/>
                        </a:spcBef>
                        <a:spcAft>
                          <a:spcPts val="0"/>
                        </a:spcAft>
                      </a:pPr>
                      <a:r>
                        <a:rPr lang="en-GB" sz="1600" dirty="0">
                          <a:effectLst/>
                          <a:latin typeface="Courier New" panose="02070309020205020404" pitchFamily="49" charset="0"/>
                          <a:cs typeface="Courier New" panose="02070309020205020404" pitchFamily="49" charset="0"/>
                        </a:rPr>
                        <a:t>jal L7</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Jump and link</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PC = L7; ra = PC + 4</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2701880320"/>
                  </a:ext>
                </a:extLst>
              </a:tr>
              <a:tr h="112095">
                <a:tc>
                  <a:txBody>
                    <a:bodyPr/>
                    <a:lstStyle/>
                    <a:p>
                      <a:pPr marL="0" marR="0">
                        <a:spcBef>
                          <a:spcPts val="0"/>
                        </a:spcBef>
                        <a:spcAft>
                          <a:spcPts val="0"/>
                        </a:spcAft>
                      </a:pPr>
                      <a:r>
                        <a:rPr lang="en-GB" sz="1600" dirty="0" err="1">
                          <a:effectLst/>
                          <a:latin typeface="Courier New" panose="02070309020205020404" pitchFamily="49" charset="0"/>
                          <a:cs typeface="Courier New" panose="02070309020205020404" pitchFamily="49" charset="0"/>
                        </a:rPr>
                        <a:t>jr</a:t>
                      </a:r>
                      <a:r>
                        <a:rPr lang="en-GB" sz="1600" dirty="0">
                          <a:effectLst/>
                          <a:latin typeface="Courier New" panose="02070309020205020404" pitchFamily="49" charset="0"/>
                          <a:cs typeface="Courier New" panose="02070309020205020404" pitchFamily="49" charset="0"/>
                        </a:rPr>
                        <a:t>  s1</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txBody>
                  <a:tcPr marL="45857" marR="45857" marT="0" marB="0"/>
                </a:tc>
                <a:tc>
                  <a:txBody>
                    <a:bodyPr/>
                    <a:lstStyle/>
                    <a:p>
                      <a:pPr marL="0" marR="0">
                        <a:spcBef>
                          <a:spcPts val="0"/>
                        </a:spcBef>
                        <a:spcAft>
                          <a:spcPts val="0"/>
                        </a:spcAft>
                      </a:pPr>
                      <a:r>
                        <a:rPr lang="en-GB" sz="1600" dirty="0">
                          <a:effectLst/>
                        </a:rPr>
                        <a:t>Jump register</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tc>
                  <a:txBody>
                    <a:bodyPr/>
                    <a:lstStyle/>
                    <a:p>
                      <a:pPr marL="0" marR="0">
                        <a:spcBef>
                          <a:spcPts val="0"/>
                        </a:spcBef>
                        <a:spcAft>
                          <a:spcPts val="0"/>
                        </a:spcAft>
                      </a:pPr>
                      <a:r>
                        <a:rPr lang="en-GB" sz="1600" dirty="0">
                          <a:effectLst/>
                        </a:rPr>
                        <a:t>PC = s1</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45857" marR="45857" marT="0" marB="0"/>
                </a:tc>
                <a:extLst>
                  <a:ext uri="{0D108BD9-81ED-4DB2-BD59-A6C34878D82A}">
                    <a16:rowId xmlns:a16="http://schemas.microsoft.com/office/drawing/2014/main" val="1281134190"/>
                  </a:ext>
                </a:extLst>
              </a:tr>
            </a:tbl>
          </a:graphicData>
        </a:graphic>
      </p:graphicFrame>
    </p:spTree>
    <p:extLst>
      <p:ext uri="{BB962C8B-B14F-4D97-AF65-F5344CB8AC3E}">
        <p14:creationId xmlns:p14="http://schemas.microsoft.com/office/powerpoint/2010/main" val="36219860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2: RISC-V Registers</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1452283" y="866722"/>
            <a:ext cx="9287433" cy="48731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
                <a:srgbClr val="FBB116"/>
              </a:buClr>
              <a:buSzTx/>
              <a:buNone/>
              <a:tabLst/>
              <a:defRPr/>
            </a:pPr>
            <a:r>
              <a:rPr lang="en-US" sz="3200" b="1" dirty="0">
                <a:effectLst/>
                <a:latin typeface="Arial" panose="020B0604020202020204" pitchFamily="34" charset="0"/>
                <a:ea typeface="SimSun" panose="02010600030101010101" pitchFamily="2" charset="-122"/>
              </a:rPr>
              <a:t>32 32-bit registers</a:t>
            </a:r>
            <a:endParaRPr kumimoji="0" lang="en-GB" sz="3200" b="1" i="0" u="none" strike="noStrike" kern="1200" cap="none" spc="0" normalizeH="0" baseline="0" noProof="0" dirty="0">
              <a:ln>
                <a:noFill/>
              </a:ln>
              <a:solidFill>
                <a:sysClr val="windowText" lastClr="000000"/>
              </a:solidFill>
              <a:effectLst/>
              <a:uLnTx/>
              <a:uFillTx/>
              <a:latin typeface="Arial"/>
              <a:ea typeface="+mn-ea"/>
              <a:cs typeface="Arial"/>
            </a:endParaRPr>
          </a:p>
        </p:txBody>
      </p:sp>
      <p:graphicFrame>
        <p:nvGraphicFramePr>
          <p:cNvPr id="3" name="Table 2">
            <a:extLst>
              <a:ext uri="{FF2B5EF4-FFF2-40B4-BE49-F238E27FC236}">
                <a16:creationId xmlns:a16="http://schemas.microsoft.com/office/drawing/2014/main" id="{6FE9D142-CAF8-4868-93EF-14C958C598BA}"/>
              </a:ext>
            </a:extLst>
          </p:cNvPr>
          <p:cNvGraphicFramePr>
            <a:graphicFrameLocks noGrp="1"/>
          </p:cNvGraphicFramePr>
          <p:nvPr/>
        </p:nvGraphicFramePr>
        <p:xfrm>
          <a:off x="1676165" y="1466770"/>
          <a:ext cx="8651545" cy="4556760"/>
        </p:xfrm>
        <a:graphic>
          <a:graphicData uri="http://schemas.openxmlformats.org/drawingml/2006/table">
            <a:tbl>
              <a:tblPr firstRow="1" firstCol="1" bandRow="1">
                <a:tableStyleId>{5C22544A-7EE6-4342-B048-85BDC9FD1C3A}</a:tableStyleId>
              </a:tblPr>
              <a:tblGrid>
                <a:gridCol w="1126528">
                  <a:extLst>
                    <a:ext uri="{9D8B030D-6E8A-4147-A177-3AD203B41FA5}">
                      <a16:colId xmlns:a16="http://schemas.microsoft.com/office/drawing/2014/main" val="2032895983"/>
                    </a:ext>
                  </a:extLst>
                </a:gridCol>
                <a:gridCol w="2574755">
                  <a:extLst>
                    <a:ext uri="{9D8B030D-6E8A-4147-A177-3AD203B41FA5}">
                      <a16:colId xmlns:a16="http://schemas.microsoft.com/office/drawing/2014/main" val="3202164829"/>
                    </a:ext>
                  </a:extLst>
                </a:gridCol>
                <a:gridCol w="4950262">
                  <a:extLst>
                    <a:ext uri="{9D8B030D-6E8A-4147-A177-3AD203B41FA5}">
                      <a16:colId xmlns:a16="http://schemas.microsoft.com/office/drawing/2014/main" val="3757110034"/>
                    </a:ext>
                  </a:extLst>
                </a:gridCol>
              </a:tblGrid>
              <a:tr h="0">
                <a:tc>
                  <a:txBody>
                    <a:bodyPr/>
                    <a:lstStyle/>
                    <a:p>
                      <a:pPr marL="0" marR="0">
                        <a:spcBef>
                          <a:spcPts val="0"/>
                        </a:spcBef>
                        <a:spcAft>
                          <a:spcPts val="0"/>
                        </a:spcAft>
                      </a:pPr>
                      <a:r>
                        <a:rPr lang="en-GB" sz="2300" dirty="0">
                          <a:effectLst/>
                        </a:rPr>
                        <a:t>Name</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Register Number</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Use</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69917701"/>
                  </a:ext>
                </a:extLst>
              </a:tr>
              <a:tr h="0">
                <a:tc>
                  <a:txBody>
                    <a:bodyPr/>
                    <a:lstStyle/>
                    <a:p>
                      <a:pPr marL="0" marR="0">
                        <a:spcBef>
                          <a:spcPts val="0"/>
                        </a:spcBef>
                        <a:spcAft>
                          <a:spcPts val="0"/>
                        </a:spcAft>
                      </a:pPr>
                      <a:r>
                        <a:rPr lang="en-GB" sz="2300" dirty="0">
                          <a:effectLst/>
                        </a:rPr>
                        <a:t>zero</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x0</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Constant value 0</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39828129"/>
                  </a:ext>
                </a:extLst>
              </a:tr>
              <a:tr h="0">
                <a:tc>
                  <a:txBody>
                    <a:bodyPr/>
                    <a:lstStyle/>
                    <a:p>
                      <a:pPr marL="0" marR="0">
                        <a:spcBef>
                          <a:spcPts val="0"/>
                        </a:spcBef>
                        <a:spcAft>
                          <a:spcPts val="0"/>
                        </a:spcAft>
                      </a:pPr>
                      <a:r>
                        <a:rPr lang="en-GB" sz="2300" dirty="0">
                          <a:effectLst/>
                        </a:rPr>
                        <a:t>ra</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x1</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Return address</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47071282"/>
                  </a:ext>
                </a:extLst>
              </a:tr>
              <a:tr h="0">
                <a:tc>
                  <a:txBody>
                    <a:bodyPr/>
                    <a:lstStyle/>
                    <a:p>
                      <a:pPr marL="0" marR="0">
                        <a:spcBef>
                          <a:spcPts val="0"/>
                        </a:spcBef>
                        <a:spcAft>
                          <a:spcPts val="0"/>
                        </a:spcAft>
                      </a:pPr>
                      <a:r>
                        <a:rPr lang="en-GB" sz="2300" dirty="0">
                          <a:effectLst/>
                        </a:rPr>
                        <a:t>sp</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x2</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Stack pointer</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64555037"/>
                  </a:ext>
                </a:extLst>
              </a:tr>
              <a:tr h="0">
                <a:tc>
                  <a:txBody>
                    <a:bodyPr/>
                    <a:lstStyle/>
                    <a:p>
                      <a:pPr marL="0" marR="0">
                        <a:spcBef>
                          <a:spcPts val="0"/>
                        </a:spcBef>
                        <a:spcAft>
                          <a:spcPts val="0"/>
                        </a:spcAft>
                      </a:pPr>
                      <a:r>
                        <a:rPr lang="en-GB" sz="2300" dirty="0">
                          <a:effectLst/>
                        </a:rPr>
                        <a:t>gp</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x3</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Global pointer</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38036823"/>
                  </a:ext>
                </a:extLst>
              </a:tr>
              <a:tr h="0">
                <a:tc>
                  <a:txBody>
                    <a:bodyPr/>
                    <a:lstStyle/>
                    <a:p>
                      <a:pPr marL="0" marR="0">
                        <a:spcBef>
                          <a:spcPts val="0"/>
                        </a:spcBef>
                        <a:spcAft>
                          <a:spcPts val="0"/>
                        </a:spcAft>
                      </a:pPr>
                      <a:r>
                        <a:rPr lang="en-GB" sz="2300" dirty="0">
                          <a:effectLst/>
                        </a:rPr>
                        <a:t>tp</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x4</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Thread pointer</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18992355"/>
                  </a:ext>
                </a:extLst>
              </a:tr>
              <a:tr h="0">
                <a:tc>
                  <a:txBody>
                    <a:bodyPr/>
                    <a:lstStyle/>
                    <a:p>
                      <a:pPr marL="0" marR="0">
                        <a:spcBef>
                          <a:spcPts val="0"/>
                        </a:spcBef>
                        <a:spcAft>
                          <a:spcPts val="0"/>
                        </a:spcAft>
                      </a:pPr>
                      <a:r>
                        <a:rPr lang="en-GB" sz="2300" dirty="0">
                          <a:effectLst/>
                        </a:rPr>
                        <a:t>t0-2</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x5-7</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Temporary variables</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86193874"/>
                  </a:ext>
                </a:extLst>
              </a:tr>
              <a:tr h="0">
                <a:tc>
                  <a:txBody>
                    <a:bodyPr/>
                    <a:lstStyle/>
                    <a:p>
                      <a:pPr marL="0" marR="0">
                        <a:spcBef>
                          <a:spcPts val="0"/>
                        </a:spcBef>
                        <a:spcAft>
                          <a:spcPts val="0"/>
                        </a:spcAft>
                      </a:pPr>
                      <a:r>
                        <a:rPr lang="en-GB" sz="2300" dirty="0">
                          <a:effectLst/>
                        </a:rPr>
                        <a:t>s0/fp</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x8</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Saved variable / Frame pointer</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77101207"/>
                  </a:ext>
                </a:extLst>
              </a:tr>
              <a:tr h="0">
                <a:tc>
                  <a:txBody>
                    <a:bodyPr/>
                    <a:lstStyle/>
                    <a:p>
                      <a:pPr marL="0" marR="0">
                        <a:spcBef>
                          <a:spcPts val="0"/>
                        </a:spcBef>
                        <a:spcAft>
                          <a:spcPts val="0"/>
                        </a:spcAft>
                      </a:pPr>
                      <a:r>
                        <a:rPr lang="en-GB" sz="2300" dirty="0">
                          <a:effectLst/>
                        </a:rPr>
                        <a:t>s1</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x9</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Saved variable</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71626712"/>
                  </a:ext>
                </a:extLst>
              </a:tr>
              <a:tr h="0">
                <a:tc>
                  <a:txBody>
                    <a:bodyPr/>
                    <a:lstStyle/>
                    <a:p>
                      <a:pPr marL="0" marR="0">
                        <a:spcBef>
                          <a:spcPts val="0"/>
                        </a:spcBef>
                        <a:spcAft>
                          <a:spcPts val="0"/>
                        </a:spcAft>
                      </a:pPr>
                      <a:r>
                        <a:rPr lang="en-GB" sz="2300" dirty="0">
                          <a:effectLst/>
                        </a:rPr>
                        <a:t>a0-1</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x10-11</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Function arguments / Return values</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6115298"/>
                  </a:ext>
                </a:extLst>
              </a:tr>
              <a:tr h="0">
                <a:tc>
                  <a:txBody>
                    <a:bodyPr/>
                    <a:lstStyle/>
                    <a:p>
                      <a:pPr marL="0" marR="0">
                        <a:spcBef>
                          <a:spcPts val="0"/>
                        </a:spcBef>
                        <a:spcAft>
                          <a:spcPts val="0"/>
                        </a:spcAft>
                      </a:pPr>
                      <a:r>
                        <a:rPr lang="en-GB" sz="2300" dirty="0">
                          <a:effectLst/>
                        </a:rPr>
                        <a:t>a2-7</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x12-17</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Function arguments</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93534357"/>
                  </a:ext>
                </a:extLst>
              </a:tr>
              <a:tr h="0">
                <a:tc>
                  <a:txBody>
                    <a:bodyPr/>
                    <a:lstStyle/>
                    <a:p>
                      <a:pPr marL="0" marR="0">
                        <a:spcBef>
                          <a:spcPts val="0"/>
                        </a:spcBef>
                        <a:spcAft>
                          <a:spcPts val="0"/>
                        </a:spcAft>
                      </a:pPr>
                      <a:r>
                        <a:rPr lang="en-GB" sz="2300" dirty="0">
                          <a:effectLst/>
                        </a:rPr>
                        <a:t>s2-11</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x18-27</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Saved variables</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44287106"/>
                  </a:ext>
                </a:extLst>
              </a:tr>
              <a:tr h="0">
                <a:tc>
                  <a:txBody>
                    <a:bodyPr/>
                    <a:lstStyle/>
                    <a:p>
                      <a:pPr marL="0" marR="0">
                        <a:spcBef>
                          <a:spcPts val="0"/>
                        </a:spcBef>
                        <a:spcAft>
                          <a:spcPts val="0"/>
                        </a:spcAft>
                      </a:pPr>
                      <a:r>
                        <a:rPr lang="en-GB" sz="2300" dirty="0">
                          <a:effectLst/>
                        </a:rPr>
                        <a:t>t3-6</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x28-31</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Temporary variables</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29345892"/>
                  </a:ext>
                </a:extLst>
              </a:tr>
            </a:tbl>
          </a:graphicData>
        </a:graphic>
      </p:graphicFrame>
    </p:spTree>
    <p:extLst>
      <p:ext uri="{BB962C8B-B14F-4D97-AF65-F5344CB8AC3E}">
        <p14:creationId xmlns:p14="http://schemas.microsoft.com/office/powerpoint/2010/main" val="18480409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2: Example RISC-V Assembly Program</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514680" y="980714"/>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 memory-mapped I/O addresses</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 GPIO_SWs   = 0x80001400</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s-ES" sz="1700" b="0" dirty="0">
                <a:effectLst/>
                <a:latin typeface="Courier New" panose="02070309020205020404" pitchFamily="49" charset="0"/>
                <a:ea typeface="SimSun" panose="02010600030101010101" pitchFamily="2" charset="-122"/>
                <a:cs typeface="Lohit Devanagari"/>
              </a:rPr>
              <a:t># GPIO_LEDs  = 0x80001404</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s-ES" sz="1700" b="0" dirty="0">
                <a:effectLst/>
                <a:latin typeface="Courier New" panose="02070309020205020404" pitchFamily="49" charset="0"/>
                <a:ea typeface="SimSun" panose="02010600030101010101" pitchFamily="2" charset="-122"/>
                <a:cs typeface="Lohit Devanagari"/>
              </a:rPr>
              <a:t># GPIO_INOUT = 0x80001408</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s-ES" sz="1700" b="0" dirty="0">
                <a:effectLst/>
                <a:latin typeface="Courier New" panose="02070309020205020404" pitchFamily="49" charset="0"/>
                <a:ea typeface="SimSun" panose="02010600030101010101" pitchFamily="2" charset="-122"/>
                <a:cs typeface="Lohit Devanagari"/>
              </a:rPr>
              <a:t> </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a:t>
            </a:r>
            <a:r>
              <a:rPr lang="en-GB" sz="1700" b="0" dirty="0" err="1">
                <a:effectLst/>
                <a:latin typeface="Courier New" panose="02070309020205020404" pitchFamily="49" charset="0"/>
                <a:ea typeface="SimSun" panose="02010600030101010101" pitchFamily="2" charset="-122"/>
                <a:cs typeface="Lohit Devanagari"/>
              </a:rPr>
              <a:t>globl</a:t>
            </a:r>
            <a:r>
              <a:rPr lang="en-GB" sz="1700" b="0" dirty="0">
                <a:effectLst/>
                <a:latin typeface="Courier New" panose="02070309020205020404" pitchFamily="49" charset="0"/>
                <a:ea typeface="SimSun" panose="02010600030101010101" pitchFamily="2" charset="-122"/>
                <a:cs typeface="Lohit Devanagari"/>
              </a:rPr>
              <a:t> main</a:t>
            </a:r>
            <a:endParaRPr lang="en-US" sz="1700" b="1" dirty="0">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 </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main:</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  li t0, 0x80001400   # base address of GPIO memory-mapped registers</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  li t1, 0xFFFF       # set direction of GPIOs</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                      # upper half = switches (inputs)  (=0)</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                      # lower half = outputs (LEDs)     (=1)</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  sw t1, 8(t0)        # GPIO_INOUT = 0xFFFF</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 </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repeat:</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  lw   t1, 0(t0)      # read switches: t1 = GPIO_SWs</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  srli t1, t1, 16     # shift val to the right by 16 bits</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  sw   t1, 4(t0)      # write value to LEDs: GPIO_LEDs = t1</a:t>
            </a:r>
            <a:endParaRPr lang="en-US" sz="1700" b="1" dirty="0">
              <a:effectLst/>
              <a:latin typeface="Arial" panose="020B0604020202020204" pitchFamily="34" charset="0"/>
              <a:ea typeface="SimSun" panose="02010600030101010101" pitchFamily="2" charset="-122"/>
              <a:cs typeface="Lohit Devanagari"/>
            </a:endParaRPr>
          </a:p>
          <a:p>
            <a:pPr marL="0" marR="0" indent="0">
              <a:spcBef>
                <a:spcPts val="0"/>
              </a:spcBef>
              <a:spcAft>
                <a:spcPts val="0"/>
              </a:spcAft>
              <a:buNone/>
            </a:pPr>
            <a:r>
              <a:rPr lang="en-GB" sz="1700" b="0" dirty="0">
                <a:effectLst/>
                <a:latin typeface="Courier New" panose="02070309020205020404" pitchFamily="49" charset="0"/>
                <a:ea typeface="SimSun" panose="02010600030101010101" pitchFamily="2" charset="-122"/>
                <a:cs typeface="Lohit Devanagari"/>
              </a:rPr>
              <a:t>  j    repeat         # repeat loop</a:t>
            </a:r>
            <a:endParaRPr lang="en-US" sz="1700" b="1" dirty="0">
              <a:effectLst/>
              <a:latin typeface="Arial" panose="020B0604020202020204" pitchFamily="34" charset="0"/>
              <a:ea typeface="SimSun" panose="02010600030101010101" pitchFamily="2" charset="-122"/>
              <a:cs typeface="Lohit Devanagari"/>
            </a:endParaRPr>
          </a:p>
        </p:txBody>
      </p:sp>
      <p:sp>
        <p:nvSpPr>
          <p:cNvPr id="5" name="TextBox 4">
            <a:extLst>
              <a:ext uri="{FF2B5EF4-FFF2-40B4-BE49-F238E27FC236}">
                <a16:creationId xmlns:a16="http://schemas.microsoft.com/office/drawing/2014/main" id="{88B09395-A9DA-4582-8325-85006E6D1529}"/>
              </a:ext>
            </a:extLst>
          </p:cNvPr>
          <p:cNvSpPr txBox="1"/>
          <p:nvPr/>
        </p:nvSpPr>
        <p:spPr>
          <a:xfrm>
            <a:off x="5488130" y="1197931"/>
            <a:ext cx="4564380" cy="830997"/>
          </a:xfrm>
          <a:prstGeom prst="rect">
            <a:avLst/>
          </a:prstGeom>
          <a:noFill/>
          <a:ln w="28575">
            <a:solidFill>
              <a:srgbClr val="0070C0"/>
            </a:solidFill>
          </a:ln>
        </p:spPr>
        <p:txBody>
          <a:bodyPr wrap="square" rtlCol="0">
            <a:spAutoFit/>
          </a:bodyPr>
          <a:lstStyle/>
          <a:p>
            <a:r>
              <a:rPr lang="en-US" sz="2400" dirty="0">
                <a:latin typeface="Arial" panose="020B0604020202020204" pitchFamily="34" charset="0"/>
                <a:cs typeface="Arial" panose="020B0604020202020204" pitchFamily="34" charset="0"/>
              </a:rPr>
              <a:t>This program writes the value of the switches to the LEDs.</a:t>
            </a:r>
          </a:p>
        </p:txBody>
      </p:sp>
      <p:sp>
        <p:nvSpPr>
          <p:cNvPr id="6" name="Content Placeholder 1">
            <a:extLst>
              <a:ext uri="{FF2B5EF4-FFF2-40B4-BE49-F238E27FC236}">
                <a16:creationId xmlns:a16="http://schemas.microsoft.com/office/drawing/2014/main" id="{A4EDD19F-9DF1-4308-BB61-75E755FA03B5}"/>
              </a:ext>
            </a:extLst>
          </p:cNvPr>
          <p:cNvSpPr txBox="1">
            <a:spLocks/>
          </p:cNvSpPr>
          <p:nvPr/>
        </p:nvSpPr>
        <p:spPr>
          <a:xfrm>
            <a:off x="2518080" y="2507838"/>
            <a:ext cx="8928059" cy="475693"/>
          </a:xfrm>
          <a:prstGeom prst="rect">
            <a:avLst/>
          </a:prstGeom>
          <a:ln w="28575">
            <a:solidFill>
              <a:srgbClr val="0070C0"/>
            </a:solidFill>
          </a:ln>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buNone/>
              <a:defRPr/>
            </a:pPr>
            <a:r>
              <a:rPr lang="en-GB" sz="2400" b="1" dirty="0">
                <a:effectLst/>
                <a:latin typeface="Arial" panose="020B0604020202020204" pitchFamily="34" charset="0"/>
                <a:ea typeface="Arial" panose="020B0604020202020204" pitchFamily="34" charset="0"/>
                <a:cs typeface="Arial" panose="020B0604020202020204" pitchFamily="34" charset="0"/>
              </a:rPr>
              <a:t>Folder Location: </a:t>
            </a:r>
            <a:r>
              <a:rPr lang="en-GB" sz="2400" i="1" dirty="0">
                <a:effectLst/>
                <a:latin typeface="Arial" panose="020B0604020202020204" pitchFamily="34" charset="0"/>
                <a:ea typeface="Arial" panose="020B0604020202020204" pitchFamily="34" charset="0"/>
                <a:cs typeface="Arial" panose="020B0604020202020204" pitchFamily="34" charset="0"/>
              </a:rPr>
              <a:t>[RVfpgaPath]\</a:t>
            </a:r>
            <a:r>
              <a:rPr lang="en-GB" sz="2400" i="1" dirty="0" err="1" smtClean="0">
                <a:latin typeface="Arial" panose="020B0604020202020204" pitchFamily="34" charset="0"/>
                <a:ea typeface="Arial" panose="020B0604020202020204" pitchFamily="34" charset="0"/>
                <a:cs typeface="Arial" panose="020B0604020202020204" pitchFamily="34" charset="0"/>
              </a:rPr>
              <a:t>RVfpga</a:t>
            </a:r>
            <a:r>
              <a:rPr lang="en-GB" sz="2400" i="1" dirty="0" smtClean="0">
                <a:latin typeface="Arial" panose="020B0604020202020204" pitchFamily="34" charset="0"/>
                <a:ea typeface="Arial" panose="020B0604020202020204" pitchFamily="34" charset="0"/>
                <a:cs typeface="Arial" panose="020B0604020202020204" pitchFamily="34" charset="0"/>
              </a:rPr>
              <a:t>\Labs\Lab02</a:t>
            </a:r>
            <a:endParaRPr lang="en-GB" sz="2400" i="1" dirty="0">
              <a:effectLst/>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02746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781783" cy="680114"/>
          </a:xfrm>
        </p:spPr>
        <p:txBody>
          <a:bodyPr>
            <a:noAutofit/>
          </a:bodyPr>
          <a:lstStyle/>
          <a:p>
            <a:r>
              <a:rPr lang="en-US" b="1" dirty="0"/>
              <a:t>RVfpga Lab 2: Same Exercises as in Lab 1 -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684421"/>
            <a:ext cx="11468213" cy="445512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defRPr/>
            </a:pPr>
            <a:r>
              <a:rPr lang="en-US" sz="2400" b="1" dirty="0">
                <a:solidFill>
                  <a:sysClr val="windowText" lastClr="000000"/>
                </a:solidFill>
              </a:rPr>
              <a:t>Exercise 4</a:t>
            </a:r>
            <a:r>
              <a:rPr lang="en-US" sz="2400" dirty="0">
                <a:solidFill>
                  <a:sysClr val="windowText" lastClr="000000"/>
                </a:solidFill>
              </a:rPr>
              <a:t>. Write a C program that displays the unsigned 4-bit addition of the 4 least significant bits of the switches and the 4 most significant bits of the switches. Display the result on the 4 least significant (right-most) bits of the LEDs. The fifth bit of the LEDs should light up when unsigned overflow occurs (that is when the carry out is 1).</a:t>
            </a:r>
            <a:endParaRPr kumimoji="0" lang="en-GB" sz="2400" i="0" u="none" strike="noStrike" kern="120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717113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rmAutofit/>
          </a:bodyPr>
          <a:lstStyle/>
          <a:p>
            <a:r>
              <a:rPr lang="en-US" sz="9500" dirty="0">
                <a:solidFill>
                  <a:srgbClr val="002060"/>
                </a:solidFill>
                <a:latin typeface="+mn-lt"/>
              </a:rPr>
              <a:t>Lab 3:</a:t>
            </a:r>
            <a:br>
              <a:rPr lang="en-US" sz="9500" dirty="0">
                <a:solidFill>
                  <a:srgbClr val="002060"/>
                </a:solidFill>
                <a:latin typeface="+mn-lt"/>
              </a:rPr>
            </a:br>
            <a:r>
              <a:rPr lang="en-US" sz="9500" dirty="0">
                <a:solidFill>
                  <a:srgbClr val="002060"/>
                </a:solidFill>
                <a:latin typeface="+mn-lt"/>
              </a:rPr>
              <a:t>Function Calls</a:t>
            </a:r>
          </a:p>
        </p:txBody>
      </p:sp>
    </p:spTree>
    <p:extLst>
      <p:ext uri="{BB962C8B-B14F-4D97-AF65-F5344CB8AC3E}">
        <p14:creationId xmlns:p14="http://schemas.microsoft.com/office/powerpoint/2010/main" val="13635038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3: Function Calls</a:t>
            </a:r>
          </a:p>
        </p:txBody>
      </p:sp>
      <p:sp>
        <p:nvSpPr>
          <p:cNvPr id="5" name="Content Placeholder 1">
            <a:extLst>
              <a:ext uri="{FF2B5EF4-FFF2-40B4-BE49-F238E27FC236}">
                <a16:creationId xmlns:a16="http://schemas.microsoft.com/office/drawing/2014/main" id="{DA1AE7D7-86DA-46CB-9808-61DFEB09A568}"/>
              </a:ext>
            </a:extLst>
          </p:cNvPr>
          <p:cNvSpPr txBox="1">
            <a:spLocks/>
          </p:cNvSpPr>
          <p:nvPr/>
        </p:nvSpPr>
        <p:spPr>
          <a:xfrm>
            <a:off x="452948" y="1081027"/>
            <a:ext cx="11677320" cy="417677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dirty="0">
                <a:effectLst/>
                <a:latin typeface="Arial" panose="020B0604020202020204" pitchFamily="34" charset="0"/>
                <a:ea typeface="SimSun" panose="02010600030101010101" pitchFamily="2" charset="-122"/>
              </a:rPr>
              <a:t>Write C programs with </a:t>
            </a:r>
            <a:r>
              <a:rPr lang="en-US" sz="3200" b="1" dirty="0">
                <a:effectLst/>
                <a:latin typeface="Arial" panose="020B0604020202020204" pitchFamily="34" charset="0"/>
                <a:ea typeface="SimSun" panose="02010600030101010101" pitchFamily="2" charset="-122"/>
              </a:rPr>
              <a:t>function </a:t>
            </a:r>
            <a:r>
              <a:rPr lang="en-US" sz="3200" dirty="0">
                <a:effectLst/>
                <a:latin typeface="Arial" panose="020B0604020202020204" pitchFamily="34" charset="0"/>
                <a:ea typeface="SimSun" panose="02010600030101010101" pitchFamily="2" charset="-122"/>
              </a:rPr>
              <a:t>(procedure)</a:t>
            </a:r>
            <a:r>
              <a:rPr lang="en-US" sz="3200" b="1" dirty="0">
                <a:effectLst/>
                <a:latin typeface="Arial" panose="020B0604020202020204" pitchFamily="34" charset="0"/>
                <a:ea typeface="SimSun" panose="02010600030101010101" pitchFamily="2" charset="-122"/>
              </a:rPr>
              <a:t> calls</a:t>
            </a:r>
          </a:p>
          <a:p>
            <a:pPr marL="0" indent="0">
              <a:buNone/>
              <a:defRPr/>
            </a:pPr>
            <a:endParaRPr lang="en-US" sz="3200" b="1" dirty="0">
              <a:effectLst/>
              <a:latin typeface="Arial" panose="020B0604020202020204" pitchFamily="34" charset="0"/>
              <a:ea typeface="SimSun" panose="02010600030101010101" pitchFamily="2" charset="-122"/>
            </a:endParaRPr>
          </a:p>
          <a:p>
            <a:pPr>
              <a:defRPr/>
            </a:pPr>
            <a:r>
              <a:rPr lang="en-US" sz="3200" dirty="0">
                <a:latin typeface="Arial" panose="020B0604020202020204" pitchFamily="34" charset="0"/>
                <a:ea typeface="SimSun" panose="02010600030101010101" pitchFamily="2" charset="-122"/>
              </a:rPr>
              <a:t>Write C programs with calls to library functions:</a:t>
            </a:r>
          </a:p>
          <a:p>
            <a:pPr lvl="1">
              <a:defRPr/>
            </a:pPr>
            <a:r>
              <a:rPr lang="en-US" sz="2800" dirty="0">
                <a:latin typeface="Arial" panose="020B0604020202020204" pitchFamily="34" charset="0"/>
                <a:ea typeface="SimSun" panose="02010600030101010101" pitchFamily="2" charset="-122"/>
              </a:rPr>
              <a:t>Use of standard libraries</a:t>
            </a:r>
          </a:p>
          <a:p>
            <a:pPr lvl="1">
              <a:defRPr/>
            </a:pPr>
            <a:r>
              <a:rPr lang="en-US" sz="2800" dirty="0">
                <a:latin typeface="Arial" panose="020B0604020202020204" pitchFamily="34" charset="0"/>
                <a:ea typeface="SimSun" panose="02010600030101010101" pitchFamily="2" charset="-122"/>
              </a:rPr>
              <a:t>Use of WD libraries, specific for </a:t>
            </a:r>
            <a:r>
              <a:rPr lang="en-US" sz="2800" dirty="0" err="1">
                <a:latin typeface="Arial" panose="020B0604020202020204" pitchFamily="34" charset="0"/>
                <a:ea typeface="SimSun" panose="02010600030101010101" pitchFamily="2" charset="-122"/>
              </a:rPr>
              <a:t>RVfpga</a:t>
            </a:r>
            <a:endParaRPr lang="en-US" sz="2800" dirty="0">
              <a:latin typeface="Arial" panose="020B0604020202020204" pitchFamily="34" charset="0"/>
              <a:ea typeface="SimSun" panose="02010600030101010101" pitchFamily="2" charset="-122"/>
            </a:endParaRPr>
          </a:p>
          <a:p>
            <a:pPr marL="0">
              <a:spcBef>
                <a:spcPts val="0"/>
              </a:spcBef>
            </a:pPr>
            <a:endParaRPr lang="en-US" sz="3200" dirty="0">
              <a:latin typeface="Arial" panose="020B0604020202020204" pitchFamily="34" charset="0"/>
              <a:ea typeface="SimSun" panose="02010600030101010101" pitchFamily="2" charset="-122"/>
            </a:endParaRPr>
          </a:p>
          <a:p>
            <a:pPr marL="0">
              <a:spcBef>
                <a:spcPts val="0"/>
              </a:spcBef>
            </a:pPr>
            <a:r>
              <a:rPr lang="en-US" sz="3200" dirty="0">
                <a:latin typeface="Arial" panose="020B0604020202020204" pitchFamily="34" charset="0"/>
                <a:ea typeface="SimSun" panose="02010600030101010101" pitchFamily="2" charset="-122"/>
              </a:rPr>
              <a:t>RISC-V (Procedure) </a:t>
            </a:r>
            <a:r>
              <a:rPr lang="en-US" sz="3200" b="1" dirty="0">
                <a:latin typeface="Arial" panose="020B0604020202020204" pitchFamily="34" charset="0"/>
                <a:ea typeface="SimSun" panose="02010600030101010101" pitchFamily="2" charset="-122"/>
              </a:rPr>
              <a:t>Calling Convention</a:t>
            </a:r>
            <a:endParaRPr kumimoji="0" lang="en-GB" sz="3200" b="1" i="0" u="none" strike="noStrike" kern="1200" cap="none" spc="0" normalizeH="0" baseline="0" noProof="0" dirty="0">
              <a:ln>
                <a:noFill/>
              </a:ln>
              <a:solidFill>
                <a:sysClr val="windowText" lastClr="000000"/>
              </a:solidFill>
              <a:effectLst/>
              <a:uLnTx/>
              <a:uFillTx/>
              <a:latin typeface="Arial"/>
              <a:ea typeface="+mn-ea"/>
              <a:cs typeface="Arial"/>
            </a:endParaRPr>
          </a:p>
        </p:txBody>
      </p:sp>
    </p:spTree>
    <p:extLst>
      <p:ext uri="{BB962C8B-B14F-4D97-AF65-F5344CB8AC3E}">
        <p14:creationId xmlns:p14="http://schemas.microsoft.com/office/powerpoint/2010/main" val="22808934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3: Example Program with Functions</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514680" y="886444"/>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memory-mapped I/O addresses</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#define GPIO_SWs    0x80001400</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s-ES" sz="1600" b="0" dirty="0">
                <a:effectLst/>
                <a:latin typeface="Courier New" panose="02070309020205020404" pitchFamily="49" charset="0"/>
                <a:ea typeface="SimSun" panose="02010600030101010101" pitchFamily="2" charset="-122"/>
                <a:cs typeface="Lohit Devanagari"/>
              </a:rPr>
              <a:t>#define GPIO_LEDs   0x80001404</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s-ES" sz="1600" b="0" dirty="0">
                <a:effectLst/>
                <a:latin typeface="Courier New" panose="02070309020205020404" pitchFamily="49" charset="0"/>
                <a:ea typeface="SimSun" panose="02010600030101010101" pitchFamily="2" charset="-122"/>
                <a:cs typeface="Lohit Devanagari"/>
              </a:rPr>
              <a:t>#define GPIO_INOUT  0x80001408</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#define READ_GPIO(dir) (*(volatile unsigned *)dir)</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#define WRITE_GPIO(dir, value) { (*(volatile unsigned *)dir) = (value); }</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1" dirty="0">
                <a:effectLst/>
                <a:latin typeface="Courier New" panose="02070309020205020404" pitchFamily="49" charset="0"/>
                <a:ea typeface="SimSun" panose="02010600030101010101" pitchFamily="2" charset="-122"/>
                <a:cs typeface="Lohit Devanagari"/>
              </a:rPr>
              <a:t>void IOsetup();</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1" dirty="0">
                <a:effectLst/>
                <a:latin typeface="Courier New" panose="02070309020205020404" pitchFamily="49" charset="0"/>
                <a:ea typeface="SimSun" panose="02010600030101010101" pitchFamily="2" charset="-122"/>
                <a:cs typeface="Lohit Devanagari"/>
              </a:rPr>
              <a:t>unsigned int getSwitchVal();</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1" dirty="0">
                <a:effectLst/>
                <a:latin typeface="Courier New" panose="02070309020205020404" pitchFamily="49" charset="0"/>
                <a:ea typeface="SimSun" panose="02010600030101010101" pitchFamily="2" charset="-122"/>
                <a:cs typeface="Lohit Devanagari"/>
              </a:rPr>
              <a:t>void writeValtoLEDs(unsigned int val);</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int main ( void )</a:t>
            </a:r>
            <a:r>
              <a:rPr lang="en-US" sz="1600" b="1" dirty="0">
                <a:latin typeface="Arial" panose="020B0604020202020204" pitchFamily="34" charset="0"/>
                <a:ea typeface="SimSun" panose="02010600030101010101" pitchFamily="2" charset="-122"/>
                <a:cs typeface="Lohit Devanagari"/>
              </a:rPr>
              <a:t> </a:t>
            </a:r>
            <a:r>
              <a:rPr lang="en-GB" sz="1600" b="0" dirty="0">
                <a:effectLst/>
                <a:latin typeface="Courier New" panose="02070309020205020404" pitchFamily="49" charset="0"/>
                <a:ea typeface="SimSun" panose="02010600030101010101" pitchFamily="2" charset="-122"/>
                <a:cs typeface="Lohit Devanagari"/>
              </a:rPr>
              <a:t>{</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unsigned int switches_val;</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IOsetup();</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while (1) { </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switches_val = getSwitchVal();</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writeValtoLEDs(switches_val);</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return(0);</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a:t>
            </a:r>
            <a:endParaRPr kumimoji="0" lang="en-GB" sz="1600" i="0" u="none" strike="noStrike" kern="1200" cap="none" spc="0" normalizeH="0" baseline="0" noProof="0" dirty="0">
              <a:ln>
                <a:noFill/>
              </a:ln>
              <a:solidFill>
                <a:sysClr val="windowText" lastClr="000000"/>
              </a:solidFill>
              <a:effectLst/>
              <a:uLnTx/>
              <a:uFillTx/>
              <a:latin typeface="Arial"/>
              <a:ea typeface="+mn-ea"/>
              <a:cs typeface="Arial"/>
            </a:endParaRPr>
          </a:p>
        </p:txBody>
      </p:sp>
    </p:spTree>
    <p:extLst>
      <p:ext uri="{BB962C8B-B14F-4D97-AF65-F5344CB8AC3E}">
        <p14:creationId xmlns:p14="http://schemas.microsoft.com/office/powerpoint/2010/main" val="1960084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2244638" cy="680114"/>
          </a:xfrm>
        </p:spPr>
        <p:txBody>
          <a:bodyPr>
            <a:noAutofit/>
          </a:bodyPr>
          <a:lstStyle/>
          <a:p>
            <a:r>
              <a:rPr lang="en-US" b="1" dirty="0"/>
              <a:t>Download Material from Imagination Technologies</a:t>
            </a:r>
          </a:p>
        </p:txBody>
      </p:sp>
      <p:sp>
        <p:nvSpPr>
          <p:cNvPr id="7" name="Content Placeholder 1">
            <a:extLst>
              <a:ext uri="{FF2B5EF4-FFF2-40B4-BE49-F238E27FC236}">
                <a16:creationId xmlns:a16="http://schemas.microsoft.com/office/drawing/2014/main" id="{09EC7F38-F33C-41FA-9BCA-4BAEAAF75AD9}"/>
              </a:ext>
            </a:extLst>
          </p:cNvPr>
          <p:cNvSpPr txBox="1">
            <a:spLocks/>
          </p:cNvSpPr>
          <p:nvPr/>
        </p:nvSpPr>
        <p:spPr>
          <a:xfrm>
            <a:off x="111457" y="1036776"/>
            <a:ext cx="11969086" cy="484154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600" dirty="0">
                <a:solidFill>
                  <a:sysClr val="windowText" lastClr="000000"/>
                </a:solidFill>
              </a:rPr>
              <a:t>Both courses (</a:t>
            </a:r>
            <a:r>
              <a:rPr lang="en-US" sz="3600" dirty="0" err="1">
                <a:solidFill>
                  <a:sysClr val="windowText" lastClr="000000"/>
                </a:solidFill>
              </a:rPr>
              <a:t>RVfpga</a:t>
            </a:r>
            <a:r>
              <a:rPr lang="en-US" sz="3600" dirty="0">
                <a:solidFill>
                  <a:sysClr val="windowText" lastClr="000000"/>
                </a:solidFill>
              </a:rPr>
              <a:t> and </a:t>
            </a:r>
            <a:r>
              <a:rPr lang="en-US" sz="3600" dirty="0" err="1">
                <a:solidFill>
                  <a:sysClr val="windowText" lastClr="000000"/>
                </a:solidFill>
              </a:rPr>
              <a:t>RVfpga</a:t>
            </a:r>
            <a:r>
              <a:rPr lang="en-US" sz="3600" dirty="0">
                <a:solidFill>
                  <a:sysClr val="windowText" lastClr="000000"/>
                </a:solidFill>
              </a:rPr>
              <a:t>-SoC) are available as separate downloads (free upon registration) at:</a:t>
            </a:r>
          </a:p>
          <a:p>
            <a:pPr marL="0" indent="0">
              <a:buNone/>
            </a:pPr>
            <a:r>
              <a:rPr lang="en-US" sz="3600" dirty="0">
                <a:solidFill>
                  <a:sysClr val="windowText" lastClr="000000"/>
                </a:solidFill>
              </a:rPr>
              <a:t>				</a:t>
            </a:r>
            <a:r>
              <a:rPr lang="en-US" sz="3600" dirty="0">
                <a:hlinkClick r:id="rId2"/>
              </a:rPr>
              <a:t>https://university.imgtec.com/rvfpga/</a:t>
            </a:r>
            <a:endParaRPr lang="en-US" sz="3600" dirty="0">
              <a:solidFill>
                <a:sysClr val="windowText" lastClr="000000"/>
              </a:solidFill>
            </a:endParaRPr>
          </a:p>
          <a:p>
            <a:r>
              <a:rPr lang="en-US" sz="3600" dirty="0">
                <a:solidFill>
                  <a:sysClr val="windowText" lastClr="000000"/>
                </a:solidFill>
              </a:rPr>
              <a:t>This EdX course covers the </a:t>
            </a:r>
            <a:r>
              <a:rPr lang="en-US" sz="3600" b="1" dirty="0" err="1">
                <a:solidFill>
                  <a:sysClr val="windowText" lastClr="000000"/>
                </a:solidFill>
              </a:rPr>
              <a:t>RVfpga</a:t>
            </a:r>
            <a:r>
              <a:rPr lang="en-US" sz="3600" dirty="0">
                <a:solidFill>
                  <a:sysClr val="windowText" lastClr="000000"/>
                </a:solidFill>
              </a:rPr>
              <a:t> Course.</a:t>
            </a:r>
          </a:p>
          <a:p>
            <a:pPr marL="457200" lvl="1" indent="0">
              <a:buNone/>
            </a:pPr>
            <a:endParaRPr lang="en-US" sz="3200" dirty="0"/>
          </a:p>
        </p:txBody>
      </p:sp>
    </p:spTree>
    <p:extLst>
      <p:ext uri="{BB962C8B-B14F-4D97-AF65-F5344CB8AC3E}">
        <p14:creationId xmlns:p14="http://schemas.microsoft.com/office/powerpoint/2010/main" val="27988532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3: Example Program with Functions</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514680" y="980714"/>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14300" marR="0" indent="0">
              <a:spcBef>
                <a:spcPts val="0"/>
              </a:spcBef>
              <a:spcAft>
                <a:spcPts val="0"/>
              </a:spcAft>
              <a:buNone/>
            </a:pPr>
            <a:r>
              <a:rPr lang="en-GB" sz="1600" b="1" dirty="0">
                <a:effectLst/>
                <a:latin typeface="Courier New" panose="02070309020205020404" pitchFamily="49" charset="0"/>
                <a:ea typeface="SimSun" panose="02010600030101010101" pitchFamily="2" charset="-122"/>
                <a:cs typeface="Lohit Devanagari"/>
              </a:rPr>
              <a:t>void IOsetup()</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int En_Value=0xFFFF;</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WRITE_GPIO(GPIO_INOUT, En_Value);</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1" dirty="0">
                <a:effectLst/>
                <a:latin typeface="Courier New" panose="02070309020205020404" pitchFamily="49" charset="0"/>
                <a:ea typeface="SimSun" panose="02010600030101010101" pitchFamily="2" charset="-122"/>
                <a:cs typeface="Lohit Devanagari"/>
              </a:rPr>
              <a:t>unsigned int getSwitchVal()</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unsigned int val;</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val = READ_GPIO(GPIO_SWs);   // read value on switches        </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val = val &gt;&gt; 16;  // shift into lower 16 bits</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return val;</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1" dirty="0">
                <a:effectLst/>
                <a:latin typeface="Courier New" panose="02070309020205020404" pitchFamily="49" charset="0"/>
                <a:ea typeface="SimSun" panose="02010600030101010101" pitchFamily="2" charset="-122"/>
                <a:cs typeface="Lohit Devanagari"/>
              </a:rPr>
              <a:t>void writeValtoLEDs(unsigned int val)</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  WRITE_GPIO(GPIO_LEDs, val);  // display val on LEDs</a:t>
            </a:r>
            <a:endParaRPr lang="en-US" sz="1600" b="1" dirty="0">
              <a:effectLst/>
              <a:latin typeface="Arial" panose="020B0604020202020204" pitchFamily="34" charset="0"/>
              <a:ea typeface="SimSun" panose="02010600030101010101" pitchFamily="2" charset="-122"/>
              <a:cs typeface="Lohit Devanagari"/>
            </a:endParaRPr>
          </a:p>
          <a:p>
            <a:pPr marL="114300" marR="0" indent="0">
              <a:spcBef>
                <a:spcPts val="0"/>
              </a:spcBef>
              <a:spcAft>
                <a:spcPts val="0"/>
              </a:spcAft>
              <a:buNone/>
            </a:pPr>
            <a:r>
              <a:rPr lang="en-GB" sz="1600" b="0" dirty="0">
                <a:effectLst/>
                <a:latin typeface="Courier New" panose="02070309020205020404" pitchFamily="49" charset="0"/>
                <a:ea typeface="SimSun" panose="02010600030101010101" pitchFamily="2" charset="-122"/>
                <a:cs typeface="Lohit Devanagari"/>
              </a:rPr>
              <a:t>}</a:t>
            </a:r>
            <a:endParaRPr lang="en-US" sz="1600" b="1" dirty="0">
              <a:effectLst/>
              <a:latin typeface="Arial" panose="020B0604020202020204" pitchFamily="34" charset="0"/>
              <a:ea typeface="SimSun" panose="02010600030101010101" pitchFamily="2" charset="-122"/>
              <a:cs typeface="Lohit Devanagari"/>
            </a:endParaRPr>
          </a:p>
          <a:p>
            <a:pPr marL="0" indent="0">
              <a:buNone/>
              <a:defRPr/>
            </a:pPr>
            <a:endParaRPr kumimoji="0" lang="en-GB" sz="1600" i="0" u="none" strike="noStrike" kern="1200" cap="none" spc="0" normalizeH="0" baseline="0" noProof="0" dirty="0">
              <a:ln>
                <a:noFill/>
              </a:ln>
              <a:solidFill>
                <a:sysClr val="windowText" lastClr="000000"/>
              </a:solidFill>
              <a:effectLst/>
              <a:uLnTx/>
              <a:uFillTx/>
              <a:latin typeface="Arial"/>
              <a:ea typeface="+mn-ea"/>
              <a:cs typeface="Arial"/>
            </a:endParaRPr>
          </a:p>
        </p:txBody>
      </p:sp>
    </p:spTree>
    <p:extLst>
      <p:ext uri="{BB962C8B-B14F-4D97-AF65-F5344CB8AC3E}">
        <p14:creationId xmlns:p14="http://schemas.microsoft.com/office/powerpoint/2010/main" val="30591402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3: C Libraries</a:t>
            </a:r>
          </a:p>
        </p:txBody>
      </p:sp>
      <p:sp>
        <p:nvSpPr>
          <p:cNvPr id="6" name="Content Placeholder 1">
            <a:extLst>
              <a:ext uri="{FF2B5EF4-FFF2-40B4-BE49-F238E27FC236}">
                <a16:creationId xmlns:a16="http://schemas.microsoft.com/office/drawing/2014/main" id="{D3A1E56C-BB14-48F0-B88B-B26D720B43E9}"/>
              </a:ext>
            </a:extLst>
          </p:cNvPr>
          <p:cNvSpPr txBox="1">
            <a:spLocks/>
          </p:cNvSpPr>
          <p:nvPr/>
        </p:nvSpPr>
        <p:spPr>
          <a:xfrm>
            <a:off x="452948" y="1081027"/>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b="1" dirty="0">
                <a:effectLst/>
                <a:latin typeface="Arial" panose="020B0604020202020204" pitchFamily="34" charset="0"/>
                <a:ea typeface="SimSun" panose="02010600030101010101" pitchFamily="2" charset="-122"/>
              </a:rPr>
              <a:t>Libraries</a:t>
            </a:r>
            <a:endParaRPr lang="en-GB" sz="3200" b="1" dirty="0">
              <a:effectLst/>
              <a:latin typeface="Arial" panose="020B0604020202020204" pitchFamily="34" charset="0"/>
              <a:ea typeface="Arial" panose="020B0604020202020204" pitchFamily="34" charset="0"/>
              <a:cs typeface="Arial" panose="020B0604020202020204" pitchFamily="34" charset="0"/>
            </a:endParaRPr>
          </a:p>
          <a:p>
            <a:pPr marL="457200" lvl="1" indent="0">
              <a:spcBef>
                <a:spcPts val="0"/>
              </a:spcBef>
            </a:pPr>
            <a:r>
              <a:rPr lang="en-GB" sz="2600" dirty="0">
                <a:latin typeface="Arial" panose="020B0604020202020204" pitchFamily="34" charset="0"/>
                <a:ea typeface="Arial" panose="020B0604020202020204" pitchFamily="34" charset="0"/>
                <a:cs typeface="Arial" panose="020B0604020202020204" pitchFamily="34" charset="0"/>
              </a:rPr>
              <a:t> </a:t>
            </a:r>
            <a:r>
              <a:rPr lang="en-US" sz="2600" dirty="0">
                <a:effectLst/>
                <a:latin typeface="Arial" panose="020B0604020202020204" pitchFamily="34" charset="0"/>
                <a:ea typeface="SimSun" panose="02010600030101010101" pitchFamily="2" charset="-122"/>
              </a:rPr>
              <a:t>Collection of commonly used functions</a:t>
            </a:r>
            <a:r>
              <a:rPr lang="en-US" sz="2600" i="1" dirty="0">
                <a:effectLst/>
                <a:latin typeface="Arial" panose="020B0604020202020204" pitchFamily="34" charset="0"/>
                <a:ea typeface="SimSun" panose="02010600030101010101" pitchFamily="2" charset="-122"/>
              </a:rPr>
              <a:t> </a:t>
            </a:r>
          </a:p>
          <a:p>
            <a:pPr marL="457200" lvl="1" indent="0">
              <a:spcBef>
                <a:spcPts val="0"/>
              </a:spcBef>
            </a:pPr>
            <a:r>
              <a:rPr lang="en-US" sz="2600" i="1" dirty="0">
                <a:latin typeface="Arial" panose="020B0604020202020204" pitchFamily="34" charset="0"/>
                <a:ea typeface="SimSun" panose="02010600030101010101" pitchFamily="2" charset="-122"/>
              </a:rPr>
              <a:t> </a:t>
            </a:r>
            <a:r>
              <a:rPr lang="en-US" sz="2600" dirty="0">
                <a:latin typeface="Arial" panose="020B0604020202020204" pitchFamily="34" charset="0"/>
                <a:ea typeface="SimSun" panose="02010600030101010101" pitchFamily="2" charset="-122"/>
              </a:rPr>
              <a:t>Provided so that common functions are readily available (save programming time)</a:t>
            </a:r>
            <a:endParaRPr lang="en-US" sz="2600" i="1" dirty="0">
              <a:effectLst/>
              <a:latin typeface="Arial" panose="020B0604020202020204" pitchFamily="34" charset="0"/>
              <a:ea typeface="SimSun" panose="02010600030101010101" pitchFamily="2" charset="-122"/>
            </a:endParaRPr>
          </a:p>
          <a:p>
            <a:pPr marL="341313" indent="-341313">
              <a:spcBef>
                <a:spcPts val="0"/>
              </a:spcBef>
            </a:pPr>
            <a:r>
              <a:rPr lang="en-US" sz="3200" b="1" dirty="0">
                <a:latin typeface="Arial" panose="020B0604020202020204" pitchFamily="34" charset="0"/>
                <a:ea typeface="SimSun" panose="02010600030101010101" pitchFamily="2" charset="-122"/>
              </a:rPr>
              <a:t>Example C libraries:</a:t>
            </a:r>
          </a:p>
          <a:p>
            <a:pPr marL="741363" lvl="1" indent="-341313">
              <a:spcBef>
                <a:spcPts val="0"/>
              </a:spcBef>
            </a:pPr>
            <a:r>
              <a:rPr lang="en-US" sz="2600" b="1" dirty="0">
                <a:latin typeface="Arial" panose="020B0604020202020204" pitchFamily="34" charset="0"/>
                <a:ea typeface="SimSun" panose="02010600030101010101" pitchFamily="2" charset="-122"/>
              </a:rPr>
              <a:t>math.h </a:t>
            </a:r>
            <a:r>
              <a:rPr lang="en-US" sz="2600" dirty="0">
                <a:latin typeface="Arial" panose="020B0604020202020204" pitchFamily="34" charset="0"/>
                <a:ea typeface="SimSun" panose="02010600030101010101" pitchFamily="2" charset="-122"/>
              </a:rPr>
              <a:t>(math library): includes functions such as sqrt (square root), cos (cosine), etc.</a:t>
            </a:r>
          </a:p>
          <a:p>
            <a:pPr marL="741363" lvl="1" indent="-341313">
              <a:spcBef>
                <a:spcPts val="0"/>
              </a:spcBef>
            </a:pPr>
            <a:r>
              <a:rPr lang="en-US" sz="2600" b="1" dirty="0">
                <a:latin typeface="Arial" panose="020B0604020202020204" pitchFamily="34" charset="0"/>
                <a:ea typeface="SimSun" panose="02010600030101010101" pitchFamily="2" charset="-122"/>
              </a:rPr>
              <a:t>stdio.h </a:t>
            </a:r>
            <a:r>
              <a:rPr lang="en-US" sz="2600" dirty="0">
                <a:latin typeface="Arial" panose="020B0604020202020204" pitchFamily="34" charset="0"/>
                <a:ea typeface="SimSun" panose="02010600030101010101" pitchFamily="2" charset="-122"/>
              </a:rPr>
              <a:t>(standard I/O library): includes functions for printing values to the screen (printf), reading values from users (scanf), etc.</a:t>
            </a:r>
          </a:p>
          <a:p>
            <a:pPr marL="741363" lvl="1" indent="-341313">
              <a:spcBef>
                <a:spcPts val="0"/>
              </a:spcBef>
            </a:pPr>
            <a:r>
              <a:rPr lang="en-US" sz="2600" b="1" dirty="0">
                <a:latin typeface="Arial" panose="020B0604020202020204" pitchFamily="34" charset="0"/>
                <a:ea typeface="SimSun" panose="02010600030101010101" pitchFamily="2" charset="-122"/>
              </a:rPr>
              <a:t>stdlib.h </a:t>
            </a:r>
            <a:r>
              <a:rPr lang="en-US" sz="2600" dirty="0">
                <a:latin typeface="Arial" panose="020B0604020202020204" pitchFamily="34" charset="0"/>
                <a:ea typeface="SimSun" panose="02010600030101010101" pitchFamily="2" charset="-122"/>
              </a:rPr>
              <a:t>(standard library): includes functions for generating random numbers (rand).</a:t>
            </a:r>
          </a:p>
          <a:p>
            <a:pPr marL="741363" lvl="1" indent="-341313">
              <a:spcBef>
                <a:spcPts val="0"/>
              </a:spcBef>
            </a:pPr>
            <a:r>
              <a:rPr lang="en-US" sz="2600" b="1" dirty="0">
                <a:latin typeface="Arial" panose="020B0604020202020204" pitchFamily="34" charset="0"/>
                <a:ea typeface="SimSun" panose="02010600030101010101" pitchFamily="2" charset="-122"/>
              </a:rPr>
              <a:t>Many others…  </a:t>
            </a:r>
            <a:r>
              <a:rPr lang="en-US" sz="2600" dirty="0">
                <a:latin typeface="Arial" panose="020B0604020202020204" pitchFamily="34" charset="0"/>
                <a:ea typeface="SimSun" panose="02010600030101010101" pitchFamily="2" charset="-122"/>
              </a:rPr>
              <a:t>(google C libraries)</a:t>
            </a:r>
          </a:p>
        </p:txBody>
      </p:sp>
    </p:spTree>
    <p:extLst>
      <p:ext uri="{BB962C8B-B14F-4D97-AF65-F5344CB8AC3E}">
        <p14:creationId xmlns:p14="http://schemas.microsoft.com/office/powerpoint/2010/main" val="11580876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3: Example Program using C Library</a:t>
            </a:r>
          </a:p>
        </p:txBody>
      </p:sp>
      <p:sp>
        <p:nvSpPr>
          <p:cNvPr id="6" name="Content Placeholder 1">
            <a:extLst>
              <a:ext uri="{FF2B5EF4-FFF2-40B4-BE49-F238E27FC236}">
                <a16:creationId xmlns:a16="http://schemas.microsoft.com/office/drawing/2014/main" id="{D3A1E56C-BB14-48F0-B88B-B26D720B43E9}"/>
              </a:ext>
            </a:extLst>
          </p:cNvPr>
          <p:cNvSpPr txBox="1">
            <a:spLocks/>
          </p:cNvSpPr>
          <p:nvPr/>
        </p:nvSpPr>
        <p:spPr>
          <a:xfrm>
            <a:off x="452948" y="991387"/>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14300" indent="0">
              <a:spcBef>
                <a:spcPts val="0"/>
              </a:spcBef>
              <a:buNone/>
            </a:pPr>
            <a:r>
              <a:rPr lang="en-GB" sz="1800" b="1" dirty="0">
                <a:solidFill>
                  <a:srgbClr val="0070C0"/>
                </a:solidFill>
                <a:effectLst/>
                <a:latin typeface="Courier New" panose="02070309020205020404" pitchFamily="49" charset="0"/>
                <a:ea typeface="SimSun" panose="02010600030101010101" pitchFamily="2" charset="-122"/>
                <a:cs typeface="Lohit Devanagari"/>
              </a:rPr>
              <a:t>#include &lt;stdlib.h&gt;</a:t>
            </a:r>
            <a:endParaRPr lang="en-US" sz="1800" b="1" dirty="0">
              <a:solidFill>
                <a:srgbClr val="0070C0"/>
              </a:solidFill>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 </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US" sz="1800" b="0" dirty="0">
                <a:effectLst/>
                <a:latin typeface="Courier New" panose="02070309020205020404" pitchFamily="49" charset="0"/>
                <a:ea typeface="SimSun" panose="02010600030101010101" pitchFamily="2" charset="-122"/>
                <a:cs typeface="Lohit Devanagari"/>
              </a:rPr>
              <a:t>...</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 </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int main(void)</a:t>
            </a:r>
            <a:r>
              <a:rPr lang="en-US" sz="1800" b="1" dirty="0">
                <a:latin typeface="Arial" panose="020B0604020202020204" pitchFamily="34" charset="0"/>
                <a:ea typeface="SimSun" panose="02010600030101010101" pitchFamily="2" charset="-122"/>
                <a:cs typeface="Lohit Devanagari"/>
              </a:rPr>
              <a:t> </a:t>
            </a:r>
            <a:r>
              <a:rPr lang="en-GB" sz="1800" b="0" dirty="0">
                <a:effectLst/>
                <a:latin typeface="Courier New" panose="02070309020205020404" pitchFamily="49" charset="0"/>
                <a:ea typeface="SimSun" panose="02010600030101010101" pitchFamily="2" charset="-122"/>
                <a:cs typeface="Lohit Devanagari"/>
              </a:rPr>
              <a:t>{</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  unsigned int val;</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  volatile unsigned int i;</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 </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  IOsetup();</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  while (1) { </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    val = </a:t>
            </a:r>
            <a:r>
              <a:rPr lang="en-GB" sz="1800" b="1" dirty="0">
                <a:solidFill>
                  <a:srgbClr val="0070C0"/>
                </a:solidFill>
                <a:effectLst/>
                <a:latin typeface="Courier New" panose="02070309020205020404" pitchFamily="49" charset="0"/>
                <a:ea typeface="SimSun" panose="02010600030101010101" pitchFamily="2" charset="-122"/>
                <a:cs typeface="Lohit Devanagari"/>
              </a:rPr>
              <a:t>rand()</a:t>
            </a:r>
            <a:r>
              <a:rPr lang="en-GB" sz="1800" b="0" dirty="0">
                <a:solidFill>
                  <a:srgbClr val="0070C0"/>
                </a:solidFill>
                <a:effectLst/>
                <a:latin typeface="Courier New" panose="02070309020205020404" pitchFamily="49" charset="0"/>
                <a:ea typeface="SimSun" panose="02010600030101010101" pitchFamily="2" charset="-122"/>
                <a:cs typeface="Lohit Devanagari"/>
              </a:rPr>
              <a:t> </a:t>
            </a:r>
            <a:r>
              <a:rPr lang="en-GB" sz="1800" b="0" dirty="0">
                <a:effectLst/>
                <a:latin typeface="Courier New" panose="02070309020205020404" pitchFamily="49" charset="0"/>
                <a:ea typeface="SimSun" panose="02010600030101010101" pitchFamily="2" charset="-122"/>
                <a:cs typeface="Lohit Devanagari"/>
              </a:rPr>
              <a:t>% 65536;</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    writeValtoLEDs(val);</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    for (i = 0; i &lt; DELAY; i++)</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      ;</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  }</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  return(0);</a:t>
            </a:r>
            <a:endParaRPr lang="en-US" sz="1800" b="1" dirty="0">
              <a:effectLst/>
              <a:latin typeface="Arial" panose="020B0604020202020204" pitchFamily="34" charset="0"/>
              <a:ea typeface="SimSun" panose="02010600030101010101" pitchFamily="2" charset="-122"/>
              <a:cs typeface="Lohit Devanagari"/>
            </a:endParaRPr>
          </a:p>
          <a:p>
            <a:pPr marL="114300" indent="0">
              <a:spcBef>
                <a:spcPts val="0"/>
              </a:spcBef>
              <a:buNone/>
            </a:pPr>
            <a:r>
              <a:rPr lang="en-GB" sz="1800" b="0" dirty="0">
                <a:effectLst/>
                <a:latin typeface="Courier New" panose="02070309020205020404" pitchFamily="49" charset="0"/>
                <a:ea typeface="SimSun" panose="02010600030101010101" pitchFamily="2" charset="-122"/>
                <a:cs typeface="Lohit Devanagari"/>
              </a:rPr>
              <a:t>}</a:t>
            </a:r>
            <a:endParaRPr lang="en-US" sz="1800" b="1" dirty="0">
              <a:effectLst/>
              <a:latin typeface="Arial" panose="020B0604020202020204" pitchFamily="34" charset="0"/>
              <a:ea typeface="SimSun" panose="02010600030101010101" pitchFamily="2" charset="-122"/>
              <a:cs typeface="Lohit Devanagari"/>
            </a:endParaRPr>
          </a:p>
        </p:txBody>
      </p:sp>
      <p:sp>
        <p:nvSpPr>
          <p:cNvPr id="5" name="TextBox 4">
            <a:extLst>
              <a:ext uri="{FF2B5EF4-FFF2-40B4-BE49-F238E27FC236}">
                <a16:creationId xmlns:a16="http://schemas.microsoft.com/office/drawing/2014/main" id="{0F74152B-66A2-462A-B0F7-542EAFA3B843}"/>
              </a:ext>
            </a:extLst>
          </p:cNvPr>
          <p:cNvSpPr txBox="1"/>
          <p:nvPr/>
        </p:nvSpPr>
        <p:spPr>
          <a:xfrm>
            <a:off x="6789805" y="1613429"/>
            <a:ext cx="4404124" cy="1200329"/>
          </a:xfrm>
          <a:prstGeom prst="rect">
            <a:avLst/>
          </a:prstGeom>
          <a:noFill/>
          <a:ln w="28575">
            <a:solidFill>
              <a:srgbClr val="0070C0"/>
            </a:solidFill>
          </a:ln>
        </p:spPr>
        <p:txBody>
          <a:bodyPr wrap="square" rtlCol="0">
            <a:spAutoFit/>
          </a:bodyPr>
          <a:lstStyle/>
          <a:p>
            <a:r>
              <a:rPr lang="en-US" sz="2400" dirty="0"/>
              <a:t>This program writes a random number between 0 and 65535 to the LEDs.</a:t>
            </a:r>
          </a:p>
        </p:txBody>
      </p:sp>
    </p:spTree>
    <p:extLst>
      <p:ext uri="{BB962C8B-B14F-4D97-AF65-F5344CB8AC3E}">
        <p14:creationId xmlns:p14="http://schemas.microsoft.com/office/powerpoint/2010/main" val="24658762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3: WD Libraries</a:t>
            </a:r>
          </a:p>
        </p:txBody>
      </p:sp>
      <p:sp>
        <p:nvSpPr>
          <p:cNvPr id="6" name="Content Placeholder 1">
            <a:extLst>
              <a:ext uri="{FF2B5EF4-FFF2-40B4-BE49-F238E27FC236}">
                <a16:creationId xmlns:a16="http://schemas.microsoft.com/office/drawing/2014/main" id="{D3A1E56C-BB14-48F0-B88B-B26D720B43E9}"/>
              </a:ext>
            </a:extLst>
          </p:cNvPr>
          <p:cNvSpPr txBox="1">
            <a:spLocks/>
          </p:cNvSpPr>
          <p:nvPr/>
        </p:nvSpPr>
        <p:spPr>
          <a:xfrm>
            <a:off x="452948" y="1397000"/>
            <a:ext cx="11677320" cy="316230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dirty="0">
                <a:effectLst/>
                <a:latin typeface="Arial" panose="020B0604020202020204" pitchFamily="34" charset="0"/>
                <a:ea typeface="SimSun" panose="02010600030101010101" pitchFamily="2" charset="-122"/>
              </a:rPr>
              <a:t>We’ve used </a:t>
            </a:r>
            <a:r>
              <a:rPr lang="en-US" sz="3200" b="1" dirty="0" err="1">
                <a:effectLst/>
                <a:latin typeface="Arial" panose="020B0604020202020204" pitchFamily="34" charset="0"/>
                <a:ea typeface="SimSun" panose="02010600030101010101" pitchFamily="2" charset="-122"/>
              </a:rPr>
              <a:t>printfNexys</a:t>
            </a:r>
            <a:r>
              <a:rPr lang="en-US" sz="3200" dirty="0">
                <a:effectLst/>
                <a:latin typeface="Arial" panose="020B0604020202020204" pitchFamily="34" charset="0"/>
                <a:ea typeface="SimSun" panose="02010600030101010101" pitchFamily="2" charset="-122"/>
              </a:rPr>
              <a:t> in many programs</a:t>
            </a:r>
          </a:p>
          <a:p>
            <a:pPr>
              <a:defRPr/>
            </a:pPr>
            <a:endParaRPr lang="en-US" sz="3200" dirty="0">
              <a:effectLst/>
              <a:latin typeface="Arial" panose="020B0604020202020204" pitchFamily="34" charset="0"/>
              <a:ea typeface="SimSun" panose="02010600030101010101" pitchFamily="2" charset="-122"/>
            </a:endParaRPr>
          </a:p>
          <a:p>
            <a:pPr>
              <a:defRPr/>
            </a:pPr>
            <a:r>
              <a:rPr lang="en-US" sz="3200" dirty="0">
                <a:latin typeface="Arial" panose="020B0604020202020204" pitchFamily="34" charset="0"/>
                <a:ea typeface="SimSun" panose="02010600030101010101" pitchFamily="2" charset="-122"/>
                <a:cs typeface="Arial" panose="020B0604020202020204" pitchFamily="34" charset="0"/>
              </a:rPr>
              <a:t>Lab 9: Use of WD functions for handling </a:t>
            </a:r>
            <a:r>
              <a:rPr lang="en-US" sz="3200" b="1" dirty="0">
                <a:latin typeface="Arial" panose="020B0604020202020204" pitchFamily="34" charset="0"/>
                <a:ea typeface="SimSun" panose="02010600030101010101" pitchFamily="2" charset="-122"/>
                <a:cs typeface="Arial" panose="020B0604020202020204" pitchFamily="34" charset="0"/>
              </a:rPr>
              <a:t>interrupts</a:t>
            </a:r>
            <a:endParaRPr lang="en-GB" sz="3200" b="1" dirty="0">
              <a:effectLst/>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66603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3: RISC-V Calling Convention</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1081027"/>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b="1" dirty="0">
                <a:effectLst/>
                <a:latin typeface="Arial" panose="020B0604020202020204" pitchFamily="34" charset="0"/>
                <a:ea typeface="SimSun" panose="02010600030101010101" pitchFamily="2" charset="-122"/>
              </a:rPr>
              <a:t>Call a function</a:t>
            </a:r>
            <a:endParaRPr lang="en-GB" sz="3200" b="1" dirty="0">
              <a:effectLst/>
              <a:latin typeface="Arial" panose="020B0604020202020204" pitchFamily="34" charset="0"/>
              <a:ea typeface="Arial" panose="020B0604020202020204" pitchFamily="34" charset="0"/>
              <a:cs typeface="Arial" panose="020B0604020202020204" pitchFamily="34" charset="0"/>
            </a:endParaRPr>
          </a:p>
          <a:p>
            <a:pPr marL="457200" lvl="1" indent="0">
              <a:spcBef>
                <a:spcPts val="0"/>
              </a:spcBef>
              <a:buNone/>
            </a:pPr>
            <a:r>
              <a:rPr lang="en-GB" sz="2600" dirty="0">
                <a:effectLst/>
                <a:latin typeface="Arial" panose="020B0604020202020204" pitchFamily="34" charset="0"/>
                <a:ea typeface="SimSun" panose="02010600030101010101" pitchFamily="2" charset="-122"/>
                <a:cs typeface="Arial" panose="020B0604020202020204" pitchFamily="34" charset="0"/>
              </a:rPr>
              <a:t>	</a:t>
            </a:r>
            <a:r>
              <a:rPr lang="en-US" sz="2800" dirty="0">
                <a:effectLst/>
                <a:latin typeface="Courier New" panose="02070309020205020404" pitchFamily="49" charset="0"/>
                <a:ea typeface="SimSun" panose="02010600030101010101" pitchFamily="2" charset="-122"/>
                <a:cs typeface="Courier New" panose="02070309020205020404" pitchFamily="49" charset="0"/>
              </a:rPr>
              <a:t>jal function_label</a:t>
            </a:r>
            <a:endParaRPr lang="en-US" sz="2800" i="1" dirty="0">
              <a:effectLst/>
              <a:latin typeface="Courier New" panose="02070309020205020404" pitchFamily="49" charset="0"/>
              <a:ea typeface="SimSun" panose="02010600030101010101" pitchFamily="2" charset="-122"/>
              <a:cs typeface="Courier New" panose="02070309020205020404" pitchFamily="49" charset="0"/>
            </a:endParaRPr>
          </a:p>
          <a:p>
            <a:pPr marL="341313" indent="-341313">
              <a:spcBef>
                <a:spcPts val="0"/>
              </a:spcBef>
            </a:pPr>
            <a:r>
              <a:rPr lang="en-US" sz="3200" b="1" dirty="0">
                <a:latin typeface="Arial" panose="020B0604020202020204" pitchFamily="34" charset="0"/>
                <a:ea typeface="SimSun" panose="02010600030101010101" pitchFamily="2" charset="-122"/>
              </a:rPr>
              <a:t>Return from a function</a:t>
            </a:r>
          </a:p>
          <a:p>
            <a:pPr marL="0" indent="0">
              <a:spcBef>
                <a:spcPts val="0"/>
              </a:spcBef>
              <a:buNone/>
            </a:pPr>
            <a:r>
              <a:rPr lang="en-GB" dirty="0">
                <a:effectLst/>
                <a:latin typeface="Courier New" panose="02070309020205020404" pitchFamily="49" charset="0"/>
                <a:ea typeface="SimSun" panose="02010600030101010101" pitchFamily="2" charset="-122"/>
                <a:cs typeface="Courier New" panose="02070309020205020404" pitchFamily="49" charset="0"/>
              </a:rPr>
              <a:t>		</a:t>
            </a:r>
            <a:r>
              <a:rPr lang="en-US" dirty="0">
                <a:effectLst/>
                <a:latin typeface="Courier New" panose="02070309020205020404" pitchFamily="49" charset="0"/>
                <a:ea typeface="SimSun" panose="02010600030101010101" pitchFamily="2" charset="-122"/>
                <a:cs typeface="Courier New" panose="02070309020205020404" pitchFamily="49" charset="0"/>
              </a:rPr>
              <a:t>jr ra</a:t>
            </a:r>
            <a:endParaRPr lang="en-US" sz="3200" b="1" dirty="0">
              <a:latin typeface="Arial" panose="020B0604020202020204" pitchFamily="34" charset="0"/>
              <a:ea typeface="SimSun" panose="02010600030101010101" pitchFamily="2" charset="-122"/>
            </a:endParaRPr>
          </a:p>
          <a:p>
            <a:pPr marL="341313" indent="-341313">
              <a:spcBef>
                <a:spcPts val="0"/>
              </a:spcBef>
            </a:pPr>
            <a:r>
              <a:rPr lang="en-US" sz="3200" b="1" dirty="0">
                <a:latin typeface="Arial" panose="020B0604020202020204" pitchFamily="34" charset="0"/>
                <a:ea typeface="SimSun" panose="02010600030101010101" pitchFamily="2" charset="-122"/>
              </a:rPr>
              <a:t>Arguments</a:t>
            </a:r>
          </a:p>
          <a:p>
            <a:pPr marL="741363" lvl="1" indent="-341313">
              <a:spcBef>
                <a:spcPts val="0"/>
              </a:spcBef>
            </a:pPr>
            <a:r>
              <a:rPr lang="en-US" sz="2800" b="1" dirty="0">
                <a:latin typeface="Arial" panose="020B0604020202020204" pitchFamily="34" charset="0"/>
                <a:ea typeface="SimSun" panose="02010600030101010101" pitchFamily="2" charset="-122"/>
              </a:rPr>
              <a:t>placed in registers </a:t>
            </a:r>
            <a:r>
              <a:rPr lang="en-US" sz="2800" dirty="0">
                <a:latin typeface="Courier New" panose="02070309020205020404" pitchFamily="49" charset="0"/>
                <a:ea typeface="SimSun" panose="02010600030101010101" pitchFamily="2" charset="-122"/>
                <a:cs typeface="Courier New" panose="02070309020205020404" pitchFamily="49" charset="0"/>
              </a:rPr>
              <a:t>a0-a7</a:t>
            </a:r>
          </a:p>
          <a:p>
            <a:pPr marL="341313" indent="-341313">
              <a:spcBef>
                <a:spcPts val="0"/>
              </a:spcBef>
            </a:pPr>
            <a:r>
              <a:rPr lang="en-US" sz="3200" b="1" dirty="0">
                <a:latin typeface="Arial" panose="020B0604020202020204" pitchFamily="34" charset="0"/>
                <a:ea typeface="SimSun" panose="02010600030101010101" pitchFamily="2" charset="-122"/>
              </a:rPr>
              <a:t>Return value</a:t>
            </a:r>
          </a:p>
          <a:p>
            <a:pPr marL="741363" lvl="1" indent="-341313">
              <a:spcBef>
                <a:spcPts val="0"/>
              </a:spcBef>
            </a:pPr>
            <a:r>
              <a:rPr lang="en-US" sz="2800" b="1" dirty="0">
                <a:latin typeface="Arial" panose="020B0604020202020204" pitchFamily="34" charset="0"/>
                <a:ea typeface="SimSun" panose="02010600030101010101" pitchFamily="2" charset="-122"/>
              </a:rPr>
              <a:t>placed in register </a:t>
            </a:r>
            <a:r>
              <a:rPr lang="en-US" sz="2800" dirty="0">
                <a:latin typeface="Courier New" panose="02070309020205020404" pitchFamily="49" charset="0"/>
                <a:ea typeface="SimSun" panose="02010600030101010101" pitchFamily="2" charset="-122"/>
                <a:cs typeface="Courier New" panose="02070309020205020404" pitchFamily="49" charset="0"/>
              </a:rPr>
              <a:t>a0</a:t>
            </a:r>
            <a:endParaRPr lang="en-US" sz="2800" dirty="0">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17279437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3: RISC-V Calling Convention Example</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1081027"/>
            <a:ext cx="6180934"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US" sz="3200" b="1" dirty="0">
                <a:latin typeface="Arial" panose="020B0604020202020204" pitchFamily="34" charset="0"/>
                <a:ea typeface="SimSun" panose="02010600030101010101" pitchFamily="2" charset="-122"/>
                <a:cs typeface="Arial" panose="020B0604020202020204" pitchFamily="34" charset="0"/>
              </a:rPr>
              <a:t>C Code</a:t>
            </a:r>
            <a:endParaRPr lang="en-GB" sz="3200" b="1" dirty="0">
              <a:latin typeface="Arial" panose="020B0604020202020204" pitchFamily="34" charset="0"/>
              <a:ea typeface="SimSun" panose="02010600030101010101" pitchFamily="2" charset="-122"/>
              <a:cs typeface="Arial" panose="020B0604020202020204" pitchFamily="34" charset="0"/>
            </a:endParaRPr>
          </a:p>
          <a:p>
            <a:pPr marL="0" indent="0">
              <a:buNone/>
              <a:defRPr/>
            </a:pPr>
            <a:r>
              <a:rPr lang="en-GB" sz="1600" dirty="0">
                <a:latin typeface="Courier New" panose="02070309020205020404" pitchFamily="49" charset="0"/>
                <a:ea typeface="SimSun" panose="02010600030101010101" pitchFamily="2" charset="-122"/>
                <a:cs typeface="Courier New" panose="02070309020205020404" pitchFamily="49" charset="0"/>
              </a:rPr>
              <a:t>int main() {</a:t>
            </a:r>
            <a:endParaRPr lang="en-GB" sz="1600" dirty="0">
              <a:effectLst/>
              <a:latin typeface="Courier New" panose="02070309020205020404" pitchFamily="49" charset="0"/>
              <a:ea typeface="SimSun" panose="02010600030101010101" pitchFamily="2" charset="-122"/>
              <a:cs typeface="Courier New" panose="02070309020205020404" pitchFamily="49" charset="0"/>
            </a:endParaRPr>
          </a:p>
          <a:p>
            <a:pPr marL="0" indent="0">
              <a:buNone/>
              <a:defRPr/>
            </a:pPr>
            <a:r>
              <a:rPr lang="en-US" sz="1600" dirty="0">
                <a:effectLst/>
                <a:latin typeface="Courier New" panose="02070309020205020404" pitchFamily="49" charset="0"/>
                <a:ea typeface="SimSun" panose="02010600030101010101" pitchFamily="2" charset="-122"/>
                <a:cs typeface="Courier New" panose="02070309020205020404" pitchFamily="49" charset="0"/>
              </a:rPr>
              <a:t>	...</a:t>
            </a:r>
          </a:p>
          <a:p>
            <a:pPr marL="45720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int y = y + func1(1, 2, 3)</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y++;</a:t>
            </a:r>
          </a:p>
          <a:p>
            <a:pPr marL="45720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a:t>
            </a:r>
          </a:p>
          <a:p>
            <a:pPr marL="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a:t>
            </a:r>
          </a:p>
          <a:p>
            <a:pPr marL="0" lvl="1" indent="0">
              <a:spcBef>
                <a:spcPts val="0"/>
              </a:spcBef>
              <a:buNone/>
            </a:pP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endParaRPr lang="en-US" sz="1600" dirty="0">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endParaRPr lang="en-US" sz="1600" dirty="0">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int func1(int a, int b, int c) {</a:t>
            </a:r>
          </a:p>
          <a:p>
            <a:pPr marL="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int sum;</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sum = a + b + c;</a:t>
            </a:r>
          </a:p>
          <a:p>
            <a:pPr marL="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return sum;</a:t>
            </a:r>
          </a:p>
          <a:p>
            <a:pPr marL="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a:t>
            </a:r>
          </a:p>
        </p:txBody>
      </p:sp>
      <p:sp>
        <p:nvSpPr>
          <p:cNvPr id="5" name="Content Placeholder 1">
            <a:extLst>
              <a:ext uri="{FF2B5EF4-FFF2-40B4-BE49-F238E27FC236}">
                <a16:creationId xmlns:a16="http://schemas.microsoft.com/office/drawing/2014/main" id="{62BFE958-D2E0-40E3-BA5D-FED6B7873ED5}"/>
              </a:ext>
            </a:extLst>
          </p:cNvPr>
          <p:cNvSpPr txBox="1">
            <a:spLocks/>
          </p:cNvSpPr>
          <p:nvPr/>
        </p:nvSpPr>
        <p:spPr>
          <a:xfrm>
            <a:off x="4830713" y="1080313"/>
            <a:ext cx="7092346"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US" sz="3200" b="1" dirty="0">
                <a:latin typeface="Arial" panose="020B0604020202020204" pitchFamily="34" charset="0"/>
                <a:ea typeface="SimSun" panose="02010600030101010101" pitchFamily="2" charset="-122"/>
                <a:cs typeface="Arial" panose="020B0604020202020204" pitchFamily="34" charset="0"/>
              </a:rPr>
              <a:t>RISC-V Assembly</a:t>
            </a:r>
            <a:endParaRPr lang="en-GB" sz="3200" b="1" dirty="0">
              <a:effectLst/>
              <a:latin typeface="Arial" panose="020B0604020202020204" pitchFamily="34" charset="0"/>
              <a:ea typeface="Arial" panose="020B0604020202020204" pitchFamily="34" charset="0"/>
              <a:cs typeface="Arial" panose="020B0604020202020204" pitchFamily="34" charset="0"/>
            </a:endParaRPr>
          </a:p>
          <a:p>
            <a:pPr marL="457200" lvl="1" indent="-284163">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 y is in s0</a:t>
            </a:r>
          </a:p>
          <a:p>
            <a:pPr marL="457200" lvl="1" indent="-284163">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main:</a:t>
            </a:r>
          </a:p>
          <a:p>
            <a:pPr marL="457200" lvl="1" indent="-284163">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  ...</a:t>
            </a:r>
          </a:p>
          <a:p>
            <a:pPr marL="45720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addi a0, zero, 1  # put values in argument registers</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addi a1, zero, 2  </a:t>
            </a:r>
          </a:p>
          <a:p>
            <a:pPr marL="45720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addi a2, zero, 3</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jal  func1        # call function func1</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add  s0, s0, a0   # y = y + return value</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addi s0, s0, 1    # y = y++</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a:t>
            </a:r>
          </a:p>
          <a:p>
            <a:pPr marL="457200" lvl="1" indent="0">
              <a:spcBef>
                <a:spcPts val="0"/>
              </a:spcBef>
              <a:buNone/>
            </a:pPr>
            <a:endParaRPr lang="en-US" sz="1600" dirty="0">
              <a:latin typeface="Courier New" panose="02070309020205020404" pitchFamily="49" charset="0"/>
              <a:ea typeface="SimSun" panose="02010600030101010101" pitchFamily="2" charset="-122"/>
              <a:cs typeface="Courier New" panose="02070309020205020404" pitchFamily="49" charset="0"/>
            </a:endParaRPr>
          </a:p>
          <a:p>
            <a:pPr marL="457200" lvl="1" indent="-284163">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sum is in s0</a:t>
            </a:r>
          </a:p>
          <a:p>
            <a:pPr marL="457200" lvl="1" indent="-284163">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func1:  </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add s0, a0, a1  # sum = a + b</a:t>
            </a:r>
          </a:p>
          <a:p>
            <a:pPr marL="45720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  add s0, s0, a2  # sum = a + b + c</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addi a0, s0, 0  # return value = sum</a:t>
            </a:r>
          </a:p>
          <a:p>
            <a:pPr marL="45720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  jr   ra         # return</a:t>
            </a:r>
          </a:p>
          <a:p>
            <a:pPr marL="457200" lvl="1" indent="0">
              <a:spcBef>
                <a:spcPts val="0"/>
              </a:spcBef>
              <a:buNone/>
            </a:pP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105865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3: The Stack</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1081027"/>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b="1" dirty="0">
                <a:latin typeface="Arial" panose="020B0604020202020204" pitchFamily="34" charset="0"/>
                <a:ea typeface="SimSun" panose="02010600030101010101" pitchFamily="2" charset="-122"/>
              </a:rPr>
              <a:t>Scratch space </a:t>
            </a:r>
            <a:r>
              <a:rPr lang="en-US" dirty="0">
                <a:latin typeface="Arial" panose="020B0604020202020204" pitchFamily="34" charset="0"/>
                <a:ea typeface="SimSun" panose="02010600030101010101" pitchFamily="2" charset="-122"/>
              </a:rPr>
              <a:t>in memory used to save register values</a:t>
            </a:r>
          </a:p>
          <a:p>
            <a:pPr>
              <a:defRPr/>
            </a:pPr>
            <a:r>
              <a:rPr lang="en-US" dirty="0">
                <a:latin typeface="Arial" panose="020B0604020202020204" pitchFamily="34" charset="0"/>
                <a:ea typeface="SimSun" panose="02010600030101010101" pitchFamily="2" charset="-122"/>
              </a:rPr>
              <a:t>The stack pointer (</a:t>
            </a:r>
            <a:r>
              <a:rPr lang="en-US" dirty="0">
                <a:latin typeface="Courier New" panose="02070309020205020404" pitchFamily="49" charset="0"/>
                <a:ea typeface="SimSun" panose="02010600030101010101" pitchFamily="2" charset="-122"/>
                <a:cs typeface="Courier New" panose="02070309020205020404" pitchFamily="49" charset="0"/>
              </a:rPr>
              <a:t>sp</a:t>
            </a:r>
            <a:r>
              <a:rPr lang="en-US" dirty="0">
                <a:latin typeface="Arial" panose="020B0604020202020204" pitchFamily="34" charset="0"/>
                <a:ea typeface="SimSun" panose="02010600030101010101" pitchFamily="2" charset="-122"/>
              </a:rPr>
              <a:t>) holds the address of the top of the stack</a:t>
            </a:r>
          </a:p>
          <a:p>
            <a:pPr>
              <a:defRPr/>
            </a:pPr>
            <a:r>
              <a:rPr lang="en-US" dirty="0">
                <a:latin typeface="Arial" panose="020B0604020202020204" pitchFamily="34" charset="0"/>
                <a:ea typeface="SimSun" panose="02010600030101010101" pitchFamily="2" charset="-122"/>
              </a:rPr>
              <a:t>The </a:t>
            </a:r>
            <a:r>
              <a:rPr lang="en-US" b="1" dirty="0">
                <a:latin typeface="Arial" panose="020B0604020202020204" pitchFamily="34" charset="0"/>
                <a:ea typeface="SimSun" panose="02010600030101010101" pitchFamily="2" charset="-122"/>
              </a:rPr>
              <a:t>stack grows downward </a:t>
            </a:r>
            <a:r>
              <a:rPr lang="en-US" dirty="0">
                <a:latin typeface="Arial" panose="020B0604020202020204" pitchFamily="34" charset="0"/>
                <a:ea typeface="SimSun" panose="02010600030101010101" pitchFamily="2" charset="-122"/>
              </a:rPr>
              <a:t>in memory. So, for example, to make space for 4 words (16 bytes) on the stack the following code is used:</a:t>
            </a:r>
          </a:p>
          <a:p>
            <a:pPr marL="0" indent="0">
              <a:buNone/>
              <a:defRPr/>
            </a:pPr>
            <a:r>
              <a:rPr lang="en-US" dirty="0">
                <a:latin typeface="Arial" panose="020B0604020202020204" pitchFamily="34" charset="0"/>
                <a:ea typeface="SimSun" panose="02010600030101010101" pitchFamily="2" charset="-122"/>
              </a:rPr>
              <a:t>   		</a:t>
            </a:r>
            <a:r>
              <a:rPr lang="en-US" sz="2200" dirty="0">
                <a:latin typeface="Courier New" panose="02070309020205020404" pitchFamily="49" charset="0"/>
                <a:ea typeface="SimSun" panose="02010600030101010101" pitchFamily="2" charset="-122"/>
                <a:cs typeface="Courier New" panose="02070309020205020404" pitchFamily="49" charset="0"/>
              </a:rPr>
              <a:t>addi sp, sp, -16</a:t>
            </a:r>
          </a:p>
          <a:p>
            <a:pPr>
              <a:defRPr/>
            </a:pPr>
            <a:r>
              <a:rPr lang="en-US" b="1" dirty="0">
                <a:latin typeface="Arial" panose="020B0604020202020204" pitchFamily="34" charset="0"/>
                <a:ea typeface="SimSun" panose="02010600030101010101" pitchFamily="2" charset="-122"/>
              </a:rPr>
              <a:t>Two categories of registers:</a:t>
            </a:r>
          </a:p>
          <a:p>
            <a:pPr lvl="1">
              <a:defRPr/>
            </a:pPr>
            <a:r>
              <a:rPr lang="en-US" sz="2200" b="1" dirty="0">
                <a:latin typeface="Arial" panose="020B0604020202020204" pitchFamily="34" charset="0"/>
                <a:ea typeface="SimSun" panose="02010600030101010101" pitchFamily="2" charset="-122"/>
              </a:rPr>
              <a:t>Preserved registers: </a:t>
            </a:r>
            <a:r>
              <a:rPr lang="en-US" sz="2200" dirty="0">
                <a:latin typeface="Arial" panose="020B0604020202020204" pitchFamily="34" charset="0"/>
                <a:ea typeface="SimSun" panose="02010600030101010101" pitchFamily="2" charset="-122"/>
              </a:rPr>
              <a:t>register contents must be</a:t>
            </a:r>
            <a:r>
              <a:rPr lang="en-US" sz="2200" b="1" dirty="0">
                <a:latin typeface="Arial" panose="020B0604020202020204" pitchFamily="34" charset="0"/>
                <a:ea typeface="SimSun" panose="02010600030101010101" pitchFamily="2" charset="-122"/>
              </a:rPr>
              <a:t> preserved </a:t>
            </a:r>
            <a:r>
              <a:rPr lang="en-US" sz="2200" dirty="0">
                <a:latin typeface="Arial" panose="020B0604020202020204" pitchFamily="34" charset="0"/>
                <a:ea typeface="SimSun" panose="02010600030101010101" pitchFamily="2" charset="-122"/>
              </a:rPr>
              <a:t>across function calls</a:t>
            </a:r>
            <a:r>
              <a:rPr lang="en-US" sz="2200" b="1" dirty="0">
                <a:latin typeface="Arial" panose="020B0604020202020204" pitchFamily="34" charset="0"/>
                <a:ea typeface="SimSun" panose="02010600030101010101" pitchFamily="2" charset="-122"/>
              </a:rPr>
              <a:t> </a:t>
            </a:r>
            <a:r>
              <a:rPr lang="en-US" sz="2200" dirty="0">
                <a:latin typeface="Arial" panose="020B0604020202020204" pitchFamily="34" charset="0"/>
                <a:ea typeface="SimSun" panose="02010600030101010101" pitchFamily="2" charset="-122"/>
              </a:rPr>
              <a:t>(i.e., contain the same value before and after a function call)</a:t>
            </a:r>
          </a:p>
          <a:p>
            <a:pPr lvl="1">
              <a:defRPr/>
            </a:pPr>
            <a:r>
              <a:rPr lang="en-US" sz="2200" b="1" dirty="0">
                <a:latin typeface="Arial" panose="020B0604020202020204" pitchFamily="34" charset="0"/>
                <a:ea typeface="SimSun" panose="02010600030101010101" pitchFamily="2" charset="-122"/>
              </a:rPr>
              <a:t>Non-preserved registers: </a:t>
            </a:r>
            <a:r>
              <a:rPr lang="en-US" sz="2200" dirty="0">
                <a:latin typeface="Arial" panose="020B0604020202020204" pitchFamily="34" charset="0"/>
                <a:ea typeface="SimSun" panose="02010600030101010101" pitchFamily="2" charset="-122"/>
              </a:rPr>
              <a:t>register contents must not be</a:t>
            </a:r>
            <a:r>
              <a:rPr lang="en-US" sz="2200" b="1" dirty="0">
                <a:latin typeface="Arial" panose="020B0604020202020204" pitchFamily="34" charset="0"/>
                <a:ea typeface="SimSun" panose="02010600030101010101" pitchFamily="2" charset="-122"/>
              </a:rPr>
              <a:t> preserved </a:t>
            </a:r>
            <a:r>
              <a:rPr lang="en-US" sz="2200" dirty="0">
                <a:latin typeface="Arial" panose="020B0604020202020204" pitchFamily="34" charset="0"/>
                <a:ea typeface="SimSun" panose="02010600030101010101" pitchFamily="2" charset="-122"/>
              </a:rPr>
              <a:t>across function calls</a:t>
            </a:r>
            <a:r>
              <a:rPr lang="en-US" sz="2200" b="1" dirty="0">
                <a:latin typeface="Arial" panose="020B0604020202020204" pitchFamily="34" charset="0"/>
                <a:ea typeface="SimSun" panose="02010600030101010101" pitchFamily="2" charset="-122"/>
              </a:rPr>
              <a:t> </a:t>
            </a:r>
            <a:r>
              <a:rPr lang="en-US" sz="2200" dirty="0">
                <a:latin typeface="Arial" panose="020B0604020202020204" pitchFamily="34" charset="0"/>
                <a:ea typeface="SimSun" panose="02010600030101010101" pitchFamily="2" charset="-122"/>
              </a:rPr>
              <a:t>(i.e., the register does not need to be the same before and after a function call)</a:t>
            </a:r>
          </a:p>
          <a:p>
            <a:pPr lvl="1">
              <a:defRPr/>
            </a:pPr>
            <a:r>
              <a:rPr lang="en-US" sz="2200" dirty="0">
                <a:latin typeface="Arial" panose="020B0604020202020204" pitchFamily="34" charset="0"/>
                <a:ea typeface="SimSun" panose="02010600030101010101" pitchFamily="2" charset="-122"/>
              </a:rPr>
              <a:t>Saved registers (</a:t>
            </a:r>
            <a:r>
              <a:rPr lang="en-US" sz="2200" dirty="0">
                <a:latin typeface="Courier New" panose="02070309020205020404" pitchFamily="49" charset="0"/>
                <a:ea typeface="SimSun" panose="02010600030101010101" pitchFamily="2" charset="-122"/>
                <a:cs typeface="Courier New" panose="02070309020205020404" pitchFamily="49" charset="0"/>
              </a:rPr>
              <a:t>s0-s11</a:t>
            </a:r>
            <a:r>
              <a:rPr lang="en-US" sz="2200" dirty="0">
                <a:latin typeface="Arial" panose="020B0604020202020204" pitchFamily="34" charset="0"/>
                <a:ea typeface="SimSun" panose="02010600030101010101" pitchFamily="2" charset="-122"/>
              </a:rPr>
              <a:t>), the return address register (</a:t>
            </a:r>
            <a:r>
              <a:rPr lang="en-US" sz="2200" dirty="0">
                <a:latin typeface="Courier New" panose="02070309020205020404" pitchFamily="49" charset="0"/>
                <a:ea typeface="SimSun" panose="02010600030101010101" pitchFamily="2" charset="-122"/>
                <a:cs typeface="Courier New" panose="02070309020205020404" pitchFamily="49" charset="0"/>
              </a:rPr>
              <a:t>ra</a:t>
            </a:r>
            <a:r>
              <a:rPr lang="en-US" sz="2200" dirty="0">
                <a:latin typeface="Arial" panose="020B0604020202020204" pitchFamily="34" charset="0"/>
                <a:ea typeface="SimSun" panose="02010600030101010101" pitchFamily="2" charset="-122"/>
              </a:rPr>
              <a:t>), and the stack pointer (</a:t>
            </a:r>
            <a:r>
              <a:rPr lang="en-US" sz="2200" dirty="0">
                <a:latin typeface="Courier New" panose="02070309020205020404" pitchFamily="49" charset="0"/>
                <a:ea typeface="SimSun" panose="02010600030101010101" pitchFamily="2" charset="-122"/>
                <a:cs typeface="Courier New" panose="02070309020205020404" pitchFamily="49" charset="0"/>
              </a:rPr>
              <a:t>sp</a:t>
            </a:r>
            <a:r>
              <a:rPr lang="en-US" sz="2200" dirty="0">
                <a:latin typeface="Arial" panose="020B0604020202020204" pitchFamily="34" charset="0"/>
                <a:ea typeface="SimSun" panose="02010600030101010101" pitchFamily="2" charset="-122"/>
              </a:rPr>
              <a:t>) are </a:t>
            </a:r>
            <a:r>
              <a:rPr lang="en-US" sz="2200" b="1" dirty="0">
                <a:latin typeface="Arial" panose="020B0604020202020204" pitchFamily="34" charset="0"/>
                <a:ea typeface="SimSun" panose="02010600030101010101" pitchFamily="2" charset="-122"/>
              </a:rPr>
              <a:t>preserved</a:t>
            </a:r>
            <a:r>
              <a:rPr lang="en-US" sz="2200" dirty="0">
                <a:latin typeface="Arial" panose="020B0604020202020204" pitchFamily="34" charset="0"/>
                <a:ea typeface="SimSun" panose="02010600030101010101" pitchFamily="2" charset="-122"/>
              </a:rPr>
              <a:t> registers. All other registers are not preserved.</a:t>
            </a:r>
          </a:p>
          <a:p>
            <a:pPr lvl="1">
              <a:defRPr/>
            </a:pPr>
            <a:endParaRPr lang="en-US" dirty="0">
              <a:latin typeface="Arial" panose="020B0604020202020204" pitchFamily="34" charset="0"/>
              <a:ea typeface="SimSun" panose="02010600030101010101" pitchFamily="2" charset="-122"/>
            </a:endParaRPr>
          </a:p>
          <a:p>
            <a:pPr lvl="1">
              <a:defRPr/>
            </a:pPr>
            <a:endParaRPr lang="en-US" dirty="0">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974440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3: Preserved / Nonpreserved Registers</a:t>
            </a:r>
          </a:p>
        </p:txBody>
      </p:sp>
      <p:graphicFrame>
        <p:nvGraphicFramePr>
          <p:cNvPr id="2" name="Table 1">
            <a:extLst>
              <a:ext uri="{FF2B5EF4-FFF2-40B4-BE49-F238E27FC236}">
                <a16:creationId xmlns:a16="http://schemas.microsoft.com/office/drawing/2014/main" id="{E204D573-8C0C-4CD2-BEEC-0AD6CCE05BC7}"/>
              </a:ext>
            </a:extLst>
          </p:cNvPr>
          <p:cNvGraphicFramePr>
            <a:graphicFrameLocks noGrp="1"/>
          </p:cNvGraphicFramePr>
          <p:nvPr/>
        </p:nvGraphicFramePr>
        <p:xfrm>
          <a:off x="977153" y="1065007"/>
          <a:ext cx="10001623" cy="4556760"/>
        </p:xfrm>
        <a:graphic>
          <a:graphicData uri="http://schemas.openxmlformats.org/drawingml/2006/table">
            <a:tbl>
              <a:tblPr firstRow="1" firstCol="1" bandRow="1">
                <a:tableStyleId>{5C22544A-7EE6-4342-B048-85BDC9FD1C3A}</a:tableStyleId>
              </a:tblPr>
              <a:tblGrid>
                <a:gridCol w="1670953">
                  <a:extLst>
                    <a:ext uri="{9D8B030D-6E8A-4147-A177-3AD203B41FA5}">
                      <a16:colId xmlns:a16="http://schemas.microsoft.com/office/drawing/2014/main" val="690572986"/>
                    </a:ext>
                  </a:extLst>
                </a:gridCol>
                <a:gridCol w="2355757">
                  <a:extLst>
                    <a:ext uri="{9D8B030D-6E8A-4147-A177-3AD203B41FA5}">
                      <a16:colId xmlns:a16="http://schemas.microsoft.com/office/drawing/2014/main" val="3694282364"/>
                    </a:ext>
                  </a:extLst>
                </a:gridCol>
                <a:gridCol w="4613691">
                  <a:extLst>
                    <a:ext uri="{9D8B030D-6E8A-4147-A177-3AD203B41FA5}">
                      <a16:colId xmlns:a16="http://schemas.microsoft.com/office/drawing/2014/main" val="2766765153"/>
                    </a:ext>
                  </a:extLst>
                </a:gridCol>
                <a:gridCol w="1361222">
                  <a:extLst>
                    <a:ext uri="{9D8B030D-6E8A-4147-A177-3AD203B41FA5}">
                      <a16:colId xmlns:a16="http://schemas.microsoft.com/office/drawing/2014/main" val="1311529589"/>
                    </a:ext>
                  </a:extLst>
                </a:gridCol>
              </a:tblGrid>
              <a:tr h="0">
                <a:tc>
                  <a:txBody>
                    <a:bodyPr/>
                    <a:lstStyle/>
                    <a:p>
                      <a:pPr marL="0" marR="0">
                        <a:spcBef>
                          <a:spcPts val="0"/>
                        </a:spcBef>
                        <a:spcAft>
                          <a:spcPts val="0"/>
                        </a:spcAft>
                      </a:pPr>
                      <a:r>
                        <a:rPr lang="en-GB" sz="2300" dirty="0">
                          <a:effectLst/>
                        </a:rPr>
                        <a:t>Name</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Register Number</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Use</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Preserved</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81255952"/>
                  </a:ext>
                </a:extLst>
              </a:tr>
              <a:tr h="0">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zero</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x0</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rPr>
                        <a:t>Constant value 0</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45780212"/>
                  </a:ext>
                </a:extLst>
              </a:tr>
              <a:tr h="0">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ra</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x1</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rPr>
                        <a:t>Return address</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b="1" dirty="0">
                          <a:effectLst/>
                        </a:rPr>
                        <a:t>Yes</a:t>
                      </a:r>
                      <a:endParaRPr lang="en-US" sz="23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59372458"/>
                  </a:ext>
                </a:extLst>
              </a:tr>
              <a:tr h="0">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sp</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x2</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rPr>
                        <a:t>Stack pointer</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b="1" dirty="0">
                          <a:effectLst/>
                        </a:rPr>
                        <a:t>Yes</a:t>
                      </a:r>
                      <a:endParaRPr lang="en-US" sz="23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62379653"/>
                  </a:ext>
                </a:extLst>
              </a:tr>
              <a:tr h="0">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gp</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x3</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rPr>
                        <a:t>Global pointer</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40472222"/>
                  </a:ext>
                </a:extLst>
              </a:tr>
              <a:tr h="0">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tp</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x4</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rPr>
                        <a:t>Thread pointer</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42486703"/>
                  </a:ext>
                </a:extLst>
              </a:tr>
              <a:tr h="103094">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t0-2</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x5-7</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rPr>
                        <a:t>Temporary variables</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No</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79675450"/>
                  </a:ext>
                </a:extLst>
              </a:tr>
              <a:tr h="0">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s0/fp</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x8</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rPr>
                        <a:t>Saved variable / Frame pointer</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b="1" dirty="0">
                          <a:effectLst/>
                        </a:rPr>
                        <a:t>Yes</a:t>
                      </a:r>
                      <a:endParaRPr lang="en-US" sz="23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56240632"/>
                  </a:ext>
                </a:extLst>
              </a:tr>
              <a:tr h="0">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s1</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x9</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rPr>
                        <a:t>Saved variable</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b="1" dirty="0">
                          <a:effectLst/>
                        </a:rPr>
                        <a:t>Yes</a:t>
                      </a:r>
                      <a:endParaRPr lang="en-US" sz="23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19614145"/>
                  </a:ext>
                </a:extLst>
              </a:tr>
              <a:tr h="0">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a0-1</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x10-11</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rPr>
                        <a:t>Function arguments / Return values</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No</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04775292"/>
                  </a:ext>
                </a:extLst>
              </a:tr>
              <a:tr h="0">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a2-7</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x12-17</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rPr>
                        <a:t>Function arguments</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No</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15815922"/>
                  </a:ext>
                </a:extLst>
              </a:tr>
              <a:tr h="0">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s2-11</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x18-27</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rPr>
                        <a:t>Saved variables</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b="1" dirty="0">
                          <a:effectLst/>
                        </a:rPr>
                        <a:t>Yes</a:t>
                      </a:r>
                      <a:endParaRPr lang="en-US" sz="23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84592654"/>
                  </a:ext>
                </a:extLst>
              </a:tr>
              <a:tr h="0">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t3-6</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latin typeface="Courier New" panose="02070309020205020404" pitchFamily="49" charset="0"/>
                          <a:cs typeface="Courier New" panose="02070309020205020404" pitchFamily="49" charset="0"/>
                        </a:rPr>
                        <a:t>x28-31</a:t>
                      </a:r>
                      <a:endParaRPr lang="en-US" sz="2300" dirty="0">
                        <a:effectLst/>
                        <a:latin typeface="Courier New" panose="02070309020205020404" pitchFamily="49" charset="0"/>
                        <a:ea typeface="SimSun" panose="02010600030101010101" pitchFamily="2" charset="-122"/>
                        <a:cs typeface="Courier New" panose="02070309020205020404" pitchFamily="49" charset="0"/>
                      </a:endParaRPr>
                    </a:p>
                  </a:txBody>
                  <a:tcPr marL="68580" marR="68580" marT="0" marB="0"/>
                </a:tc>
                <a:tc>
                  <a:txBody>
                    <a:bodyPr/>
                    <a:lstStyle/>
                    <a:p>
                      <a:pPr marL="0" marR="0">
                        <a:spcBef>
                          <a:spcPts val="0"/>
                        </a:spcBef>
                        <a:spcAft>
                          <a:spcPts val="0"/>
                        </a:spcAft>
                      </a:pPr>
                      <a:r>
                        <a:rPr lang="en-GB" sz="2300" dirty="0">
                          <a:effectLst/>
                        </a:rPr>
                        <a:t>Temporary variables</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2300" dirty="0">
                          <a:effectLst/>
                        </a:rPr>
                        <a:t>No</a:t>
                      </a:r>
                      <a:endParaRPr lang="en-US" sz="23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02548995"/>
                  </a:ext>
                </a:extLst>
              </a:tr>
            </a:tbl>
          </a:graphicData>
        </a:graphic>
      </p:graphicFrame>
    </p:spTree>
    <p:extLst>
      <p:ext uri="{BB962C8B-B14F-4D97-AF65-F5344CB8AC3E}">
        <p14:creationId xmlns:p14="http://schemas.microsoft.com/office/powerpoint/2010/main" val="183336023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3: The Stack – Revised Assembly Code</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369278" y="856200"/>
            <a:ext cx="6180934"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US" sz="3200" b="1" dirty="0">
                <a:latin typeface="Arial" panose="020B0604020202020204" pitchFamily="34" charset="0"/>
                <a:ea typeface="SimSun" panose="02010600030101010101" pitchFamily="2" charset="-122"/>
                <a:cs typeface="Arial" panose="020B0604020202020204" pitchFamily="34" charset="0"/>
              </a:rPr>
              <a:t>C Code</a:t>
            </a:r>
            <a:endParaRPr lang="en-GB" sz="3200" b="1" dirty="0">
              <a:latin typeface="Arial" panose="020B0604020202020204" pitchFamily="34" charset="0"/>
              <a:ea typeface="SimSun" panose="02010600030101010101" pitchFamily="2" charset="-122"/>
              <a:cs typeface="Arial" panose="020B0604020202020204" pitchFamily="34" charset="0"/>
            </a:endParaRPr>
          </a:p>
          <a:p>
            <a:pPr marL="0" indent="0">
              <a:buNone/>
              <a:defRPr/>
            </a:pPr>
            <a:r>
              <a:rPr lang="en-GB" sz="1600" dirty="0">
                <a:latin typeface="Courier New" panose="02070309020205020404" pitchFamily="49" charset="0"/>
                <a:ea typeface="SimSun" panose="02010600030101010101" pitchFamily="2" charset="-122"/>
                <a:cs typeface="Courier New" panose="02070309020205020404" pitchFamily="49" charset="0"/>
              </a:rPr>
              <a:t>int main() {</a:t>
            </a:r>
            <a:endParaRPr lang="en-GB" sz="1600" dirty="0">
              <a:effectLst/>
              <a:latin typeface="Courier New" panose="02070309020205020404" pitchFamily="49" charset="0"/>
              <a:ea typeface="SimSun" panose="02010600030101010101" pitchFamily="2" charset="-122"/>
              <a:cs typeface="Courier New" panose="02070309020205020404" pitchFamily="49" charset="0"/>
            </a:endParaRPr>
          </a:p>
          <a:p>
            <a:pPr marL="0" indent="0">
              <a:buNone/>
              <a:defRPr/>
            </a:pPr>
            <a:r>
              <a:rPr lang="en-US" sz="1600" dirty="0">
                <a:effectLst/>
                <a:latin typeface="Courier New" panose="02070309020205020404" pitchFamily="49" charset="0"/>
                <a:ea typeface="SimSun" panose="02010600030101010101" pitchFamily="2" charset="-122"/>
                <a:cs typeface="Courier New" panose="02070309020205020404" pitchFamily="49" charset="0"/>
              </a:rPr>
              <a:t>	...</a:t>
            </a:r>
          </a:p>
          <a:p>
            <a:pPr marL="45720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int y = y + func1(1, 2, 3)</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y++;</a:t>
            </a:r>
          </a:p>
          <a:p>
            <a:pPr marL="45720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a:t>
            </a:r>
          </a:p>
          <a:p>
            <a:pPr marL="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a:t>
            </a:r>
          </a:p>
          <a:p>
            <a:pPr marL="0" lvl="1" indent="0">
              <a:spcBef>
                <a:spcPts val="0"/>
              </a:spcBef>
              <a:buNone/>
            </a:pP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endParaRPr lang="en-US" sz="1600" dirty="0">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int func1(int a, int b, int c) {</a:t>
            </a:r>
          </a:p>
          <a:p>
            <a:pPr marL="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int sum;</a:t>
            </a: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endParaRPr lang="en-US" sz="1600" dirty="0">
              <a:latin typeface="Courier New" panose="02070309020205020404" pitchFamily="49" charset="0"/>
              <a:ea typeface="SimSun" panose="02010600030101010101" pitchFamily="2" charset="-122"/>
              <a:cs typeface="Courier New" panose="02070309020205020404" pitchFamily="49" charset="0"/>
            </a:endParaRPr>
          </a:p>
          <a:p>
            <a:pPr marL="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sum = a + b + c;</a:t>
            </a:r>
          </a:p>
          <a:p>
            <a:pPr marL="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return sum;</a:t>
            </a:r>
          </a:p>
          <a:p>
            <a:pPr marL="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a:t>
            </a:r>
          </a:p>
        </p:txBody>
      </p:sp>
      <p:sp>
        <p:nvSpPr>
          <p:cNvPr id="5" name="Content Placeholder 1">
            <a:extLst>
              <a:ext uri="{FF2B5EF4-FFF2-40B4-BE49-F238E27FC236}">
                <a16:creationId xmlns:a16="http://schemas.microsoft.com/office/drawing/2014/main" id="{62BFE958-D2E0-40E3-BA5D-FED6B7873ED5}"/>
              </a:ext>
            </a:extLst>
          </p:cNvPr>
          <p:cNvSpPr txBox="1">
            <a:spLocks/>
          </p:cNvSpPr>
          <p:nvPr/>
        </p:nvSpPr>
        <p:spPr>
          <a:xfrm>
            <a:off x="4518214" y="951827"/>
            <a:ext cx="7494493"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US" sz="3200" b="1" dirty="0">
                <a:latin typeface="Arial" panose="020B0604020202020204" pitchFamily="34" charset="0"/>
                <a:ea typeface="SimSun" panose="02010600030101010101" pitchFamily="2" charset="-122"/>
                <a:cs typeface="Arial" panose="020B0604020202020204" pitchFamily="34" charset="0"/>
              </a:rPr>
              <a:t>RISC-V Assembly</a:t>
            </a:r>
            <a:endParaRPr lang="en-GB" sz="3200" b="1" dirty="0">
              <a:effectLst/>
              <a:latin typeface="Arial" panose="020B0604020202020204" pitchFamily="34" charset="0"/>
              <a:ea typeface="Arial" panose="020B0604020202020204" pitchFamily="34" charset="0"/>
              <a:cs typeface="Arial" panose="020B0604020202020204" pitchFamily="34" charset="0"/>
            </a:endParaRPr>
          </a:p>
          <a:p>
            <a:pPr marL="457200" lvl="1" indent="-284163">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 y is in s0</a:t>
            </a:r>
          </a:p>
          <a:p>
            <a:pPr marL="457200" lvl="1" indent="-284163">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main: </a:t>
            </a:r>
            <a:r>
              <a:rPr lang="en-US" sz="1600" dirty="0">
                <a:effectLst/>
                <a:latin typeface="Courier New" panose="02070309020205020404" pitchFamily="49" charset="0"/>
                <a:ea typeface="SimSun" panose="02010600030101010101" pitchFamily="2" charset="-122"/>
                <a:cs typeface="Courier New" panose="02070309020205020404" pitchFamily="49" charset="0"/>
              </a:rPr>
              <a:t>...</a:t>
            </a:r>
          </a:p>
          <a:p>
            <a:pPr marL="45720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	addi a0, zero, 1  # put values in argument registers</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addi a1, zero, 2  </a:t>
            </a:r>
          </a:p>
          <a:p>
            <a:pPr marL="45720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	addi a2, zero, 3</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jal  func1        # call function func1</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add  s0, s0, a0   # y = y + return value</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addi s0, s0, 1    # y = y++</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a:t>
            </a:r>
          </a:p>
          <a:p>
            <a:pPr marL="457200" lvl="1" indent="-284163">
              <a:spcBef>
                <a:spcPts val="0"/>
              </a:spcBef>
              <a:buNone/>
            </a:pPr>
            <a:endParaRPr lang="en-US" sz="1600" dirty="0">
              <a:latin typeface="Courier New" panose="02070309020205020404" pitchFamily="49" charset="0"/>
              <a:ea typeface="SimSun" panose="02010600030101010101" pitchFamily="2" charset="-122"/>
              <a:cs typeface="Courier New" panose="02070309020205020404" pitchFamily="49" charset="0"/>
            </a:endParaRPr>
          </a:p>
          <a:p>
            <a:pPr marL="457200" lvl="1" indent="-284163">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sum is in s0</a:t>
            </a:r>
          </a:p>
          <a:p>
            <a:pPr marL="457200" lvl="1" indent="-284163">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func1:</a:t>
            </a:r>
            <a:r>
              <a:rPr lang="en-US" sz="1600" b="1" dirty="0">
                <a:solidFill>
                  <a:srgbClr val="FF0000"/>
                </a:solidFill>
                <a:latin typeface="Courier New" panose="02070309020205020404" pitchFamily="49" charset="0"/>
                <a:ea typeface="SimSun" panose="02010600030101010101" pitchFamily="2" charset="-122"/>
                <a:cs typeface="Courier New" panose="02070309020205020404" pitchFamily="49" charset="0"/>
              </a:rPr>
              <a:t>addi sp, sp, -4 # make room on stack </a:t>
            </a:r>
          </a:p>
          <a:p>
            <a:pPr marL="457200" lvl="1" indent="0">
              <a:spcBef>
                <a:spcPts val="0"/>
              </a:spcBef>
              <a:buNone/>
            </a:pPr>
            <a:r>
              <a:rPr lang="en-US" sz="1600" b="1" dirty="0">
                <a:solidFill>
                  <a:srgbClr val="FF0000"/>
                </a:solidFill>
                <a:effectLst/>
                <a:latin typeface="Courier New" panose="02070309020205020404" pitchFamily="49" charset="0"/>
                <a:ea typeface="SimSun" panose="02010600030101010101" pitchFamily="2" charset="-122"/>
                <a:cs typeface="Courier New" panose="02070309020205020404" pitchFamily="49" charset="0"/>
              </a:rPr>
              <a:t>  	sw   </a:t>
            </a:r>
            <a:r>
              <a:rPr lang="en-US" sz="1600" b="1" dirty="0">
                <a:solidFill>
                  <a:srgbClr val="FF0000"/>
                </a:solidFill>
                <a:latin typeface="Courier New" panose="02070309020205020404" pitchFamily="49" charset="0"/>
                <a:ea typeface="SimSun" panose="02010600030101010101" pitchFamily="2" charset="-122"/>
                <a:cs typeface="Courier New" panose="02070309020205020404" pitchFamily="49" charset="0"/>
              </a:rPr>
              <a:t>s0</a:t>
            </a:r>
            <a:r>
              <a:rPr lang="en-US" sz="1600" b="1" dirty="0">
                <a:solidFill>
                  <a:srgbClr val="FF0000"/>
                </a:solidFill>
                <a:effectLst/>
                <a:latin typeface="Courier New" panose="02070309020205020404" pitchFamily="49" charset="0"/>
                <a:ea typeface="SimSun" panose="02010600030101010101" pitchFamily="2" charset="-122"/>
                <a:cs typeface="Courier New" panose="02070309020205020404" pitchFamily="49" charset="0"/>
              </a:rPr>
              <a:t>, </a:t>
            </a:r>
            <a:r>
              <a:rPr lang="en-US" sz="1600" b="1" dirty="0">
                <a:solidFill>
                  <a:srgbClr val="FF0000"/>
                </a:solidFill>
                <a:latin typeface="Courier New" panose="02070309020205020404" pitchFamily="49" charset="0"/>
                <a:ea typeface="SimSun" panose="02010600030101010101" pitchFamily="2" charset="-122"/>
                <a:cs typeface="Courier New" panose="02070309020205020404" pitchFamily="49" charset="0"/>
              </a:rPr>
              <a:t>0(sp)  # save s0 on stack</a:t>
            </a:r>
            <a:endParaRPr lang="en-US" sz="1600" b="1" dirty="0">
              <a:solidFill>
                <a:srgbClr val="FF0000"/>
              </a:solidFill>
              <a:effectLst/>
              <a:latin typeface="Courier New" panose="02070309020205020404" pitchFamily="49" charset="0"/>
              <a:ea typeface="SimSun" panose="02010600030101010101" pitchFamily="2" charset="-122"/>
              <a:cs typeface="Courier New" panose="02070309020205020404" pitchFamily="49" charset="0"/>
            </a:endParaRP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add  s0, a0, a1 # sum = a + b</a:t>
            </a:r>
          </a:p>
          <a:p>
            <a:pPr marL="45720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  	add  s0, s0, a2 # sum = a + b + c</a:t>
            </a:r>
          </a:p>
          <a:p>
            <a:pPr marL="457200" lvl="1" indent="0">
              <a:spcBef>
                <a:spcPts val="0"/>
              </a:spcBef>
              <a:buNone/>
            </a:pPr>
            <a:r>
              <a:rPr lang="en-US" sz="1600" dirty="0">
                <a:latin typeface="Courier New" panose="02070309020205020404" pitchFamily="49" charset="0"/>
                <a:ea typeface="SimSun" panose="02010600030101010101" pitchFamily="2" charset="-122"/>
                <a:cs typeface="Courier New" panose="02070309020205020404" pitchFamily="49" charset="0"/>
              </a:rPr>
              <a:t>  	addi a0, s0, 0  # return value = sum</a:t>
            </a:r>
          </a:p>
          <a:p>
            <a:pPr marL="457200" lvl="1" indent="0">
              <a:spcBef>
                <a:spcPts val="0"/>
              </a:spcBef>
              <a:buNone/>
            </a:pPr>
            <a:r>
              <a:rPr lang="en-US" sz="1600" b="1" dirty="0">
                <a:solidFill>
                  <a:srgbClr val="FF0000"/>
                </a:solidFill>
                <a:latin typeface="Courier New" panose="02070309020205020404" pitchFamily="49" charset="0"/>
                <a:ea typeface="SimSun" panose="02010600030101010101" pitchFamily="2" charset="-122"/>
                <a:cs typeface="Courier New" panose="02070309020205020404" pitchFamily="49" charset="0"/>
              </a:rPr>
              <a:t>  	lw   s0, 0(sp)  # restore s0 from stack</a:t>
            </a:r>
          </a:p>
          <a:p>
            <a:pPr marL="457200" lvl="1" indent="0">
              <a:spcBef>
                <a:spcPts val="0"/>
              </a:spcBef>
              <a:buNone/>
            </a:pPr>
            <a:r>
              <a:rPr lang="en-US" sz="1600" b="1" dirty="0">
                <a:solidFill>
                  <a:srgbClr val="FF0000"/>
                </a:solidFill>
                <a:latin typeface="Courier New" panose="02070309020205020404" pitchFamily="49" charset="0"/>
                <a:ea typeface="SimSun" panose="02010600030101010101" pitchFamily="2" charset="-122"/>
                <a:cs typeface="Courier New" panose="02070309020205020404" pitchFamily="49" charset="0"/>
              </a:rPr>
              <a:t>  	addi sp, sp, 4  # restore stack pointer </a:t>
            </a:r>
          </a:p>
          <a:p>
            <a:pPr marL="457200" lvl="1" indent="0">
              <a:spcBef>
                <a:spcPts val="0"/>
              </a:spcBef>
              <a:buNone/>
            </a:pPr>
            <a:r>
              <a:rPr lang="en-US" sz="1600" dirty="0">
                <a:effectLst/>
                <a:latin typeface="Courier New" panose="02070309020205020404" pitchFamily="49" charset="0"/>
                <a:ea typeface="SimSun" panose="02010600030101010101" pitchFamily="2" charset="-122"/>
                <a:cs typeface="Courier New" panose="02070309020205020404" pitchFamily="49" charset="0"/>
              </a:rPr>
              <a:t>  	jr   ra         # return</a:t>
            </a:r>
          </a:p>
          <a:p>
            <a:pPr marL="457200" lvl="1" indent="0">
              <a:spcBef>
                <a:spcPts val="0"/>
              </a:spcBef>
              <a:buNone/>
            </a:pPr>
            <a:endParaRPr lang="en-US" sz="1600" dirty="0">
              <a:effectLst/>
              <a:latin typeface="Courier New" panose="02070309020205020404" pitchFamily="49" charset="0"/>
              <a:ea typeface="SimSun"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775132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3: Exercises Sample – C programs</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513489"/>
            <a:ext cx="11468213" cy="462605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defRPr/>
            </a:pPr>
            <a:r>
              <a:rPr lang="en-US" sz="2400" b="1" dirty="0">
                <a:latin typeface="Arial" panose="020B0604020202020204" pitchFamily="34" charset="0"/>
                <a:ea typeface="SimSun" panose="02010600030101010101" pitchFamily="2" charset="-122"/>
              </a:rPr>
              <a:t>Exercise 3</a:t>
            </a:r>
            <a:r>
              <a:rPr lang="en-US" sz="2400" dirty="0">
                <a:latin typeface="Arial" panose="020B0604020202020204" pitchFamily="34" charset="0"/>
                <a:ea typeface="SimSun" panose="02010600030101010101" pitchFamily="2" charset="-122"/>
              </a:rPr>
              <a:t>. Write a C program that measures reaction time. Your program should time how long it takes for a person to switch on the right-most switch (SW[0]) after all of the LEDs light up. You will use the rand() function from the </a:t>
            </a:r>
            <a:r>
              <a:rPr lang="en-US" sz="2400" dirty="0" err="1">
                <a:latin typeface="Arial" panose="020B0604020202020204" pitchFamily="34" charset="0"/>
                <a:ea typeface="SimSun" panose="02010600030101010101" pitchFamily="2" charset="-122"/>
              </a:rPr>
              <a:t>stdlib.h</a:t>
            </a:r>
            <a:r>
              <a:rPr lang="en-US" sz="2400" dirty="0">
                <a:latin typeface="Arial" panose="020B0604020202020204" pitchFamily="34" charset="0"/>
                <a:ea typeface="SimSun" panose="02010600030101010101" pitchFamily="2" charset="-122"/>
              </a:rPr>
              <a:t> library to generate a random amount of time to delay between each time the user attempts to test their reaction time.</a:t>
            </a:r>
          </a:p>
        </p:txBody>
      </p:sp>
    </p:spTree>
    <p:extLst>
      <p:ext uri="{BB962C8B-B14F-4D97-AF65-F5344CB8AC3E}">
        <p14:creationId xmlns:p14="http://schemas.microsoft.com/office/powerpoint/2010/main" val="21225727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err="1"/>
              <a:t>RVfpga</a:t>
            </a:r>
            <a:r>
              <a:rPr lang="en-US" b="1" dirty="0"/>
              <a:t> Audience &amp; Track Record</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400050" y="988529"/>
            <a:ext cx="11458575"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kumimoji="0" lang="en-US" sz="3200" b="1" i="0" u="none" strike="noStrike" kern="1200" cap="none" spc="0" normalizeH="0" baseline="0" noProof="0" dirty="0">
                <a:ln>
                  <a:noFill/>
                </a:ln>
                <a:solidFill>
                  <a:sysClr val="windowText" lastClr="000000"/>
                </a:solidFill>
                <a:effectLst/>
                <a:uLnTx/>
                <a:uFillTx/>
                <a:latin typeface="Arial"/>
                <a:ea typeface="+mn-ea"/>
                <a:cs typeface="Arial"/>
              </a:rPr>
              <a:t>Target Audience</a:t>
            </a:r>
          </a:p>
          <a:p>
            <a:pPr lvl="1"/>
            <a:r>
              <a:rPr lang="en-US" sz="2800" dirty="0"/>
              <a:t>Undergraduates and master’s students in electrical engineering, computer science, or computer engineering</a:t>
            </a:r>
          </a:p>
          <a:p>
            <a:pPr lvl="1"/>
            <a:r>
              <a:rPr lang="en-US" sz="2800" dirty="0"/>
              <a:t>Academics &amp; industry professionals interested in learning the RISC-V architecture</a:t>
            </a:r>
          </a:p>
          <a:p>
            <a:r>
              <a:rPr lang="en-US" sz="3200" b="1" dirty="0"/>
              <a:t>Imagination University Programme (IUP) Track Record: </a:t>
            </a:r>
            <a:r>
              <a:rPr lang="en-US" sz="3200" dirty="0"/>
              <a:t>Developed MIPSfpga Program:</a:t>
            </a:r>
          </a:p>
          <a:p>
            <a:pPr lvl="1"/>
            <a:r>
              <a:rPr lang="en-US" sz="2800" dirty="0"/>
              <a:t>Launched in April 2015</a:t>
            </a:r>
          </a:p>
          <a:p>
            <a:pPr lvl="1"/>
            <a:r>
              <a:rPr lang="en-US" sz="2800" dirty="0"/>
              <a:t>Engaged 800 universities</a:t>
            </a:r>
          </a:p>
          <a:p>
            <a:pPr lvl="1"/>
            <a:r>
              <a:rPr lang="en-US" sz="2800" dirty="0"/>
              <a:t>Winner: Elektra Best Educational Support Award, Europe 2015</a:t>
            </a:r>
          </a:p>
          <a:p>
            <a:pPr lvl="1"/>
            <a:endParaRPr lang="en-US" dirty="0"/>
          </a:p>
        </p:txBody>
      </p:sp>
    </p:spTree>
    <p:extLst>
      <p:ext uri="{BB962C8B-B14F-4D97-AF65-F5344CB8AC3E}">
        <p14:creationId xmlns:p14="http://schemas.microsoft.com/office/powerpoint/2010/main" val="268303158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27001" y="95535"/>
            <a:ext cx="11950700" cy="680114"/>
          </a:xfrm>
        </p:spPr>
        <p:txBody>
          <a:bodyPr>
            <a:noAutofit/>
          </a:bodyPr>
          <a:lstStyle/>
          <a:p>
            <a:r>
              <a:rPr lang="en-US" sz="4000" b="1" dirty="0"/>
              <a:t>RVfpga Lab 3: Exercises Sample – Assembly programs</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135117"/>
            <a:ext cx="11468213" cy="5004426"/>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defRPr/>
            </a:pPr>
            <a:r>
              <a:rPr lang="en-US" sz="2000" b="1" dirty="0">
                <a:latin typeface="Arial" panose="020B0604020202020204" pitchFamily="34" charset="0"/>
                <a:ea typeface="SimSun" panose="02010600030101010101" pitchFamily="2" charset="-122"/>
              </a:rPr>
              <a:t>Exercise 8</a:t>
            </a:r>
            <a:r>
              <a:rPr lang="en-US" sz="2000" dirty="0">
                <a:latin typeface="Arial" panose="020B0604020202020204" pitchFamily="34" charset="0"/>
                <a:ea typeface="SimSun" panose="02010600030101010101" pitchFamily="2" charset="-122"/>
              </a:rPr>
              <a:t>. Write a RISC-V assembly program called </a:t>
            </a:r>
            <a:r>
              <a:rPr lang="en-US" sz="2000" dirty="0" err="1">
                <a:latin typeface="Arial" panose="020B0604020202020204" pitchFamily="34" charset="0"/>
                <a:ea typeface="SimSun" panose="02010600030101010101" pitchFamily="2" charset="-122"/>
              </a:rPr>
              <a:t>Filter.S</a:t>
            </a:r>
            <a:r>
              <a:rPr lang="en-US" sz="2000" dirty="0">
                <a:latin typeface="Arial" panose="020B0604020202020204" pitchFamily="34" charset="0"/>
                <a:ea typeface="SimSun" panose="02010600030101010101" pitchFamily="2" charset="-122"/>
              </a:rPr>
              <a:t> (the program must be compliant with the standard for function management studied before). You can use the following pseudo-code:</a:t>
            </a:r>
          </a:p>
          <a:p>
            <a:pPr marL="1528763" lvl="2" indent="0">
              <a:buNone/>
              <a:defRPr/>
            </a:pPr>
            <a:r>
              <a:rPr lang="en-US" sz="1400" dirty="0">
                <a:latin typeface="Courier New" panose="02070309020205020404" pitchFamily="49" charset="0"/>
                <a:ea typeface="SimSun" panose="02010600030101010101" pitchFamily="2" charset="-122"/>
                <a:cs typeface="Courier New" panose="02070309020205020404" pitchFamily="49" charset="0"/>
              </a:rPr>
              <a:t>#define N 6</a:t>
            </a:r>
          </a:p>
          <a:p>
            <a:pPr marL="1528763" lvl="2" indent="0">
              <a:buNone/>
              <a:defRPr/>
            </a:pPr>
            <a:r>
              <a:rPr lang="en-US" sz="1400" dirty="0" err="1">
                <a:latin typeface="Courier New" panose="02070309020205020404" pitchFamily="49" charset="0"/>
                <a:ea typeface="SimSun" panose="02010600030101010101" pitchFamily="2" charset="-122"/>
                <a:cs typeface="Courier New" panose="02070309020205020404" pitchFamily="49" charset="0"/>
              </a:rPr>
              <a:t>int</a:t>
            </a:r>
            <a:r>
              <a:rPr lang="en-US" sz="1400" dirty="0">
                <a:latin typeface="Courier New" panose="02070309020205020404" pitchFamily="49" charset="0"/>
                <a:ea typeface="SimSun" panose="02010600030101010101" pitchFamily="2" charset="-122"/>
                <a:cs typeface="Courier New" panose="02070309020205020404" pitchFamily="49" charset="0"/>
              </a:rPr>
              <a:t> </a:t>
            </a:r>
            <a:r>
              <a:rPr lang="en-US" sz="1400" dirty="0" err="1">
                <a:latin typeface="Courier New" panose="02070309020205020404" pitchFamily="49" charset="0"/>
                <a:ea typeface="SimSun" panose="02010600030101010101" pitchFamily="2" charset="-122"/>
                <a:cs typeface="Courier New" panose="02070309020205020404" pitchFamily="49" charset="0"/>
              </a:rPr>
              <a:t>i</a:t>
            </a:r>
            <a:r>
              <a:rPr lang="en-US" sz="1400" dirty="0">
                <a:latin typeface="Courier New" panose="02070309020205020404" pitchFamily="49" charset="0"/>
                <a:ea typeface="SimSun" panose="02010600030101010101" pitchFamily="2" charset="-122"/>
                <a:cs typeface="Courier New" panose="02070309020205020404" pitchFamily="49" charset="0"/>
              </a:rPr>
              <a:t>, j=0, A[N]={48,64,56,80,96,48}, B[N];</a:t>
            </a:r>
          </a:p>
          <a:p>
            <a:pPr marL="1528763" lvl="2" indent="0">
              <a:buNone/>
              <a:defRPr/>
            </a:pPr>
            <a:r>
              <a:rPr lang="en-US" sz="1400" dirty="0">
                <a:latin typeface="Courier New" panose="02070309020205020404" pitchFamily="49" charset="0"/>
                <a:ea typeface="SimSun" panose="02010600030101010101" pitchFamily="2" charset="-122"/>
                <a:cs typeface="Courier New" panose="02070309020205020404" pitchFamily="49" charset="0"/>
              </a:rPr>
              <a:t>for (</a:t>
            </a:r>
            <a:r>
              <a:rPr lang="en-US" sz="1400" dirty="0" err="1">
                <a:latin typeface="Courier New" panose="02070309020205020404" pitchFamily="49" charset="0"/>
                <a:ea typeface="SimSun" panose="02010600030101010101" pitchFamily="2" charset="-122"/>
                <a:cs typeface="Courier New" panose="02070309020205020404" pitchFamily="49" charset="0"/>
              </a:rPr>
              <a:t>i</a:t>
            </a:r>
            <a:r>
              <a:rPr lang="en-US" sz="1400" dirty="0">
                <a:latin typeface="Courier New" panose="02070309020205020404" pitchFamily="49" charset="0"/>
                <a:ea typeface="SimSun" panose="02010600030101010101" pitchFamily="2" charset="-122"/>
                <a:cs typeface="Courier New" panose="02070309020205020404" pitchFamily="49" charset="0"/>
              </a:rPr>
              <a:t>=0; </a:t>
            </a:r>
            <a:r>
              <a:rPr lang="en-US" sz="1400" dirty="0" err="1">
                <a:latin typeface="Courier New" panose="02070309020205020404" pitchFamily="49" charset="0"/>
                <a:ea typeface="SimSun" panose="02010600030101010101" pitchFamily="2" charset="-122"/>
                <a:cs typeface="Courier New" panose="02070309020205020404" pitchFamily="49" charset="0"/>
              </a:rPr>
              <a:t>i</a:t>
            </a:r>
            <a:r>
              <a:rPr lang="en-US" sz="1400" dirty="0">
                <a:latin typeface="Courier New" panose="02070309020205020404" pitchFamily="49" charset="0"/>
                <a:ea typeface="SimSun" panose="02010600030101010101" pitchFamily="2" charset="-122"/>
                <a:cs typeface="Courier New" panose="02070309020205020404" pitchFamily="49" charset="0"/>
              </a:rPr>
              <a:t>&lt;(N-1); </a:t>
            </a:r>
            <a:r>
              <a:rPr lang="en-US" sz="1400" dirty="0" err="1">
                <a:latin typeface="Courier New" panose="02070309020205020404" pitchFamily="49" charset="0"/>
                <a:ea typeface="SimSun" panose="02010600030101010101" pitchFamily="2" charset="-122"/>
                <a:cs typeface="Courier New" panose="02070309020205020404" pitchFamily="49" charset="0"/>
              </a:rPr>
              <a:t>i</a:t>
            </a:r>
            <a:r>
              <a:rPr lang="en-US" sz="1400" dirty="0">
                <a:latin typeface="Courier New" panose="02070309020205020404" pitchFamily="49" charset="0"/>
                <a:ea typeface="SimSun" panose="02010600030101010101" pitchFamily="2" charset="-122"/>
                <a:cs typeface="Courier New" panose="02070309020205020404" pitchFamily="49" charset="0"/>
              </a:rPr>
              <a:t>++){</a:t>
            </a:r>
          </a:p>
          <a:p>
            <a:pPr marL="1528763" lvl="2" indent="0">
              <a:buNone/>
              <a:defRPr/>
            </a:pPr>
            <a:r>
              <a:rPr lang="en-US" sz="1400" dirty="0">
                <a:latin typeface="Courier New" panose="02070309020205020404" pitchFamily="49" charset="0"/>
                <a:ea typeface="SimSun" panose="02010600030101010101" pitchFamily="2" charset="-122"/>
                <a:cs typeface="Courier New" panose="02070309020205020404" pitchFamily="49" charset="0"/>
              </a:rPr>
              <a:t>   if( (</a:t>
            </a:r>
            <a:r>
              <a:rPr lang="en-US" sz="1400" dirty="0" err="1">
                <a:latin typeface="Courier New" panose="02070309020205020404" pitchFamily="49" charset="0"/>
                <a:ea typeface="SimSun" panose="02010600030101010101" pitchFamily="2" charset="-122"/>
                <a:cs typeface="Courier New" panose="02070309020205020404" pitchFamily="49" charset="0"/>
              </a:rPr>
              <a:t>myFilter</a:t>
            </a:r>
            <a:r>
              <a:rPr lang="en-US" sz="1400" dirty="0">
                <a:latin typeface="Courier New" panose="02070309020205020404" pitchFamily="49" charset="0"/>
                <a:ea typeface="SimSun" panose="02010600030101010101" pitchFamily="2" charset="-122"/>
                <a:cs typeface="Courier New" panose="02070309020205020404" pitchFamily="49" charset="0"/>
              </a:rPr>
              <a:t>(A[</a:t>
            </a:r>
            <a:r>
              <a:rPr lang="en-US" sz="1400" dirty="0" err="1">
                <a:latin typeface="Courier New" panose="02070309020205020404" pitchFamily="49" charset="0"/>
                <a:ea typeface="SimSun" panose="02010600030101010101" pitchFamily="2" charset="-122"/>
                <a:cs typeface="Courier New" panose="02070309020205020404" pitchFamily="49" charset="0"/>
              </a:rPr>
              <a:t>i</a:t>
            </a:r>
            <a:r>
              <a:rPr lang="en-US" sz="1400" dirty="0">
                <a:latin typeface="Courier New" panose="02070309020205020404" pitchFamily="49" charset="0"/>
                <a:ea typeface="SimSun" panose="02010600030101010101" pitchFamily="2" charset="-122"/>
                <a:cs typeface="Courier New" panose="02070309020205020404" pitchFamily="49" charset="0"/>
              </a:rPr>
              <a:t>],A[i+1])) == 1){</a:t>
            </a:r>
          </a:p>
          <a:p>
            <a:pPr marL="1528763" lvl="2" indent="0">
              <a:buNone/>
              <a:defRPr/>
            </a:pPr>
            <a:r>
              <a:rPr lang="en-US" sz="1400" dirty="0">
                <a:latin typeface="Courier New" panose="02070309020205020404" pitchFamily="49" charset="0"/>
                <a:ea typeface="SimSun" panose="02010600030101010101" pitchFamily="2" charset="-122"/>
                <a:cs typeface="Courier New" panose="02070309020205020404" pitchFamily="49" charset="0"/>
              </a:rPr>
              <a:t>      B[j]=A[</a:t>
            </a:r>
            <a:r>
              <a:rPr lang="en-US" sz="1400" dirty="0" err="1">
                <a:latin typeface="Courier New" panose="02070309020205020404" pitchFamily="49" charset="0"/>
                <a:ea typeface="SimSun" panose="02010600030101010101" pitchFamily="2" charset="-122"/>
                <a:cs typeface="Courier New" panose="02070309020205020404" pitchFamily="49" charset="0"/>
              </a:rPr>
              <a:t>i</a:t>
            </a:r>
            <a:r>
              <a:rPr lang="en-US" sz="1400" dirty="0">
                <a:latin typeface="Courier New" panose="02070309020205020404" pitchFamily="49" charset="0"/>
                <a:ea typeface="SimSun" panose="02010600030101010101" pitchFamily="2" charset="-122"/>
                <a:cs typeface="Courier New" panose="02070309020205020404" pitchFamily="49" charset="0"/>
              </a:rPr>
              <a:t>]+ A[i+1] + 2;</a:t>
            </a:r>
          </a:p>
          <a:p>
            <a:pPr marL="1528763" lvl="2" indent="0">
              <a:buNone/>
              <a:defRPr/>
            </a:pPr>
            <a:r>
              <a:rPr lang="en-US" sz="1400" dirty="0">
                <a:latin typeface="Courier New" panose="02070309020205020404" pitchFamily="49" charset="0"/>
                <a:ea typeface="SimSun" panose="02010600030101010101" pitchFamily="2" charset="-122"/>
                <a:cs typeface="Courier New" panose="02070309020205020404" pitchFamily="49" charset="0"/>
              </a:rPr>
              <a:t>      </a:t>
            </a:r>
            <a:r>
              <a:rPr lang="en-US" sz="1400" dirty="0" err="1">
                <a:latin typeface="Courier New" panose="02070309020205020404" pitchFamily="49" charset="0"/>
                <a:ea typeface="SimSun" panose="02010600030101010101" pitchFamily="2" charset="-122"/>
                <a:cs typeface="Courier New" panose="02070309020205020404" pitchFamily="49" charset="0"/>
              </a:rPr>
              <a:t>j++</a:t>
            </a:r>
            <a:r>
              <a:rPr lang="en-US" sz="1400" dirty="0">
                <a:latin typeface="Courier New" panose="02070309020205020404" pitchFamily="49" charset="0"/>
                <a:ea typeface="SimSun" panose="02010600030101010101" pitchFamily="2" charset="-122"/>
                <a:cs typeface="Courier New" panose="02070309020205020404" pitchFamily="49" charset="0"/>
              </a:rPr>
              <a:t>;</a:t>
            </a:r>
          </a:p>
          <a:p>
            <a:pPr marL="1528763" lvl="2" indent="0">
              <a:buNone/>
              <a:defRPr/>
            </a:pPr>
            <a:r>
              <a:rPr lang="en-US" sz="1400" dirty="0">
                <a:latin typeface="Courier New" panose="02070309020205020404" pitchFamily="49" charset="0"/>
                <a:ea typeface="SimSun" panose="02010600030101010101" pitchFamily="2" charset="-122"/>
                <a:cs typeface="Courier New" panose="02070309020205020404" pitchFamily="49" charset="0"/>
              </a:rPr>
              <a:t>   }</a:t>
            </a:r>
          </a:p>
          <a:p>
            <a:pPr marL="1528763" lvl="2" indent="0">
              <a:buNone/>
              <a:defRPr/>
            </a:pPr>
            <a:r>
              <a:rPr lang="en-US" sz="1400" dirty="0">
                <a:latin typeface="Courier New" panose="02070309020205020404" pitchFamily="49" charset="0"/>
                <a:ea typeface="SimSun" panose="02010600030101010101" pitchFamily="2" charset="-122"/>
                <a:cs typeface="Courier New" panose="02070309020205020404" pitchFamily="49" charset="0"/>
              </a:rPr>
              <a:t>}</a:t>
            </a:r>
          </a:p>
          <a:p>
            <a:pPr marL="725488" lvl="0" indent="-363538">
              <a:buFontTx/>
              <a:buChar char="-"/>
              <a:defRPr/>
            </a:pPr>
            <a:r>
              <a:rPr lang="en-US" sz="2000" dirty="0">
                <a:latin typeface="Arial" panose="020B0604020202020204" pitchFamily="34" charset="0"/>
                <a:ea typeface="SimSun" panose="02010600030101010101" pitchFamily="2" charset="-122"/>
              </a:rPr>
              <a:t>Write the equivalent RISC-V assembly code, including any directives required to reserve memory space, and declaring the corresponding sections (.data, .</a:t>
            </a:r>
            <a:r>
              <a:rPr lang="en-US" sz="2000" dirty="0" err="1">
                <a:latin typeface="Arial" panose="020B0604020202020204" pitchFamily="34" charset="0"/>
                <a:ea typeface="SimSun" panose="02010600030101010101" pitchFamily="2" charset="-122"/>
              </a:rPr>
              <a:t>bss</a:t>
            </a:r>
            <a:r>
              <a:rPr lang="en-US" sz="2000" dirty="0">
                <a:latin typeface="Arial" panose="020B0604020202020204" pitchFamily="34" charset="0"/>
                <a:ea typeface="SimSun" panose="02010600030101010101" pitchFamily="2" charset="-122"/>
              </a:rPr>
              <a:t> and .text). Function </a:t>
            </a:r>
            <a:r>
              <a:rPr lang="en-US" sz="2000" dirty="0" err="1">
                <a:latin typeface="Arial" panose="020B0604020202020204" pitchFamily="34" charset="0"/>
                <a:ea typeface="SimSun" panose="02010600030101010101" pitchFamily="2" charset="-122"/>
              </a:rPr>
              <a:t>myFilter</a:t>
            </a:r>
            <a:r>
              <a:rPr lang="en-US" sz="2000" dirty="0">
                <a:latin typeface="Arial" panose="020B0604020202020204" pitchFamily="34" charset="0"/>
                <a:ea typeface="SimSun" panose="02010600030101010101" pitchFamily="2" charset="-122"/>
              </a:rPr>
              <a:t> returns the value 1 if the first argument is a multiple of 16 and the second is greater than the first; otherwise, it returns a 0.</a:t>
            </a:r>
          </a:p>
          <a:p>
            <a:pPr marL="725488" lvl="0" indent="-363538">
              <a:buFontTx/>
              <a:buChar char="-"/>
              <a:defRPr/>
            </a:pPr>
            <a:r>
              <a:rPr lang="en-US" sz="2000" dirty="0">
                <a:latin typeface="Arial" panose="020B0604020202020204" pitchFamily="34" charset="0"/>
                <a:ea typeface="SimSun" panose="02010600030101010101" pitchFamily="2" charset="-122"/>
              </a:rPr>
              <a:t>Write the assembly code of the function </a:t>
            </a:r>
            <a:r>
              <a:rPr lang="en-US" sz="2000" dirty="0" err="1">
                <a:latin typeface="Arial" panose="020B0604020202020204" pitchFamily="34" charset="0"/>
                <a:ea typeface="SimSun" panose="02010600030101010101" pitchFamily="2" charset="-122"/>
              </a:rPr>
              <a:t>myFilter</a:t>
            </a:r>
            <a:r>
              <a:rPr lang="en-US" sz="2000" dirty="0">
                <a:latin typeface="Arial" panose="020B0604020202020204" pitchFamily="34" charset="0"/>
                <a:ea typeface="SimSun" panose="02010600030101010101" pitchFamily="2" charset="-122"/>
              </a:rPr>
              <a:t>.</a:t>
            </a:r>
          </a:p>
        </p:txBody>
      </p:sp>
    </p:spTree>
    <p:extLst>
      <p:ext uri="{BB962C8B-B14F-4D97-AF65-F5344CB8AC3E}">
        <p14:creationId xmlns:p14="http://schemas.microsoft.com/office/powerpoint/2010/main" val="147610962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rmAutofit/>
          </a:bodyPr>
          <a:lstStyle/>
          <a:p>
            <a:r>
              <a:rPr lang="en-US" sz="9500" dirty="0">
                <a:solidFill>
                  <a:srgbClr val="002060"/>
                </a:solidFill>
                <a:latin typeface="+mn-lt"/>
              </a:rPr>
              <a:t>Lab 4:</a:t>
            </a:r>
            <a:br>
              <a:rPr lang="en-US" sz="9500" dirty="0">
                <a:solidFill>
                  <a:srgbClr val="002060"/>
                </a:solidFill>
                <a:latin typeface="+mn-lt"/>
              </a:rPr>
            </a:br>
            <a:r>
              <a:rPr lang="en-US" sz="9500" dirty="0">
                <a:solidFill>
                  <a:srgbClr val="002060"/>
                </a:solidFill>
                <a:latin typeface="+mn-lt"/>
              </a:rPr>
              <a:t>C and Assembly</a:t>
            </a:r>
          </a:p>
        </p:txBody>
      </p:sp>
    </p:spTree>
    <p:extLst>
      <p:ext uri="{BB962C8B-B14F-4D97-AF65-F5344CB8AC3E}">
        <p14:creationId xmlns:p14="http://schemas.microsoft.com/office/powerpoint/2010/main" val="218732411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4: Combining C and Assembly</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902525"/>
            <a:ext cx="11677320" cy="227493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b="1" dirty="0">
                <a:effectLst/>
                <a:latin typeface="Arial" panose="020B0604020202020204" pitchFamily="34" charset="0"/>
                <a:ea typeface="SimSun" panose="02010600030101010101" pitchFamily="2" charset="-122"/>
              </a:rPr>
              <a:t>Exa</a:t>
            </a:r>
            <a:r>
              <a:rPr lang="en-US" sz="3200" b="1" dirty="0">
                <a:latin typeface="Arial" panose="020B0604020202020204" pitchFamily="34" charset="0"/>
                <a:ea typeface="SimSun" panose="02010600030101010101" pitchFamily="2" charset="-122"/>
              </a:rPr>
              <a:t>mple: </a:t>
            </a:r>
            <a:r>
              <a:rPr lang="en-US" sz="3200" dirty="0">
                <a:latin typeface="Arial" panose="020B0604020202020204" pitchFamily="34" charset="0"/>
                <a:ea typeface="SimSun" panose="02010600030101010101" pitchFamily="2" charset="-122"/>
              </a:rPr>
              <a:t>Image processing program</a:t>
            </a:r>
          </a:p>
          <a:p>
            <a:pPr>
              <a:defRPr/>
            </a:pPr>
            <a:r>
              <a:rPr kumimoji="0" lang="en-US" sz="3200" i="0" u="none" strike="noStrike" kern="1200" cap="none" spc="0" normalizeH="0" baseline="0" noProof="0" dirty="0">
                <a:ln>
                  <a:noFill/>
                </a:ln>
                <a:solidFill>
                  <a:sysClr val="windowText" lastClr="000000"/>
                </a:solidFill>
                <a:effectLst/>
                <a:uLnTx/>
                <a:uFillTx/>
                <a:latin typeface="Arial" panose="020B0604020202020204" pitchFamily="34" charset="0"/>
                <a:ea typeface="SimSun" panose="02010600030101010101" pitchFamily="2" charset="-122"/>
                <a:cs typeface="Arial"/>
              </a:rPr>
              <a:t>Some functions written in C and some in assembly</a:t>
            </a:r>
          </a:p>
          <a:p>
            <a:pPr>
              <a:defRPr/>
            </a:pPr>
            <a:r>
              <a:rPr lang="en-US" sz="3200" dirty="0">
                <a:latin typeface="Arial" panose="020B0604020202020204" pitchFamily="34" charset="0"/>
                <a:ea typeface="SimSun" panose="02010600030101010101" pitchFamily="2" charset="-122"/>
              </a:rPr>
              <a:t>Convert </a:t>
            </a:r>
            <a:r>
              <a:rPr lang="en-US" sz="3200" dirty="0" err="1">
                <a:latin typeface="Arial" panose="020B0604020202020204" pitchFamily="34" charset="0"/>
                <a:ea typeface="SimSun" panose="02010600030101010101" pitchFamily="2" charset="-122"/>
              </a:rPr>
              <a:t>colour</a:t>
            </a:r>
            <a:r>
              <a:rPr lang="en-US" sz="3200" dirty="0">
                <a:latin typeface="Arial" panose="020B0604020202020204" pitchFamily="34" charset="0"/>
                <a:ea typeface="SimSun" panose="02010600030101010101" pitchFamily="2" charset="-122"/>
              </a:rPr>
              <a:t> image to greyscale</a:t>
            </a:r>
            <a:endParaRPr kumimoji="0" lang="en-GB" sz="3200" i="0" u="none" strike="noStrike" kern="1200" cap="none" spc="0" normalizeH="0" baseline="0" noProof="0" dirty="0">
              <a:ln>
                <a:noFill/>
              </a:ln>
              <a:solidFill>
                <a:sysClr val="windowText" lastClr="000000"/>
              </a:solidFill>
              <a:effectLst/>
              <a:uLnTx/>
              <a:uFillTx/>
            </a:endParaRPr>
          </a:p>
          <a:p>
            <a:pPr marL="741363" lvl="1" indent="-341313">
              <a:spcBef>
                <a:spcPts val="0"/>
              </a:spcBef>
            </a:pPr>
            <a:endParaRPr lang="en-US" sz="2800" dirty="0">
              <a:latin typeface="Arial" panose="020B0604020202020204" pitchFamily="34" charset="0"/>
              <a:ea typeface="SimSun" panose="02010600030101010101" pitchFamily="2" charset="-122"/>
            </a:endParaRPr>
          </a:p>
        </p:txBody>
      </p:sp>
      <p:pic>
        <p:nvPicPr>
          <p:cNvPr id="5" name="Imagen 2">
            <a:extLst>
              <a:ext uri="{FF2B5EF4-FFF2-40B4-BE49-F238E27FC236}">
                <a16:creationId xmlns:a16="http://schemas.microsoft.com/office/drawing/2014/main" id="{7C92C424-62F5-408B-8EB0-FABAD78BAD0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13164" y="3011202"/>
            <a:ext cx="8992801" cy="2957751"/>
          </a:xfrm>
          <a:prstGeom prst="rect">
            <a:avLst/>
          </a:prstGeom>
          <a:noFill/>
          <a:ln>
            <a:noFill/>
          </a:ln>
        </p:spPr>
      </p:pic>
    </p:spTree>
    <p:extLst>
      <p:ext uri="{BB962C8B-B14F-4D97-AF65-F5344CB8AC3E}">
        <p14:creationId xmlns:p14="http://schemas.microsoft.com/office/powerpoint/2010/main" val="332006518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4: Image Processing Program</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1081027"/>
            <a:ext cx="11677320" cy="505738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2600" dirty="0">
                <a:effectLst/>
                <a:latin typeface="Arial" panose="020B0604020202020204" pitchFamily="34" charset="0"/>
                <a:ea typeface="SimSun" panose="02010600030101010101" pitchFamily="2" charset="-122"/>
              </a:rPr>
              <a:t>Each pixel stored as three 8-bit colours: </a:t>
            </a:r>
            <a:r>
              <a:rPr lang="en-US" sz="2600" b="1" dirty="0">
                <a:solidFill>
                  <a:srgbClr val="FF0000"/>
                </a:solidFill>
                <a:effectLst/>
                <a:latin typeface="Arial" panose="020B0604020202020204" pitchFamily="34" charset="0"/>
                <a:ea typeface="SimSun" panose="02010600030101010101" pitchFamily="2" charset="-122"/>
              </a:rPr>
              <a:t>R</a:t>
            </a:r>
            <a:r>
              <a:rPr lang="en-US" sz="2600" dirty="0">
                <a:effectLst/>
                <a:latin typeface="Arial" panose="020B0604020202020204" pitchFamily="34" charset="0"/>
                <a:ea typeface="SimSun" panose="02010600030101010101" pitchFamily="2" charset="-122"/>
              </a:rPr>
              <a:t> = red, </a:t>
            </a:r>
            <a:r>
              <a:rPr lang="en-US" sz="2600" b="1" dirty="0">
                <a:solidFill>
                  <a:srgbClr val="00B050"/>
                </a:solidFill>
                <a:effectLst/>
                <a:latin typeface="Arial" panose="020B0604020202020204" pitchFamily="34" charset="0"/>
                <a:ea typeface="SimSun" panose="02010600030101010101" pitchFamily="2" charset="-122"/>
              </a:rPr>
              <a:t>G</a:t>
            </a:r>
            <a:r>
              <a:rPr lang="en-US" sz="2600" dirty="0">
                <a:effectLst/>
                <a:latin typeface="Arial" panose="020B0604020202020204" pitchFamily="34" charset="0"/>
                <a:ea typeface="SimSun" panose="02010600030101010101" pitchFamily="2" charset="-122"/>
              </a:rPr>
              <a:t> = green, </a:t>
            </a:r>
            <a:r>
              <a:rPr lang="en-US" sz="2600" b="1" dirty="0">
                <a:solidFill>
                  <a:srgbClr val="0070C0"/>
                </a:solidFill>
                <a:effectLst/>
                <a:latin typeface="Arial" panose="020B0604020202020204" pitchFamily="34" charset="0"/>
                <a:ea typeface="SimSun" panose="02010600030101010101" pitchFamily="2" charset="-122"/>
              </a:rPr>
              <a:t>B</a:t>
            </a:r>
            <a:r>
              <a:rPr lang="en-US" sz="2600" dirty="0">
                <a:effectLst/>
                <a:latin typeface="Arial" panose="020B0604020202020204" pitchFamily="34" charset="0"/>
                <a:ea typeface="SimSun" panose="02010600030101010101" pitchFamily="2" charset="-122"/>
              </a:rPr>
              <a:t> = blue</a:t>
            </a:r>
          </a:p>
          <a:p>
            <a:pPr>
              <a:defRPr/>
            </a:pPr>
            <a:r>
              <a:rPr lang="en-US" sz="2600" dirty="0">
                <a:latin typeface="Arial" panose="020B0604020202020204" pitchFamily="34" charset="0"/>
                <a:ea typeface="SimSun" panose="02010600030101010101" pitchFamily="2" charset="-122"/>
              </a:rPr>
              <a:t>Any colour can be created by </a:t>
            </a:r>
            <a:r>
              <a:rPr lang="en-US" sz="2600" b="1" dirty="0">
                <a:latin typeface="Arial" panose="020B0604020202020204" pitchFamily="34" charset="0"/>
                <a:ea typeface="SimSun" panose="02010600030101010101" pitchFamily="2" charset="-122"/>
              </a:rPr>
              <a:t>varying R, G, </a:t>
            </a:r>
            <a:r>
              <a:rPr lang="en-US" sz="2600" dirty="0">
                <a:latin typeface="Arial" panose="020B0604020202020204" pitchFamily="34" charset="0"/>
                <a:ea typeface="SimSun" panose="02010600030101010101" pitchFamily="2" charset="-122"/>
              </a:rPr>
              <a:t>and</a:t>
            </a:r>
            <a:r>
              <a:rPr lang="en-US" sz="2600" b="1" dirty="0">
                <a:latin typeface="Arial" panose="020B0604020202020204" pitchFamily="34" charset="0"/>
                <a:ea typeface="SimSun" panose="02010600030101010101" pitchFamily="2" charset="-122"/>
              </a:rPr>
              <a:t> B </a:t>
            </a:r>
            <a:r>
              <a:rPr lang="en-US" sz="2600" dirty="0">
                <a:latin typeface="Arial" panose="020B0604020202020204" pitchFamily="34" charset="0"/>
                <a:ea typeface="SimSun" panose="02010600030101010101" pitchFamily="2" charset="-122"/>
              </a:rPr>
              <a:t>values</a:t>
            </a:r>
            <a:endParaRPr lang="en-US" sz="2600" dirty="0">
              <a:effectLst/>
              <a:latin typeface="Arial" panose="020B0604020202020204" pitchFamily="34" charset="0"/>
              <a:ea typeface="SimSun" panose="02010600030101010101" pitchFamily="2" charset="-122"/>
            </a:endParaRPr>
          </a:p>
          <a:p>
            <a:pPr>
              <a:defRPr/>
            </a:pPr>
            <a:r>
              <a:rPr lang="en-US" sz="2600" dirty="0">
                <a:latin typeface="Arial" panose="020B0604020202020204" pitchFamily="34" charset="0"/>
                <a:ea typeface="SimSun" panose="02010600030101010101" pitchFamily="2" charset="-122"/>
              </a:rPr>
              <a:t>To </a:t>
            </a:r>
            <a:r>
              <a:rPr lang="en-US" sz="2600" b="1" dirty="0">
                <a:latin typeface="Arial" panose="020B0604020202020204" pitchFamily="34" charset="0"/>
                <a:ea typeface="SimSun" panose="02010600030101010101" pitchFamily="2" charset="-122"/>
              </a:rPr>
              <a:t>convert image to an 8-bit greyscale </a:t>
            </a:r>
            <a:r>
              <a:rPr lang="en-US" sz="2600" dirty="0">
                <a:latin typeface="Arial" panose="020B0604020202020204" pitchFamily="34" charset="0"/>
                <a:ea typeface="SimSun" panose="02010600030101010101" pitchFamily="2" charset="-122"/>
              </a:rPr>
              <a:t>(</a:t>
            </a:r>
            <a:r>
              <a:rPr lang="en-US" sz="2600" b="1" dirty="0">
                <a:solidFill>
                  <a:schemeClr val="bg1">
                    <a:lumMod val="65000"/>
                  </a:schemeClr>
                </a:solidFill>
                <a:latin typeface="Courier New" panose="02070309020205020404" pitchFamily="49" charset="0"/>
                <a:ea typeface="SimSun" panose="02010600030101010101" pitchFamily="2" charset="-122"/>
                <a:cs typeface="Courier New" panose="02070309020205020404" pitchFamily="49" charset="0"/>
              </a:rPr>
              <a:t>grey</a:t>
            </a:r>
            <a:r>
              <a:rPr lang="en-US" sz="2600" dirty="0">
                <a:latin typeface="Arial" panose="020B0604020202020204" pitchFamily="34" charset="0"/>
                <a:ea typeface="SimSun" panose="02010600030101010101" pitchFamily="2" charset="-122"/>
              </a:rPr>
              <a:t>), each pixel is transformed as follows:</a:t>
            </a:r>
          </a:p>
          <a:p>
            <a:pPr>
              <a:defRPr/>
            </a:pPr>
            <a:endParaRPr lang="en-US" sz="1000" dirty="0">
              <a:latin typeface="Arial" panose="020B0604020202020204" pitchFamily="34" charset="0"/>
              <a:ea typeface="SimSun" panose="02010600030101010101" pitchFamily="2" charset="-122"/>
            </a:endParaRPr>
          </a:p>
          <a:p>
            <a:pPr marL="0" indent="0">
              <a:buNone/>
              <a:defRPr/>
            </a:pPr>
            <a:r>
              <a:rPr lang="en-GB" sz="1800" dirty="0">
                <a:effectLst/>
                <a:latin typeface="Courier New" panose="02070309020205020404" pitchFamily="49" charset="0"/>
                <a:ea typeface="SimSun" panose="02010600030101010101" pitchFamily="2" charset="-122"/>
              </a:rPr>
              <a:t>			</a:t>
            </a:r>
            <a:r>
              <a:rPr lang="en-GB" sz="2600" b="1" dirty="0">
                <a:solidFill>
                  <a:schemeClr val="bg1">
                    <a:lumMod val="65000"/>
                  </a:schemeClr>
                </a:solidFill>
                <a:effectLst/>
                <a:latin typeface="Courier New" panose="02070309020205020404" pitchFamily="49" charset="0"/>
                <a:ea typeface="SimSun" panose="02010600030101010101" pitchFamily="2" charset="-122"/>
              </a:rPr>
              <a:t>grey</a:t>
            </a:r>
            <a:r>
              <a:rPr lang="en-GB" sz="2600" dirty="0">
                <a:effectLst/>
                <a:latin typeface="Courier New" panose="02070309020205020404" pitchFamily="49" charset="0"/>
                <a:ea typeface="SimSun" panose="02010600030101010101" pitchFamily="2" charset="-122"/>
              </a:rPr>
              <a:t> = (306*</a:t>
            </a:r>
            <a:r>
              <a:rPr lang="en-GB" sz="2600" b="1" dirty="0">
                <a:solidFill>
                  <a:srgbClr val="FF0000"/>
                </a:solidFill>
                <a:effectLst/>
                <a:latin typeface="Courier New" panose="02070309020205020404" pitchFamily="49" charset="0"/>
                <a:ea typeface="SimSun" panose="02010600030101010101" pitchFamily="2" charset="-122"/>
              </a:rPr>
              <a:t>R</a:t>
            </a:r>
            <a:r>
              <a:rPr lang="en-GB" sz="2600" dirty="0">
                <a:effectLst/>
                <a:latin typeface="Courier New" panose="02070309020205020404" pitchFamily="49" charset="0"/>
                <a:ea typeface="SimSun" panose="02010600030101010101" pitchFamily="2" charset="-122"/>
              </a:rPr>
              <a:t> + 601*</a:t>
            </a:r>
            <a:r>
              <a:rPr lang="en-GB" sz="2600" b="1" dirty="0">
                <a:solidFill>
                  <a:srgbClr val="00B050"/>
                </a:solidFill>
                <a:effectLst/>
                <a:latin typeface="Courier New" panose="02070309020205020404" pitchFamily="49" charset="0"/>
                <a:ea typeface="SimSun" panose="02010600030101010101" pitchFamily="2" charset="-122"/>
              </a:rPr>
              <a:t>G</a:t>
            </a:r>
            <a:r>
              <a:rPr lang="en-GB" sz="2600" dirty="0">
                <a:effectLst/>
                <a:latin typeface="Courier New" panose="02070309020205020404" pitchFamily="49" charset="0"/>
                <a:ea typeface="SimSun" panose="02010600030101010101" pitchFamily="2" charset="-122"/>
              </a:rPr>
              <a:t> + 117*</a:t>
            </a:r>
            <a:r>
              <a:rPr lang="en-GB" sz="2600" b="1" dirty="0">
                <a:solidFill>
                  <a:srgbClr val="0070C0"/>
                </a:solidFill>
                <a:effectLst/>
                <a:latin typeface="Courier New" panose="02070309020205020404" pitchFamily="49" charset="0"/>
                <a:ea typeface="SimSun" panose="02010600030101010101" pitchFamily="2" charset="-122"/>
              </a:rPr>
              <a:t>B</a:t>
            </a:r>
            <a:r>
              <a:rPr lang="en-GB" sz="2600" dirty="0">
                <a:effectLst/>
                <a:latin typeface="Courier New" panose="02070309020205020404" pitchFamily="49" charset="0"/>
                <a:ea typeface="SimSun" panose="02010600030101010101" pitchFamily="2" charset="-122"/>
              </a:rPr>
              <a:t>) &gt;&gt; 10</a:t>
            </a:r>
          </a:p>
          <a:p>
            <a:pPr marL="0" indent="0">
              <a:buNone/>
              <a:defRPr/>
            </a:pPr>
            <a:endParaRPr lang="en-US" sz="1400" b="1" dirty="0">
              <a:effectLst/>
              <a:latin typeface="Arial" panose="020B0604020202020204" pitchFamily="34" charset="0"/>
              <a:ea typeface="SimSun" panose="02010600030101010101" pitchFamily="2" charset="-122"/>
            </a:endParaRPr>
          </a:p>
          <a:p>
            <a:pPr>
              <a:defRPr/>
            </a:pPr>
            <a:r>
              <a:rPr lang="en-US" sz="2600" dirty="0">
                <a:latin typeface="Arial" panose="020B0604020202020204" pitchFamily="34" charset="0"/>
                <a:ea typeface="SimSun" panose="02010600030101010101" pitchFamily="2" charset="-122"/>
              </a:rPr>
              <a:t>RGB weights add up to 1024 (306 + 601 + 117 = 1024), so to get back to an 8-bit range (0-255), the result is divided by 1024 (i.e., shifted right by 10 bits:  </a:t>
            </a:r>
            <a:r>
              <a:rPr lang="en-US" sz="2600" dirty="0">
                <a:latin typeface="Courier New" panose="02070309020205020404" pitchFamily="49" charset="0"/>
                <a:ea typeface="SimSun" panose="02010600030101010101" pitchFamily="2" charset="-122"/>
                <a:cs typeface="Courier New" panose="02070309020205020404" pitchFamily="49" charset="0"/>
              </a:rPr>
              <a:t>&gt;&gt; 10</a:t>
            </a:r>
            <a:r>
              <a:rPr lang="en-US" sz="2600" dirty="0">
                <a:latin typeface="Arial" panose="020B0604020202020204" pitchFamily="34" charset="0"/>
                <a:ea typeface="SimSun" panose="02010600030101010101" pitchFamily="2" charset="-122"/>
              </a:rPr>
              <a:t>)</a:t>
            </a:r>
          </a:p>
          <a:p>
            <a:pPr>
              <a:defRPr/>
            </a:pPr>
            <a:r>
              <a:rPr lang="en-US" sz="2600" dirty="0">
                <a:latin typeface="Arial" panose="020B0604020202020204" pitchFamily="34" charset="0"/>
                <a:ea typeface="SimSun" panose="02010600030101010101" pitchFamily="2" charset="-122"/>
              </a:rPr>
              <a:t>For more details about the algorithm, see: </a:t>
            </a:r>
          </a:p>
          <a:p>
            <a:pPr marL="0" indent="0">
              <a:buNone/>
              <a:defRPr/>
            </a:pPr>
            <a:r>
              <a:rPr lang="en-US" sz="2600" dirty="0">
                <a:solidFill>
                  <a:srgbClr val="0000FF"/>
                </a:solidFill>
                <a:effectLst/>
                <a:latin typeface="Arial" panose="020B0604020202020204" pitchFamily="34" charset="0"/>
                <a:ea typeface="SimSun" panose="02010600030101010101" pitchFamily="2" charset="-122"/>
                <a:cs typeface="Times New Roman" panose="02020603050405020304" pitchFamily="18" charset="0"/>
              </a:rPr>
              <a:t>			</a:t>
            </a:r>
            <a:r>
              <a:rPr lang="en-GB" sz="2600" u="sng" dirty="0">
                <a:solidFill>
                  <a:srgbClr val="0000FF"/>
                </a:solidFill>
                <a:effectLst/>
                <a:latin typeface="Arial" panose="020B0604020202020204" pitchFamily="34" charset="0"/>
                <a:ea typeface="SimSun" panose="02010600030101010101" pitchFamily="2" charset="-122"/>
                <a:cs typeface="Times New Roman" panose="02020603050405020304" pitchFamily="18" charset="0"/>
                <a:hlinkClick r:id="rId2"/>
              </a:rPr>
              <a:t>https://www.mathworks.com/help/matlab/ref/rgb2gray.html</a:t>
            </a:r>
            <a:endParaRPr lang="en-US" sz="2600" dirty="0">
              <a:latin typeface="Arial" panose="020B0604020202020204" pitchFamily="34" charset="0"/>
              <a:ea typeface="SimSun" panose="02010600030101010101" pitchFamily="2" charset="-122"/>
            </a:endParaRPr>
          </a:p>
        </p:txBody>
      </p:sp>
      <p:sp>
        <p:nvSpPr>
          <p:cNvPr id="2" name="Rectangle 1">
            <a:extLst>
              <a:ext uri="{FF2B5EF4-FFF2-40B4-BE49-F238E27FC236}">
                <a16:creationId xmlns:a16="http://schemas.microsoft.com/office/drawing/2014/main" id="{FE459CDE-5D8D-4C92-8F75-5E7F22D19A6F}"/>
              </a:ext>
            </a:extLst>
          </p:cNvPr>
          <p:cNvSpPr/>
          <p:nvPr/>
        </p:nvSpPr>
        <p:spPr>
          <a:xfrm>
            <a:off x="1637974" y="3089082"/>
            <a:ext cx="7800229" cy="489005"/>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507788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4: Assembly Function</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1081027"/>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30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.globl ColourToGrey_Pixel</a:t>
            </a:r>
          </a:p>
          <a:p>
            <a:pPr marL="0" indent="0">
              <a:spcBef>
                <a:spcPts val="30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.text</a:t>
            </a:r>
          </a:p>
          <a:p>
            <a:pPr marL="0" indent="0">
              <a:spcBef>
                <a:spcPts val="30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ColourToGrey_Pixel:</a:t>
            </a:r>
          </a:p>
          <a:p>
            <a:pPr marL="0" indent="0">
              <a:spcBef>
                <a:spcPts val="30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li x28, 306    		# a0 = R * 306</a:t>
            </a:r>
          </a:p>
          <a:p>
            <a:pPr marL="0" indent="0">
              <a:spcBef>
                <a:spcPts val="30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mul a0, a0, x28    </a:t>
            </a:r>
          </a:p>
          <a:p>
            <a:pPr marL="0" indent="0">
              <a:spcBef>
                <a:spcPts val="30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li x28, 601    		# a1 = G * 601</a:t>
            </a:r>
          </a:p>
          <a:p>
            <a:pPr marL="0" indent="0">
              <a:spcBef>
                <a:spcPts val="30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mul a1, a1, x28    </a:t>
            </a:r>
          </a:p>
          <a:p>
            <a:pPr marL="0" indent="0">
              <a:spcBef>
                <a:spcPts val="30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li x28, 117    		# a2 = B * 117</a:t>
            </a:r>
          </a:p>
          <a:p>
            <a:pPr marL="0" indent="0">
              <a:spcBef>
                <a:spcPts val="30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mul a2, a2, x28    </a:t>
            </a:r>
          </a:p>
          <a:p>
            <a:pPr marL="0" indent="0">
              <a:spcBef>
                <a:spcPts val="30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add a0, a0, a1     # grey = a0 + a1 + a2</a:t>
            </a:r>
          </a:p>
          <a:p>
            <a:pPr marL="0" indent="0">
              <a:spcBef>
                <a:spcPts val="30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add a0, a0, a2    </a:t>
            </a:r>
          </a:p>
          <a:p>
            <a:pPr marL="0" indent="0">
              <a:spcBef>
                <a:spcPts val="30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srl a0, a0, 10  	# grey = grey / 1024</a:t>
            </a:r>
          </a:p>
          <a:p>
            <a:pPr marL="0" indent="0">
              <a:spcBef>
                <a:spcPts val="30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  r</a:t>
            </a:r>
            <a:r>
              <a:rPr lang="en-US" sz="2000" dirty="0">
                <a:effectLst/>
                <a:latin typeface="Courier New" panose="02070309020205020404" pitchFamily="49" charset="0"/>
                <a:ea typeface="SimSun" panose="02010600030101010101" pitchFamily="2" charset="-122"/>
                <a:cs typeface="Courier New" panose="02070309020205020404" pitchFamily="49" charset="0"/>
              </a:rPr>
              <a:t>et                # return</a:t>
            </a:r>
          </a:p>
          <a:p>
            <a:pPr marL="0" indent="0">
              <a:spcBef>
                <a:spcPts val="30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.end</a:t>
            </a:r>
            <a:endParaRPr lang="en-US" sz="2000" dirty="0">
              <a:latin typeface="Courier New" panose="02070309020205020404" pitchFamily="49" charset="0"/>
              <a:ea typeface="SimSun" panose="02010600030101010101" pitchFamily="2" charset="-122"/>
              <a:cs typeface="Courier New" panose="02070309020205020404" pitchFamily="49" charset="0"/>
            </a:endParaRPr>
          </a:p>
        </p:txBody>
      </p:sp>
      <p:sp>
        <p:nvSpPr>
          <p:cNvPr id="9" name="TextBox 8">
            <a:extLst>
              <a:ext uri="{FF2B5EF4-FFF2-40B4-BE49-F238E27FC236}">
                <a16:creationId xmlns:a16="http://schemas.microsoft.com/office/drawing/2014/main" id="{8DB5BCE1-4FE4-475E-A2DE-6A8C92C54C0E}"/>
              </a:ext>
            </a:extLst>
          </p:cNvPr>
          <p:cNvSpPr txBox="1"/>
          <p:nvPr/>
        </p:nvSpPr>
        <p:spPr>
          <a:xfrm>
            <a:off x="6131212" y="5576917"/>
            <a:ext cx="5719637" cy="400110"/>
          </a:xfrm>
          <a:prstGeom prst="rect">
            <a:avLst/>
          </a:prstGeom>
          <a:noFill/>
        </p:spPr>
        <p:txBody>
          <a:bodyPr wrap="square">
            <a:spAutoFit/>
          </a:bodyPr>
          <a:lstStyle/>
          <a:p>
            <a:pPr marL="0" indent="0">
              <a:buNone/>
              <a:defRPr/>
            </a:pPr>
            <a:r>
              <a:rPr lang="en-GB" sz="2000" b="1" dirty="0">
                <a:solidFill>
                  <a:schemeClr val="bg1">
                    <a:lumMod val="65000"/>
                  </a:schemeClr>
                </a:solidFill>
                <a:effectLst/>
                <a:latin typeface="Courier New" panose="02070309020205020404" pitchFamily="49" charset="0"/>
                <a:ea typeface="SimSun" panose="02010600030101010101" pitchFamily="2" charset="-122"/>
              </a:rPr>
              <a:t>grey</a:t>
            </a:r>
            <a:r>
              <a:rPr lang="en-GB" sz="2000" dirty="0">
                <a:effectLst/>
                <a:latin typeface="Courier New" panose="02070309020205020404" pitchFamily="49" charset="0"/>
                <a:ea typeface="SimSun" panose="02010600030101010101" pitchFamily="2" charset="-122"/>
              </a:rPr>
              <a:t> = (306*</a:t>
            </a:r>
            <a:r>
              <a:rPr lang="en-GB" sz="2000" b="1" dirty="0">
                <a:solidFill>
                  <a:srgbClr val="FF0000"/>
                </a:solidFill>
                <a:effectLst/>
                <a:latin typeface="Courier New" panose="02070309020205020404" pitchFamily="49" charset="0"/>
                <a:ea typeface="SimSun" panose="02010600030101010101" pitchFamily="2" charset="-122"/>
              </a:rPr>
              <a:t>R</a:t>
            </a:r>
            <a:r>
              <a:rPr lang="en-GB" sz="2000" dirty="0">
                <a:effectLst/>
                <a:latin typeface="Courier New" panose="02070309020205020404" pitchFamily="49" charset="0"/>
                <a:ea typeface="SimSun" panose="02010600030101010101" pitchFamily="2" charset="-122"/>
              </a:rPr>
              <a:t> + 601*</a:t>
            </a:r>
            <a:r>
              <a:rPr lang="en-GB" sz="2000" b="1" dirty="0">
                <a:solidFill>
                  <a:srgbClr val="00B050"/>
                </a:solidFill>
                <a:effectLst/>
                <a:latin typeface="Courier New" panose="02070309020205020404" pitchFamily="49" charset="0"/>
                <a:ea typeface="SimSun" panose="02010600030101010101" pitchFamily="2" charset="-122"/>
              </a:rPr>
              <a:t>G</a:t>
            </a:r>
            <a:r>
              <a:rPr lang="en-GB" sz="2000" dirty="0">
                <a:effectLst/>
                <a:latin typeface="Courier New" panose="02070309020205020404" pitchFamily="49" charset="0"/>
                <a:ea typeface="SimSun" panose="02010600030101010101" pitchFamily="2" charset="-122"/>
              </a:rPr>
              <a:t> + 117*</a:t>
            </a:r>
            <a:r>
              <a:rPr lang="en-GB" sz="2000" b="1" dirty="0">
                <a:solidFill>
                  <a:srgbClr val="0070C0"/>
                </a:solidFill>
                <a:effectLst/>
                <a:latin typeface="Courier New" panose="02070309020205020404" pitchFamily="49" charset="0"/>
                <a:ea typeface="SimSun" panose="02010600030101010101" pitchFamily="2" charset="-122"/>
              </a:rPr>
              <a:t>B</a:t>
            </a:r>
            <a:r>
              <a:rPr lang="en-GB" sz="2000" dirty="0">
                <a:effectLst/>
                <a:latin typeface="Courier New" panose="02070309020205020404" pitchFamily="49" charset="0"/>
                <a:ea typeface="SimSun" panose="02010600030101010101" pitchFamily="2" charset="-122"/>
              </a:rPr>
              <a:t>) &gt;&gt; 10</a:t>
            </a:r>
          </a:p>
        </p:txBody>
      </p:sp>
      <p:sp>
        <p:nvSpPr>
          <p:cNvPr id="10" name="Rectangle 9">
            <a:extLst>
              <a:ext uri="{FF2B5EF4-FFF2-40B4-BE49-F238E27FC236}">
                <a16:creationId xmlns:a16="http://schemas.microsoft.com/office/drawing/2014/main" id="{A0C0BBF6-978B-4724-AD73-4A1DAE81A252}"/>
              </a:ext>
            </a:extLst>
          </p:cNvPr>
          <p:cNvSpPr/>
          <p:nvPr/>
        </p:nvSpPr>
        <p:spPr>
          <a:xfrm>
            <a:off x="5966127" y="5505668"/>
            <a:ext cx="5979382" cy="542609"/>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37AB2A34-D50F-46AD-96A8-4C7C6BCADDA7}"/>
              </a:ext>
            </a:extLst>
          </p:cNvPr>
          <p:cNvSpPr txBox="1"/>
          <p:nvPr/>
        </p:nvSpPr>
        <p:spPr>
          <a:xfrm>
            <a:off x="5512486" y="1075240"/>
            <a:ext cx="6565695" cy="707886"/>
          </a:xfrm>
          <a:prstGeom prst="rect">
            <a:avLst/>
          </a:prstGeom>
          <a:noFill/>
        </p:spPr>
        <p:txBody>
          <a:bodyPr wrap="square">
            <a:spAutoFit/>
          </a:bodyPr>
          <a:lstStyle/>
          <a:p>
            <a:pPr marL="0" indent="0">
              <a:buNone/>
              <a:defRPr/>
            </a:pPr>
            <a:r>
              <a:rPr lang="en-GB" sz="2000" b="1" dirty="0">
                <a:solidFill>
                  <a:srgbClr val="FF0000"/>
                </a:solidFill>
                <a:effectLst/>
                <a:latin typeface="Courier New" panose="02070309020205020404" pitchFamily="49" charset="0"/>
                <a:ea typeface="SimSun" panose="02010600030101010101" pitchFamily="2" charset="-122"/>
              </a:rPr>
              <a:t>.globl</a:t>
            </a:r>
            <a:r>
              <a:rPr lang="en-GB" sz="2000" b="1" dirty="0">
                <a:solidFill>
                  <a:srgbClr val="FF0000"/>
                </a:solidFill>
                <a:effectLst/>
                <a:ea typeface="SimSun" panose="02010600030101010101" pitchFamily="2" charset="-122"/>
              </a:rPr>
              <a:t> </a:t>
            </a:r>
            <a:r>
              <a:rPr lang="en-GB" sz="2000" dirty="0">
                <a:effectLst/>
                <a:ea typeface="SimSun" panose="02010600030101010101" pitchFamily="2" charset="-122"/>
              </a:rPr>
              <a:t>makes </a:t>
            </a:r>
            <a:r>
              <a:rPr lang="en-GB" sz="2000" dirty="0">
                <a:effectLst/>
                <a:latin typeface="Courier New" panose="02070309020205020404" pitchFamily="49" charset="0"/>
                <a:ea typeface="SimSun" panose="02010600030101010101" pitchFamily="2" charset="-122"/>
              </a:rPr>
              <a:t>CoulourToGrey_Pixel</a:t>
            </a:r>
            <a:r>
              <a:rPr lang="en-GB" sz="2000" dirty="0">
                <a:effectLst/>
                <a:ea typeface="SimSun" panose="02010600030101010101" pitchFamily="2" charset="-122"/>
              </a:rPr>
              <a:t> function visible to all files in project</a:t>
            </a:r>
          </a:p>
        </p:txBody>
      </p:sp>
      <p:cxnSp>
        <p:nvCxnSpPr>
          <p:cNvPr id="12" name="Straight Arrow Connector 11">
            <a:extLst>
              <a:ext uri="{FF2B5EF4-FFF2-40B4-BE49-F238E27FC236}">
                <a16:creationId xmlns:a16="http://schemas.microsoft.com/office/drawing/2014/main" id="{469A56F1-3C52-461E-9CEF-374036207B1C}"/>
              </a:ext>
            </a:extLst>
          </p:cNvPr>
          <p:cNvCxnSpPr>
            <a:cxnSpLocks/>
          </p:cNvCxnSpPr>
          <p:nvPr/>
        </p:nvCxnSpPr>
        <p:spPr>
          <a:xfrm flipH="1">
            <a:off x="4659465" y="1288111"/>
            <a:ext cx="853021" cy="0"/>
          </a:xfrm>
          <a:prstGeom prst="straightConnector1">
            <a:avLst/>
          </a:prstGeom>
          <a:ln w="2857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61633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4: </a:t>
            </a:r>
            <a:r>
              <a:rPr lang="en-US" b="1" dirty="0" err="1"/>
              <a:t>Structs</a:t>
            </a:r>
            <a:r>
              <a:rPr lang="en-US" b="1" dirty="0"/>
              <a:t> and Arrays</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221457" y="895832"/>
            <a:ext cx="11856724"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defRPr/>
            </a:pPr>
            <a:r>
              <a:rPr lang="en-US" sz="1900" dirty="0">
                <a:effectLst/>
                <a:latin typeface="Courier New" panose="02070309020205020404" pitchFamily="49" charset="0"/>
                <a:ea typeface="SimSun" panose="02010600030101010101" pitchFamily="2" charset="-122"/>
                <a:cs typeface="Courier New" panose="02070309020205020404" pitchFamily="49" charset="0"/>
              </a:rPr>
              <a:t>typedef struct {</a:t>
            </a:r>
          </a:p>
          <a:p>
            <a:pPr marL="0" indent="0">
              <a:spcBef>
                <a:spcPts val="0"/>
              </a:spcBef>
              <a:buNone/>
              <a:defRPr/>
            </a:pPr>
            <a:r>
              <a:rPr lang="en-US" sz="1900" dirty="0">
                <a:effectLst/>
                <a:latin typeface="Courier New" panose="02070309020205020404" pitchFamily="49" charset="0"/>
                <a:ea typeface="SimSun" panose="02010600030101010101" pitchFamily="2" charset="-122"/>
                <a:cs typeface="Courier New" panose="02070309020205020404" pitchFamily="49" charset="0"/>
              </a:rPr>
              <a:t>    unsigned char R;</a:t>
            </a:r>
          </a:p>
          <a:p>
            <a:pPr marL="0" indent="0">
              <a:spcBef>
                <a:spcPts val="0"/>
              </a:spcBef>
              <a:buNone/>
              <a:defRPr/>
            </a:pPr>
            <a:r>
              <a:rPr lang="en-US" sz="1900" dirty="0">
                <a:effectLst/>
                <a:latin typeface="Courier New" panose="02070309020205020404" pitchFamily="49" charset="0"/>
                <a:ea typeface="SimSun" panose="02010600030101010101" pitchFamily="2" charset="-122"/>
                <a:cs typeface="Courier New" panose="02070309020205020404" pitchFamily="49" charset="0"/>
              </a:rPr>
              <a:t>    unsigned char G;</a:t>
            </a:r>
          </a:p>
          <a:p>
            <a:pPr marL="0" indent="0">
              <a:spcBef>
                <a:spcPts val="0"/>
              </a:spcBef>
              <a:buNone/>
              <a:defRPr/>
            </a:pPr>
            <a:r>
              <a:rPr lang="en-US" sz="1900" dirty="0">
                <a:effectLst/>
                <a:latin typeface="Courier New" panose="02070309020205020404" pitchFamily="49" charset="0"/>
                <a:ea typeface="SimSun" panose="02010600030101010101" pitchFamily="2" charset="-122"/>
                <a:cs typeface="Courier New" panose="02070309020205020404" pitchFamily="49" charset="0"/>
              </a:rPr>
              <a:t>    unsigned char B;</a:t>
            </a:r>
          </a:p>
          <a:p>
            <a:pPr marL="0" indent="0">
              <a:spcBef>
                <a:spcPts val="0"/>
              </a:spcBef>
              <a:buNone/>
              <a:defRPr/>
            </a:pPr>
            <a:r>
              <a:rPr lang="en-US" sz="1900" dirty="0">
                <a:effectLst/>
                <a:latin typeface="Courier New" panose="02070309020205020404" pitchFamily="49" charset="0"/>
                <a:ea typeface="SimSun" panose="02010600030101010101" pitchFamily="2" charset="-122"/>
                <a:cs typeface="Courier New" panose="02070309020205020404" pitchFamily="49" charset="0"/>
              </a:rPr>
              <a:t>} RGB;</a:t>
            </a:r>
          </a:p>
          <a:p>
            <a:pPr marL="0" indent="0">
              <a:spcBef>
                <a:spcPts val="0"/>
              </a:spcBef>
              <a:buNone/>
              <a:defRPr/>
            </a:pPr>
            <a:endParaRPr lang="en-US" sz="1900" dirty="0">
              <a:effectLst/>
              <a:latin typeface="Courier New" panose="02070309020205020404" pitchFamily="49" charset="0"/>
              <a:ea typeface="SimSun" panose="02010600030101010101" pitchFamily="2" charset="-122"/>
              <a:cs typeface="Courier New" panose="02070309020205020404" pitchFamily="49" charset="0"/>
            </a:endParaRPr>
          </a:p>
          <a:p>
            <a:pPr marL="0" indent="0">
              <a:spcBef>
                <a:spcPts val="0"/>
              </a:spcBef>
              <a:buNone/>
              <a:defRPr/>
            </a:pPr>
            <a:r>
              <a:rPr lang="en-US" sz="1900" dirty="0">
                <a:effectLst/>
                <a:latin typeface="Courier New" panose="02070309020205020404" pitchFamily="49" charset="0"/>
                <a:ea typeface="SimSun" panose="02010600030101010101" pitchFamily="2" charset="-122"/>
                <a:cs typeface="Courier New" panose="02070309020205020404" pitchFamily="49" charset="0"/>
              </a:rPr>
              <a:t>extern unsigned char </a:t>
            </a:r>
            <a:r>
              <a:rPr lang="en-US" sz="1900" b="1" dirty="0">
                <a:effectLst/>
                <a:latin typeface="Courier New" panose="02070309020205020404" pitchFamily="49" charset="0"/>
                <a:ea typeface="SimSun" panose="02010600030101010101" pitchFamily="2" charset="-122"/>
                <a:cs typeface="Courier New" panose="02070309020205020404" pitchFamily="49" charset="0"/>
              </a:rPr>
              <a:t>VanGogh_128x128</a:t>
            </a:r>
            <a:r>
              <a:rPr lang="en-US" sz="1900" dirty="0">
                <a:effectLst/>
                <a:latin typeface="Courier New" panose="02070309020205020404" pitchFamily="49" charset="0"/>
                <a:ea typeface="SimSun" panose="02010600030101010101" pitchFamily="2" charset="-122"/>
                <a:cs typeface="Courier New" panose="02070309020205020404" pitchFamily="49" charset="0"/>
              </a:rPr>
              <a:t>[]; // 1D array of </a:t>
            </a:r>
            <a:r>
              <a:rPr lang="en-US" sz="1900" dirty="0">
                <a:latin typeface="Courier New" panose="02070309020205020404" pitchFamily="49" charset="0"/>
                <a:ea typeface="SimSun" panose="02010600030101010101" pitchFamily="2" charset="-122"/>
                <a:cs typeface="Courier New" panose="02070309020205020404" pitchFamily="49" charset="0"/>
              </a:rPr>
              <a:t>individual RGB values</a:t>
            </a:r>
            <a:endParaRPr lang="en-US" sz="1900" dirty="0">
              <a:effectLst/>
              <a:latin typeface="Courier New" panose="02070309020205020404" pitchFamily="49" charset="0"/>
              <a:ea typeface="SimSun" panose="02010600030101010101" pitchFamily="2" charset="-122"/>
              <a:cs typeface="Courier New" panose="02070309020205020404" pitchFamily="49" charset="0"/>
            </a:endParaRPr>
          </a:p>
          <a:p>
            <a:pPr marL="0" indent="0">
              <a:spcBef>
                <a:spcPts val="0"/>
              </a:spcBef>
              <a:buNone/>
              <a:defRPr/>
            </a:pPr>
            <a:r>
              <a:rPr lang="en-US" sz="1900" dirty="0">
                <a:effectLst/>
                <a:latin typeface="Courier New" panose="02070309020205020404" pitchFamily="49" charset="0"/>
                <a:ea typeface="SimSun" panose="02010600030101010101" pitchFamily="2" charset="-122"/>
                <a:cs typeface="Courier New" panose="02070309020205020404" pitchFamily="49" charset="0"/>
              </a:rPr>
              <a:t>RGB </a:t>
            </a:r>
            <a:r>
              <a:rPr lang="en-US" sz="1900" b="1" dirty="0">
                <a:effectLst/>
                <a:latin typeface="Courier New" panose="02070309020205020404" pitchFamily="49" charset="0"/>
                <a:ea typeface="SimSun" panose="02010600030101010101" pitchFamily="2" charset="-122"/>
                <a:cs typeface="Courier New" panose="02070309020205020404" pitchFamily="49" charset="0"/>
              </a:rPr>
              <a:t>ColourImage</a:t>
            </a:r>
            <a:r>
              <a:rPr lang="en-US" sz="1900" dirty="0">
                <a:effectLst/>
                <a:latin typeface="Courier New" panose="02070309020205020404" pitchFamily="49" charset="0"/>
                <a:ea typeface="SimSun" panose="02010600030101010101" pitchFamily="2" charset="-122"/>
                <a:cs typeface="Courier New" panose="02070309020205020404" pitchFamily="49" charset="0"/>
              </a:rPr>
              <a:t>[N][M];                  // 2D array of RGB struct (colour image)</a:t>
            </a:r>
          </a:p>
          <a:p>
            <a:pPr marL="0" indent="0">
              <a:spcBef>
                <a:spcPts val="0"/>
              </a:spcBef>
              <a:buNone/>
              <a:defRPr/>
            </a:pPr>
            <a:r>
              <a:rPr lang="en-US" sz="1900" dirty="0">
                <a:effectLst/>
                <a:latin typeface="Courier New" panose="02070309020205020404" pitchFamily="49" charset="0"/>
                <a:ea typeface="SimSun" panose="02010600030101010101" pitchFamily="2" charset="-122"/>
                <a:cs typeface="Courier New" panose="02070309020205020404" pitchFamily="49" charset="0"/>
              </a:rPr>
              <a:t>unsigned char </a:t>
            </a:r>
            <a:r>
              <a:rPr lang="en-US" sz="1900" b="1" dirty="0">
                <a:effectLst/>
                <a:latin typeface="Courier New" panose="02070309020205020404" pitchFamily="49" charset="0"/>
                <a:ea typeface="SimSun" panose="02010600030101010101" pitchFamily="2" charset="-122"/>
                <a:cs typeface="Courier New" panose="02070309020205020404" pitchFamily="49" charset="0"/>
              </a:rPr>
              <a:t>GreyImage</a:t>
            </a:r>
            <a:r>
              <a:rPr lang="en-US" sz="1900" dirty="0">
                <a:effectLst/>
                <a:latin typeface="Courier New" panose="02070309020205020404" pitchFamily="49" charset="0"/>
                <a:ea typeface="SimSun" panose="02010600030101010101" pitchFamily="2" charset="-122"/>
                <a:cs typeface="Courier New" panose="02070309020205020404" pitchFamily="49" charset="0"/>
              </a:rPr>
              <a:t>[N][M];          // 2D array of greyscale image</a:t>
            </a:r>
          </a:p>
          <a:p>
            <a:pPr marL="0" indent="0">
              <a:spcBef>
                <a:spcPts val="0"/>
              </a:spcBef>
              <a:buNone/>
              <a:defRPr/>
            </a:pPr>
            <a:endParaRPr lang="en-US" sz="1900" dirty="0">
              <a:latin typeface="Courier New" panose="02070309020205020404" pitchFamily="49" charset="0"/>
              <a:ea typeface="SimSun" panose="02010600030101010101" pitchFamily="2" charset="-122"/>
              <a:cs typeface="Courier New" panose="02070309020205020404" pitchFamily="49" charset="0"/>
            </a:endParaRPr>
          </a:p>
          <a:p>
            <a:pPr marL="0" indent="0">
              <a:spcBef>
                <a:spcPts val="0"/>
              </a:spcBef>
              <a:buNone/>
              <a:defRPr/>
            </a:pPr>
            <a:r>
              <a:rPr lang="en-US" sz="1900" b="1" dirty="0">
                <a:latin typeface="Courier New" panose="02070309020205020404" pitchFamily="49" charset="0"/>
                <a:ea typeface="SimSun" panose="02010600030101010101" pitchFamily="2" charset="-122"/>
                <a:cs typeface="Courier New" panose="02070309020205020404" pitchFamily="49" charset="0"/>
              </a:rPr>
              <a:t>// VanGogh_128.c</a:t>
            </a:r>
          </a:p>
          <a:p>
            <a:pPr marL="0" indent="0">
              <a:spcBef>
                <a:spcPts val="0"/>
              </a:spcBef>
              <a:buNone/>
              <a:defRPr/>
            </a:pPr>
            <a:r>
              <a:rPr lang="en-US" sz="1900" dirty="0">
                <a:latin typeface="Courier New" panose="02070309020205020404" pitchFamily="49" charset="0"/>
                <a:ea typeface="SimSun" panose="02010600030101010101" pitchFamily="2" charset="-122"/>
                <a:cs typeface="Courier New" panose="02070309020205020404" pitchFamily="49" charset="0"/>
              </a:rPr>
              <a:t>unsigned char VanGogh_128x128[] = {	157,	// R (pixel [0][0])</a:t>
            </a:r>
          </a:p>
          <a:p>
            <a:pPr marL="0" indent="0">
              <a:spcBef>
                <a:spcPts val="0"/>
              </a:spcBef>
              <a:buNone/>
              <a:defRPr/>
            </a:pPr>
            <a:r>
              <a:rPr lang="en-US" sz="1900" dirty="0">
                <a:latin typeface="Courier New" panose="02070309020205020404" pitchFamily="49" charset="0"/>
                <a:ea typeface="SimSun" panose="02010600030101010101" pitchFamily="2" charset="-122"/>
                <a:cs typeface="Courier New" panose="02070309020205020404" pitchFamily="49" charset="0"/>
              </a:rPr>
              <a:t>												182,  	// G (pixel [0][0])</a:t>
            </a:r>
          </a:p>
          <a:p>
            <a:pPr marL="0" indent="0">
              <a:spcBef>
                <a:spcPts val="0"/>
              </a:spcBef>
              <a:buNone/>
              <a:defRPr/>
            </a:pPr>
            <a:r>
              <a:rPr lang="en-US" sz="1900" dirty="0">
                <a:latin typeface="Courier New" panose="02070309020205020404" pitchFamily="49" charset="0"/>
                <a:ea typeface="SimSun" panose="02010600030101010101" pitchFamily="2" charset="-122"/>
                <a:cs typeface="Courier New" panose="02070309020205020404" pitchFamily="49" charset="0"/>
              </a:rPr>
              <a:t>												161,  	// B (pixel [0][0])</a:t>
            </a:r>
          </a:p>
          <a:p>
            <a:pPr marL="0" indent="0">
              <a:spcBef>
                <a:spcPts val="0"/>
              </a:spcBef>
              <a:buNone/>
              <a:defRPr/>
            </a:pPr>
            <a:r>
              <a:rPr lang="en-US" sz="1900" dirty="0">
                <a:latin typeface="Courier New" panose="02070309020205020404" pitchFamily="49" charset="0"/>
                <a:ea typeface="SimSun" panose="02010600030101010101" pitchFamily="2" charset="-122"/>
                <a:cs typeface="Courier New" panose="02070309020205020404" pitchFamily="49" charset="0"/>
              </a:rPr>
              <a:t>												171,  	// R (pixel [0][1])</a:t>
            </a:r>
          </a:p>
          <a:p>
            <a:pPr marL="0" indent="0">
              <a:spcBef>
                <a:spcPts val="0"/>
              </a:spcBef>
              <a:buNone/>
              <a:defRPr/>
            </a:pPr>
            <a:r>
              <a:rPr lang="en-US" sz="1900" dirty="0">
                <a:latin typeface="Courier New" panose="02070309020205020404" pitchFamily="49" charset="0"/>
                <a:ea typeface="SimSun" panose="02010600030101010101" pitchFamily="2" charset="-122"/>
                <a:cs typeface="Courier New" panose="02070309020205020404" pitchFamily="49" charset="0"/>
              </a:rPr>
              <a:t>												195,  	// G (pixel [0][1])</a:t>
            </a:r>
          </a:p>
          <a:p>
            <a:pPr marL="0" indent="0">
              <a:spcBef>
                <a:spcPts val="0"/>
              </a:spcBef>
              <a:buNone/>
              <a:defRPr/>
            </a:pPr>
            <a:r>
              <a:rPr lang="en-US" sz="1900" dirty="0">
                <a:latin typeface="Courier New" panose="02070309020205020404" pitchFamily="49" charset="0"/>
                <a:ea typeface="SimSun" panose="02010600030101010101" pitchFamily="2" charset="-122"/>
                <a:cs typeface="Courier New" panose="02070309020205020404" pitchFamily="49" charset="0"/>
              </a:rPr>
              <a:t>												173,  	// B (pixel [0][1])</a:t>
            </a:r>
          </a:p>
          <a:p>
            <a:pPr marL="0" indent="0">
              <a:spcBef>
                <a:spcPts val="0"/>
              </a:spcBef>
              <a:buNone/>
              <a:defRPr/>
            </a:pPr>
            <a:r>
              <a:rPr lang="en-US" sz="1900" dirty="0">
                <a:latin typeface="Courier New" panose="02070309020205020404" pitchFamily="49" charset="0"/>
                <a:ea typeface="SimSun" panose="02010600030101010101" pitchFamily="2" charset="-122"/>
                <a:cs typeface="Courier New" panose="02070309020205020404" pitchFamily="49" charset="0"/>
              </a:rPr>
              <a:t>												173,  	// R (pixel [0][2])</a:t>
            </a:r>
          </a:p>
          <a:p>
            <a:pPr marL="0" indent="0">
              <a:spcBef>
                <a:spcPts val="0"/>
              </a:spcBef>
              <a:buNone/>
              <a:defRPr/>
            </a:pPr>
            <a:r>
              <a:rPr lang="en-US" sz="1900" dirty="0">
                <a:latin typeface="Courier New" panose="02070309020205020404" pitchFamily="49" charset="0"/>
                <a:ea typeface="SimSun" panose="02010600030101010101" pitchFamily="2" charset="-122"/>
                <a:cs typeface="Courier New" panose="02070309020205020404" pitchFamily="49" charset="0"/>
              </a:rPr>
              <a:t>												...   }</a:t>
            </a:r>
          </a:p>
        </p:txBody>
      </p:sp>
    </p:spTree>
    <p:extLst>
      <p:ext uri="{BB962C8B-B14F-4D97-AF65-F5344CB8AC3E}">
        <p14:creationId xmlns:p14="http://schemas.microsoft.com/office/powerpoint/2010/main" val="38957072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4: Main Function</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47160" y="895832"/>
            <a:ext cx="11677320" cy="209642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int main(void) {</a:t>
            </a:r>
          </a:p>
          <a:p>
            <a:pPr marL="0" indent="0">
              <a:spcBef>
                <a:spcPts val="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  </a:t>
            </a:r>
            <a:r>
              <a:rPr lang="en-US" sz="2000" dirty="0">
                <a:effectLst/>
                <a:latin typeface="Courier New" panose="02070309020205020404" pitchFamily="49" charset="0"/>
                <a:ea typeface="SimSun" panose="02010600030101010101" pitchFamily="2" charset="-122"/>
                <a:cs typeface="Courier New" panose="02070309020205020404" pitchFamily="49" charset="0"/>
              </a:rPr>
              <a:t>// Create an N x M matrix using the input image</a:t>
            </a: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initColourImage(ColourImage);</a:t>
            </a:r>
          </a:p>
          <a:p>
            <a:pPr marL="0" indent="0">
              <a:spcBef>
                <a:spcPts val="0"/>
              </a:spcBef>
              <a:buNone/>
              <a:defRPr/>
            </a:pPr>
            <a:endParaRPr lang="en-US" sz="2000" dirty="0">
              <a:effectLst/>
              <a:latin typeface="Courier New" panose="02070309020205020404" pitchFamily="49" charset="0"/>
              <a:ea typeface="SimSun" panose="02010600030101010101" pitchFamily="2" charset="-122"/>
              <a:cs typeface="Courier New" panose="02070309020205020404" pitchFamily="49" charset="0"/>
            </a:endParaRP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 Transform Colour Image to Grey Image</a:t>
            </a: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ColourToGrey(ColourImage,GreyImage);</a:t>
            </a: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  ...</a:t>
            </a:r>
          </a:p>
          <a:p>
            <a:pPr marL="0" indent="0">
              <a:spcBef>
                <a:spcPts val="0"/>
              </a:spcBef>
              <a:buNone/>
              <a:defRPr/>
            </a:pPr>
            <a:r>
              <a:rPr lang="en-US" sz="2000" dirty="0">
                <a:effectLst/>
                <a:latin typeface="Courier New" panose="02070309020205020404" pitchFamily="49" charset="0"/>
                <a:ea typeface="SimSun" panose="02010600030101010101" pitchFamily="2" charset="-122"/>
                <a:cs typeface="Courier New" panose="02070309020205020404" pitchFamily="49" charset="0"/>
              </a:rPr>
              <a:t>}</a:t>
            </a:r>
          </a:p>
          <a:p>
            <a:pPr marL="0" indent="0">
              <a:spcBef>
                <a:spcPts val="0"/>
              </a:spcBef>
              <a:buNone/>
              <a:defRPr/>
            </a:pPr>
            <a:endParaRPr lang="en-US" sz="2000" dirty="0">
              <a:latin typeface="Courier New" panose="02070309020205020404" pitchFamily="49" charset="0"/>
              <a:ea typeface="SimSun" panose="02010600030101010101" pitchFamily="2" charset="-122"/>
              <a:cs typeface="Courier New" panose="02070309020205020404" pitchFamily="49" charset="0"/>
            </a:endParaRPr>
          </a:p>
          <a:p>
            <a:pPr marL="0" indent="0">
              <a:spcBef>
                <a:spcPts val="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void ColourToGrey(RGB Colour[N][M], unsigned char Grey[N][M]) {</a:t>
            </a:r>
          </a:p>
          <a:p>
            <a:pPr marL="0" indent="0">
              <a:spcBef>
                <a:spcPts val="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  int i,j;</a:t>
            </a:r>
          </a:p>
          <a:p>
            <a:pPr marL="0" indent="0">
              <a:spcBef>
                <a:spcPts val="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    </a:t>
            </a:r>
          </a:p>
          <a:p>
            <a:pPr marL="0" indent="0">
              <a:spcBef>
                <a:spcPts val="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  for (i=0; i&lt;N; i++)</a:t>
            </a:r>
          </a:p>
          <a:p>
            <a:pPr marL="0" indent="0">
              <a:spcBef>
                <a:spcPts val="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    for (j=0; j&lt;M; j++)</a:t>
            </a:r>
          </a:p>
          <a:p>
            <a:pPr marL="0" indent="0">
              <a:spcBef>
                <a:spcPts val="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       Grey[i][j] =  </a:t>
            </a:r>
            <a:r>
              <a:rPr lang="en-US" sz="2000" b="1" dirty="0">
                <a:latin typeface="Courier New" panose="02070309020205020404" pitchFamily="49" charset="0"/>
                <a:ea typeface="SimSun" panose="02010600030101010101" pitchFamily="2" charset="-122"/>
                <a:cs typeface="Courier New" panose="02070309020205020404" pitchFamily="49" charset="0"/>
              </a:rPr>
              <a:t>ColourToGrey_Pixel</a:t>
            </a:r>
            <a:r>
              <a:rPr lang="en-US" sz="2000" dirty="0">
                <a:latin typeface="Courier New" panose="02070309020205020404" pitchFamily="49" charset="0"/>
                <a:ea typeface="SimSun" panose="02010600030101010101" pitchFamily="2" charset="-122"/>
                <a:cs typeface="Courier New" panose="02070309020205020404" pitchFamily="49" charset="0"/>
              </a:rPr>
              <a:t>(Colour[i][j].R, Colour[i][j].G, </a:t>
            </a:r>
          </a:p>
          <a:p>
            <a:pPr marL="0" indent="0">
              <a:spcBef>
                <a:spcPts val="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                                        Colour[i][j].B); </a:t>
            </a:r>
          </a:p>
          <a:p>
            <a:pPr marL="0" indent="0">
              <a:spcBef>
                <a:spcPts val="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a:t>
            </a:r>
          </a:p>
        </p:txBody>
      </p:sp>
    </p:spTree>
    <p:extLst>
      <p:ext uri="{BB962C8B-B14F-4D97-AF65-F5344CB8AC3E}">
        <p14:creationId xmlns:p14="http://schemas.microsoft.com/office/powerpoint/2010/main" val="176809153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sz="4000" b="1" dirty="0"/>
              <a:t>RVfpga Lab 4: Provided project and Exercises</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042737"/>
            <a:ext cx="11468213" cy="5096807"/>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defRPr/>
            </a:pPr>
            <a:r>
              <a:rPr lang="en-US" sz="2400" b="1" dirty="0">
                <a:solidFill>
                  <a:sysClr val="windowText" lastClr="000000"/>
                </a:solidFill>
              </a:rPr>
              <a:t>Exercise 1</a:t>
            </a:r>
            <a:r>
              <a:rPr lang="en-US" sz="2400" dirty="0">
                <a:solidFill>
                  <a:sysClr val="windowText" lastClr="000000"/>
                </a:solidFill>
              </a:rPr>
              <a:t>. Execute the program on a different input image.</a:t>
            </a:r>
          </a:p>
          <a:p>
            <a:pPr marL="0" lvl="0" indent="0">
              <a:buNone/>
              <a:defRPr/>
            </a:pPr>
            <a:endParaRPr lang="en-US" sz="2400" dirty="0">
              <a:solidFill>
                <a:sysClr val="windowText" lastClr="000000"/>
              </a:solidFill>
            </a:endParaRPr>
          </a:p>
          <a:p>
            <a:pPr lvl="0">
              <a:defRPr/>
            </a:pPr>
            <a:r>
              <a:rPr lang="en-US" sz="2400" b="1" dirty="0">
                <a:solidFill>
                  <a:sysClr val="windowText" lastClr="000000"/>
                </a:solidFill>
              </a:rPr>
              <a:t>Exercise 2</a:t>
            </a:r>
            <a:r>
              <a:rPr lang="en-US" sz="2400" dirty="0">
                <a:solidFill>
                  <a:sysClr val="windowText" lastClr="000000"/>
                </a:solidFill>
              </a:rPr>
              <a:t>. Create a C function that counts the number of close to white (&gt;235) and close to black (&lt;20) elements in the </a:t>
            </a:r>
            <a:r>
              <a:rPr lang="en-US" sz="2400" dirty="0" err="1">
                <a:solidFill>
                  <a:sysClr val="windowText" lastClr="000000"/>
                </a:solidFill>
              </a:rPr>
              <a:t>VanGogh</a:t>
            </a:r>
            <a:r>
              <a:rPr lang="en-US" sz="2400" dirty="0">
                <a:solidFill>
                  <a:sysClr val="windowText" lastClr="000000"/>
                </a:solidFill>
              </a:rPr>
              <a:t> greyscale image. Print the two numbers on the serial console.</a:t>
            </a:r>
          </a:p>
          <a:p>
            <a:pPr lvl="0">
              <a:defRPr/>
            </a:pPr>
            <a:endParaRPr lang="en-US" sz="2400" b="1" dirty="0">
              <a:solidFill>
                <a:sysClr val="windowText" lastClr="000000"/>
              </a:solidFill>
            </a:endParaRPr>
          </a:p>
          <a:p>
            <a:pPr lvl="0">
              <a:defRPr/>
            </a:pPr>
            <a:r>
              <a:rPr lang="en-US" sz="2400" b="1" dirty="0">
                <a:solidFill>
                  <a:sysClr val="windowText" lastClr="000000"/>
                </a:solidFill>
              </a:rPr>
              <a:t>Exercise 3</a:t>
            </a:r>
            <a:r>
              <a:rPr lang="en-US" sz="2400" dirty="0">
                <a:solidFill>
                  <a:sysClr val="windowText" lastClr="000000"/>
                </a:solidFill>
              </a:rPr>
              <a:t>. Transform the </a:t>
            </a:r>
            <a:r>
              <a:rPr lang="en-US" sz="2400" b="1" dirty="0" err="1">
                <a:solidFill>
                  <a:sysClr val="windowText" lastClr="000000"/>
                </a:solidFill>
              </a:rPr>
              <a:t>ColourToGrey_Pixel</a:t>
            </a:r>
            <a:r>
              <a:rPr lang="en-US" sz="2400" dirty="0">
                <a:solidFill>
                  <a:sysClr val="windowText" lastClr="000000"/>
                </a:solidFill>
              </a:rPr>
              <a:t> assembly subroutine into a C function, and the C function </a:t>
            </a:r>
            <a:r>
              <a:rPr lang="en-US" sz="2400" b="1" dirty="0" err="1">
                <a:solidFill>
                  <a:sysClr val="windowText" lastClr="000000"/>
                </a:solidFill>
              </a:rPr>
              <a:t>ColourToGrey</a:t>
            </a:r>
            <a:r>
              <a:rPr lang="en-US" sz="2400" dirty="0">
                <a:solidFill>
                  <a:sysClr val="windowText" lastClr="000000"/>
                </a:solidFill>
              </a:rPr>
              <a:t> into an assembly subroutine that invokes the </a:t>
            </a:r>
            <a:r>
              <a:rPr lang="en-US" sz="2400" b="1" dirty="0" err="1">
                <a:solidFill>
                  <a:sysClr val="windowText" lastClr="000000"/>
                </a:solidFill>
              </a:rPr>
              <a:t>ColourToGrey_Pixel</a:t>
            </a:r>
            <a:r>
              <a:rPr lang="en-US" sz="2400" dirty="0">
                <a:solidFill>
                  <a:sysClr val="windowText" lastClr="000000"/>
                </a:solidFill>
              </a:rPr>
              <a:t> C function.</a:t>
            </a:r>
          </a:p>
          <a:p>
            <a:pPr lvl="0">
              <a:defRPr/>
            </a:pPr>
            <a:endParaRPr lang="en-US" sz="2400" b="1" dirty="0">
              <a:solidFill>
                <a:sysClr val="windowText" lastClr="000000"/>
              </a:solidFill>
            </a:endParaRPr>
          </a:p>
          <a:p>
            <a:pPr lvl="0">
              <a:defRPr/>
            </a:pPr>
            <a:r>
              <a:rPr lang="en-US" sz="2400" b="1" dirty="0">
                <a:solidFill>
                  <a:sysClr val="windowText" lastClr="000000"/>
                </a:solidFill>
              </a:rPr>
              <a:t>Exercise 4</a:t>
            </a:r>
            <a:r>
              <a:rPr lang="en-US" sz="2400" dirty="0">
                <a:solidFill>
                  <a:sysClr val="windowText" lastClr="000000"/>
                </a:solidFill>
              </a:rPr>
              <a:t>. Apply a Blur Filter to the </a:t>
            </a:r>
            <a:r>
              <a:rPr lang="en-US" sz="2400" dirty="0" err="1">
                <a:solidFill>
                  <a:sysClr val="windowText" lastClr="000000"/>
                </a:solidFill>
              </a:rPr>
              <a:t>VanGogh</a:t>
            </a:r>
            <a:r>
              <a:rPr lang="en-US" sz="2400" dirty="0">
                <a:solidFill>
                  <a:sysClr val="windowText" lastClr="000000"/>
                </a:solidFill>
              </a:rPr>
              <a:t> </a:t>
            </a:r>
            <a:r>
              <a:rPr lang="en-US" sz="2400" dirty="0" err="1">
                <a:solidFill>
                  <a:sysClr val="windowText" lastClr="000000"/>
                </a:solidFill>
              </a:rPr>
              <a:t>colour</a:t>
            </a:r>
            <a:r>
              <a:rPr lang="en-US" sz="2400" dirty="0">
                <a:solidFill>
                  <a:sysClr val="windowText" lastClr="000000"/>
                </a:solidFill>
              </a:rPr>
              <a:t> image.</a:t>
            </a:r>
            <a:endParaRPr kumimoji="0" lang="en-GB" sz="2400" i="0" u="none" strike="noStrike" kern="120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06551058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rmAutofit/>
          </a:bodyPr>
          <a:lstStyle/>
          <a:p>
            <a:r>
              <a:rPr lang="en-US" sz="9500" dirty="0">
                <a:solidFill>
                  <a:srgbClr val="002060"/>
                </a:solidFill>
                <a:latin typeface="+mn-lt"/>
              </a:rPr>
              <a:t>Lab 5:</a:t>
            </a:r>
            <a:br>
              <a:rPr lang="en-US" sz="9500" dirty="0">
                <a:solidFill>
                  <a:srgbClr val="002060"/>
                </a:solidFill>
                <a:latin typeface="+mn-lt"/>
              </a:rPr>
            </a:br>
            <a:r>
              <a:rPr lang="en-US" sz="9500" dirty="0">
                <a:solidFill>
                  <a:srgbClr val="002060"/>
                </a:solidFill>
                <a:latin typeface="+mn-lt"/>
              </a:rPr>
              <a:t>Vivado Project</a:t>
            </a:r>
          </a:p>
        </p:txBody>
      </p:sp>
    </p:spTree>
    <p:extLst>
      <p:ext uri="{BB962C8B-B14F-4D97-AF65-F5344CB8AC3E}">
        <p14:creationId xmlns:p14="http://schemas.microsoft.com/office/powerpoint/2010/main" val="30269071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5" y="95535"/>
            <a:ext cx="11412010" cy="680114"/>
          </a:xfrm>
        </p:spPr>
        <p:txBody>
          <a:bodyPr>
            <a:noAutofit/>
          </a:bodyPr>
          <a:lstStyle/>
          <a:p>
            <a:r>
              <a:rPr lang="en-US" b="1" dirty="0"/>
              <a:t>RVfpga Lab 5: RVfpga Vivado Project</a:t>
            </a:r>
          </a:p>
        </p:txBody>
      </p:sp>
      <p:sp>
        <p:nvSpPr>
          <p:cNvPr id="15" name="Content Placeholder 1">
            <a:extLst>
              <a:ext uri="{FF2B5EF4-FFF2-40B4-BE49-F238E27FC236}">
                <a16:creationId xmlns:a16="http://schemas.microsoft.com/office/drawing/2014/main" id="{1367720C-A48A-46D5-A5B0-5BA3D0148191}"/>
              </a:ext>
            </a:extLst>
          </p:cNvPr>
          <p:cNvSpPr txBox="1">
            <a:spLocks/>
          </p:cNvSpPr>
          <p:nvPr/>
        </p:nvSpPr>
        <p:spPr>
          <a:xfrm>
            <a:off x="431555" y="989400"/>
            <a:ext cx="11677320" cy="485325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GB" sz="2600" b="1" dirty="0">
                <a:effectLst/>
                <a:latin typeface="Arial" panose="020B0604020202020204" pitchFamily="34" charset="0"/>
                <a:ea typeface="SimSun" panose="02010600030101010101" pitchFamily="2" charset="-122"/>
              </a:rPr>
              <a:t>Vivado</a:t>
            </a:r>
            <a:r>
              <a:rPr lang="en-GB" sz="2600" dirty="0">
                <a:effectLst/>
                <a:latin typeface="Arial" panose="020B0604020202020204" pitchFamily="34" charset="0"/>
                <a:ea typeface="SimSun" panose="02010600030101010101" pitchFamily="2" charset="-122"/>
              </a:rPr>
              <a:t> is a Xilinx tool for viewing, modifying, and synthesizing the source (Verilog) code for the </a:t>
            </a:r>
            <a:r>
              <a:rPr lang="en-GB" sz="2600" dirty="0" err="1">
                <a:effectLst/>
                <a:latin typeface="Arial" panose="020B0604020202020204" pitchFamily="34" charset="0"/>
                <a:ea typeface="SimSun" panose="02010600030101010101" pitchFamily="2" charset="-122"/>
              </a:rPr>
              <a:t>RVfpga</a:t>
            </a:r>
            <a:r>
              <a:rPr lang="en-GB" sz="2600" dirty="0">
                <a:effectLst/>
                <a:latin typeface="Arial" panose="020B0604020202020204" pitchFamily="34" charset="0"/>
                <a:ea typeface="SimSun" panose="02010600030101010101" pitchFamily="2" charset="-122"/>
              </a:rPr>
              <a:t> System. </a:t>
            </a:r>
          </a:p>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GB" sz="2600" dirty="0" err="1">
                <a:latin typeface="Arial" panose="020B0604020202020204" pitchFamily="34" charset="0"/>
                <a:ea typeface="SimSun" panose="02010600030101010101" pitchFamily="2" charset="-122"/>
              </a:rPr>
              <a:t>RVfpga</a:t>
            </a:r>
            <a:r>
              <a:rPr lang="en-GB" sz="2600" dirty="0">
                <a:latin typeface="Arial" panose="020B0604020202020204" pitchFamily="34" charset="0"/>
                <a:ea typeface="SimSun" panose="02010600030101010101" pitchFamily="2" charset="-122"/>
              </a:rPr>
              <a:t> System’s source code is in:</a:t>
            </a:r>
          </a:p>
          <a:p>
            <a:pPr marL="0" indent="0">
              <a:buNone/>
              <a:defRPr/>
            </a:pPr>
            <a:r>
              <a:rPr lang="en-GB" sz="2000" i="1" dirty="0">
                <a:effectLst/>
                <a:latin typeface="Arial" panose="020B0604020202020204" pitchFamily="34" charset="0"/>
                <a:ea typeface="Arial" panose="020B0604020202020204" pitchFamily="34" charset="0"/>
                <a:cs typeface="Arial" panose="020B0604020202020204" pitchFamily="34" charset="0"/>
              </a:rPr>
              <a:t>               </a:t>
            </a:r>
            <a:r>
              <a:rPr lang="en-GB" sz="2400" i="1" dirty="0">
                <a:effectLst/>
                <a:latin typeface="Arial" panose="020B0604020202020204" pitchFamily="34" charset="0"/>
                <a:ea typeface="Arial" panose="020B0604020202020204" pitchFamily="34" charset="0"/>
                <a:cs typeface="Arial" panose="020B0604020202020204" pitchFamily="34" charset="0"/>
              </a:rPr>
              <a:t>[RVfpgaPath]/RVfpga/src</a:t>
            </a:r>
            <a:endParaRPr lang="en-US" sz="2400" dirty="0">
              <a:solidFill>
                <a:sysClr val="windowText" lastClr="000000"/>
              </a:solidFill>
            </a:endParaRPr>
          </a:p>
          <a:p>
            <a:pPr>
              <a:defRPr/>
            </a:pPr>
            <a:r>
              <a:rPr lang="en-GB" sz="2600" dirty="0">
                <a:latin typeface="Arial" panose="020B0604020202020204" pitchFamily="34" charset="0"/>
                <a:ea typeface="SimSun" panose="02010600030101010101" pitchFamily="2" charset="-122"/>
              </a:rPr>
              <a:t>In this lab, users create a </a:t>
            </a:r>
            <a:r>
              <a:rPr lang="en-GB" sz="2600" b="1" dirty="0">
                <a:latin typeface="Arial" panose="020B0604020202020204" pitchFamily="34" charset="0"/>
                <a:ea typeface="SimSun" panose="02010600030101010101" pitchFamily="2" charset="-122"/>
              </a:rPr>
              <a:t>Vivado project </a:t>
            </a:r>
            <a:r>
              <a:rPr lang="en-GB" sz="2600" dirty="0">
                <a:latin typeface="Arial" panose="020B0604020202020204" pitchFamily="34" charset="0"/>
                <a:ea typeface="SimSun" panose="02010600030101010101" pitchFamily="2" charset="-122"/>
              </a:rPr>
              <a:t>that contains </a:t>
            </a:r>
            <a:r>
              <a:rPr lang="en-GB" sz="2600" dirty="0" err="1">
                <a:latin typeface="Arial" panose="020B0604020202020204" pitchFamily="34" charset="0"/>
                <a:ea typeface="SimSun" panose="02010600030101010101" pitchFamily="2" charset="-122"/>
              </a:rPr>
              <a:t>RVfpga</a:t>
            </a:r>
            <a:r>
              <a:rPr lang="en-GB" sz="2600" dirty="0">
                <a:latin typeface="Arial" panose="020B0604020202020204" pitchFamily="34" charset="0"/>
                <a:ea typeface="SimSun" panose="02010600030101010101" pitchFamily="2" charset="-122"/>
              </a:rPr>
              <a:t> System’s source code, synthesize </a:t>
            </a:r>
            <a:r>
              <a:rPr lang="en-GB" sz="2600" dirty="0" err="1">
                <a:latin typeface="Arial" panose="020B0604020202020204" pitchFamily="34" charset="0"/>
                <a:ea typeface="SimSun" panose="02010600030101010101" pitchFamily="2" charset="-122"/>
              </a:rPr>
              <a:t>RVfpgaNexys</a:t>
            </a:r>
            <a:r>
              <a:rPr lang="en-GB" sz="2600" dirty="0">
                <a:latin typeface="Arial" panose="020B0604020202020204" pitchFamily="34" charset="0"/>
                <a:ea typeface="SimSun" panose="02010600030101010101" pitchFamily="2" charset="-122"/>
              </a:rPr>
              <a:t> targeted to Nexys A7 board and create a </a:t>
            </a:r>
            <a:r>
              <a:rPr lang="en-GB" sz="2600" b="1" dirty="0" err="1">
                <a:latin typeface="Arial" panose="020B0604020202020204" pitchFamily="34" charset="0"/>
                <a:ea typeface="SimSun" panose="02010600030101010101" pitchFamily="2" charset="-122"/>
              </a:rPr>
              <a:t>bitfile</a:t>
            </a:r>
            <a:r>
              <a:rPr lang="en-GB" sz="2600" dirty="0">
                <a:latin typeface="Arial" panose="020B0604020202020204" pitchFamily="34" charset="0"/>
                <a:ea typeface="SimSun" panose="02010600030101010101" pitchFamily="2" charset="-122"/>
              </a:rPr>
              <a:t> that contains information to configure the FPGA as </a:t>
            </a:r>
            <a:r>
              <a:rPr lang="en-GB" sz="2600" dirty="0" err="1">
                <a:latin typeface="Arial" panose="020B0604020202020204" pitchFamily="34" charset="0"/>
                <a:ea typeface="SimSun" panose="02010600030101010101" pitchFamily="2" charset="-122"/>
              </a:rPr>
              <a:t>RVfpgaNexys</a:t>
            </a:r>
            <a:r>
              <a:rPr lang="en-GB" sz="2600" dirty="0">
                <a:latin typeface="Arial" panose="020B0604020202020204" pitchFamily="34" charset="0"/>
                <a:ea typeface="SimSun" panose="02010600030101010101" pitchFamily="2" charset="-122"/>
              </a:rPr>
              <a:t>.</a:t>
            </a:r>
          </a:p>
          <a:p>
            <a:pPr>
              <a:defRPr/>
            </a:pPr>
            <a:r>
              <a:rPr lang="en-GB" sz="2600" dirty="0" err="1">
                <a:latin typeface="Arial" panose="020B0604020202020204" pitchFamily="34" charset="0"/>
                <a:ea typeface="SimSun" panose="02010600030101010101" pitchFamily="2" charset="-122"/>
              </a:rPr>
              <a:t>Vivado</a:t>
            </a:r>
            <a:r>
              <a:rPr lang="en-GB" sz="2600" dirty="0">
                <a:latin typeface="Arial" panose="020B0604020202020204" pitchFamily="34" charset="0"/>
                <a:ea typeface="SimSun" panose="02010600030101010101" pitchFamily="2" charset="-122"/>
              </a:rPr>
              <a:t> (and </a:t>
            </a:r>
            <a:r>
              <a:rPr lang="en-GB" sz="2600" dirty="0" err="1">
                <a:latin typeface="Arial" panose="020B0604020202020204" pitchFamily="34" charset="0"/>
                <a:ea typeface="SimSun" panose="02010600030101010101" pitchFamily="2" charset="-122"/>
              </a:rPr>
              <a:t>Verilator</a:t>
            </a:r>
            <a:r>
              <a:rPr lang="en-GB" sz="2600" dirty="0">
                <a:latin typeface="Arial" panose="020B0604020202020204" pitchFamily="34" charset="0"/>
                <a:ea typeface="SimSun" panose="02010600030101010101" pitchFamily="2" charset="-122"/>
              </a:rPr>
              <a:t>) are </a:t>
            </a:r>
            <a:r>
              <a:rPr lang="en-GB" sz="2600" dirty="0">
                <a:effectLst/>
                <a:latin typeface="Arial" panose="020B0604020202020204" pitchFamily="34" charset="0"/>
                <a:ea typeface="SimSun" panose="02010600030101010101" pitchFamily="2" charset="-122"/>
              </a:rPr>
              <a:t>used extensively in RVfpga </a:t>
            </a:r>
            <a:r>
              <a:rPr lang="en-GB" sz="2600" b="1" dirty="0">
                <a:effectLst/>
                <a:latin typeface="Arial" panose="020B0604020202020204" pitchFamily="34" charset="0"/>
                <a:ea typeface="SimSun" panose="02010600030101010101" pitchFamily="2" charset="-122"/>
              </a:rPr>
              <a:t>Labs 6-20 </a:t>
            </a:r>
            <a:r>
              <a:rPr lang="en-GB" sz="2600" dirty="0">
                <a:effectLst/>
                <a:latin typeface="Arial" panose="020B0604020202020204" pitchFamily="34" charset="0"/>
                <a:ea typeface="SimSun" panose="02010600030101010101" pitchFamily="2" charset="-122"/>
              </a:rPr>
              <a:t>for modifying and simulating the </a:t>
            </a:r>
            <a:r>
              <a:rPr lang="en-GB" sz="2600" dirty="0" err="1">
                <a:effectLst/>
                <a:latin typeface="Arial" panose="020B0604020202020204" pitchFamily="34" charset="0"/>
                <a:ea typeface="SimSun" panose="02010600030101010101" pitchFamily="2" charset="-122"/>
              </a:rPr>
              <a:t>RVfpga</a:t>
            </a:r>
            <a:r>
              <a:rPr lang="en-GB" sz="2600" dirty="0">
                <a:effectLst/>
                <a:latin typeface="Arial" panose="020B0604020202020204" pitchFamily="34" charset="0"/>
                <a:ea typeface="SimSun" panose="02010600030101010101" pitchFamily="2" charset="-122"/>
              </a:rPr>
              <a:t> System.</a:t>
            </a:r>
          </a:p>
        </p:txBody>
      </p:sp>
    </p:spTree>
    <p:extLst>
      <p:ext uri="{BB962C8B-B14F-4D97-AF65-F5344CB8AC3E}">
        <p14:creationId xmlns:p14="http://schemas.microsoft.com/office/powerpoint/2010/main" val="38217475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a:xfrm>
            <a:off x="1475013" y="851602"/>
            <a:ext cx="9144000" cy="3672897"/>
          </a:xfrm>
        </p:spPr>
        <p:txBody>
          <a:bodyPr>
            <a:normAutofit/>
          </a:bodyPr>
          <a:lstStyle/>
          <a:p>
            <a:r>
              <a:rPr lang="en-US" sz="9500" dirty="0" err="1">
                <a:solidFill>
                  <a:srgbClr val="002060"/>
                </a:solidFill>
                <a:latin typeface="+mn-lt"/>
              </a:rPr>
              <a:t>RVfpga</a:t>
            </a:r>
            <a:r>
              <a:rPr lang="en-US" sz="9500" dirty="0">
                <a:solidFill>
                  <a:srgbClr val="002060"/>
                </a:solidFill>
                <a:latin typeface="+mn-lt"/>
              </a:rPr>
              <a:t> </a:t>
            </a:r>
            <a:br>
              <a:rPr lang="en-US" sz="9500" dirty="0">
                <a:solidFill>
                  <a:srgbClr val="002060"/>
                </a:solidFill>
                <a:latin typeface="+mn-lt"/>
              </a:rPr>
            </a:br>
            <a:r>
              <a:rPr lang="en-US" sz="9500" dirty="0">
                <a:solidFill>
                  <a:srgbClr val="002060"/>
                </a:solidFill>
                <a:latin typeface="+mn-lt"/>
              </a:rPr>
              <a:t>Course Overview</a:t>
            </a:r>
          </a:p>
        </p:txBody>
      </p:sp>
    </p:spTree>
    <p:extLst>
      <p:ext uri="{BB962C8B-B14F-4D97-AF65-F5344CB8AC3E}">
        <p14:creationId xmlns:p14="http://schemas.microsoft.com/office/powerpoint/2010/main" val="360135466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rmAutofit/>
          </a:bodyPr>
          <a:lstStyle/>
          <a:p>
            <a:r>
              <a:rPr lang="en-US" sz="9500" dirty="0">
                <a:solidFill>
                  <a:srgbClr val="002060"/>
                </a:solidFill>
                <a:latin typeface="+mn-lt"/>
              </a:rPr>
              <a:t>Lab 6:</a:t>
            </a:r>
            <a:br>
              <a:rPr lang="en-US" sz="9500" dirty="0">
                <a:solidFill>
                  <a:srgbClr val="002060"/>
                </a:solidFill>
                <a:latin typeface="+mn-lt"/>
              </a:rPr>
            </a:br>
            <a:r>
              <a:rPr lang="en-US" sz="9500" dirty="0">
                <a:solidFill>
                  <a:srgbClr val="002060"/>
                </a:solidFill>
                <a:latin typeface="+mn-lt"/>
              </a:rPr>
              <a:t>Intro to I/O</a:t>
            </a:r>
          </a:p>
        </p:txBody>
      </p:sp>
    </p:spTree>
    <p:extLst>
      <p:ext uri="{BB962C8B-B14F-4D97-AF65-F5344CB8AC3E}">
        <p14:creationId xmlns:p14="http://schemas.microsoft.com/office/powerpoint/2010/main" val="76919720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6: Introduction to I/O</a:t>
            </a:r>
          </a:p>
        </p:txBody>
      </p:sp>
      <p:sp>
        <p:nvSpPr>
          <p:cNvPr id="8" name="Content Placeholder 1">
            <a:extLst>
              <a:ext uri="{FF2B5EF4-FFF2-40B4-BE49-F238E27FC236}">
                <a16:creationId xmlns:a16="http://schemas.microsoft.com/office/drawing/2014/main" id="{582D61C4-BB8F-4CA7-A6F7-FCBE5FCCE994}"/>
              </a:ext>
            </a:extLst>
          </p:cNvPr>
          <p:cNvSpPr txBox="1">
            <a:spLocks/>
          </p:cNvSpPr>
          <p:nvPr/>
        </p:nvSpPr>
        <p:spPr>
          <a:xfrm>
            <a:off x="452948" y="1081027"/>
            <a:ext cx="11677320" cy="4419661"/>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dirty="0"/>
              <a:t>Main features of a general-purpose I/O system and the one used in the </a:t>
            </a:r>
            <a:r>
              <a:rPr lang="en-US" sz="3200" dirty="0" err="1"/>
              <a:t>RVfpga</a:t>
            </a:r>
            <a:r>
              <a:rPr lang="en-US" sz="3200" dirty="0"/>
              <a:t> System </a:t>
            </a:r>
          </a:p>
          <a:p>
            <a:pPr>
              <a:defRPr/>
            </a:pPr>
            <a:r>
              <a:rPr lang="en-US" sz="3200" dirty="0"/>
              <a:t>Simplified theoretical version of a generic GPIO controller</a:t>
            </a:r>
          </a:p>
          <a:p>
            <a:pPr>
              <a:defRPr/>
            </a:pPr>
            <a:r>
              <a:rPr lang="en-US" sz="3200" dirty="0"/>
              <a:t>GPIO controller used in the </a:t>
            </a:r>
            <a:r>
              <a:rPr lang="en-US" sz="3200" dirty="0" err="1"/>
              <a:t>SweRVolfX</a:t>
            </a:r>
            <a:r>
              <a:rPr lang="en-US" sz="3200" dirty="0"/>
              <a:t> </a:t>
            </a:r>
            <a:r>
              <a:rPr lang="en-US" sz="3200" dirty="0" err="1"/>
              <a:t>SoC</a:t>
            </a:r>
            <a:r>
              <a:rPr lang="en-US" sz="3200" dirty="0"/>
              <a:t>:</a:t>
            </a:r>
          </a:p>
          <a:p>
            <a:pPr lvl="1">
              <a:defRPr/>
            </a:pPr>
            <a:r>
              <a:rPr lang="en-US" sz="2800" dirty="0"/>
              <a:t>We first </a:t>
            </a:r>
            <a:r>
              <a:rPr lang="en-US" sz="2800" dirty="0" err="1"/>
              <a:t>analyse</a:t>
            </a:r>
            <a:r>
              <a:rPr lang="en-US" sz="2800" dirty="0"/>
              <a:t> its high-level specification and introduce fundamental exercises </a:t>
            </a:r>
          </a:p>
          <a:p>
            <a:pPr lvl="1">
              <a:defRPr/>
            </a:pPr>
            <a:r>
              <a:rPr lang="en-US" sz="2800" dirty="0"/>
              <a:t>We then </a:t>
            </a:r>
            <a:r>
              <a:rPr lang="en-US" sz="2800" dirty="0" err="1"/>
              <a:t>analyse</a:t>
            </a:r>
            <a:r>
              <a:rPr lang="en-US" sz="2800" dirty="0"/>
              <a:t> its low-level implementation, simulating </a:t>
            </a:r>
            <a:r>
              <a:rPr lang="en-US" sz="2800" dirty="0" err="1"/>
              <a:t>RVfpgaSim</a:t>
            </a:r>
            <a:r>
              <a:rPr lang="en-US" sz="2800" dirty="0"/>
              <a:t> in </a:t>
            </a:r>
            <a:r>
              <a:rPr lang="en-US" sz="2800" dirty="0" err="1"/>
              <a:t>Verilator</a:t>
            </a:r>
            <a:r>
              <a:rPr lang="en-US" sz="2800" dirty="0"/>
              <a:t>, and introducing advanced exercises</a:t>
            </a:r>
            <a:endParaRPr lang="en-US" sz="2800" dirty="0">
              <a:effectLst/>
              <a:latin typeface="Arial" panose="020B0604020202020204" pitchFamily="34" charset="0"/>
              <a:ea typeface="SimSun" panose="02010600030101010101" pitchFamily="2" charset="-122"/>
            </a:endParaRPr>
          </a:p>
          <a:p>
            <a:pPr marL="0" indent="0">
              <a:buNone/>
              <a:defRPr/>
            </a:pPr>
            <a:r>
              <a:rPr lang="en-US" dirty="0"/>
              <a:t> </a:t>
            </a:r>
            <a:endParaRPr lang="en-US" sz="3200" dirty="0">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69728576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6: Generic Processor with I/O</a:t>
            </a:r>
          </a:p>
        </p:txBody>
      </p:sp>
      <p:pic>
        <p:nvPicPr>
          <p:cNvPr id="5" name="Imagen 10">
            <a:extLst>
              <a:ext uri="{FF2B5EF4-FFF2-40B4-BE49-F238E27FC236}">
                <a16:creationId xmlns:a16="http://schemas.microsoft.com/office/drawing/2014/main" id="{E73A0E62-70DD-4BB7-8667-67F2BB709939}"/>
              </a:ext>
            </a:extLst>
          </p:cNvPr>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3629783" y="991745"/>
            <a:ext cx="5432311" cy="5035343"/>
          </a:xfrm>
          <a:prstGeom prst="rect">
            <a:avLst/>
          </a:prstGeom>
          <a:noFill/>
          <a:ln>
            <a:noFill/>
          </a:ln>
        </p:spPr>
      </p:pic>
    </p:spTree>
    <p:extLst>
      <p:ext uri="{BB962C8B-B14F-4D97-AF65-F5344CB8AC3E}">
        <p14:creationId xmlns:p14="http://schemas.microsoft.com/office/powerpoint/2010/main" val="397573006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6: General-Purpose I/O (GPIO)</a:t>
            </a:r>
          </a:p>
        </p:txBody>
      </p:sp>
      <p:sp>
        <p:nvSpPr>
          <p:cNvPr id="8" name="TextBox 7">
            <a:extLst>
              <a:ext uri="{FF2B5EF4-FFF2-40B4-BE49-F238E27FC236}">
                <a16:creationId xmlns:a16="http://schemas.microsoft.com/office/drawing/2014/main" id="{0D7E006B-FF8B-49B3-BF38-70AAC76ED952}"/>
              </a:ext>
            </a:extLst>
          </p:cNvPr>
          <p:cNvSpPr txBox="1"/>
          <p:nvPr/>
        </p:nvSpPr>
        <p:spPr>
          <a:xfrm>
            <a:off x="9913952" y="2842226"/>
            <a:ext cx="2278048" cy="534577"/>
          </a:xfrm>
          <a:prstGeom prst="rect">
            <a:avLst/>
          </a:prstGeom>
          <a:noFill/>
        </p:spPr>
        <p:txBody>
          <a:bodyPr wrap="square">
            <a:spAutoFit/>
          </a:bodyPr>
          <a:lstStyle/>
          <a:p>
            <a:r>
              <a:rPr lang="en-US" sz="2800" b="1" dirty="0">
                <a:solidFill>
                  <a:srgbClr val="0070C0"/>
                </a:solidFill>
                <a:latin typeface="Arial" panose="020B0604020202020204" pitchFamily="34" charset="0"/>
                <a:ea typeface="SimSun" panose="02010600030101010101" pitchFamily="2" charset="-122"/>
              </a:rPr>
              <a:t>Peripherals</a:t>
            </a:r>
            <a:endParaRPr lang="en-US" sz="2800" b="1" dirty="0">
              <a:solidFill>
                <a:srgbClr val="0070C0"/>
              </a:solidFill>
            </a:endParaRPr>
          </a:p>
        </p:txBody>
      </p:sp>
      <p:sp>
        <p:nvSpPr>
          <p:cNvPr id="9" name="Content Placeholder 1">
            <a:extLst>
              <a:ext uri="{FF2B5EF4-FFF2-40B4-BE49-F238E27FC236}">
                <a16:creationId xmlns:a16="http://schemas.microsoft.com/office/drawing/2014/main" id="{8D3525F8-A8E8-4BA1-82E9-A6357E801006}"/>
              </a:ext>
            </a:extLst>
          </p:cNvPr>
          <p:cNvSpPr txBox="1">
            <a:spLocks/>
          </p:cNvSpPr>
          <p:nvPr/>
        </p:nvSpPr>
        <p:spPr>
          <a:xfrm>
            <a:off x="361140" y="1060751"/>
            <a:ext cx="11540144" cy="4736497"/>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2600" b="1" dirty="0">
                <a:effectLst/>
                <a:latin typeface="Arial" panose="020B0604020202020204" pitchFamily="34" charset="0"/>
                <a:ea typeface="SimSun" panose="02010600030101010101" pitchFamily="2" charset="-122"/>
              </a:rPr>
              <a:t>General-purpose I/O:</a:t>
            </a:r>
          </a:p>
          <a:p>
            <a:pPr lvl="1">
              <a:defRPr/>
            </a:pPr>
            <a:r>
              <a:rPr lang="en-US" sz="2200" dirty="0">
                <a:effectLst/>
                <a:latin typeface="Arial" panose="020B0604020202020204" pitchFamily="34" charset="0"/>
                <a:ea typeface="SimSun" panose="02010600030101010101" pitchFamily="2" charset="-122"/>
              </a:rPr>
              <a:t>Allows processor to read/write pins connected to peripherals (like switches and LEDs)</a:t>
            </a:r>
          </a:p>
          <a:p>
            <a:pPr lvl="1">
              <a:defRPr/>
            </a:pPr>
            <a:r>
              <a:rPr lang="en-US" sz="2200" dirty="0">
                <a:latin typeface="Arial" panose="020B0604020202020204" pitchFamily="34" charset="0"/>
                <a:ea typeface="SimSun" panose="02010600030101010101" pitchFamily="2" charset="-122"/>
              </a:rPr>
              <a:t>Each pin can be configured as an input or output using tri-state</a:t>
            </a:r>
            <a:endParaRPr lang="en-US" sz="2200" dirty="0">
              <a:effectLst/>
              <a:latin typeface="Arial" panose="020B0604020202020204" pitchFamily="34" charset="0"/>
              <a:ea typeface="SimSun" panose="02010600030101010101" pitchFamily="2" charset="-122"/>
            </a:endParaRPr>
          </a:p>
          <a:p>
            <a:pPr>
              <a:defRPr/>
            </a:pPr>
            <a:r>
              <a:rPr lang="en-US" sz="2600" b="1" dirty="0">
                <a:latin typeface="Arial" panose="020B0604020202020204" pitchFamily="34" charset="0"/>
                <a:ea typeface="SimSun" panose="02010600030101010101" pitchFamily="2" charset="-122"/>
              </a:rPr>
              <a:t>Three memory-mapped registers:</a:t>
            </a:r>
          </a:p>
          <a:p>
            <a:pPr lvl="1">
              <a:defRPr/>
            </a:pPr>
            <a:r>
              <a:rPr lang="en-US" sz="2200" b="1" dirty="0">
                <a:latin typeface="Arial" panose="020B0604020202020204" pitchFamily="34" charset="0"/>
                <a:ea typeface="SimSun" panose="02010600030101010101" pitchFamily="2" charset="-122"/>
              </a:rPr>
              <a:t>Read Register: </a:t>
            </a:r>
            <a:r>
              <a:rPr lang="en-US" sz="2200" dirty="0">
                <a:latin typeface="Arial" panose="020B0604020202020204" pitchFamily="34" charset="0"/>
                <a:ea typeface="SimSun" panose="02010600030101010101" pitchFamily="2" charset="-122"/>
              </a:rPr>
              <a:t>value read from pin</a:t>
            </a:r>
          </a:p>
          <a:p>
            <a:pPr lvl="1">
              <a:defRPr/>
            </a:pPr>
            <a:r>
              <a:rPr lang="en-US" sz="2200" b="1" dirty="0">
                <a:latin typeface="Arial" panose="020B0604020202020204" pitchFamily="34" charset="0"/>
                <a:ea typeface="SimSun" panose="02010600030101010101" pitchFamily="2" charset="-122"/>
              </a:rPr>
              <a:t>Write Register: </a:t>
            </a:r>
            <a:r>
              <a:rPr lang="en-US" sz="2200" dirty="0">
                <a:latin typeface="Arial" panose="020B0604020202020204" pitchFamily="34" charset="0"/>
                <a:ea typeface="SimSun" panose="02010600030101010101" pitchFamily="2" charset="-122"/>
              </a:rPr>
              <a:t>value to write to pin</a:t>
            </a:r>
          </a:p>
          <a:p>
            <a:pPr lvl="1">
              <a:defRPr/>
            </a:pPr>
            <a:r>
              <a:rPr lang="en-US" sz="2200" b="1" dirty="0">
                <a:latin typeface="Arial" panose="020B0604020202020204" pitchFamily="34" charset="0"/>
                <a:ea typeface="SimSun" panose="02010600030101010101" pitchFamily="2" charset="-122"/>
              </a:rPr>
              <a:t>Enable Register: </a:t>
            </a:r>
            <a:r>
              <a:rPr lang="en-US" sz="2200" dirty="0">
                <a:latin typeface="Arial" panose="020B0604020202020204" pitchFamily="34" charset="0"/>
                <a:ea typeface="SimSun" panose="02010600030101010101" pitchFamily="2" charset="-122"/>
              </a:rPr>
              <a:t>1 = output, 0 = input</a:t>
            </a:r>
          </a:p>
        </p:txBody>
      </p:sp>
      <p:pic>
        <p:nvPicPr>
          <p:cNvPr id="10" name="Imagen 37">
            <a:extLst>
              <a:ext uri="{FF2B5EF4-FFF2-40B4-BE49-F238E27FC236}">
                <a16:creationId xmlns:a16="http://schemas.microsoft.com/office/drawing/2014/main" id="{FDB27722-7CAD-4E2C-AA80-E73B9BF8F0A6}"/>
              </a:ext>
            </a:extLst>
          </p:cNvPr>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4832466" y="3225340"/>
            <a:ext cx="6846916" cy="2951228"/>
          </a:xfrm>
          <a:prstGeom prst="rect">
            <a:avLst/>
          </a:prstGeom>
          <a:noFill/>
          <a:ln>
            <a:noFill/>
          </a:ln>
        </p:spPr>
      </p:pic>
    </p:spTree>
    <p:extLst>
      <p:ext uri="{BB962C8B-B14F-4D97-AF65-F5344CB8AC3E}">
        <p14:creationId xmlns:p14="http://schemas.microsoft.com/office/powerpoint/2010/main" val="8503096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6: </a:t>
            </a:r>
            <a:r>
              <a:rPr lang="en-US" b="1" dirty="0" err="1"/>
              <a:t>SweRVolfX</a:t>
            </a:r>
            <a:r>
              <a:rPr lang="en-US" b="1" dirty="0"/>
              <a:t> GPIO Module</a:t>
            </a:r>
          </a:p>
        </p:txBody>
      </p:sp>
      <p:sp>
        <p:nvSpPr>
          <p:cNvPr id="13" name="Content Placeholder 1">
            <a:extLst>
              <a:ext uri="{FF2B5EF4-FFF2-40B4-BE49-F238E27FC236}">
                <a16:creationId xmlns:a16="http://schemas.microsoft.com/office/drawing/2014/main" id="{19349055-132D-40FF-B6E7-C4CDF7611DA4}"/>
              </a:ext>
            </a:extLst>
          </p:cNvPr>
          <p:cNvSpPr txBox="1">
            <a:spLocks/>
          </p:cNvSpPr>
          <p:nvPr/>
        </p:nvSpPr>
        <p:spPr>
          <a:xfrm>
            <a:off x="494375" y="1086638"/>
            <a:ext cx="10687860" cy="368413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b="1" dirty="0">
                <a:effectLst/>
                <a:latin typeface="Arial" panose="020B0604020202020204" pitchFamily="34" charset="0"/>
                <a:ea typeface="SimSun" panose="02010600030101010101" pitchFamily="2" charset="-122"/>
              </a:rPr>
              <a:t>GPIO Module from OpenCores</a:t>
            </a:r>
          </a:p>
          <a:p>
            <a:pPr marL="0" indent="0">
              <a:buNone/>
              <a:defRPr/>
            </a:pPr>
            <a:r>
              <a:rPr lang="en-US" sz="2400" b="1" dirty="0">
                <a:latin typeface="Arial" panose="020B0604020202020204" pitchFamily="34" charset="0"/>
                <a:ea typeface="SimSun" panose="02010600030101010101" pitchFamily="2" charset="-122"/>
              </a:rPr>
              <a:t>  	   </a:t>
            </a:r>
            <a:r>
              <a:rPr lang="en-US" sz="2400" dirty="0">
                <a:latin typeface="Arial" panose="020B0604020202020204" pitchFamily="34" charset="0"/>
                <a:ea typeface="SimSun" panose="02010600030101010101" pitchFamily="2" charset="-122"/>
                <a:hlinkClick r:id="rId2"/>
              </a:rPr>
              <a:t>https://opencores.org/projects/gpio</a:t>
            </a:r>
            <a:endParaRPr lang="en-US" sz="2400" dirty="0">
              <a:latin typeface="Arial" panose="020B0604020202020204" pitchFamily="34" charset="0"/>
              <a:ea typeface="SimSun" panose="02010600030101010101" pitchFamily="2" charset="-122"/>
            </a:endParaRPr>
          </a:p>
          <a:p>
            <a:pPr>
              <a:defRPr/>
            </a:pPr>
            <a:r>
              <a:rPr lang="en-US" sz="3200" b="1" dirty="0">
                <a:latin typeface="Arial" panose="020B0604020202020204" pitchFamily="34" charset="0"/>
                <a:ea typeface="SimSun" panose="02010600030101010101" pitchFamily="2" charset="-122"/>
              </a:rPr>
              <a:t>Allows up to 32 GPIO pins</a:t>
            </a:r>
          </a:p>
          <a:p>
            <a:pPr lvl="1">
              <a:defRPr/>
            </a:pPr>
            <a:r>
              <a:rPr lang="en-US" dirty="0">
                <a:latin typeface="Arial" panose="020B0604020202020204" pitchFamily="34" charset="0"/>
                <a:ea typeface="SimSun" panose="02010600030101010101" pitchFamily="2" charset="-122"/>
              </a:rPr>
              <a:t>All pins can be individually configured as inputs (enable = 0) or outputs (enable = 1)</a:t>
            </a:r>
          </a:p>
          <a:p>
            <a:pPr lvl="1">
              <a:defRPr/>
            </a:pPr>
            <a:r>
              <a:rPr lang="en-US" dirty="0">
                <a:effectLst/>
                <a:latin typeface="Arial" panose="020B0604020202020204" pitchFamily="34" charset="0"/>
                <a:ea typeface="SimSun" panose="02010600030101010101" pitchFamily="2" charset="-122"/>
              </a:rPr>
              <a:t>Configuration can change throu</a:t>
            </a:r>
            <a:r>
              <a:rPr lang="en-US" dirty="0">
                <a:latin typeface="Arial" panose="020B0604020202020204" pitchFamily="34" charset="0"/>
                <a:ea typeface="SimSun" panose="02010600030101010101" pitchFamily="2" charset="-122"/>
              </a:rPr>
              <a:t>ghout program</a:t>
            </a:r>
            <a:endParaRPr lang="en-US" dirty="0">
              <a:effectLst/>
              <a:latin typeface="Arial" panose="020B0604020202020204" pitchFamily="34" charset="0"/>
              <a:ea typeface="SimSun" panose="02010600030101010101" pitchFamily="2" charset="-122"/>
            </a:endParaRPr>
          </a:p>
          <a:p>
            <a:pPr>
              <a:defRPr/>
            </a:pPr>
            <a:endParaRPr lang="en-US" sz="2200" dirty="0">
              <a:latin typeface="Courier New" panose="02070309020205020404" pitchFamily="49" charset="0"/>
              <a:ea typeface="SimSun" panose="02010600030101010101" pitchFamily="2" charset="-122"/>
              <a:cs typeface="Courier New" panose="02070309020205020404" pitchFamily="49" charset="0"/>
            </a:endParaRPr>
          </a:p>
        </p:txBody>
      </p:sp>
      <p:graphicFrame>
        <p:nvGraphicFramePr>
          <p:cNvPr id="5" name="Table 2">
            <a:extLst>
              <a:ext uri="{FF2B5EF4-FFF2-40B4-BE49-F238E27FC236}">
                <a16:creationId xmlns:a16="http://schemas.microsoft.com/office/drawing/2014/main" id="{9008562A-B977-4BAC-B95B-2204E3BAD8ED}"/>
              </a:ext>
            </a:extLst>
          </p:cNvPr>
          <p:cNvGraphicFramePr>
            <a:graphicFrameLocks noGrp="1"/>
          </p:cNvGraphicFramePr>
          <p:nvPr/>
        </p:nvGraphicFramePr>
        <p:xfrm>
          <a:off x="2631440" y="4178700"/>
          <a:ext cx="6929120" cy="1828800"/>
        </p:xfrm>
        <a:graphic>
          <a:graphicData uri="http://schemas.openxmlformats.org/drawingml/2006/table">
            <a:tbl>
              <a:tblPr firstRow="1" bandRow="1">
                <a:tableStyleId>{5C22544A-7EE6-4342-B048-85BDC9FD1C3A}</a:tableStyleId>
              </a:tblPr>
              <a:tblGrid>
                <a:gridCol w="3079456">
                  <a:extLst>
                    <a:ext uri="{9D8B030D-6E8A-4147-A177-3AD203B41FA5}">
                      <a16:colId xmlns:a16="http://schemas.microsoft.com/office/drawing/2014/main" val="381295320"/>
                    </a:ext>
                  </a:extLst>
                </a:gridCol>
                <a:gridCol w="3849664">
                  <a:extLst>
                    <a:ext uri="{9D8B030D-6E8A-4147-A177-3AD203B41FA5}">
                      <a16:colId xmlns:a16="http://schemas.microsoft.com/office/drawing/2014/main" val="932764213"/>
                    </a:ext>
                  </a:extLst>
                </a:gridCol>
              </a:tblGrid>
              <a:tr h="0">
                <a:tc>
                  <a:txBody>
                    <a:bodyPr/>
                    <a:lstStyle/>
                    <a:p>
                      <a:r>
                        <a:rPr lang="en-US" sz="2400" dirty="0"/>
                        <a:t>Register</a:t>
                      </a:r>
                    </a:p>
                  </a:txBody>
                  <a:tcPr/>
                </a:tc>
                <a:tc>
                  <a:txBody>
                    <a:bodyPr/>
                    <a:lstStyle/>
                    <a:p>
                      <a:r>
                        <a:rPr lang="en-US" sz="2400" dirty="0"/>
                        <a:t>Memory-Mapped Address</a:t>
                      </a:r>
                    </a:p>
                  </a:txBody>
                  <a:tcPr/>
                </a:tc>
                <a:extLst>
                  <a:ext uri="{0D108BD9-81ED-4DB2-BD59-A6C34878D82A}">
                    <a16:rowId xmlns:a16="http://schemas.microsoft.com/office/drawing/2014/main" val="374384870"/>
                  </a:ext>
                </a:extLst>
              </a:tr>
              <a:tr h="426913">
                <a:tc>
                  <a:txBody>
                    <a:bodyPr/>
                    <a:lstStyle/>
                    <a:p>
                      <a:r>
                        <a:rPr lang="en-US" sz="2400" dirty="0"/>
                        <a:t>Read Register</a:t>
                      </a:r>
                    </a:p>
                  </a:txBody>
                  <a:tcPr/>
                </a:tc>
                <a:tc>
                  <a:txBody>
                    <a:bodyPr/>
                    <a:lstStyle/>
                    <a:p>
                      <a:r>
                        <a:rPr lang="en-US" sz="2400" dirty="0"/>
                        <a:t>0x80001400</a:t>
                      </a:r>
                    </a:p>
                  </a:txBody>
                  <a:tcPr/>
                </a:tc>
                <a:extLst>
                  <a:ext uri="{0D108BD9-81ED-4DB2-BD59-A6C34878D82A}">
                    <a16:rowId xmlns:a16="http://schemas.microsoft.com/office/drawing/2014/main" val="2414785385"/>
                  </a:ext>
                </a:extLst>
              </a:tr>
              <a:tr h="426913">
                <a:tc>
                  <a:txBody>
                    <a:bodyPr/>
                    <a:lstStyle/>
                    <a:p>
                      <a:r>
                        <a:rPr lang="en-US" sz="2400" dirty="0"/>
                        <a:t>Write Register</a:t>
                      </a:r>
                    </a:p>
                  </a:txBody>
                  <a:tcPr/>
                </a:tc>
                <a:tc>
                  <a:txBody>
                    <a:bodyPr/>
                    <a:lstStyle/>
                    <a:p>
                      <a:r>
                        <a:rPr lang="en-US" sz="2400" dirty="0"/>
                        <a:t>0x80001404</a:t>
                      </a:r>
                    </a:p>
                  </a:txBody>
                  <a:tcPr/>
                </a:tc>
                <a:extLst>
                  <a:ext uri="{0D108BD9-81ED-4DB2-BD59-A6C34878D82A}">
                    <a16:rowId xmlns:a16="http://schemas.microsoft.com/office/drawing/2014/main" val="3639738799"/>
                  </a:ext>
                </a:extLst>
              </a:tr>
              <a:tr h="426913">
                <a:tc>
                  <a:txBody>
                    <a:bodyPr/>
                    <a:lstStyle/>
                    <a:p>
                      <a:r>
                        <a:rPr lang="en-US" sz="2400" dirty="0"/>
                        <a:t>Enable Register</a:t>
                      </a:r>
                    </a:p>
                  </a:txBody>
                  <a:tcPr/>
                </a:tc>
                <a:tc>
                  <a:txBody>
                    <a:bodyPr/>
                    <a:lstStyle/>
                    <a:p>
                      <a:r>
                        <a:rPr lang="en-US" sz="2400" dirty="0"/>
                        <a:t>0x80001408</a:t>
                      </a:r>
                    </a:p>
                  </a:txBody>
                  <a:tcPr/>
                </a:tc>
                <a:extLst>
                  <a:ext uri="{0D108BD9-81ED-4DB2-BD59-A6C34878D82A}">
                    <a16:rowId xmlns:a16="http://schemas.microsoft.com/office/drawing/2014/main" val="3550961722"/>
                  </a:ext>
                </a:extLst>
              </a:tr>
            </a:tbl>
          </a:graphicData>
        </a:graphic>
      </p:graphicFrame>
    </p:spTree>
    <p:extLst>
      <p:ext uri="{BB962C8B-B14F-4D97-AF65-F5344CB8AC3E}">
        <p14:creationId xmlns:p14="http://schemas.microsoft.com/office/powerpoint/2010/main" val="17168693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6: Memory-Mapped Registers</a:t>
            </a:r>
          </a:p>
        </p:txBody>
      </p:sp>
      <p:graphicFrame>
        <p:nvGraphicFramePr>
          <p:cNvPr id="6" name="Object 5">
            <a:extLst>
              <a:ext uri="{FF2B5EF4-FFF2-40B4-BE49-F238E27FC236}">
                <a16:creationId xmlns:a16="http://schemas.microsoft.com/office/drawing/2014/main" id="{D3B7003A-5C0E-46E5-B10D-B4442BEC9ECA}"/>
              </a:ext>
            </a:extLst>
          </p:cNvPr>
          <p:cNvGraphicFramePr>
            <a:graphicFrameLocks noChangeAspect="1"/>
          </p:cNvGraphicFramePr>
          <p:nvPr/>
        </p:nvGraphicFramePr>
        <p:xfrm>
          <a:off x="0" y="1635926"/>
          <a:ext cx="5219028" cy="3910853"/>
        </p:xfrm>
        <a:graphic>
          <a:graphicData uri="http://schemas.openxmlformats.org/presentationml/2006/ole">
            <mc:AlternateContent xmlns:mc="http://schemas.openxmlformats.org/markup-compatibility/2006">
              <mc:Choice xmlns:v="urn:schemas-microsoft-com:vml" Requires="v">
                <p:oleObj spid="_x0000_s101477" name="Visio" r:id="rId3" imgW="3634634" imgH="2724252" progId="Visio.Drawing.15">
                  <p:embed/>
                </p:oleObj>
              </mc:Choice>
              <mc:Fallback>
                <p:oleObj name="Visio" r:id="rId3" imgW="3634634" imgH="2724252" progId="Visio.Drawing.15">
                  <p:embed/>
                  <p:pic>
                    <p:nvPicPr>
                      <p:cNvPr id="6" name="Object 5">
                        <a:extLst>
                          <a:ext uri="{FF2B5EF4-FFF2-40B4-BE49-F238E27FC236}">
                            <a16:creationId xmlns:a16="http://schemas.microsoft.com/office/drawing/2014/main" id="{D3B7003A-5C0E-46E5-B10D-B4442BEC9ECA}"/>
                          </a:ext>
                        </a:extLst>
                      </p:cNvPr>
                      <p:cNvPicPr/>
                      <p:nvPr/>
                    </p:nvPicPr>
                    <p:blipFill>
                      <a:blip r:embed="rId4"/>
                      <a:stretch>
                        <a:fillRect/>
                      </a:stretch>
                    </p:blipFill>
                    <p:spPr>
                      <a:xfrm>
                        <a:off x="0" y="1635926"/>
                        <a:ext cx="5219028" cy="3910853"/>
                      </a:xfrm>
                      <a:prstGeom prst="rect">
                        <a:avLst/>
                      </a:prstGeom>
                    </p:spPr>
                  </p:pic>
                </p:oleObj>
              </mc:Fallback>
            </mc:AlternateContent>
          </a:graphicData>
        </a:graphic>
      </p:graphicFrame>
      <p:sp>
        <p:nvSpPr>
          <p:cNvPr id="5" name="Content Placeholder 1">
            <a:extLst>
              <a:ext uri="{FF2B5EF4-FFF2-40B4-BE49-F238E27FC236}">
                <a16:creationId xmlns:a16="http://schemas.microsoft.com/office/drawing/2014/main" id="{09666AF5-4730-4EC4-918C-2DF5400E1B09}"/>
              </a:ext>
            </a:extLst>
          </p:cNvPr>
          <p:cNvSpPr txBox="1">
            <a:spLocks/>
          </p:cNvSpPr>
          <p:nvPr/>
        </p:nvSpPr>
        <p:spPr>
          <a:xfrm>
            <a:off x="5286894" y="994394"/>
            <a:ext cx="6791287" cy="5330206"/>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300"/>
              </a:spcBef>
              <a:buNone/>
              <a:defRPr/>
            </a:pPr>
            <a:r>
              <a:rPr lang="en-US" sz="2200" b="1" dirty="0">
                <a:effectLst/>
                <a:latin typeface="Arial" panose="020B0604020202020204" pitchFamily="34" charset="0"/>
                <a:ea typeface="SimSun" panose="02010600030101010101" pitchFamily="2" charset="-122"/>
              </a:rPr>
              <a:t>Mapping LEDs &amp; Switches to GPIO pins:</a:t>
            </a:r>
          </a:p>
          <a:p>
            <a:pPr lvl="1">
              <a:spcBef>
                <a:spcPts val="300"/>
              </a:spcBef>
              <a:defRPr/>
            </a:pPr>
            <a:r>
              <a:rPr lang="en-US" sz="1800" b="1" dirty="0">
                <a:latin typeface="Arial" panose="020B0604020202020204" pitchFamily="34" charset="0"/>
                <a:ea typeface="SimSun" panose="02010600030101010101" pitchFamily="2" charset="-122"/>
              </a:rPr>
              <a:t>LEDS: </a:t>
            </a:r>
            <a:r>
              <a:rPr lang="en-US" sz="1800" dirty="0">
                <a:latin typeface="Arial" panose="020B0604020202020204" pitchFamily="34" charset="0"/>
                <a:ea typeface="SimSun" panose="02010600030101010101" pitchFamily="2" charset="-122"/>
              </a:rPr>
              <a:t>pins </a:t>
            </a:r>
            <a:r>
              <a:rPr lang="en-US" sz="1800" b="1" dirty="0">
                <a:solidFill>
                  <a:srgbClr val="0070C0"/>
                </a:solidFill>
                <a:latin typeface="Arial" panose="020B0604020202020204" pitchFamily="34" charset="0"/>
                <a:ea typeface="SimSun" panose="02010600030101010101" pitchFamily="2" charset="-122"/>
              </a:rPr>
              <a:t>[15:0]  </a:t>
            </a:r>
            <a:r>
              <a:rPr lang="en-US" sz="1800" dirty="0">
                <a:latin typeface="Arial" panose="020B0604020202020204" pitchFamily="34" charset="0"/>
                <a:ea typeface="SimSun" panose="02010600030101010101" pitchFamily="2" charset="-122"/>
              </a:rPr>
              <a:t>(outputs of processor)</a:t>
            </a:r>
          </a:p>
          <a:p>
            <a:pPr lvl="1">
              <a:spcBef>
                <a:spcPts val="300"/>
              </a:spcBef>
              <a:defRPr/>
            </a:pPr>
            <a:r>
              <a:rPr lang="en-US" sz="1800" b="1" dirty="0">
                <a:latin typeface="Arial" panose="020B0604020202020204" pitchFamily="34" charset="0"/>
                <a:ea typeface="SimSun" panose="02010600030101010101" pitchFamily="2" charset="-122"/>
              </a:rPr>
              <a:t>Switches: </a:t>
            </a:r>
            <a:r>
              <a:rPr lang="en-US" sz="1800" dirty="0">
                <a:latin typeface="Arial" panose="020B0604020202020204" pitchFamily="34" charset="0"/>
                <a:ea typeface="SimSun" panose="02010600030101010101" pitchFamily="2" charset="-122"/>
              </a:rPr>
              <a:t>pins </a:t>
            </a:r>
            <a:r>
              <a:rPr lang="en-US" sz="1800" b="1" dirty="0">
                <a:solidFill>
                  <a:srgbClr val="0070C0"/>
                </a:solidFill>
                <a:latin typeface="Arial" panose="020B0604020202020204" pitchFamily="34" charset="0"/>
                <a:ea typeface="SimSun" panose="02010600030101010101" pitchFamily="2" charset="-122"/>
              </a:rPr>
              <a:t>[31:16] </a:t>
            </a:r>
            <a:r>
              <a:rPr lang="en-US" sz="1800" dirty="0">
                <a:latin typeface="Arial" panose="020B0604020202020204" pitchFamily="34" charset="0"/>
                <a:ea typeface="SimSun" panose="02010600030101010101" pitchFamily="2" charset="-122"/>
              </a:rPr>
              <a:t>(inputs to processor)</a:t>
            </a:r>
          </a:p>
          <a:p>
            <a:pPr marL="0" indent="0">
              <a:spcBef>
                <a:spcPts val="300"/>
              </a:spcBef>
              <a:buNone/>
              <a:defRPr/>
            </a:pPr>
            <a:r>
              <a:rPr lang="en-US" sz="2200" b="1" dirty="0">
                <a:effectLst/>
                <a:latin typeface="Arial" panose="020B0604020202020204" pitchFamily="34" charset="0"/>
                <a:ea typeface="SimSun" panose="02010600030101010101" pitchFamily="2" charset="-122"/>
              </a:rPr>
              <a:t>Configure GPIO:</a:t>
            </a:r>
          </a:p>
          <a:p>
            <a:pPr lvl="1">
              <a:spcBef>
                <a:spcPts val="300"/>
              </a:spcBef>
              <a:defRPr/>
            </a:pPr>
            <a:r>
              <a:rPr lang="en-US" sz="1800" dirty="0">
                <a:latin typeface="Arial" panose="020B0604020202020204" pitchFamily="34" charset="0"/>
                <a:ea typeface="SimSun" panose="02010600030101010101" pitchFamily="2" charset="-122"/>
              </a:rPr>
              <a:t>Enable Register = 0x0000FFFF (1 = output, 0 = input)</a:t>
            </a:r>
          </a:p>
          <a:p>
            <a:pPr marL="0" indent="0">
              <a:spcBef>
                <a:spcPts val="300"/>
              </a:spcBef>
              <a:buNone/>
              <a:defRPr/>
            </a:pPr>
            <a:r>
              <a:rPr lang="en-US" sz="1800" dirty="0">
                <a:effectLst/>
                <a:latin typeface="Courier New" panose="02070309020205020404" pitchFamily="49" charset="0"/>
                <a:ea typeface="SimSun" panose="02010600030101010101" pitchFamily="2" charset="-122"/>
                <a:cs typeface="Courier New" panose="02070309020205020404" pitchFamily="49" charset="0"/>
              </a:rPr>
              <a:t>		li t</a:t>
            </a:r>
            <a:r>
              <a:rPr lang="en-US" sz="1800" dirty="0">
                <a:latin typeface="Courier New" panose="02070309020205020404" pitchFamily="49" charset="0"/>
                <a:ea typeface="SimSun" panose="02010600030101010101" pitchFamily="2" charset="-122"/>
                <a:cs typeface="Courier New" panose="02070309020205020404" pitchFamily="49" charset="0"/>
              </a:rPr>
              <a:t>0, 0x80001400</a:t>
            </a:r>
          </a:p>
          <a:p>
            <a:pPr marL="0" indent="0">
              <a:spcBef>
                <a:spcPts val="300"/>
              </a:spcBef>
              <a:buNone/>
              <a:defRPr/>
            </a:pPr>
            <a:r>
              <a:rPr lang="en-US" sz="1800" dirty="0">
                <a:effectLst/>
                <a:latin typeface="Courier New" panose="02070309020205020404" pitchFamily="49" charset="0"/>
                <a:ea typeface="SimSun" panose="02010600030101010101" pitchFamily="2" charset="-122"/>
                <a:cs typeface="Courier New" panose="02070309020205020404" pitchFamily="49" charset="0"/>
              </a:rPr>
              <a:t>		li t1, 0xFFFF</a:t>
            </a:r>
            <a:endParaRPr lang="en-US" sz="1800" dirty="0">
              <a:latin typeface="Courier New" panose="02070309020205020404" pitchFamily="49" charset="0"/>
              <a:ea typeface="SimSun" panose="02010600030101010101" pitchFamily="2" charset="-122"/>
              <a:cs typeface="Courier New" panose="02070309020205020404" pitchFamily="49" charset="0"/>
            </a:endParaRPr>
          </a:p>
          <a:p>
            <a:pPr marL="0" indent="0">
              <a:spcBef>
                <a:spcPts val="300"/>
              </a:spcBef>
              <a:buNone/>
              <a:defRPr/>
            </a:pPr>
            <a:r>
              <a:rPr lang="en-US" sz="1800" dirty="0">
                <a:effectLst/>
                <a:latin typeface="Courier New" panose="02070309020205020404" pitchFamily="49" charset="0"/>
                <a:ea typeface="SimSun" panose="02010600030101010101" pitchFamily="2" charset="-122"/>
                <a:cs typeface="Courier New" panose="02070309020205020404" pitchFamily="49" charset="0"/>
              </a:rPr>
              <a:t>		sw t1, 8(t0) # Enable Register = 0xFFFF</a:t>
            </a:r>
            <a:endParaRPr lang="en-US" sz="1800" dirty="0">
              <a:latin typeface="Arial" panose="020B0604020202020204" pitchFamily="34" charset="0"/>
              <a:ea typeface="SimSun" panose="02010600030101010101" pitchFamily="2" charset="-122"/>
            </a:endParaRPr>
          </a:p>
          <a:p>
            <a:pPr marL="0" indent="0">
              <a:spcBef>
                <a:spcPts val="300"/>
              </a:spcBef>
              <a:buNone/>
              <a:defRPr/>
            </a:pPr>
            <a:r>
              <a:rPr lang="en-US" sz="2200" b="1" dirty="0">
                <a:latin typeface="Arial" panose="020B0604020202020204" pitchFamily="34" charset="0"/>
                <a:ea typeface="SimSun" panose="02010600030101010101" pitchFamily="2" charset="-122"/>
              </a:rPr>
              <a:t>Write LEDs:</a:t>
            </a:r>
            <a:endParaRPr lang="en-US" sz="2200" dirty="0">
              <a:latin typeface="Arial" panose="020B0604020202020204" pitchFamily="34" charset="0"/>
              <a:ea typeface="SimSun" panose="02010600030101010101" pitchFamily="2" charset="-122"/>
            </a:endParaRPr>
          </a:p>
          <a:p>
            <a:pPr lvl="1">
              <a:spcBef>
                <a:spcPts val="300"/>
              </a:spcBef>
              <a:defRPr/>
            </a:pPr>
            <a:r>
              <a:rPr lang="en-US" sz="1800" dirty="0">
                <a:latin typeface="Arial" panose="020B0604020202020204" pitchFamily="34" charset="0"/>
                <a:ea typeface="SimSun" panose="02010600030101010101" pitchFamily="2" charset="-122"/>
              </a:rPr>
              <a:t>Write value in [15:0] to address 0x80001404</a:t>
            </a:r>
          </a:p>
          <a:p>
            <a:pPr marL="457200" lvl="1" indent="0">
              <a:spcBef>
                <a:spcPts val="300"/>
              </a:spcBef>
              <a:buNone/>
              <a:defRPr/>
            </a:pPr>
            <a:r>
              <a:rPr lang="en-US" sz="1800" dirty="0">
                <a:latin typeface="Courier New" panose="02070309020205020404" pitchFamily="49" charset="0"/>
                <a:ea typeface="SimSun" panose="02010600030101010101" pitchFamily="2" charset="-122"/>
                <a:cs typeface="Courier New" panose="02070309020205020404" pitchFamily="49" charset="0"/>
              </a:rPr>
              <a:t>	</a:t>
            </a:r>
            <a:r>
              <a:rPr lang="en-US" sz="1800" dirty="0">
                <a:effectLst/>
                <a:latin typeface="Courier New" panose="02070309020205020404" pitchFamily="49" charset="0"/>
                <a:ea typeface="SimSun" panose="02010600030101010101" pitchFamily="2" charset="-122"/>
                <a:cs typeface="Courier New" panose="02070309020205020404" pitchFamily="49" charset="0"/>
              </a:rPr>
              <a:t>sw t3, 4(t0) # LEDs = [t3]</a:t>
            </a:r>
            <a:r>
              <a:rPr lang="en-US" sz="1800" baseline="-25000" dirty="0">
                <a:latin typeface="Courier New" panose="02070309020205020404" pitchFamily="49" charset="0"/>
                <a:ea typeface="SimSun" panose="02010600030101010101" pitchFamily="2" charset="-122"/>
                <a:cs typeface="Courier New" panose="02070309020205020404" pitchFamily="49" charset="0"/>
              </a:rPr>
              <a:t>15:0</a:t>
            </a:r>
            <a:endParaRPr lang="en-US" sz="1800" b="1" dirty="0">
              <a:latin typeface="Arial" panose="020B0604020202020204" pitchFamily="34" charset="0"/>
              <a:ea typeface="SimSun" panose="02010600030101010101" pitchFamily="2" charset="-122"/>
            </a:endParaRPr>
          </a:p>
          <a:p>
            <a:pPr marL="0" indent="0">
              <a:spcBef>
                <a:spcPts val="300"/>
              </a:spcBef>
              <a:buNone/>
              <a:defRPr/>
            </a:pPr>
            <a:r>
              <a:rPr lang="en-US" sz="2200" b="1" dirty="0">
                <a:latin typeface="Arial" panose="020B0604020202020204" pitchFamily="34" charset="0"/>
                <a:ea typeface="SimSun" panose="02010600030101010101" pitchFamily="2" charset="-122"/>
              </a:rPr>
              <a:t>Read Switches:</a:t>
            </a:r>
            <a:endParaRPr lang="en-US" sz="2200" dirty="0">
              <a:latin typeface="Arial" panose="020B0604020202020204" pitchFamily="34" charset="0"/>
              <a:ea typeface="SimSun" panose="02010600030101010101" pitchFamily="2" charset="-122"/>
            </a:endParaRPr>
          </a:p>
          <a:p>
            <a:pPr lvl="1">
              <a:spcBef>
                <a:spcPts val="300"/>
              </a:spcBef>
              <a:defRPr/>
            </a:pPr>
            <a:r>
              <a:rPr lang="en-US" sz="1800" dirty="0">
                <a:latin typeface="Arial" panose="020B0604020202020204" pitchFamily="34" charset="0"/>
                <a:ea typeface="SimSun" panose="02010600030101010101" pitchFamily="2" charset="-122"/>
              </a:rPr>
              <a:t>Read switches in bits [31:16] from address 0x80001400</a:t>
            </a:r>
          </a:p>
          <a:p>
            <a:pPr lvl="1">
              <a:spcBef>
                <a:spcPts val="300"/>
              </a:spcBef>
              <a:defRPr/>
            </a:pPr>
            <a:r>
              <a:rPr lang="en-US" sz="1800" dirty="0">
                <a:latin typeface="Arial" panose="020B0604020202020204" pitchFamily="34" charset="0"/>
                <a:ea typeface="SimSun" panose="02010600030101010101" pitchFamily="2" charset="-122"/>
              </a:rPr>
              <a:t>Shift right by 16 bits to put value in lower 16 bits</a:t>
            </a:r>
          </a:p>
          <a:p>
            <a:pPr marL="457200" lvl="1" indent="0">
              <a:spcBef>
                <a:spcPts val="300"/>
              </a:spcBef>
              <a:buNone/>
              <a:defRPr/>
            </a:pPr>
            <a:r>
              <a:rPr lang="en-US" sz="1800" dirty="0">
                <a:latin typeface="Courier New" panose="02070309020205020404" pitchFamily="49" charset="0"/>
                <a:ea typeface="SimSun" panose="02010600030101010101" pitchFamily="2" charset="-122"/>
                <a:cs typeface="Courier New" panose="02070309020205020404" pitchFamily="49" charset="0"/>
              </a:rPr>
              <a:t>	</a:t>
            </a:r>
            <a:r>
              <a:rPr lang="en-US" sz="1800" dirty="0">
                <a:effectLst/>
                <a:latin typeface="Courier New" panose="02070309020205020404" pitchFamily="49" charset="0"/>
                <a:ea typeface="SimSun" panose="02010600030101010101" pitchFamily="2" charset="-122"/>
                <a:cs typeface="Courier New" panose="02070309020205020404" pitchFamily="49" charset="0"/>
              </a:rPr>
              <a:t>lw   t5, 0(t0)  # [t5]</a:t>
            </a:r>
            <a:r>
              <a:rPr lang="en-US" sz="1800" baseline="-25000" dirty="0">
                <a:latin typeface="Courier New" panose="02070309020205020404" pitchFamily="49" charset="0"/>
                <a:ea typeface="SimSun" panose="02010600030101010101" pitchFamily="2" charset="-122"/>
                <a:cs typeface="Courier New" panose="02070309020205020404" pitchFamily="49" charset="0"/>
              </a:rPr>
              <a:t>31:16</a:t>
            </a:r>
            <a:r>
              <a:rPr lang="en-US" sz="1800" dirty="0">
                <a:effectLst/>
                <a:latin typeface="Courier New" panose="02070309020205020404" pitchFamily="49" charset="0"/>
                <a:ea typeface="SimSun" panose="02010600030101010101" pitchFamily="2" charset="-122"/>
                <a:cs typeface="Courier New" panose="02070309020205020404" pitchFamily="49" charset="0"/>
              </a:rPr>
              <a:t> = switch values</a:t>
            </a:r>
          </a:p>
          <a:p>
            <a:pPr marL="457200" lvl="1" indent="0">
              <a:spcBef>
                <a:spcPts val="300"/>
              </a:spcBef>
              <a:buNone/>
              <a:defRPr/>
            </a:pPr>
            <a:r>
              <a:rPr lang="en-US" sz="1800" dirty="0">
                <a:latin typeface="Courier New" panose="02070309020205020404" pitchFamily="49" charset="0"/>
                <a:ea typeface="SimSun" panose="02010600030101010101" pitchFamily="2" charset="-122"/>
                <a:cs typeface="Courier New" panose="02070309020205020404" pitchFamily="49" charset="0"/>
              </a:rPr>
              <a:t>	srli t5, t5, 16 # </a:t>
            </a:r>
            <a:r>
              <a:rPr lang="en-US" sz="1800" dirty="0">
                <a:effectLst/>
                <a:latin typeface="Courier New" panose="02070309020205020404" pitchFamily="49" charset="0"/>
                <a:ea typeface="SimSun" panose="02010600030101010101" pitchFamily="2" charset="-122"/>
                <a:cs typeface="Courier New" panose="02070309020205020404" pitchFamily="49" charset="0"/>
              </a:rPr>
              <a:t>[t5]</a:t>
            </a:r>
            <a:r>
              <a:rPr lang="en-US" sz="1800" baseline="-25000" dirty="0">
                <a:effectLst/>
                <a:latin typeface="Courier New" panose="02070309020205020404" pitchFamily="49" charset="0"/>
                <a:ea typeface="SimSun" panose="02010600030101010101" pitchFamily="2" charset="-122"/>
                <a:cs typeface="Courier New" panose="02070309020205020404" pitchFamily="49" charset="0"/>
              </a:rPr>
              <a:t>15</a:t>
            </a:r>
            <a:r>
              <a:rPr lang="en-US" sz="1800" baseline="-25000" dirty="0">
                <a:latin typeface="Courier New" panose="02070309020205020404" pitchFamily="49" charset="0"/>
                <a:ea typeface="SimSun" panose="02010600030101010101" pitchFamily="2" charset="-122"/>
                <a:cs typeface="Courier New" panose="02070309020205020404" pitchFamily="49" charset="0"/>
              </a:rPr>
              <a:t>:0</a:t>
            </a:r>
            <a:r>
              <a:rPr lang="en-US" sz="1800" dirty="0">
                <a:effectLst/>
                <a:latin typeface="Courier New" panose="02070309020205020404" pitchFamily="49" charset="0"/>
                <a:ea typeface="SimSun" panose="02010600030101010101" pitchFamily="2" charset="-122"/>
                <a:cs typeface="Courier New" panose="02070309020205020404" pitchFamily="49" charset="0"/>
              </a:rPr>
              <a:t> = switch values</a:t>
            </a:r>
            <a:endParaRPr lang="en-US" sz="1800" dirty="0">
              <a:latin typeface="Arial" panose="020B0604020202020204" pitchFamily="34" charset="0"/>
              <a:ea typeface="SimSun" panose="02010600030101010101" pitchFamily="2" charset="-122"/>
            </a:endParaRPr>
          </a:p>
        </p:txBody>
      </p:sp>
      <p:sp>
        <p:nvSpPr>
          <p:cNvPr id="7" name="TextBox 6">
            <a:extLst>
              <a:ext uri="{FF2B5EF4-FFF2-40B4-BE49-F238E27FC236}">
                <a16:creationId xmlns:a16="http://schemas.microsoft.com/office/drawing/2014/main" id="{978B02DC-2EE8-4683-BB64-6AE8A4639BFC}"/>
              </a:ext>
            </a:extLst>
          </p:cNvPr>
          <p:cNvSpPr txBox="1"/>
          <p:nvPr/>
        </p:nvSpPr>
        <p:spPr>
          <a:xfrm>
            <a:off x="945259" y="5555829"/>
            <a:ext cx="4575261" cy="307777"/>
          </a:xfrm>
          <a:prstGeom prst="rect">
            <a:avLst/>
          </a:prstGeom>
          <a:noFill/>
        </p:spPr>
        <p:txBody>
          <a:bodyPr wrap="square">
            <a:spAutoFit/>
          </a:bodyPr>
          <a:lstStyle/>
          <a:p>
            <a:r>
              <a:rPr lang="en-GB" sz="1400" dirty="0">
                <a:effectLst/>
                <a:latin typeface="Arial" panose="020B0604020202020204" pitchFamily="34" charset="0"/>
                <a:ea typeface="SimSun" panose="02010600030101010101" pitchFamily="2" charset="-122"/>
                <a:cs typeface="Times New Roman" panose="02020603050405020304" pitchFamily="18" charset="0"/>
              </a:rPr>
              <a:t>figure of board from https://reference.digilentinc.com/</a:t>
            </a:r>
            <a:endParaRPr lang="en-US" sz="1400" dirty="0"/>
          </a:p>
        </p:txBody>
      </p:sp>
    </p:spTree>
    <p:extLst>
      <p:ext uri="{BB962C8B-B14F-4D97-AF65-F5344CB8AC3E}">
        <p14:creationId xmlns:p14="http://schemas.microsoft.com/office/powerpoint/2010/main" val="36300000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6: Fundamental Exercises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012257"/>
            <a:ext cx="11468213" cy="5096807"/>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t>Exercise 1. </a:t>
            </a:r>
            <a:r>
              <a:rPr lang="en-US" dirty="0"/>
              <a:t>Write a RISC-V assembly program and a C program that shows a block of four lit LEDs that repeatedly moves from one side of the 16 LEDs available on the board to the other. Also include two switches that control the speed and direction. Switch[0] changes the speed and Switch[1] changes the direction as follows: </a:t>
            </a:r>
          </a:p>
          <a:p>
            <a:pPr lvl="1"/>
            <a:r>
              <a:rPr lang="en-US" dirty="0"/>
              <a:t>If Switch[0] is ON (high), the lit LEDs should move quickly. Otherwise, the lit LEDs should move slowly. You may define what “quickly” and “slowly” mean, but either speed must be visible, and you must be able to detect a difference in speed just by looking at it. </a:t>
            </a:r>
          </a:p>
          <a:p>
            <a:pPr lvl="1"/>
            <a:r>
              <a:rPr lang="en-US" dirty="0"/>
              <a:t>If Switch[1] is ON (high), the lit LEDs should repeatedly move from right-to-left (they start back at the right when they reach the left-most LED). Otherwise, the lit LEDs should repeatedly move from left-to-right. </a:t>
            </a:r>
          </a:p>
        </p:txBody>
      </p:sp>
    </p:spTree>
    <p:extLst>
      <p:ext uri="{BB962C8B-B14F-4D97-AF65-F5344CB8AC3E}">
        <p14:creationId xmlns:p14="http://schemas.microsoft.com/office/powerpoint/2010/main" val="290817096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6: GPIO Low-Level Implementation</a:t>
            </a:r>
          </a:p>
        </p:txBody>
      </p:sp>
      <p:sp>
        <p:nvSpPr>
          <p:cNvPr id="13" name="Content Placeholder 1">
            <a:extLst>
              <a:ext uri="{FF2B5EF4-FFF2-40B4-BE49-F238E27FC236}">
                <a16:creationId xmlns:a16="http://schemas.microsoft.com/office/drawing/2014/main" id="{19349055-132D-40FF-B6E7-C4CDF7611DA4}"/>
              </a:ext>
            </a:extLst>
          </p:cNvPr>
          <p:cNvSpPr txBox="1">
            <a:spLocks/>
          </p:cNvSpPr>
          <p:nvPr/>
        </p:nvSpPr>
        <p:spPr>
          <a:xfrm>
            <a:off x="144052" y="914399"/>
            <a:ext cx="11893937" cy="195391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b="1" dirty="0">
                <a:effectLst/>
                <a:latin typeface="Arial" panose="020B0604020202020204" pitchFamily="34" charset="0"/>
                <a:ea typeface="SimSun" panose="02010600030101010101" pitchFamily="2" charset="-122"/>
              </a:rPr>
              <a:t>Divided in 3 main parts</a:t>
            </a:r>
          </a:p>
          <a:p>
            <a:pPr lvl="1">
              <a:defRPr/>
            </a:pPr>
            <a:r>
              <a:rPr lang="en-US" sz="2000" dirty="0" err="1">
                <a:latin typeface="Arial" panose="020B0604020202020204" pitchFamily="34" charset="0"/>
                <a:ea typeface="SimSun" panose="02010600030101010101" pitchFamily="2" charset="-122"/>
              </a:rPr>
              <a:t>RVfpgaNexys’s</a:t>
            </a:r>
            <a:r>
              <a:rPr lang="en-US" sz="2000" dirty="0">
                <a:latin typeface="Arial" panose="020B0604020202020204" pitchFamily="34" charset="0"/>
                <a:ea typeface="SimSun" panose="02010600030101010101" pitchFamily="2" charset="-122"/>
              </a:rPr>
              <a:t> external connection to the on-board LEDs/Switches (left shaded region)</a:t>
            </a:r>
          </a:p>
          <a:p>
            <a:pPr lvl="1">
              <a:defRPr/>
            </a:pPr>
            <a:r>
              <a:rPr lang="en-US" sz="2000" dirty="0">
                <a:latin typeface="Arial" panose="020B0604020202020204" pitchFamily="34" charset="0"/>
                <a:ea typeface="SimSun" panose="02010600030101010101" pitchFamily="2" charset="-122"/>
              </a:rPr>
              <a:t>Integration of the GPIO module into </a:t>
            </a:r>
            <a:r>
              <a:rPr lang="en-US" sz="2000" dirty="0" err="1">
                <a:latin typeface="Arial" panose="020B0604020202020204" pitchFamily="34" charset="0"/>
                <a:ea typeface="SimSun" panose="02010600030101010101" pitchFamily="2" charset="-122"/>
              </a:rPr>
              <a:t>SweRVolfX</a:t>
            </a:r>
            <a:r>
              <a:rPr lang="en-US" sz="2000" dirty="0">
                <a:latin typeface="Arial" panose="020B0604020202020204" pitchFamily="34" charset="0"/>
                <a:ea typeface="SimSun" panose="02010600030101010101" pitchFamily="2" charset="-122"/>
              </a:rPr>
              <a:t> (middle shaded region)</a:t>
            </a:r>
          </a:p>
          <a:p>
            <a:pPr lvl="1">
              <a:defRPr/>
            </a:pPr>
            <a:r>
              <a:rPr lang="en-US" sz="2000" dirty="0">
                <a:latin typeface="Arial" panose="020B0604020202020204" pitchFamily="34" charset="0"/>
                <a:ea typeface="SimSun" panose="02010600030101010101" pitchFamily="2" charset="-122"/>
              </a:rPr>
              <a:t>Connection between the GPIO and the SweRV EH1 (right shaded region)</a:t>
            </a:r>
          </a:p>
        </p:txBody>
      </p:sp>
      <p:pic>
        <p:nvPicPr>
          <p:cNvPr id="7" name="Imagen 6"/>
          <p:cNvPicPr>
            <a:picLocks noChangeAspect="1"/>
          </p:cNvPicPr>
          <p:nvPr/>
        </p:nvPicPr>
        <p:blipFill>
          <a:blip r:embed="rId2"/>
          <a:stretch>
            <a:fillRect/>
          </a:stretch>
        </p:blipFill>
        <p:spPr>
          <a:xfrm>
            <a:off x="3299976" y="2858318"/>
            <a:ext cx="5490647" cy="3154771"/>
          </a:xfrm>
          <a:prstGeom prst="rect">
            <a:avLst/>
          </a:prstGeom>
        </p:spPr>
      </p:pic>
    </p:spTree>
    <p:extLst>
      <p:ext uri="{BB962C8B-B14F-4D97-AF65-F5344CB8AC3E}">
        <p14:creationId xmlns:p14="http://schemas.microsoft.com/office/powerpoint/2010/main" val="83894329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6: External connection</a:t>
            </a:r>
          </a:p>
        </p:txBody>
      </p:sp>
      <p:sp>
        <p:nvSpPr>
          <p:cNvPr id="13" name="Content Placeholder 1">
            <a:extLst>
              <a:ext uri="{FF2B5EF4-FFF2-40B4-BE49-F238E27FC236}">
                <a16:creationId xmlns:a16="http://schemas.microsoft.com/office/drawing/2014/main" id="{19349055-132D-40FF-B6E7-C4CDF7611DA4}"/>
              </a:ext>
            </a:extLst>
          </p:cNvPr>
          <p:cNvSpPr txBox="1">
            <a:spLocks/>
          </p:cNvSpPr>
          <p:nvPr/>
        </p:nvSpPr>
        <p:spPr>
          <a:xfrm>
            <a:off x="683289" y="885679"/>
            <a:ext cx="10791930" cy="205849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400" dirty="0">
                <a:latin typeface="Arial" panose="020B0604020202020204" pitchFamily="34" charset="0"/>
                <a:ea typeface="SimSun" panose="02010600030101010101" pitchFamily="2" charset="-122"/>
                <a:cs typeface="Times New Roman" panose="02020603050405020304" pitchFamily="18" charset="0"/>
              </a:rPr>
              <a:t>File </a:t>
            </a:r>
            <a:r>
              <a:rPr lang="en-GB" sz="2400" b="1" dirty="0" err="1">
                <a:latin typeface="Arial" panose="020B0604020202020204" pitchFamily="34" charset="0"/>
                <a:ea typeface="SimSun" panose="02010600030101010101" pitchFamily="2" charset="-122"/>
                <a:cs typeface="Times New Roman" panose="02020603050405020304" pitchFamily="18" charset="0"/>
              </a:rPr>
              <a:t>rvfpganexys.xdc</a:t>
            </a:r>
            <a:r>
              <a:rPr lang="en-GB" sz="2400" dirty="0">
                <a:latin typeface="Arial" panose="020B0604020202020204" pitchFamily="34" charset="0"/>
                <a:ea typeface="SimSun" panose="02010600030101010101" pitchFamily="2" charset="-122"/>
                <a:cs typeface="Times New Roman" panose="02020603050405020304" pitchFamily="18" charset="0"/>
              </a:rPr>
              <a:t>: Defines the connection of i_sw[15:0] with the on-board switches and o_led[15:0] with the on-board LEDs</a:t>
            </a:r>
            <a:endParaRPr lang="es-ES" sz="2400" dirty="0"/>
          </a:p>
        </p:txBody>
      </p:sp>
      <p:pic>
        <p:nvPicPr>
          <p:cNvPr id="6" name="Imagen 5"/>
          <p:cNvPicPr>
            <a:picLocks noChangeAspect="1"/>
          </p:cNvPicPr>
          <p:nvPr/>
        </p:nvPicPr>
        <p:blipFill>
          <a:blip r:embed="rId2"/>
          <a:stretch>
            <a:fillRect/>
          </a:stretch>
        </p:blipFill>
        <p:spPr>
          <a:xfrm>
            <a:off x="3327469" y="1938159"/>
            <a:ext cx="5494984" cy="4201995"/>
          </a:xfrm>
          <a:prstGeom prst="rect">
            <a:avLst/>
          </a:prstGeom>
        </p:spPr>
      </p:pic>
    </p:spTree>
    <p:extLst>
      <p:ext uri="{BB962C8B-B14F-4D97-AF65-F5344CB8AC3E}">
        <p14:creationId xmlns:p14="http://schemas.microsoft.com/office/powerpoint/2010/main" val="88604379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6: Integration into RVfpga</a:t>
            </a:r>
          </a:p>
        </p:txBody>
      </p:sp>
      <p:sp>
        <p:nvSpPr>
          <p:cNvPr id="8" name="Content Placeholder 1">
            <a:extLst>
              <a:ext uri="{FF2B5EF4-FFF2-40B4-BE49-F238E27FC236}">
                <a16:creationId xmlns:a16="http://schemas.microsoft.com/office/drawing/2014/main" id="{19349055-132D-40FF-B6E7-C4CDF7611DA4}"/>
              </a:ext>
            </a:extLst>
          </p:cNvPr>
          <p:cNvSpPr txBox="1">
            <a:spLocks/>
          </p:cNvSpPr>
          <p:nvPr/>
        </p:nvSpPr>
        <p:spPr>
          <a:xfrm>
            <a:off x="683289" y="885679"/>
            <a:ext cx="10791930" cy="205849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400" dirty="0">
                <a:latin typeface="Arial" panose="020B0604020202020204" pitchFamily="34" charset="0"/>
                <a:ea typeface="SimSun" panose="02010600030101010101" pitchFamily="2" charset="-122"/>
                <a:cs typeface="Times New Roman" panose="02020603050405020304" pitchFamily="18" charset="0"/>
              </a:rPr>
              <a:t>File </a:t>
            </a:r>
            <a:r>
              <a:rPr lang="en-GB" sz="2400" b="1" dirty="0">
                <a:latin typeface="Arial" panose="020B0604020202020204" pitchFamily="34" charset="0"/>
                <a:ea typeface="SimSun" panose="02010600030101010101" pitchFamily="2" charset="-122"/>
                <a:cs typeface="Times New Roman" panose="02020603050405020304" pitchFamily="18" charset="0"/>
              </a:rPr>
              <a:t>swervolf_core.v</a:t>
            </a:r>
            <a:r>
              <a:rPr lang="en-GB" sz="2400" dirty="0">
                <a:latin typeface="Arial" panose="020B0604020202020204" pitchFamily="34" charset="0"/>
                <a:ea typeface="SimSun" panose="02010600030101010101" pitchFamily="2" charset="-122"/>
                <a:cs typeface="Times New Roman" panose="02020603050405020304" pitchFamily="18" charset="0"/>
              </a:rPr>
              <a:t>: </a:t>
            </a:r>
            <a:r>
              <a:rPr lang="en-GB" sz="2400" dirty="0"/>
              <a:t>Tri-state buffers and GPIO module instantiation</a:t>
            </a:r>
          </a:p>
          <a:p>
            <a:pPr marL="0" indent="0">
              <a:buNone/>
            </a:pPr>
            <a:endParaRPr lang="es-ES" sz="2400" dirty="0"/>
          </a:p>
        </p:txBody>
      </p:sp>
      <p:pic>
        <p:nvPicPr>
          <p:cNvPr id="9" name="Imagen 8"/>
          <p:cNvPicPr>
            <a:picLocks noChangeAspect="1"/>
          </p:cNvPicPr>
          <p:nvPr/>
        </p:nvPicPr>
        <p:blipFill>
          <a:blip r:embed="rId2"/>
          <a:stretch>
            <a:fillRect/>
          </a:stretch>
        </p:blipFill>
        <p:spPr>
          <a:xfrm>
            <a:off x="294246" y="1402749"/>
            <a:ext cx="6293127" cy="4639705"/>
          </a:xfrm>
          <a:prstGeom prst="rect">
            <a:avLst/>
          </a:prstGeom>
        </p:spPr>
      </p:pic>
      <p:pic>
        <p:nvPicPr>
          <p:cNvPr id="10" name="Imagen 9"/>
          <p:cNvPicPr>
            <a:picLocks noChangeAspect="1"/>
          </p:cNvPicPr>
          <p:nvPr/>
        </p:nvPicPr>
        <p:blipFill>
          <a:blip r:embed="rId3"/>
          <a:stretch>
            <a:fillRect/>
          </a:stretch>
        </p:blipFill>
        <p:spPr>
          <a:xfrm>
            <a:off x="6889852" y="1944729"/>
            <a:ext cx="4974410" cy="3368675"/>
          </a:xfrm>
          <a:prstGeom prst="rect">
            <a:avLst/>
          </a:prstGeom>
        </p:spPr>
      </p:pic>
    </p:spTree>
    <p:extLst>
      <p:ext uri="{BB962C8B-B14F-4D97-AF65-F5344CB8AC3E}">
        <p14:creationId xmlns:p14="http://schemas.microsoft.com/office/powerpoint/2010/main" val="39010803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p:txBody>
          <a:bodyPr>
            <a:noAutofit/>
          </a:bodyPr>
          <a:lstStyle/>
          <a:p>
            <a:r>
              <a:rPr lang="en-US" b="1"/>
              <a:t>RVfpga Course</a:t>
            </a:r>
            <a:endParaRPr lang="en-US" b="1" dirty="0"/>
          </a:p>
        </p:txBody>
      </p:sp>
      <p:sp>
        <p:nvSpPr>
          <p:cNvPr id="5" name="Content Placeholder 1">
            <a:extLst>
              <a:ext uri="{FF2B5EF4-FFF2-40B4-BE49-F238E27FC236}">
                <a16:creationId xmlns:a16="http://schemas.microsoft.com/office/drawing/2014/main" id="{85FA6EB4-709A-4CF8-B1FC-5821232A6F9C}"/>
              </a:ext>
            </a:extLst>
          </p:cNvPr>
          <p:cNvSpPr txBox="1">
            <a:spLocks/>
          </p:cNvSpPr>
          <p:nvPr/>
        </p:nvSpPr>
        <p:spPr>
          <a:xfrm>
            <a:off x="111457" y="1033782"/>
            <a:ext cx="11465081" cy="524277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rgbClr val="FBB116"/>
              </a:buClr>
              <a:buSzTx/>
              <a:buFont typeface="Arial"/>
              <a:buChar char="•"/>
              <a:tabLst/>
              <a:defRPr/>
            </a:pPr>
            <a:r>
              <a:rPr lang="en-US" sz="3200" b="1" dirty="0">
                <a:solidFill>
                  <a:sysClr val="windowText" lastClr="000000"/>
                </a:solidFill>
              </a:rPr>
              <a:t>Typically 2-3 Semester Course</a:t>
            </a:r>
          </a:p>
          <a:p>
            <a:pPr lvl="1"/>
            <a:r>
              <a:rPr lang="en-US" sz="2200" dirty="0">
                <a:solidFill>
                  <a:sysClr val="windowText" lastClr="000000"/>
                </a:solidFill>
              </a:rPr>
              <a:t>Undergraduate (Labs 1-10)</a:t>
            </a:r>
          </a:p>
          <a:p>
            <a:pPr lvl="1"/>
            <a:r>
              <a:rPr lang="en-US" sz="2200" dirty="0">
                <a:solidFill>
                  <a:sysClr val="windowText" lastClr="000000"/>
                </a:solidFill>
              </a:rPr>
              <a:t>Master’s / upper division (Labs 11-20)</a:t>
            </a:r>
          </a:p>
          <a:p>
            <a:r>
              <a:rPr kumimoji="0" lang="en-US" sz="3200" b="1" i="0" u="none" strike="noStrike" kern="1200" cap="none" spc="0" normalizeH="0" baseline="0" noProof="0" dirty="0">
                <a:ln>
                  <a:noFill/>
                </a:ln>
                <a:solidFill>
                  <a:sysClr val="windowText" lastClr="000000"/>
                </a:solidFill>
                <a:effectLst/>
                <a:uLnTx/>
                <a:uFillTx/>
                <a:latin typeface="Arial"/>
                <a:ea typeface="+mn-ea"/>
                <a:cs typeface="Arial"/>
              </a:rPr>
              <a:t>Expected Prior </a:t>
            </a:r>
            <a:r>
              <a:rPr lang="en-US" sz="3200" b="1" dirty="0">
                <a:solidFill>
                  <a:sysClr val="windowText" lastClr="000000"/>
                </a:solidFill>
              </a:rPr>
              <a:t>K</a:t>
            </a:r>
            <a:r>
              <a:rPr kumimoji="0" lang="en-US" sz="3200" b="1" i="0" u="none" strike="noStrike" kern="1200" cap="none" spc="0" normalizeH="0" baseline="0" noProof="0" dirty="0" err="1">
                <a:ln>
                  <a:noFill/>
                </a:ln>
                <a:solidFill>
                  <a:sysClr val="windowText" lastClr="000000"/>
                </a:solidFill>
                <a:effectLst/>
                <a:uLnTx/>
                <a:uFillTx/>
                <a:latin typeface="Arial"/>
                <a:ea typeface="+mn-ea"/>
                <a:cs typeface="Arial"/>
              </a:rPr>
              <a:t>nowledge</a:t>
            </a:r>
            <a:r>
              <a:rPr kumimoji="0" lang="en-US" sz="3200" b="1" i="0" u="none" strike="noStrike" kern="1200" cap="none" spc="0" normalizeH="0" baseline="0" noProof="0" dirty="0">
                <a:ln>
                  <a:noFill/>
                </a:ln>
                <a:solidFill>
                  <a:sysClr val="windowText" lastClr="000000"/>
                </a:solidFill>
                <a:effectLst/>
                <a:uLnTx/>
                <a:uFillTx/>
                <a:latin typeface="Arial"/>
                <a:ea typeface="+mn-ea"/>
                <a:cs typeface="Arial"/>
              </a:rPr>
              <a:t> </a:t>
            </a:r>
          </a:p>
          <a:p>
            <a:pPr lvl="1"/>
            <a:r>
              <a:rPr lang="en-US" sz="2200" dirty="0">
                <a:solidFill>
                  <a:sysClr val="windowText" lastClr="000000"/>
                </a:solidFill>
              </a:rPr>
              <a:t>Digital design</a:t>
            </a:r>
          </a:p>
          <a:p>
            <a:pPr lvl="1"/>
            <a:r>
              <a:rPr lang="en-US" sz="2200" dirty="0">
                <a:solidFill>
                  <a:sysClr val="windowText" lastClr="000000"/>
                </a:solidFill>
              </a:rPr>
              <a:t>High-level programming (preferably C)</a:t>
            </a:r>
          </a:p>
          <a:p>
            <a:pPr lvl="1"/>
            <a:r>
              <a:rPr lang="en-US" sz="2200" dirty="0">
                <a:solidFill>
                  <a:sysClr val="windowText" lastClr="000000"/>
                </a:solidFill>
              </a:rPr>
              <a:t>Instruction set architecture / assembly programming</a:t>
            </a:r>
          </a:p>
          <a:p>
            <a:pPr lvl="1"/>
            <a:r>
              <a:rPr lang="en-US" sz="2200" dirty="0">
                <a:solidFill>
                  <a:sysClr val="windowText" lastClr="000000"/>
                </a:solidFill>
              </a:rPr>
              <a:t>Microarchitecture</a:t>
            </a:r>
          </a:p>
          <a:p>
            <a:pPr lvl="1"/>
            <a:r>
              <a:rPr lang="en-US" sz="2200" dirty="0">
                <a:solidFill>
                  <a:sysClr val="windowText" lastClr="000000"/>
                </a:solidFill>
              </a:rPr>
              <a:t>Memory systems </a:t>
            </a:r>
          </a:p>
          <a:p>
            <a:pPr lvl="1"/>
            <a:r>
              <a:rPr lang="en-US" sz="2200" dirty="0">
                <a:solidFill>
                  <a:sysClr val="windowText" lastClr="000000"/>
                </a:solidFill>
              </a:rPr>
              <a:t>This material is covered in </a:t>
            </a:r>
            <a:r>
              <a:rPr lang="en-US" sz="2200" b="1" i="1" dirty="0"/>
              <a:t>Digital Design and Computer Architecture: RISC-V Edition</a:t>
            </a:r>
            <a:r>
              <a:rPr lang="en-US" sz="2200" dirty="0"/>
              <a:t>, Harris &amp; Harris, © Elsevier 2021. </a:t>
            </a:r>
            <a:endParaRPr kumimoji="0" lang="en-US" sz="2200" b="0" i="0" u="none" strike="noStrike" kern="1200" cap="none" spc="0" normalizeH="0" baseline="0" noProof="0" dirty="0">
              <a:ln>
                <a:noFill/>
              </a:ln>
              <a:solidFill>
                <a:sysClr val="windowText" lastClr="000000"/>
              </a:solidFill>
              <a:effectLst/>
              <a:uLnTx/>
              <a:uFillTx/>
              <a:latin typeface="Arial"/>
              <a:ea typeface="+mn-ea"/>
              <a:cs typeface="Arial"/>
            </a:endParaRPr>
          </a:p>
          <a:p>
            <a:pPr lvl="1"/>
            <a:r>
              <a:rPr kumimoji="0" lang="en-US" sz="2200" i="0" u="none" strike="noStrike" kern="1200" cap="none" spc="0" normalizeH="0" baseline="0" noProof="0" dirty="0">
                <a:ln>
                  <a:noFill/>
                </a:ln>
                <a:solidFill>
                  <a:sysClr val="windowText" lastClr="000000"/>
                </a:solidFill>
                <a:effectLst/>
                <a:uLnTx/>
                <a:uFillTx/>
                <a:latin typeface="Arial"/>
                <a:ea typeface="+mn-ea"/>
                <a:cs typeface="Arial"/>
              </a:rPr>
              <a:t>These topics are expanded on with hands-on learning throughout </a:t>
            </a:r>
            <a:r>
              <a:rPr kumimoji="0" lang="en-US" sz="2200" i="0" u="none" strike="noStrike" kern="1200" cap="none" spc="0" normalizeH="0" baseline="0" noProof="0" dirty="0" err="1">
                <a:ln>
                  <a:noFill/>
                </a:ln>
                <a:solidFill>
                  <a:sysClr val="windowText" lastClr="000000"/>
                </a:solidFill>
                <a:effectLst/>
                <a:uLnTx/>
                <a:uFillTx/>
                <a:latin typeface="Arial"/>
                <a:ea typeface="+mn-ea"/>
                <a:cs typeface="Arial"/>
              </a:rPr>
              <a:t>RVfpga</a:t>
            </a:r>
            <a:r>
              <a:rPr kumimoji="0" lang="en-US" sz="2200" i="0" u="none" strike="noStrike" kern="1200" cap="none" spc="0" normalizeH="0" baseline="0" noProof="0" dirty="0">
                <a:ln>
                  <a:noFill/>
                </a:ln>
                <a:solidFill>
                  <a:sysClr val="windowText" lastClr="000000"/>
                </a:solidFill>
                <a:effectLst/>
                <a:uLnTx/>
                <a:uFillTx/>
                <a:latin typeface="Arial"/>
                <a:ea typeface="+mn-ea"/>
                <a:cs typeface="Arial"/>
              </a:rPr>
              <a:t> course.</a:t>
            </a:r>
            <a:endParaRPr lang="en-US" sz="2200" dirty="0"/>
          </a:p>
        </p:txBody>
      </p:sp>
      <p:sp>
        <p:nvSpPr>
          <p:cNvPr id="6" name="TextBox 5">
            <a:extLst>
              <a:ext uri="{FF2B5EF4-FFF2-40B4-BE49-F238E27FC236}">
                <a16:creationId xmlns:a16="http://schemas.microsoft.com/office/drawing/2014/main" id="{CD377A74-93D2-44E5-BA46-8A2C60C4058D}"/>
              </a:ext>
            </a:extLst>
          </p:cNvPr>
          <p:cNvSpPr txBox="1"/>
          <p:nvPr/>
        </p:nvSpPr>
        <p:spPr>
          <a:xfrm>
            <a:off x="7310229" y="1431693"/>
            <a:ext cx="4482549" cy="923330"/>
          </a:xfrm>
          <a:prstGeom prst="rect">
            <a:avLst/>
          </a:prstGeom>
          <a:noFill/>
          <a:ln w="28575">
            <a:solidFill>
              <a:schemeClr val="accent1"/>
            </a:solidFill>
          </a:ln>
        </p:spPr>
        <p:txBody>
          <a:bodyPr wrap="square">
            <a:spAutoFit/>
          </a:bodyPr>
          <a:lstStyle/>
          <a:p>
            <a:r>
              <a:rPr kumimoji="0" lang="en-US" sz="1800" b="0" i="0" u="none" strike="noStrike" kern="1200" cap="none" spc="0" normalizeH="0" baseline="0" noProof="0" dirty="0">
                <a:ln>
                  <a:noFill/>
                </a:ln>
                <a:solidFill>
                  <a:sysClr val="windowText" lastClr="000000"/>
                </a:solidFill>
                <a:effectLst/>
                <a:uLnTx/>
                <a:uFillTx/>
                <a:latin typeface="Arial"/>
                <a:ea typeface="+mn-ea"/>
                <a:cs typeface="Arial"/>
              </a:rPr>
              <a:t>This section of slides covers material in the </a:t>
            </a:r>
            <a:r>
              <a:rPr kumimoji="0" lang="en-US" sz="1800" b="1" i="0" u="none" strike="noStrike" kern="1200" cap="none" spc="0" normalizeH="0" baseline="0" noProof="0" dirty="0">
                <a:ln>
                  <a:noFill/>
                </a:ln>
                <a:solidFill>
                  <a:sysClr val="windowText" lastClr="000000"/>
                </a:solidFill>
                <a:effectLst/>
                <a:uLnTx/>
                <a:uFillTx/>
                <a:latin typeface="Arial"/>
                <a:ea typeface="+mn-ea"/>
                <a:cs typeface="Arial"/>
              </a:rPr>
              <a:t>Getting Started Guide (GSG) Section 1</a:t>
            </a:r>
            <a:r>
              <a:rPr kumimoji="0" lang="en-US" sz="1800" b="0" i="0" u="none" strike="noStrike" kern="1200" cap="none" spc="0" normalizeH="0" baseline="0" noProof="0" dirty="0">
                <a:ln>
                  <a:noFill/>
                </a:ln>
                <a:solidFill>
                  <a:sysClr val="windowText" lastClr="000000"/>
                </a:solidFill>
                <a:effectLst/>
                <a:uLnTx/>
                <a:uFillTx/>
                <a:latin typeface="Arial"/>
                <a:ea typeface="+mn-ea"/>
                <a:cs typeface="Arial"/>
              </a:rPr>
              <a:t>.</a:t>
            </a:r>
            <a:endParaRPr lang="en-US" dirty="0"/>
          </a:p>
        </p:txBody>
      </p:sp>
    </p:spTree>
    <p:extLst>
      <p:ext uri="{BB962C8B-B14F-4D97-AF65-F5344CB8AC3E}">
        <p14:creationId xmlns:p14="http://schemas.microsoft.com/office/powerpoint/2010/main" val="28189880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6: Connection with SweRV EH1</a:t>
            </a:r>
          </a:p>
        </p:txBody>
      </p:sp>
      <p:sp>
        <p:nvSpPr>
          <p:cNvPr id="8" name="Content Placeholder 1">
            <a:extLst>
              <a:ext uri="{FF2B5EF4-FFF2-40B4-BE49-F238E27FC236}">
                <a16:creationId xmlns:a16="http://schemas.microsoft.com/office/drawing/2014/main" id="{19349055-132D-40FF-B6E7-C4CDF7611DA4}"/>
              </a:ext>
            </a:extLst>
          </p:cNvPr>
          <p:cNvSpPr txBox="1">
            <a:spLocks/>
          </p:cNvSpPr>
          <p:nvPr/>
        </p:nvSpPr>
        <p:spPr>
          <a:xfrm>
            <a:off x="683289" y="885679"/>
            <a:ext cx="10791930" cy="205849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400" dirty="0">
                <a:latin typeface="Arial" panose="020B0604020202020204" pitchFamily="34" charset="0"/>
                <a:ea typeface="SimSun" panose="02010600030101010101" pitchFamily="2" charset="-122"/>
                <a:cs typeface="Times New Roman" panose="02020603050405020304" pitchFamily="18" charset="0"/>
              </a:rPr>
              <a:t>File </a:t>
            </a:r>
            <a:r>
              <a:rPr lang="en-GB" sz="2400" b="1" dirty="0">
                <a:latin typeface="Arial" panose="020B0604020202020204" pitchFamily="34" charset="0"/>
                <a:ea typeface="SimSun" panose="02010600030101010101" pitchFamily="2" charset="-122"/>
                <a:cs typeface="Times New Roman" panose="02020603050405020304" pitchFamily="18" charset="0"/>
              </a:rPr>
              <a:t>wb_intercon.v</a:t>
            </a:r>
            <a:r>
              <a:rPr lang="en-GB" sz="2400" dirty="0">
                <a:latin typeface="Arial" panose="020B0604020202020204" pitchFamily="34" charset="0"/>
                <a:ea typeface="SimSun" panose="02010600030101010101" pitchFamily="2" charset="-122"/>
                <a:cs typeface="Times New Roman" panose="02020603050405020304" pitchFamily="18" charset="0"/>
              </a:rPr>
              <a:t>: 7-1 </a:t>
            </a:r>
            <a:r>
              <a:rPr lang="en-GB" sz="2400" dirty="0"/>
              <a:t>Multiplexer implementation</a:t>
            </a:r>
          </a:p>
          <a:p>
            <a:pPr marL="0" indent="0">
              <a:buNone/>
            </a:pPr>
            <a:endParaRPr lang="es-ES" sz="2400" dirty="0"/>
          </a:p>
        </p:txBody>
      </p:sp>
      <p:pic>
        <p:nvPicPr>
          <p:cNvPr id="7" name="Imagen 6"/>
          <p:cNvPicPr>
            <a:picLocks noChangeAspect="1"/>
          </p:cNvPicPr>
          <p:nvPr/>
        </p:nvPicPr>
        <p:blipFill>
          <a:blip r:embed="rId2"/>
          <a:stretch>
            <a:fillRect/>
          </a:stretch>
        </p:blipFill>
        <p:spPr>
          <a:xfrm>
            <a:off x="748944" y="1514963"/>
            <a:ext cx="10744440" cy="4473477"/>
          </a:xfrm>
          <a:prstGeom prst="rect">
            <a:avLst/>
          </a:prstGeom>
        </p:spPr>
      </p:pic>
    </p:spTree>
    <p:extLst>
      <p:ext uri="{BB962C8B-B14F-4D97-AF65-F5344CB8AC3E}">
        <p14:creationId xmlns:p14="http://schemas.microsoft.com/office/powerpoint/2010/main" val="130288956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6: Advanced Exercises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219200"/>
            <a:ext cx="11468213" cy="488986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t>Exercise 3. </a:t>
            </a:r>
            <a:r>
              <a:rPr lang="en-US" dirty="0"/>
              <a:t>Expand </a:t>
            </a:r>
            <a:r>
              <a:rPr lang="en-US" b="1" dirty="0" err="1"/>
              <a:t>RVfpgaNexys</a:t>
            </a:r>
            <a:r>
              <a:rPr lang="en-US" b="1" dirty="0"/>
              <a:t> </a:t>
            </a:r>
            <a:r>
              <a:rPr lang="en-US" dirty="0"/>
              <a:t>to support the five on-board pushbuttons. The pushbuttons are shown in Figure 22. The five buttons are named according to their location: up, down, left, right, and center – BTNU, BTND, BTNL, BTNR, BTNC. </a:t>
            </a:r>
          </a:p>
          <a:p>
            <a:endParaRPr lang="en-US" b="1" dirty="0"/>
          </a:p>
          <a:p>
            <a:r>
              <a:rPr lang="en-US" b="1" dirty="0"/>
              <a:t>Exercise 5. </a:t>
            </a:r>
            <a:r>
              <a:rPr lang="en-US" dirty="0"/>
              <a:t>Write a RISC-V assembly program and a C program that displays an increasingly incrementing binary count on the LEDs, starting at 1. Use BTNC to change the speed of the count, and BTNU to restart the count whenever it is pressed. </a:t>
            </a:r>
            <a:endParaRPr lang="en-US" b="1" dirty="0"/>
          </a:p>
        </p:txBody>
      </p:sp>
    </p:spTree>
    <p:extLst>
      <p:ext uri="{BB962C8B-B14F-4D97-AF65-F5344CB8AC3E}">
        <p14:creationId xmlns:p14="http://schemas.microsoft.com/office/powerpoint/2010/main" val="191569207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28FCAD-1214-493F-8F17-262118536C84}"/>
              </a:ext>
            </a:extLst>
          </p:cNvPr>
          <p:cNvSpPr>
            <a:spLocks noGrp="1"/>
          </p:cNvSpPr>
          <p:nvPr>
            <p:ph type="ctrTitle"/>
          </p:nvPr>
        </p:nvSpPr>
        <p:spPr/>
        <p:txBody>
          <a:bodyPr>
            <a:normAutofit/>
          </a:bodyPr>
          <a:lstStyle/>
          <a:p>
            <a:r>
              <a:rPr lang="en-US" sz="9500" dirty="0">
                <a:solidFill>
                  <a:srgbClr val="002060"/>
                </a:solidFill>
                <a:latin typeface="+mn-lt"/>
              </a:rPr>
              <a:t>Lab 7:</a:t>
            </a:r>
            <a:br>
              <a:rPr lang="en-US" sz="9500" dirty="0">
                <a:solidFill>
                  <a:srgbClr val="002060"/>
                </a:solidFill>
                <a:latin typeface="+mn-lt"/>
              </a:rPr>
            </a:br>
            <a:r>
              <a:rPr lang="en-US" sz="8700" dirty="0">
                <a:solidFill>
                  <a:srgbClr val="002060"/>
                </a:solidFill>
                <a:latin typeface="+mn-lt"/>
              </a:rPr>
              <a:t>7-Segment Displays</a:t>
            </a:r>
          </a:p>
        </p:txBody>
      </p:sp>
    </p:spTree>
    <p:extLst>
      <p:ext uri="{BB962C8B-B14F-4D97-AF65-F5344CB8AC3E}">
        <p14:creationId xmlns:p14="http://schemas.microsoft.com/office/powerpoint/2010/main" val="296169628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7: 7-Segment Displays</a:t>
            </a:r>
          </a:p>
        </p:txBody>
      </p:sp>
      <p:sp>
        <p:nvSpPr>
          <p:cNvPr id="6" name="Content Placeholder 1">
            <a:extLst>
              <a:ext uri="{FF2B5EF4-FFF2-40B4-BE49-F238E27FC236}">
                <a16:creationId xmlns:a16="http://schemas.microsoft.com/office/drawing/2014/main" id="{CD53DA81-41D2-4B15-BA04-A30A507812C1}"/>
              </a:ext>
            </a:extLst>
          </p:cNvPr>
          <p:cNvSpPr txBox="1">
            <a:spLocks/>
          </p:cNvSpPr>
          <p:nvPr/>
        </p:nvSpPr>
        <p:spPr>
          <a:xfrm>
            <a:off x="452948" y="1081027"/>
            <a:ext cx="11495212" cy="4923533"/>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a:t>Describes how the </a:t>
            </a:r>
            <a:r>
              <a:rPr lang="en-US" dirty="0" err="1"/>
              <a:t>RVfpga</a:t>
            </a:r>
            <a:r>
              <a:rPr lang="en-US" dirty="0"/>
              <a:t> System was extended to work with 7-segment displays and shows how to modify the 7-segment display controller. </a:t>
            </a:r>
          </a:p>
          <a:p>
            <a:pPr>
              <a:defRPr/>
            </a:pPr>
            <a:r>
              <a:rPr lang="en-US" dirty="0"/>
              <a:t>We first describe how the 7-segment display controller works</a:t>
            </a:r>
          </a:p>
          <a:p>
            <a:pPr>
              <a:defRPr/>
            </a:pPr>
            <a:r>
              <a:rPr lang="en-US" dirty="0"/>
              <a:t>Then we </a:t>
            </a:r>
            <a:r>
              <a:rPr lang="en-US" dirty="0" err="1"/>
              <a:t>analyse</a:t>
            </a:r>
            <a:r>
              <a:rPr lang="en-US" dirty="0"/>
              <a:t> the high-level specification of the 8-digit 7-segment display controller included in the </a:t>
            </a:r>
            <a:r>
              <a:rPr lang="en-US" dirty="0" err="1"/>
              <a:t>RVfpga</a:t>
            </a:r>
            <a:r>
              <a:rPr lang="en-US" dirty="0"/>
              <a:t> System and provide some fundamental exercises. </a:t>
            </a:r>
          </a:p>
          <a:p>
            <a:pPr>
              <a:defRPr/>
            </a:pPr>
            <a:r>
              <a:rPr lang="en-US" dirty="0"/>
              <a:t>Finally, we </a:t>
            </a:r>
            <a:r>
              <a:rPr lang="en-US" dirty="0" err="1"/>
              <a:t>analyse</a:t>
            </a:r>
            <a:r>
              <a:rPr lang="en-US" dirty="0"/>
              <a:t> the low-level implementation of this controller, perform a </a:t>
            </a:r>
            <a:r>
              <a:rPr lang="en-US" dirty="0" err="1"/>
              <a:t>Verilator</a:t>
            </a:r>
            <a:r>
              <a:rPr lang="en-US" dirty="0"/>
              <a:t> simulation and provide additional exercises where you will modify and experiment with the controller implementation.</a:t>
            </a:r>
          </a:p>
        </p:txBody>
      </p:sp>
    </p:spTree>
    <p:extLst>
      <p:ext uri="{BB962C8B-B14F-4D97-AF65-F5344CB8AC3E}">
        <p14:creationId xmlns:p14="http://schemas.microsoft.com/office/powerpoint/2010/main" val="124665517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7: Overview of 7-Segment Displays</a:t>
            </a:r>
          </a:p>
        </p:txBody>
      </p:sp>
      <p:grpSp>
        <p:nvGrpSpPr>
          <p:cNvPr id="3" name="Grupo 2"/>
          <p:cNvGrpSpPr/>
          <p:nvPr/>
        </p:nvGrpSpPr>
        <p:grpSpPr>
          <a:xfrm>
            <a:off x="332509" y="1170874"/>
            <a:ext cx="6134792" cy="3760671"/>
            <a:chOff x="332509" y="1170874"/>
            <a:chExt cx="6134792" cy="3760671"/>
          </a:xfrm>
        </p:grpSpPr>
        <p:pic>
          <p:nvPicPr>
            <p:cNvPr id="5" name="Imagen 5">
              <a:extLst>
                <a:ext uri="{FF2B5EF4-FFF2-40B4-BE49-F238E27FC236}">
                  <a16:creationId xmlns:a16="http://schemas.microsoft.com/office/drawing/2014/main" id="{6F5E1943-C957-49D4-B2F9-8DC5DD065D5E}"/>
                </a:ext>
              </a:extLst>
            </p:cNvPr>
            <p:cNvPicPr/>
            <p:nvPr/>
          </p:nvPicPr>
          <p:blipFill rotWithShape="1">
            <a:blip r:embed="rId2">
              <a:extLst>
                <a:ext uri="{28A0092B-C50C-407E-A947-70E740481C1C}">
                  <a14:useLocalDpi xmlns:a14="http://schemas.microsoft.com/office/drawing/2010/main" val="0"/>
                </a:ext>
              </a:extLst>
            </a:blip>
            <a:srcRect l="22114" r="19818" b="18220"/>
            <a:stretch/>
          </p:blipFill>
          <p:spPr>
            <a:xfrm>
              <a:off x="332509" y="1170874"/>
              <a:ext cx="6134792" cy="3760671"/>
            </a:xfrm>
            <a:prstGeom prst="rect">
              <a:avLst/>
            </a:prstGeom>
          </p:spPr>
        </p:pic>
        <p:sp>
          <p:nvSpPr>
            <p:cNvPr id="2" name="TextBox 1">
              <a:extLst>
                <a:ext uri="{FF2B5EF4-FFF2-40B4-BE49-F238E27FC236}">
                  <a16:creationId xmlns:a16="http://schemas.microsoft.com/office/drawing/2014/main" id="{0CB43B75-7126-4131-87BC-4F4DD0413CD3}"/>
                </a:ext>
              </a:extLst>
            </p:cNvPr>
            <p:cNvSpPr txBox="1"/>
            <p:nvPr/>
          </p:nvSpPr>
          <p:spPr>
            <a:xfrm>
              <a:off x="1569494" y="1573358"/>
              <a:ext cx="436728" cy="461665"/>
            </a:xfrm>
            <a:prstGeom prst="rect">
              <a:avLst/>
            </a:prstGeom>
            <a:noFill/>
          </p:spPr>
          <p:txBody>
            <a:bodyPr wrap="square" rtlCol="0">
              <a:spAutoFit/>
            </a:bodyPr>
            <a:lstStyle/>
            <a:p>
              <a:r>
                <a:rPr lang="en-US" sz="2400" b="1" dirty="0"/>
                <a:t>A</a:t>
              </a:r>
            </a:p>
          </p:txBody>
        </p:sp>
        <p:sp>
          <p:nvSpPr>
            <p:cNvPr id="7" name="TextBox 6">
              <a:extLst>
                <a:ext uri="{FF2B5EF4-FFF2-40B4-BE49-F238E27FC236}">
                  <a16:creationId xmlns:a16="http://schemas.microsoft.com/office/drawing/2014/main" id="{7031FD32-A1B9-4F9A-B25A-D8BF197CB86F}"/>
                </a:ext>
              </a:extLst>
            </p:cNvPr>
            <p:cNvSpPr txBox="1"/>
            <p:nvPr/>
          </p:nvSpPr>
          <p:spPr>
            <a:xfrm>
              <a:off x="2407123" y="2327849"/>
              <a:ext cx="697899" cy="461665"/>
            </a:xfrm>
            <a:prstGeom prst="rect">
              <a:avLst/>
            </a:prstGeom>
            <a:noFill/>
          </p:spPr>
          <p:txBody>
            <a:bodyPr wrap="square" rtlCol="0">
              <a:spAutoFit/>
            </a:bodyPr>
            <a:lstStyle/>
            <a:p>
              <a:r>
                <a:rPr lang="en-US" sz="2400" b="1" dirty="0"/>
                <a:t>B</a:t>
              </a:r>
            </a:p>
          </p:txBody>
        </p:sp>
        <p:sp>
          <p:nvSpPr>
            <p:cNvPr id="8" name="TextBox 7">
              <a:extLst>
                <a:ext uri="{FF2B5EF4-FFF2-40B4-BE49-F238E27FC236}">
                  <a16:creationId xmlns:a16="http://schemas.microsoft.com/office/drawing/2014/main" id="{EB73DE82-4D1B-44DD-AFD0-F54CE62C670B}"/>
                </a:ext>
              </a:extLst>
            </p:cNvPr>
            <p:cNvSpPr txBox="1"/>
            <p:nvPr/>
          </p:nvSpPr>
          <p:spPr>
            <a:xfrm>
              <a:off x="2286543" y="3414841"/>
              <a:ext cx="697899" cy="461665"/>
            </a:xfrm>
            <a:prstGeom prst="rect">
              <a:avLst/>
            </a:prstGeom>
            <a:noFill/>
          </p:spPr>
          <p:txBody>
            <a:bodyPr wrap="square" rtlCol="0">
              <a:spAutoFit/>
            </a:bodyPr>
            <a:lstStyle/>
            <a:p>
              <a:r>
                <a:rPr lang="en-US" sz="2400" b="1" dirty="0"/>
                <a:t>C</a:t>
              </a:r>
            </a:p>
          </p:txBody>
        </p:sp>
        <p:sp>
          <p:nvSpPr>
            <p:cNvPr id="9" name="TextBox 8">
              <a:extLst>
                <a:ext uri="{FF2B5EF4-FFF2-40B4-BE49-F238E27FC236}">
                  <a16:creationId xmlns:a16="http://schemas.microsoft.com/office/drawing/2014/main" id="{BAACCE3B-C81F-4267-9B44-6D4AD89E9FAF}"/>
                </a:ext>
              </a:extLst>
            </p:cNvPr>
            <p:cNvSpPr txBox="1"/>
            <p:nvPr/>
          </p:nvSpPr>
          <p:spPr>
            <a:xfrm>
              <a:off x="662529" y="2327850"/>
              <a:ext cx="697899" cy="461665"/>
            </a:xfrm>
            <a:prstGeom prst="rect">
              <a:avLst/>
            </a:prstGeom>
            <a:noFill/>
          </p:spPr>
          <p:txBody>
            <a:bodyPr wrap="square" rtlCol="0">
              <a:spAutoFit/>
            </a:bodyPr>
            <a:lstStyle/>
            <a:p>
              <a:r>
                <a:rPr lang="en-US" sz="2400" b="1" dirty="0"/>
                <a:t>F</a:t>
              </a:r>
            </a:p>
          </p:txBody>
        </p:sp>
        <p:sp>
          <p:nvSpPr>
            <p:cNvPr id="10" name="TextBox 9">
              <a:extLst>
                <a:ext uri="{FF2B5EF4-FFF2-40B4-BE49-F238E27FC236}">
                  <a16:creationId xmlns:a16="http://schemas.microsoft.com/office/drawing/2014/main" id="{6B055B35-37C6-4134-8B21-0D34051B0FFA}"/>
                </a:ext>
              </a:extLst>
            </p:cNvPr>
            <p:cNvSpPr txBox="1"/>
            <p:nvPr/>
          </p:nvSpPr>
          <p:spPr>
            <a:xfrm>
              <a:off x="601577" y="3414841"/>
              <a:ext cx="697899" cy="461665"/>
            </a:xfrm>
            <a:prstGeom prst="rect">
              <a:avLst/>
            </a:prstGeom>
            <a:noFill/>
          </p:spPr>
          <p:txBody>
            <a:bodyPr wrap="square" rtlCol="0">
              <a:spAutoFit/>
            </a:bodyPr>
            <a:lstStyle/>
            <a:p>
              <a:r>
                <a:rPr lang="en-US" sz="2400" b="1" dirty="0"/>
                <a:t>E</a:t>
              </a:r>
            </a:p>
          </p:txBody>
        </p:sp>
        <p:sp>
          <p:nvSpPr>
            <p:cNvPr id="11" name="TextBox 10">
              <a:extLst>
                <a:ext uri="{FF2B5EF4-FFF2-40B4-BE49-F238E27FC236}">
                  <a16:creationId xmlns:a16="http://schemas.microsoft.com/office/drawing/2014/main" id="{7B03454C-4CDD-44B3-8CC1-C78850130073}"/>
                </a:ext>
              </a:extLst>
            </p:cNvPr>
            <p:cNvSpPr txBox="1"/>
            <p:nvPr/>
          </p:nvSpPr>
          <p:spPr>
            <a:xfrm>
              <a:off x="1501969" y="2558681"/>
              <a:ext cx="436728" cy="461665"/>
            </a:xfrm>
            <a:prstGeom prst="rect">
              <a:avLst/>
            </a:prstGeom>
            <a:noFill/>
          </p:spPr>
          <p:txBody>
            <a:bodyPr wrap="square" rtlCol="0">
              <a:spAutoFit/>
            </a:bodyPr>
            <a:lstStyle/>
            <a:p>
              <a:r>
                <a:rPr lang="en-US" sz="2400" b="1" dirty="0"/>
                <a:t>G</a:t>
              </a:r>
            </a:p>
          </p:txBody>
        </p:sp>
        <p:sp>
          <p:nvSpPr>
            <p:cNvPr id="12" name="TextBox 11">
              <a:extLst>
                <a:ext uri="{FF2B5EF4-FFF2-40B4-BE49-F238E27FC236}">
                  <a16:creationId xmlns:a16="http://schemas.microsoft.com/office/drawing/2014/main" id="{9EE75910-F8B3-43FD-89F9-FAF17BF7C81C}"/>
                </a:ext>
              </a:extLst>
            </p:cNvPr>
            <p:cNvSpPr txBox="1"/>
            <p:nvPr/>
          </p:nvSpPr>
          <p:spPr>
            <a:xfrm>
              <a:off x="1371383" y="3535939"/>
              <a:ext cx="697899" cy="461665"/>
            </a:xfrm>
            <a:prstGeom prst="rect">
              <a:avLst/>
            </a:prstGeom>
            <a:noFill/>
          </p:spPr>
          <p:txBody>
            <a:bodyPr wrap="square" rtlCol="0">
              <a:spAutoFit/>
            </a:bodyPr>
            <a:lstStyle/>
            <a:p>
              <a:r>
                <a:rPr lang="en-US" sz="2400" b="1" dirty="0"/>
                <a:t>D</a:t>
              </a:r>
            </a:p>
          </p:txBody>
        </p:sp>
      </p:grpSp>
      <p:sp>
        <p:nvSpPr>
          <p:cNvPr id="14" name="Content Placeholder 1">
            <a:extLst>
              <a:ext uri="{FF2B5EF4-FFF2-40B4-BE49-F238E27FC236}">
                <a16:creationId xmlns:a16="http://schemas.microsoft.com/office/drawing/2014/main" id="{8E0F1F7E-1C05-4FC8-9F28-780193D03D39}"/>
              </a:ext>
            </a:extLst>
          </p:cNvPr>
          <p:cNvSpPr txBox="1">
            <a:spLocks/>
          </p:cNvSpPr>
          <p:nvPr/>
        </p:nvSpPr>
        <p:spPr>
          <a:xfrm>
            <a:off x="6467300" y="1187118"/>
            <a:ext cx="5290245" cy="3684139"/>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b="1" dirty="0">
                <a:effectLst/>
                <a:latin typeface="Arial" panose="020B0604020202020204" pitchFamily="34" charset="0"/>
                <a:ea typeface="SimSun" panose="02010600030101010101" pitchFamily="2" charset="-122"/>
              </a:rPr>
              <a:t>7 </a:t>
            </a:r>
            <a:r>
              <a:rPr lang="en-US" sz="3200" b="1" dirty="0">
                <a:latin typeface="Arial" panose="020B0604020202020204" pitchFamily="34" charset="0"/>
                <a:ea typeface="SimSun" panose="02010600030101010101" pitchFamily="2" charset="-122"/>
              </a:rPr>
              <a:t>LED segments: </a:t>
            </a:r>
            <a:r>
              <a:rPr lang="en-US" sz="3200" dirty="0">
                <a:latin typeface="Arial" panose="020B0604020202020204" pitchFamily="34" charset="0"/>
                <a:ea typeface="SimSun" panose="02010600030101010101" pitchFamily="2" charset="-122"/>
              </a:rPr>
              <a:t>A-G</a:t>
            </a:r>
          </a:p>
          <a:p>
            <a:pPr>
              <a:defRPr/>
            </a:pPr>
            <a:r>
              <a:rPr lang="en-US" sz="3200" b="1" dirty="0">
                <a:effectLst/>
                <a:latin typeface="Arial" panose="020B0604020202020204" pitchFamily="34" charset="0"/>
                <a:ea typeface="SimSun" panose="02010600030101010101" pitchFamily="2" charset="-122"/>
              </a:rPr>
              <a:t>Light up segments to create digit </a:t>
            </a:r>
          </a:p>
          <a:p>
            <a:pPr lvl="1">
              <a:defRPr/>
            </a:pPr>
            <a:r>
              <a:rPr lang="en-US" b="1" dirty="0">
                <a:solidFill>
                  <a:srgbClr val="FF0000"/>
                </a:solidFill>
                <a:latin typeface="Arial" panose="020B0604020202020204" pitchFamily="34" charset="0"/>
                <a:ea typeface="SimSun" panose="02010600030101010101" pitchFamily="2" charset="-122"/>
              </a:rPr>
              <a:t>1</a:t>
            </a:r>
            <a:r>
              <a:rPr lang="en-US" b="1" dirty="0">
                <a:solidFill>
                  <a:srgbClr val="FF0000"/>
                </a:solidFill>
                <a:effectLst/>
                <a:latin typeface="Arial" panose="020B0604020202020204" pitchFamily="34" charset="0"/>
                <a:ea typeface="SimSun" panose="02010600030101010101" pitchFamily="2" charset="-122"/>
              </a:rPr>
              <a:t>: </a:t>
            </a:r>
            <a:r>
              <a:rPr lang="en-US" dirty="0">
                <a:effectLst/>
                <a:latin typeface="Arial" panose="020B0604020202020204" pitchFamily="34" charset="0"/>
                <a:ea typeface="SimSun" panose="02010600030101010101" pitchFamily="2" charset="-122"/>
              </a:rPr>
              <a:t>segments B and C</a:t>
            </a:r>
          </a:p>
          <a:p>
            <a:pPr lvl="1">
              <a:defRPr/>
            </a:pPr>
            <a:r>
              <a:rPr lang="en-US" b="1" dirty="0">
                <a:solidFill>
                  <a:srgbClr val="FF0000"/>
                </a:solidFill>
                <a:latin typeface="Arial" panose="020B0604020202020204" pitchFamily="34" charset="0"/>
                <a:ea typeface="SimSun" panose="02010600030101010101" pitchFamily="2" charset="-122"/>
              </a:rPr>
              <a:t>2</a:t>
            </a:r>
            <a:r>
              <a:rPr lang="en-US" b="1" dirty="0">
                <a:solidFill>
                  <a:srgbClr val="FF0000"/>
                </a:solidFill>
                <a:effectLst/>
                <a:latin typeface="Arial" panose="020B0604020202020204" pitchFamily="34" charset="0"/>
                <a:ea typeface="SimSun" panose="02010600030101010101" pitchFamily="2" charset="-122"/>
              </a:rPr>
              <a:t>: </a:t>
            </a:r>
            <a:r>
              <a:rPr lang="en-US" dirty="0">
                <a:effectLst/>
                <a:latin typeface="Arial" panose="020B0604020202020204" pitchFamily="34" charset="0"/>
                <a:ea typeface="SimSun" panose="02010600030101010101" pitchFamily="2" charset="-122"/>
              </a:rPr>
              <a:t>segments A, B, D, E, G</a:t>
            </a:r>
          </a:p>
          <a:p>
            <a:pPr lvl="1">
              <a:defRPr/>
            </a:pPr>
            <a:r>
              <a:rPr lang="en-US" b="1" dirty="0">
                <a:solidFill>
                  <a:srgbClr val="FF0000"/>
                </a:solidFill>
                <a:latin typeface="Arial" panose="020B0604020202020204" pitchFamily="34" charset="0"/>
                <a:ea typeface="SimSun" panose="02010600030101010101" pitchFamily="2" charset="-122"/>
              </a:rPr>
              <a:t>3: </a:t>
            </a:r>
            <a:r>
              <a:rPr lang="en-US" dirty="0">
                <a:latin typeface="Arial" panose="020B0604020202020204" pitchFamily="34" charset="0"/>
                <a:ea typeface="SimSun" panose="02010600030101010101" pitchFamily="2" charset="-122"/>
              </a:rPr>
              <a:t>segments A, B, C, D, G</a:t>
            </a:r>
          </a:p>
          <a:p>
            <a:pPr lvl="1">
              <a:defRPr/>
            </a:pPr>
            <a:r>
              <a:rPr lang="en-US" dirty="0">
                <a:effectLst/>
                <a:latin typeface="Arial" panose="020B0604020202020204" pitchFamily="34" charset="0"/>
                <a:ea typeface="SimSun" panose="02010600030101010101" pitchFamily="2" charset="-122"/>
              </a:rPr>
              <a:t>etc. </a:t>
            </a:r>
          </a:p>
          <a:p>
            <a:pPr>
              <a:defRPr/>
            </a:pPr>
            <a:endParaRPr lang="en-US" sz="2200" dirty="0">
              <a:latin typeface="Courier New" panose="02070309020205020404" pitchFamily="49" charset="0"/>
              <a:ea typeface="SimSun"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0202640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7: 7-Segment Displays on Nexys A7</a:t>
            </a:r>
          </a:p>
        </p:txBody>
      </p:sp>
      <p:pic>
        <p:nvPicPr>
          <p:cNvPr id="15" name="Imagen 1">
            <a:extLst>
              <a:ext uri="{FF2B5EF4-FFF2-40B4-BE49-F238E27FC236}">
                <a16:creationId xmlns:a16="http://schemas.microsoft.com/office/drawing/2014/main" id="{583752D2-3A32-41BF-81E3-D0A9962F8862}"/>
              </a:ext>
            </a:extLst>
          </p:cNvPr>
          <p:cNvPicPr/>
          <p:nvPr/>
        </p:nvPicPr>
        <p:blipFill>
          <a:blip r:embed="rId2"/>
          <a:stretch>
            <a:fillRect/>
          </a:stretch>
        </p:blipFill>
        <p:spPr>
          <a:xfrm>
            <a:off x="814372" y="1199000"/>
            <a:ext cx="4792882" cy="4396583"/>
          </a:xfrm>
          <a:prstGeom prst="rect">
            <a:avLst/>
          </a:prstGeom>
        </p:spPr>
      </p:pic>
      <p:sp>
        <p:nvSpPr>
          <p:cNvPr id="16" name="TextBox 15">
            <a:extLst>
              <a:ext uri="{FF2B5EF4-FFF2-40B4-BE49-F238E27FC236}">
                <a16:creationId xmlns:a16="http://schemas.microsoft.com/office/drawing/2014/main" id="{43B452AE-52D6-4C13-A65E-698D8851309B}"/>
              </a:ext>
            </a:extLst>
          </p:cNvPr>
          <p:cNvSpPr txBox="1"/>
          <p:nvPr/>
        </p:nvSpPr>
        <p:spPr>
          <a:xfrm>
            <a:off x="870197" y="5670213"/>
            <a:ext cx="4575261" cy="307777"/>
          </a:xfrm>
          <a:prstGeom prst="rect">
            <a:avLst/>
          </a:prstGeom>
          <a:noFill/>
        </p:spPr>
        <p:txBody>
          <a:bodyPr wrap="square">
            <a:spAutoFit/>
          </a:bodyPr>
          <a:lstStyle/>
          <a:p>
            <a:r>
              <a:rPr lang="en-GB" sz="1400" dirty="0">
                <a:effectLst/>
                <a:latin typeface="Arial" panose="020B0604020202020204" pitchFamily="34" charset="0"/>
                <a:ea typeface="SimSun" panose="02010600030101010101" pitchFamily="2" charset="-122"/>
                <a:cs typeface="Times New Roman" panose="02020603050405020304" pitchFamily="18" charset="0"/>
              </a:rPr>
              <a:t>figure of board from https://reference.digilentinc.com/</a:t>
            </a:r>
            <a:endParaRPr lang="en-US" sz="1400" dirty="0"/>
          </a:p>
        </p:txBody>
      </p:sp>
      <p:sp>
        <p:nvSpPr>
          <p:cNvPr id="18" name="Content Placeholder 1">
            <a:extLst>
              <a:ext uri="{FF2B5EF4-FFF2-40B4-BE49-F238E27FC236}">
                <a16:creationId xmlns:a16="http://schemas.microsoft.com/office/drawing/2014/main" id="{C764AE4E-205A-4128-91D2-E22DC5E81BBD}"/>
              </a:ext>
            </a:extLst>
          </p:cNvPr>
          <p:cNvSpPr txBox="1">
            <a:spLocks/>
          </p:cNvSpPr>
          <p:nvPr/>
        </p:nvSpPr>
        <p:spPr>
          <a:xfrm>
            <a:off x="6040780" y="862300"/>
            <a:ext cx="6025789" cy="5414324"/>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300"/>
              </a:spcBef>
              <a:defRPr/>
            </a:pPr>
            <a:r>
              <a:rPr lang="en-US" sz="2400" b="1" dirty="0">
                <a:latin typeface="Arial" panose="020B0604020202020204" pitchFamily="34" charset="0"/>
                <a:ea typeface="SimSun" panose="02010600030101010101" pitchFamily="2" charset="-122"/>
              </a:rPr>
              <a:t>8-digit</a:t>
            </a:r>
            <a:r>
              <a:rPr lang="en-US" sz="2400" dirty="0">
                <a:latin typeface="Arial" panose="020B0604020202020204" pitchFamily="34" charset="0"/>
                <a:ea typeface="SimSun" panose="02010600030101010101" pitchFamily="2" charset="-122"/>
              </a:rPr>
              <a:t> 7-segment displays</a:t>
            </a:r>
            <a:endParaRPr lang="en-US" sz="2000" dirty="0">
              <a:latin typeface="Arial" panose="020B0604020202020204" pitchFamily="34" charset="0"/>
              <a:ea typeface="SimSun" panose="02010600030101010101" pitchFamily="2" charset="-122"/>
            </a:endParaRPr>
          </a:p>
          <a:p>
            <a:pPr>
              <a:spcBef>
                <a:spcPts val="300"/>
              </a:spcBef>
              <a:defRPr/>
            </a:pPr>
            <a:r>
              <a:rPr lang="en-US" sz="2400" b="1" dirty="0">
                <a:effectLst/>
                <a:latin typeface="Arial" panose="020B0604020202020204" pitchFamily="34" charset="0"/>
                <a:ea typeface="SimSun" panose="02010600030101010101" pitchFamily="2" charset="-122"/>
              </a:rPr>
              <a:t>Memory-mapped</a:t>
            </a:r>
            <a:r>
              <a:rPr lang="en-US" sz="2400" dirty="0">
                <a:effectLst/>
                <a:latin typeface="Arial" panose="020B0604020202020204" pitchFamily="34" charset="0"/>
                <a:ea typeface="SimSun" panose="02010600030101010101" pitchFamily="2" charset="-122"/>
              </a:rPr>
              <a:t> access:</a:t>
            </a:r>
            <a:endParaRPr lang="en-US" sz="2400" dirty="0">
              <a:latin typeface="Arial" panose="020B0604020202020204" pitchFamily="34" charset="0"/>
              <a:ea typeface="SimSun" panose="02010600030101010101" pitchFamily="2" charset="-122"/>
            </a:endParaRPr>
          </a:p>
          <a:p>
            <a:pPr lvl="1">
              <a:spcBef>
                <a:spcPts val="300"/>
              </a:spcBef>
              <a:defRPr/>
            </a:pPr>
            <a:r>
              <a:rPr lang="en-US" sz="2000" b="1" dirty="0">
                <a:solidFill>
                  <a:srgbClr val="0070C0"/>
                </a:solidFill>
                <a:effectLst/>
                <a:latin typeface="Arial" panose="020B0604020202020204" pitchFamily="34" charset="0"/>
                <a:ea typeface="SimSun" panose="02010600030101010101" pitchFamily="2" charset="-122"/>
              </a:rPr>
              <a:t>Enables_Reg: </a:t>
            </a:r>
            <a:r>
              <a:rPr lang="en-US" sz="2000" b="1" dirty="0">
                <a:effectLst/>
                <a:latin typeface="Arial" panose="020B0604020202020204" pitchFamily="34" charset="0"/>
                <a:ea typeface="SimSun" panose="02010600030101010101" pitchFamily="2" charset="-122"/>
              </a:rPr>
              <a:t>	</a:t>
            </a:r>
            <a:r>
              <a:rPr lang="en-US" sz="2000" dirty="0">
                <a:effectLst/>
                <a:latin typeface="Arial" panose="020B0604020202020204" pitchFamily="34" charset="0"/>
                <a:ea typeface="SimSun" panose="02010600030101010101" pitchFamily="2" charset="-122"/>
              </a:rPr>
              <a:t>0x80001038</a:t>
            </a:r>
          </a:p>
          <a:p>
            <a:pPr lvl="1">
              <a:spcBef>
                <a:spcPts val="300"/>
              </a:spcBef>
              <a:defRPr/>
            </a:pPr>
            <a:r>
              <a:rPr lang="en-US" sz="2000" b="1" dirty="0">
                <a:solidFill>
                  <a:srgbClr val="0070C0"/>
                </a:solidFill>
                <a:latin typeface="Arial" panose="020B0604020202020204" pitchFamily="34" charset="0"/>
                <a:ea typeface="SimSun" panose="02010600030101010101" pitchFamily="2" charset="-122"/>
              </a:rPr>
              <a:t>Digits_Reg: </a:t>
            </a:r>
            <a:r>
              <a:rPr lang="en-US" sz="2000" b="1" dirty="0">
                <a:latin typeface="Arial" panose="020B0604020202020204" pitchFamily="34" charset="0"/>
                <a:ea typeface="SimSun" panose="02010600030101010101" pitchFamily="2" charset="-122"/>
              </a:rPr>
              <a:t>		</a:t>
            </a:r>
            <a:r>
              <a:rPr lang="en-US" sz="2000" dirty="0">
                <a:latin typeface="Arial" panose="020B0604020202020204" pitchFamily="34" charset="0"/>
                <a:ea typeface="SimSun" panose="02010600030101010101" pitchFamily="2" charset="-122"/>
              </a:rPr>
              <a:t>0x8000103C</a:t>
            </a:r>
          </a:p>
          <a:p>
            <a:pPr>
              <a:spcBef>
                <a:spcPts val="300"/>
              </a:spcBef>
              <a:defRPr/>
            </a:pPr>
            <a:r>
              <a:rPr lang="en-US" sz="2400" b="1" dirty="0">
                <a:latin typeface="Arial" panose="020B0604020202020204" pitchFamily="34" charset="0"/>
                <a:ea typeface="SimSun" panose="02010600030101010101" pitchFamily="2" charset="-122"/>
              </a:rPr>
              <a:t>Enables </a:t>
            </a:r>
            <a:r>
              <a:rPr lang="en-US" sz="2400" dirty="0">
                <a:latin typeface="Arial" panose="020B0604020202020204" pitchFamily="34" charset="0"/>
                <a:ea typeface="SimSun" panose="02010600030101010101" pitchFamily="2" charset="-122"/>
              </a:rPr>
              <a:t>are</a:t>
            </a:r>
            <a:r>
              <a:rPr lang="en-US" sz="2400" b="1" dirty="0">
                <a:latin typeface="Arial" panose="020B0604020202020204" pitchFamily="34" charset="0"/>
                <a:ea typeface="SimSun" panose="02010600030101010101" pitchFamily="2" charset="-122"/>
              </a:rPr>
              <a:t> low-asserted</a:t>
            </a:r>
          </a:p>
          <a:p>
            <a:pPr>
              <a:spcBef>
                <a:spcPts val="300"/>
              </a:spcBef>
              <a:defRPr/>
            </a:pPr>
            <a:r>
              <a:rPr lang="en-US" sz="2400" b="1" dirty="0">
                <a:latin typeface="Arial" panose="020B0604020202020204" pitchFamily="34" charset="0"/>
                <a:ea typeface="SimSun" panose="02010600030101010101" pitchFamily="2" charset="-122"/>
              </a:rPr>
              <a:t>Example: </a:t>
            </a:r>
            <a:r>
              <a:rPr lang="en-US" sz="2400" dirty="0">
                <a:latin typeface="Arial" panose="020B0604020202020204" pitchFamily="34" charset="0"/>
                <a:ea typeface="SimSun" panose="02010600030101010101" pitchFamily="2" charset="-122"/>
              </a:rPr>
              <a:t>Display 71 on two right-most digits:</a:t>
            </a:r>
          </a:p>
          <a:p>
            <a:pPr lvl="1">
              <a:spcBef>
                <a:spcPts val="300"/>
              </a:spcBef>
              <a:defRPr/>
            </a:pPr>
            <a:r>
              <a:rPr lang="en-US" sz="2000" b="1" dirty="0">
                <a:solidFill>
                  <a:srgbClr val="0070C0"/>
                </a:solidFill>
                <a:latin typeface="Arial" panose="020B0604020202020204" pitchFamily="34" charset="0"/>
                <a:ea typeface="SimSun" panose="02010600030101010101" pitchFamily="2" charset="-122"/>
              </a:rPr>
              <a:t>Enables_Reg </a:t>
            </a:r>
            <a:r>
              <a:rPr lang="en-US" sz="2000" dirty="0">
                <a:latin typeface="Arial" panose="020B0604020202020204" pitchFamily="34" charset="0"/>
                <a:ea typeface="SimSun" panose="02010600030101010101" pitchFamily="2" charset="-122"/>
              </a:rPr>
              <a:t>= 0xFC  (0b11111100: enable two right-most digits) </a:t>
            </a:r>
          </a:p>
          <a:p>
            <a:pPr lvl="1">
              <a:spcBef>
                <a:spcPts val="300"/>
              </a:spcBef>
              <a:defRPr/>
            </a:pPr>
            <a:r>
              <a:rPr lang="en-US" sz="2000" b="1" dirty="0">
                <a:solidFill>
                  <a:srgbClr val="0070C0"/>
                </a:solidFill>
                <a:latin typeface="Arial" panose="020B0604020202020204" pitchFamily="34" charset="0"/>
                <a:ea typeface="SimSun" panose="02010600030101010101" pitchFamily="2" charset="-122"/>
              </a:rPr>
              <a:t>Digits_Reg </a:t>
            </a:r>
            <a:r>
              <a:rPr lang="en-US" sz="2000" dirty="0">
                <a:latin typeface="Arial" panose="020B0604020202020204" pitchFamily="34" charset="0"/>
                <a:ea typeface="SimSun" panose="02010600030101010101" pitchFamily="2" charset="-122"/>
              </a:rPr>
              <a:t>= 0x71</a:t>
            </a:r>
          </a:p>
          <a:p>
            <a:pPr lvl="1">
              <a:spcBef>
                <a:spcPts val="300"/>
              </a:spcBef>
              <a:defRPr/>
            </a:pPr>
            <a:r>
              <a:rPr lang="en-US" sz="2000" b="1" dirty="0">
                <a:latin typeface="Arial" panose="020B0604020202020204" pitchFamily="34" charset="0"/>
                <a:ea typeface="SimSun" panose="02010600030101010101" pitchFamily="2" charset="-122"/>
              </a:rPr>
              <a:t>Assembly:</a:t>
            </a:r>
            <a:r>
              <a:rPr lang="en-US" sz="2000" dirty="0">
                <a:latin typeface="Arial" panose="020B0604020202020204" pitchFamily="34" charset="0"/>
                <a:ea typeface="SimSun" panose="02010600030101010101" pitchFamily="2" charset="-122"/>
              </a:rPr>
              <a:t>	</a:t>
            </a:r>
            <a:r>
              <a:rPr lang="en-US" sz="2000" dirty="0">
                <a:latin typeface="Courier New" panose="02070309020205020404" pitchFamily="49" charset="0"/>
                <a:ea typeface="SimSun" panose="02010600030101010101" pitchFamily="2" charset="-122"/>
                <a:cs typeface="Courier New" panose="02070309020205020404" pitchFamily="49" charset="0"/>
              </a:rPr>
              <a:t>li t0, 0x80001038</a:t>
            </a:r>
          </a:p>
          <a:p>
            <a:pPr marL="457200" lvl="1" indent="0">
              <a:spcBef>
                <a:spcPts val="30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				li t1, 0xFC</a:t>
            </a:r>
          </a:p>
          <a:p>
            <a:pPr marL="457200" lvl="1" indent="0">
              <a:spcBef>
                <a:spcPts val="30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				li t2, 0x71</a:t>
            </a:r>
          </a:p>
          <a:p>
            <a:pPr marL="457200" lvl="1" indent="0">
              <a:spcBef>
                <a:spcPts val="30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				sw t1, 0(t0)</a:t>
            </a:r>
          </a:p>
          <a:p>
            <a:pPr marL="457200" lvl="1" indent="0">
              <a:spcBef>
                <a:spcPts val="300"/>
              </a:spcBef>
              <a:buNone/>
              <a:defRPr/>
            </a:pPr>
            <a:r>
              <a:rPr lang="en-US" sz="2000" dirty="0">
                <a:latin typeface="Courier New" panose="02070309020205020404" pitchFamily="49" charset="0"/>
                <a:ea typeface="SimSun" panose="02010600030101010101" pitchFamily="2" charset="-122"/>
                <a:cs typeface="Courier New" panose="02070309020205020404" pitchFamily="49" charset="0"/>
              </a:rPr>
              <a:t>				sw t2, 4(t0)</a:t>
            </a:r>
          </a:p>
          <a:p>
            <a:pPr lvl="1">
              <a:spcBef>
                <a:spcPts val="300"/>
              </a:spcBef>
              <a:defRPr/>
            </a:pPr>
            <a:endParaRPr lang="en-US" sz="2000" dirty="0">
              <a:effectLst/>
              <a:latin typeface="Arial" panose="020B0604020202020204" pitchFamily="34" charset="0"/>
              <a:ea typeface="SimSun" panose="02010600030101010101" pitchFamily="2" charset="-122"/>
            </a:endParaRPr>
          </a:p>
          <a:p>
            <a:pPr>
              <a:spcBef>
                <a:spcPts val="300"/>
              </a:spcBef>
              <a:defRPr/>
            </a:pPr>
            <a:endParaRPr lang="en-US" sz="2400" i="1" dirty="0">
              <a:effectLst/>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11060640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7: 7-Segment Display Hardware</a:t>
            </a:r>
          </a:p>
        </p:txBody>
      </p:sp>
      <p:pic>
        <p:nvPicPr>
          <p:cNvPr id="13" name="Imagen 6">
            <a:extLst>
              <a:ext uri="{FF2B5EF4-FFF2-40B4-BE49-F238E27FC236}">
                <a16:creationId xmlns:a16="http://schemas.microsoft.com/office/drawing/2014/main" id="{65716B8C-C22E-4B45-A2CF-4D853D3EE84C}"/>
              </a:ext>
            </a:extLst>
          </p:cNvPr>
          <p:cNvPicPr/>
          <p:nvPr/>
        </p:nvPicPr>
        <p:blipFill>
          <a:blip r:embed="rId2">
            <a:extLst>
              <a:ext uri="{28A0092B-C50C-407E-A947-70E740481C1C}">
                <a14:useLocalDpi xmlns:a14="http://schemas.microsoft.com/office/drawing/2010/main" val="0"/>
              </a:ext>
            </a:extLst>
          </a:blip>
          <a:stretch>
            <a:fillRect/>
          </a:stretch>
        </p:blipFill>
        <p:spPr>
          <a:xfrm>
            <a:off x="6267193" y="1446628"/>
            <a:ext cx="5752507" cy="2994025"/>
          </a:xfrm>
          <a:prstGeom prst="rect">
            <a:avLst/>
          </a:prstGeom>
        </p:spPr>
      </p:pic>
      <p:sp>
        <p:nvSpPr>
          <p:cNvPr id="17" name="TextBox 16">
            <a:extLst>
              <a:ext uri="{FF2B5EF4-FFF2-40B4-BE49-F238E27FC236}">
                <a16:creationId xmlns:a16="http://schemas.microsoft.com/office/drawing/2014/main" id="{164F211E-D7AB-47E6-B920-9E1C18B6D552}"/>
              </a:ext>
            </a:extLst>
          </p:cNvPr>
          <p:cNvSpPr txBox="1"/>
          <p:nvPr/>
        </p:nvSpPr>
        <p:spPr>
          <a:xfrm>
            <a:off x="7048083" y="984963"/>
            <a:ext cx="4265911" cy="461665"/>
          </a:xfrm>
          <a:prstGeom prst="rect">
            <a:avLst/>
          </a:prstGeom>
          <a:noFill/>
        </p:spPr>
        <p:txBody>
          <a:bodyPr wrap="square">
            <a:spAutoFit/>
          </a:bodyPr>
          <a:lstStyle/>
          <a:p>
            <a:r>
              <a:rPr lang="en-GB" sz="2400" b="1"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8-Digit 7-Segment Displays</a:t>
            </a:r>
            <a:endParaRPr lang="en-US" sz="2400" b="1" dirty="0">
              <a:solidFill>
                <a:srgbClr val="0070C0"/>
              </a:solidFill>
            </a:endParaRPr>
          </a:p>
        </p:txBody>
      </p:sp>
      <p:sp>
        <p:nvSpPr>
          <p:cNvPr id="7" name="Content Placeholder 1">
            <a:extLst>
              <a:ext uri="{FF2B5EF4-FFF2-40B4-BE49-F238E27FC236}">
                <a16:creationId xmlns:a16="http://schemas.microsoft.com/office/drawing/2014/main" id="{83C1D2F5-AFF3-41B1-862C-7C289FCFA3F1}"/>
              </a:ext>
            </a:extLst>
          </p:cNvPr>
          <p:cNvSpPr txBox="1">
            <a:spLocks/>
          </p:cNvSpPr>
          <p:nvPr/>
        </p:nvSpPr>
        <p:spPr>
          <a:xfrm>
            <a:off x="200460" y="1081027"/>
            <a:ext cx="6100973" cy="4848925"/>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2400" dirty="0">
                <a:effectLst/>
                <a:latin typeface="Arial" panose="020B0604020202020204" pitchFamily="34" charset="0"/>
                <a:ea typeface="SimSun" panose="02010600030101010101" pitchFamily="2" charset="-122"/>
              </a:rPr>
              <a:t>Each digit is </a:t>
            </a:r>
            <a:r>
              <a:rPr lang="en-US" sz="2400" b="1" dirty="0">
                <a:effectLst/>
                <a:latin typeface="Arial" panose="020B0604020202020204" pitchFamily="34" charset="0"/>
                <a:ea typeface="SimSun" panose="02010600030101010101" pitchFamily="2" charset="-122"/>
              </a:rPr>
              <a:t>common anode </a:t>
            </a:r>
            <a:r>
              <a:rPr lang="en-US" sz="2400" dirty="0">
                <a:effectLst/>
                <a:latin typeface="Arial" panose="020B0604020202020204" pitchFamily="34" charset="0"/>
                <a:ea typeface="SimSun" panose="02010600030101010101" pitchFamily="2" charset="-122"/>
              </a:rPr>
              <a:t>(anodes of that digit’s LEDs are tied together)</a:t>
            </a:r>
          </a:p>
          <a:p>
            <a:pPr lvl="1">
              <a:defRPr/>
            </a:pPr>
            <a:r>
              <a:rPr lang="en-US" sz="2000" dirty="0">
                <a:effectLst/>
                <a:latin typeface="Arial" panose="020B0604020202020204" pitchFamily="34" charset="0"/>
                <a:ea typeface="SimSun" panose="02010600030101010101" pitchFamily="2" charset="-122"/>
              </a:rPr>
              <a:t>Anode signals act as </a:t>
            </a:r>
            <a:r>
              <a:rPr lang="en-US" sz="2000" b="1" dirty="0">
                <a:effectLst/>
                <a:latin typeface="Arial" panose="020B0604020202020204" pitchFamily="34" charset="0"/>
                <a:ea typeface="SimSun" panose="02010600030101010101" pitchFamily="2" charset="-122"/>
              </a:rPr>
              <a:t>enables</a:t>
            </a:r>
            <a:r>
              <a:rPr lang="en-US" sz="2000" dirty="0">
                <a:effectLst/>
                <a:latin typeface="Arial" panose="020B0604020202020204" pitchFamily="34" charset="0"/>
                <a:ea typeface="SimSun" panose="02010600030101010101" pitchFamily="2" charset="-122"/>
              </a:rPr>
              <a:t> (AN0 - AN7)</a:t>
            </a:r>
          </a:p>
          <a:p>
            <a:pPr lvl="1">
              <a:defRPr/>
            </a:pPr>
            <a:r>
              <a:rPr lang="en-US" sz="2000" dirty="0">
                <a:latin typeface="Arial" panose="020B0604020202020204" pitchFamily="34" charset="0"/>
                <a:ea typeface="SimSun" panose="02010600030101010101" pitchFamily="2" charset="-122"/>
              </a:rPr>
              <a:t>Drive </a:t>
            </a:r>
            <a:r>
              <a:rPr lang="en-US" sz="2000" b="1" dirty="0">
                <a:latin typeface="Arial" panose="020B0604020202020204" pitchFamily="34" charset="0"/>
                <a:ea typeface="SimSun" panose="02010600030101010101" pitchFamily="2" charset="-122"/>
              </a:rPr>
              <a:t>low</a:t>
            </a:r>
            <a:r>
              <a:rPr lang="en-US" sz="2000" dirty="0">
                <a:latin typeface="Arial" panose="020B0604020202020204" pitchFamily="34" charset="0"/>
                <a:ea typeface="SimSun" panose="02010600030101010101" pitchFamily="2" charset="-122"/>
              </a:rPr>
              <a:t> to enable digit (AN0 - AN7 go through an inverter (not shown) before being fed to LED)</a:t>
            </a:r>
          </a:p>
          <a:p>
            <a:pPr>
              <a:defRPr/>
            </a:pPr>
            <a:r>
              <a:rPr lang="en-US" sz="2400" dirty="0">
                <a:effectLst/>
                <a:latin typeface="Arial" panose="020B0604020202020204" pitchFamily="34" charset="0"/>
                <a:ea typeface="SimSun" panose="02010600030101010101" pitchFamily="2" charset="-122"/>
              </a:rPr>
              <a:t>Each </a:t>
            </a:r>
            <a:r>
              <a:rPr lang="en-US" sz="2400" b="1" dirty="0">
                <a:effectLst/>
                <a:latin typeface="Arial" panose="020B0604020202020204" pitchFamily="34" charset="0"/>
                <a:ea typeface="SimSun" panose="02010600030101010101" pitchFamily="2" charset="-122"/>
              </a:rPr>
              <a:t>segment</a:t>
            </a:r>
            <a:r>
              <a:rPr lang="en-US" sz="2400" dirty="0">
                <a:effectLst/>
                <a:latin typeface="Arial" panose="020B0604020202020204" pitchFamily="34" charset="0"/>
                <a:ea typeface="SimSun" panose="02010600030101010101" pitchFamily="2" charset="-122"/>
              </a:rPr>
              <a:t> for all digit</a:t>
            </a:r>
            <a:r>
              <a:rPr lang="en-US" sz="2400" dirty="0">
                <a:latin typeface="Arial" panose="020B0604020202020204" pitchFamily="34" charset="0"/>
                <a:ea typeface="SimSun" panose="02010600030101010101" pitchFamily="2" charset="-122"/>
              </a:rPr>
              <a:t>s is </a:t>
            </a:r>
            <a:r>
              <a:rPr lang="en-US" sz="2400" b="1" dirty="0">
                <a:latin typeface="Arial" panose="020B0604020202020204" pitchFamily="34" charset="0"/>
                <a:ea typeface="SimSun" panose="02010600030101010101" pitchFamily="2" charset="-122"/>
              </a:rPr>
              <a:t>tied together</a:t>
            </a:r>
          </a:p>
          <a:p>
            <a:pPr lvl="1">
              <a:defRPr/>
            </a:pPr>
            <a:r>
              <a:rPr lang="en-US" sz="2000" dirty="0">
                <a:effectLst/>
                <a:latin typeface="Arial" panose="020B0604020202020204" pitchFamily="34" charset="0"/>
                <a:ea typeface="SimSun" panose="02010600030101010101" pitchFamily="2" charset="-122"/>
              </a:rPr>
              <a:t>Segments are driven </a:t>
            </a:r>
            <a:r>
              <a:rPr lang="en-US" sz="2000" b="1" dirty="0">
                <a:effectLst/>
                <a:latin typeface="Arial" panose="020B0604020202020204" pitchFamily="34" charset="0"/>
                <a:ea typeface="SimSun" panose="02010600030101010101" pitchFamily="2" charset="-122"/>
              </a:rPr>
              <a:t>low</a:t>
            </a:r>
            <a:r>
              <a:rPr lang="en-US" sz="2000" dirty="0">
                <a:effectLst/>
                <a:latin typeface="Arial" panose="020B0604020202020204" pitchFamily="34" charset="0"/>
                <a:ea typeface="SimSun" panose="02010600030101010101" pitchFamily="2" charset="-122"/>
              </a:rPr>
              <a:t> to turn them on</a:t>
            </a:r>
          </a:p>
          <a:p>
            <a:pPr lvl="1">
              <a:defRPr/>
            </a:pPr>
            <a:r>
              <a:rPr lang="en-US" sz="2000" b="1" dirty="0">
                <a:latin typeface="Arial" panose="020B0604020202020204" pitchFamily="34" charset="0"/>
                <a:ea typeface="SimSun" panose="02010600030101010101" pitchFamily="2" charset="-122"/>
              </a:rPr>
              <a:t>Time-multiplexing</a:t>
            </a:r>
            <a:r>
              <a:rPr lang="en-US" sz="2000" dirty="0">
                <a:latin typeface="Arial" panose="020B0604020202020204" pitchFamily="34" charset="0"/>
                <a:ea typeface="SimSun" panose="02010600030101010101" pitchFamily="2" charset="-122"/>
              </a:rPr>
              <a:t> of AN0 - AN7 signals allows unique values to be displayed on each digit</a:t>
            </a:r>
          </a:p>
          <a:p>
            <a:pPr lvl="1">
              <a:defRPr/>
            </a:pPr>
            <a:r>
              <a:rPr lang="en-US" sz="2000" dirty="0">
                <a:latin typeface="Arial" panose="020B0604020202020204" pitchFamily="34" charset="0"/>
                <a:ea typeface="SimSun" panose="02010600030101010101" pitchFamily="2" charset="-122"/>
              </a:rPr>
              <a:t>A digit’s AN signal (AN0 - AN7) must go low every </a:t>
            </a:r>
            <a:r>
              <a:rPr lang="en-US" sz="2000" b="1" dirty="0">
                <a:latin typeface="Arial" panose="020B0604020202020204" pitchFamily="34" charset="0"/>
                <a:ea typeface="SimSun" panose="02010600030101010101" pitchFamily="2" charset="-122"/>
              </a:rPr>
              <a:t>1-16 ms </a:t>
            </a:r>
            <a:r>
              <a:rPr lang="en-US" sz="2000" dirty="0">
                <a:latin typeface="Arial" panose="020B0604020202020204" pitchFamily="34" charset="0"/>
                <a:ea typeface="SimSun" panose="02010600030101010101" pitchFamily="2" charset="-122"/>
              </a:rPr>
              <a:t>to be bright</a:t>
            </a:r>
          </a:p>
          <a:p>
            <a:pPr lvl="1">
              <a:defRPr/>
            </a:pPr>
            <a:endParaRPr lang="en-US" sz="2000" dirty="0">
              <a:latin typeface="Arial" panose="020B0604020202020204" pitchFamily="34" charset="0"/>
              <a:ea typeface="SimSun" panose="02010600030101010101" pitchFamily="2" charset="-122"/>
            </a:endParaRPr>
          </a:p>
          <a:p>
            <a:pPr lvl="1">
              <a:defRPr/>
            </a:pPr>
            <a:endParaRPr lang="en-US" sz="2000" dirty="0">
              <a:effectLst/>
              <a:latin typeface="Arial" panose="020B0604020202020204" pitchFamily="34" charset="0"/>
              <a:ea typeface="SimSun" panose="02010600030101010101" pitchFamily="2" charset="-122"/>
            </a:endParaRPr>
          </a:p>
          <a:p>
            <a:pPr>
              <a:defRPr/>
            </a:pPr>
            <a:endParaRPr lang="en-US" sz="2400" i="1" dirty="0">
              <a:effectLst/>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23710631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77369" y="59910"/>
            <a:ext cx="12007755" cy="680114"/>
          </a:xfrm>
        </p:spPr>
        <p:txBody>
          <a:bodyPr>
            <a:noAutofit/>
          </a:bodyPr>
          <a:lstStyle/>
          <a:p>
            <a:r>
              <a:rPr lang="en-US" b="1" dirty="0"/>
              <a:t>RVfpga Lab 7: Fundamental Exercises - Sample</a:t>
            </a:r>
          </a:p>
        </p:txBody>
      </p:sp>
      <p:sp>
        <p:nvSpPr>
          <p:cNvPr id="5" name="Content Placeholder 1">
            <a:extLst>
              <a:ext uri="{FF2B5EF4-FFF2-40B4-BE49-F238E27FC236}">
                <a16:creationId xmlns:a16="http://schemas.microsoft.com/office/drawing/2014/main" id="{1367720C-A48A-46D5-A5B0-5BA3D0148191}"/>
              </a:ext>
            </a:extLst>
          </p:cNvPr>
          <p:cNvSpPr txBox="1">
            <a:spLocks/>
          </p:cNvSpPr>
          <p:nvPr/>
        </p:nvSpPr>
        <p:spPr>
          <a:xfrm>
            <a:off x="324674" y="1012257"/>
            <a:ext cx="11468213" cy="5096807"/>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t>Exercise 1. </a:t>
            </a:r>
            <a:r>
              <a:rPr lang="en-US" dirty="0"/>
              <a:t>Write a RISC-V assembly program and a C program that shows the value of the switches on the four right-most digits of the 7-segment displays. </a:t>
            </a:r>
          </a:p>
          <a:p>
            <a:endParaRPr lang="en-US" dirty="0"/>
          </a:p>
          <a:p>
            <a:r>
              <a:rPr lang="en-US" b="1" dirty="0"/>
              <a:t>Exercise 2. </a:t>
            </a:r>
            <a:r>
              <a:rPr lang="en-US" dirty="0"/>
              <a:t>Write a RISC-V assembly program and a C program that shows the string “0-1-2-3-4-5-6-7-8” moving from the right to the left of the 8-digit 7-segment displays.</a:t>
            </a:r>
          </a:p>
        </p:txBody>
      </p:sp>
    </p:spTree>
    <p:extLst>
      <p:ext uri="{BB962C8B-B14F-4D97-AF65-F5344CB8AC3E}">
        <p14:creationId xmlns:p14="http://schemas.microsoft.com/office/powerpoint/2010/main" val="247294093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sz="4000" b="1" dirty="0"/>
              <a:t>RVfpga Lab 7: 7-Seg. Disp. Low-Level Implementation</a:t>
            </a:r>
          </a:p>
        </p:txBody>
      </p:sp>
      <p:sp>
        <p:nvSpPr>
          <p:cNvPr id="13" name="Content Placeholder 1">
            <a:extLst>
              <a:ext uri="{FF2B5EF4-FFF2-40B4-BE49-F238E27FC236}">
                <a16:creationId xmlns:a16="http://schemas.microsoft.com/office/drawing/2014/main" id="{19349055-132D-40FF-B6E7-C4CDF7611DA4}"/>
              </a:ext>
            </a:extLst>
          </p:cNvPr>
          <p:cNvSpPr txBox="1">
            <a:spLocks/>
          </p:cNvSpPr>
          <p:nvPr/>
        </p:nvSpPr>
        <p:spPr>
          <a:xfrm>
            <a:off x="144052" y="811248"/>
            <a:ext cx="11893937" cy="205849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b="1" dirty="0">
                <a:effectLst/>
                <a:latin typeface="Arial" panose="020B0604020202020204" pitchFamily="34" charset="0"/>
                <a:ea typeface="SimSun" panose="02010600030101010101" pitchFamily="2" charset="-122"/>
              </a:rPr>
              <a:t>Three parts:</a:t>
            </a:r>
          </a:p>
          <a:p>
            <a:pPr lvl="1">
              <a:defRPr/>
            </a:pPr>
            <a:r>
              <a:rPr lang="en-US" dirty="0">
                <a:latin typeface="Arial" panose="020B0604020202020204" pitchFamily="34" charset="0"/>
                <a:ea typeface="SimSun" panose="02010600030101010101" pitchFamily="2" charset="-122"/>
              </a:rPr>
              <a:t>Connection to </a:t>
            </a:r>
            <a:r>
              <a:rPr lang="en-US" b="1" dirty="0">
                <a:solidFill>
                  <a:srgbClr val="7030A0"/>
                </a:solidFill>
                <a:latin typeface="Arial" panose="020B0604020202020204" pitchFamily="34" charset="0"/>
                <a:ea typeface="SimSun" panose="02010600030101010101" pitchFamily="2" charset="-122"/>
              </a:rPr>
              <a:t>7-segment displays</a:t>
            </a:r>
          </a:p>
          <a:p>
            <a:pPr lvl="1">
              <a:defRPr/>
            </a:pPr>
            <a:r>
              <a:rPr lang="en-US" dirty="0">
                <a:latin typeface="Arial" panose="020B0604020202020204" pitchFamily="34" charset="0"/>
                <a:ea typeface="SimSun" panose="02010600030101010101" pitchFamily="2" charset="-122"/>
              </a:rPr>
              <a:t>7-segment displays decoder in System Control (</a:t>
            </a:r>
            <a:r>
              <a:rPr lang="en-US" b="1" dirty="0">
                <a:solidFill>
                  <a:schemeClr val="accent2"/>
                </a:solidFill>
                <a:latin typeface="Arial" panose="020B0604020202020204" pitchFamily="34" charset="0"/>
                <a:ea typeface="SimSun" panose="02010600030101010101" pitchFamily="2" charset="-122"/>
              </a:rPr>
              <a:t>Sys-Con</a:t>
            </a:r>
            <a:r>
              <a:rPr lang="en-US" dirty="0">
                <a:latin typeface="Arial" panose="020B0604020202020204" pitchFamily="34" charset="0"/>
                <a:ea typeface="SimSun" panose="02010600030101010101" pitchFamily="2" charset="-122"/>
              </a:rPr>
              <a:t>) module</a:t>
            </a:r>
          </a:p>
          <a:p>
            <a:pPr lvl="1">
              <a:defRPr/>
            </a:pPr>
            <a:r>
              <a:rPr lang="en-US" b="1" dirty="0" err="1">
                <a:solidFill>
                  <a:srgbClr val="00B050"/>
                </a:solidFill>
                <a:latin typeface="Arial" panose="020B0604020202020204" pitchFamily="34" charset="0"/>
                <a:ea typeface="SimSun" panose="02010600030101010101" pitchFamily="2" charset="-122"/>
              </a:rPr>
              <a:t>SweRV</a:t>
            </a:r>
            <a:r>
              <a:rPr lang="en-US" b="1" dirty="0">
                <a:solidFill>
                  <a:srgbClr val="00B050"/>
                </a:solidFill>
                <a:latin typeface="Arial" panose="020B0604020202020204" pitchFamily="34" charset="0"/>
                <a:ea typeface="SimSun" panose="02010600030101010101" pitchFamily="2" charset="-122"/>
              </a:rPr>
              <a:t> EH1 bus</a:t>
            </a:r>
            <a:r>
              <a:rPr lang="en-US" dirty="0">
                <a:latin typeface="Arial" panose="020B0604020202020204" pitchFamily="34" charset="0"/>
                <a:ea typeface="SimSun" panose="02010600030101010101" pitchFamily="2" charset="-122"/>
              </a:rPr>
              <a:t> interface</a:t>
            </a:r>
          </a:p>
        </p:txBody>
      </p:sp>
      <p:pic>
        <p:nvPicPr>
          <p:cNvPr id="2" name="Imagen 1"/>
          <p:cNvPicPr>
            <a:picLocks noChangeAspect="1"/>
          </p:cNvPicPr>
          <p:nvPr/>
        </p:nvPicPr>
        <p:blipFill>
          <a:blip r:embed="rId2"/>
          <a:stretch>
            <a:fillRect/>
          </a:stretch>
        </p:blipFill>
        <p:spPr>
          <a:xfrm>
            <a:off x="3036943" y="2952851"/>
            <a:ext cx="5649860" cy="3246250"/>
          </a:xfrm>
          <a:prstGeom prst="rect">
            <a:avLst/>
          </a:prstGeom>
        </p:spPr>
      </p:pic>
      <p:sp>
        <p:nvSpPr>
          <p:cNvPr id="3" name="Rectangle 2">
            <a:extLst>
              <a:ext uri="{FF2B5EF4-FFF2-40B4-BE49-F238E27FC236}">
                <a16:creationId xmlns:a16="http://schemas.microsoft.com/office/drawing/2014/main" id="{FE049758-90BB-4437-A710-65A398960BCE}"/>
              </a:ext>
            </a:extLst>
          </p:cNvPr>
          <p:cNvSpPr/>
          <p:nvPr/>
        </p:nvSpPr>
        <p:spPr>
          <a:xfrm>
            <a:off x="3021496" y="3720593"/>
            <a:ext cx="901685" cy="250917"/>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750BD70-1F4A-4DB9-8CB5-4CD383FCB8F1}"/>
              </a:ext>
            </a:extLst>
          </p:cNvPr>
          <p:cNvSpPr/>
          <p:nvPr/>
        </p:nvSpPr>
        <p:spPr>
          <a:xfrm>
            <a:off x="5539947" y="3027717"/>
            <a:ext cx="2262270" cy="3171384"/>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F41F66B-0AFB-46AB-ABF6-C40E33CC3D80}"/>
              </a:ext>
            </a:extLst>
          </p:cNvPr>
          <p:cNvSpPr/>
          <p:nvPr/>
        </p:nvSpPr>
        <p:spPr>
          <a:xfrm>
            <a:off x="3995530" y="3632016"/>
            <a:ext cx="1394792" cy="401548"/>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897663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A4BAF8-24E0-4C96-BCD1-D04D03FF7059}"/>
              </a:ext>
            </a:extLst>
          </p:cNvPr>
          <p:cNvSpPr>
            <a:spLocks noGrp="1"/>
          </p:cNvSpPr>
          <p:nvPr>
            <p:ph type="title"/>
          </p:nvPr>
        </p:nvSpPr>
        <p:spPr>
          <a:xfrm>
            <a:off x="184244" y="95535"/>
            <a:ext cx="11893937" cy="680114"/>
          </a:xfrm>
        </p:spPr>
        <p:txBody>
          <a:bodyPr>
            <a:noAutofit/>
          </a:bodyPr>
          <a:lstStyle/>
          <a:p>
            <a:r>
              <a:rPr lang="en-US" b="1" dirty="0"/>
              <a:t>RVfpga Lab 7: External connection</a:t>
            </a:r>
          </a:p>
        </p:txBody>
      </p:sp>
      <p:sp>
        <p:nvSpPr>
          <p:cNvPr id="13" name="Content Placeholder 1">
            <a:extLst>
              <a:ext uri="{FF2B5EF4-FFF2-40B4-BE49-F238E27FC236}">
                <a16:creationId xmlns:a16="http://schemas.microsoft.com/office/drawing/2014/main" id="{19349055-132D-40FF-B6E7-C4CDF7611DA4}"/>
              </a:ext>
            </a:extLst>
          </p:cNvPr>
          <p:cNvSpPr txBox="1">
            <a:spLocks/>
          </p:cNvSpPr>
          <p:nvPr/>
        </p:nvSpPr>
        <p:spPr>
          <a:xfrm>
            <a:off x="683289" y="945967"/>
            <a:ext cx="10791930" cy="2058490"/>
          </a:xfrm>
          <a:prstGeom prst="rect">
            <a:avLst/>
          </a:prstGeom>
        </p:spPr>
        <p:txBody>
          <a:bodyPr/>
          <a:lstStyle>
            <a:lvl1pPr marL="342900" indent="-342900" algn="l" defTabSz="457200" rtl="0" eaLnBrk="1" latinLnBrk="0" hangingPunct="1">
              <a:spcBef>
                <a:spcPct val="20000"/>
              </a:spcBef>
              <a:buClr>
                <a:srgbClr val="FBB116"/>
              </a:buClr>
              <a:buFont typeface="Arial"/>
              <a:buChar char="•"/>
              <a:defRPr sz="2800" kern="1200">
                <a:solidFill>
                  <a:schemeClr val="tx1"/>
                </a:solidFill>
                <a:latin typeface="Arial"/>
                <a:ea typeface="+mn-ea"/>
                <a:cs typeface="Arial"/>
              </a:defRPr>
            </a:lvl1pPr>
            <a:lvl2pPr marL="742950" indent="-285750" algn="l" defTabSz="457200" rtl="0" eaLnBrk="1" latinLnBrk="0" hangingPunct="1">
              <a:spcBef>
                <a:spcPct val="20000"/>
              </a:spcBef>
              <a:buClr>
                <a:srgbClr val="FBB116"/>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Clr>
                <a:srgbClr val="FBB116"/>
              </a:buClr>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400" dirty="0">
                <a:latin typeface="Arial" panose="020B0604020202020204" pitchFamily="34" charset="0"/>
                <a:ea typeface="SimSun" panose="02010600030101010101" pitchFamily="2" charset="-122"/>
                <a:cs typeface="Times New Roman" panose="02020603050405020304" pitchFamily="18" charset="0"/>
              </a:rPr>
              <a:t>File </a:t>
            </a:r>
            <a:r>
              <a:rPr lang="en-GB" sz="2400" b="1" dirty="0" err="1">
                <a:latin typeface="Arial" panose="020B0604020202020204" pitchFamily="34" charset="0"/>
                <a:ea typeface="SimSun" panose="02010600030101010101" pitchFamily="2" charset="-122"/>
                <a:cs typeface="Times New Roman" panose="02020603050405020304" pitchFamily="18" charset="0"/>
              </a:rPr>
              <a:t>rvfpganexys.xdc</a:t>
            </a:r>
            <a:r>
              <a:rPr lang="en-GB" sz="2400" dirty="0">
                <a:latin typeface="Arial" panose="020B0604020202020204" pitchFamily="34" charset="0"/>
                <a:ea typeface="SimSun" panose="02010600030101010101" pitchFamily="2" charset="-122"/>
                <a:cs typeface="Times New Roman" panose="02020603050405020304" pitchFamily="18" charset="0"/>
              </a:rPr>
              <a:t>: Defines the connection of </a:t>
            </a:r>
            <a:r>
              <a:rPr lang="en-GB" sz="2400" b="1" dirty="0">
                <a:solidFill>
                  <a:schemeClr val="accent2"/>
                </a:solidFill>
                <a:latin typeface="Arial" panose="020B0604020202020204" pitchFamily="34" charset="0"/>
                <a:ea typeface="SimSun" panose="02010600030101010101" pitchFamily="2" charset="-122"/>
                <a:cs typeface="Times New Roman" panose="02020603050405020304" pitchFamily="18" charset="0"/>
              </a:rPr>
              <a:t>CA-CG</a:t>
            </a:r>
            <a:r>
              <a:rPr lang="en-GB" sz="2400" dirty="0">
                <a:latin typeface="Arial" panose="020B0604020202020204" pitchFamily="34" charset="0"/>
                <a:ea typeface="SimSun" panose="02010600030101010101" pitchFamily="2" charset="-122"/>
                <a:cs typeface="Times New Roman" panose="02020603050405020304" pitchFamily="18" charset="0"/>
              </a:rPr>
              <a:t> (called Digits_Bits[i] in the SoC) and </a:t>
            </a:r>
            <a:r>
              <a:rPr lang="en-GB" sz="2400" b="1" dirty="0">
                <a:solidFill>
                  <a:srgbClr val="00B050"/>
                </a:solidFill>
                <a:latin typeface="Arial" panose="020B0604020202020204" pitchFamily="34" charset="0"/>
                <a:ea typeface="SimSun" panose="02010600030101010101" pitchFamily="2" charset="-122"/>
                <a:cs typeface="Times New Roman" panose="02020603050405020304" pitchFamily="18" charset="0"/>
              </a:rPr>
              <a:t>AN[i]</a:t>
            </a:r>
            <a:r>
              <a:rPr lang="en-GB" sz="2400" dirty="0">
                <a:latin typeface="Arial" panose="020B0604020202020204" pitchFamily="34" charset="0"/>
                <a:ea typeface="SimSun" panose="02010600030101010101" pitchFamily="2" charset="-122"/>
                <a:cs typeface="Times New Roman" panose="02020603050405020304" pitchFamily="18" charset="0"/>
              </a:rPr>
              <a:t> with the on-board 7-segment displays</a:t>
            </a:r>
            <a:endParaRPr lang="es-ES" sz="2400" dirty="0"/>
          </a:p>
        </p:txBody>
      </p:sp>
      <p:pic>
        <p:nvPicPr>
          <p:cNvPr id="5" name="Imagen 4"/>
          <p:cNvPicPr>
            <a:picLocks noChangeAspect="1"/>
          </p:cNvPicPr>
          <p:nvPr/>
        </p:nvPicPr>
        <p:blipFill>
          <a:blip r:embed="rId2"/>
          <a:stretch>
            <a:fillRect/>
          </a:stretch>
        </p:blipFill>
        <p:spPr>
          <a:xfrm>
            <a:off x="56038" y="2136913"/>
            <a:ext cx="12091724" cy="3473725"/>
          </a:xfrm>
          <a:prstGeom prst="rect">
            <a:avLst/>
          </a:prstGeom>
        </p:spPr>
      </p:pic>
      <p:sp>
        <p:nvSpPr>
          <p:cNvPr id="6" name="Rectangle 5">
            <a:extLst>
              <a:ext uri="{FF2B5EF4-FFF2-40B4-BE49-F238E27FC236}">
                <a16:creationId xmlns:a16="http://schemas.microsoft.com/office/drawing/2014/main" id="{E5BE9675-AB21-4D28-B657-3A79A04D0874}"/>
              </a:ext>
            </a:extLst>
          </p:cNvPr>
          <p:cNvSpPr/>
          <p:nvPr/>
        </p:nvSpPr>
        <p:spPr>
          <a:xfrm>
            <a:off x="7841974" y="3916016"/>
            <a:ext cx="631135" cy="1639957"/>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930D396-5E66-4BD8-92A4-EDCC867C110C}"/>
              </a:ext>
            </a:extLst>
          </p:cNvPr>
          <p:cNvSpPr/>
          <p:nvPr/>
        </p:nvSpPr>
        <p:spPr>
          <a:xfrm>
            <a:off x="7841974" y="2300909"/>
            <a:ext cx="332961" cy="1459394"/>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2446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7888</TotalTime>
  <Words>21758</Words>
  <Application>Microsoft Office PowerPoint</Application>
  <PresentationFormat>Panorámica</PresentationFormat>
  <Paragraphs>2444</Paragraphs>
  <Slides>271</Slides>
  <Notes>0</Notes>
  <HiddenSlides>0</HiddenSlides>
  <MMClips>0</MMClips>
  <ScaleCrop>false</ScaleCrop>
  <HeadingPairs>
    <vt:vector size="8" baseType="variant">
      <vt:variant>
        <vt:lpstr>Fuentes usadas</vt:lpstr>
      </vt:variant>
      <vt:variant>
        <vt:i4>8</vt:i4>
      </vt:variant>
      <vt:variant>
        <vt:lpstr>Tema</vt:lpstr>
      </vt:variant>
      <vt:variant>
        <vt:i4>1</vt:i4>
      </vt:variant>
      <vt:variant>
        <vt:lpstr>Servidores OLE incrustados</vt:lpstr>
      </vt:variant>
      <vt:variant>
        <vt:i4>1</vt:i4>
      </vt:variant>
      <vt:variant>
        <vt:lpstr>Títulos de diapositiva</vt:lpstr>
      </vt:variant>
      <vt:variant>
        <vt:i4>271</vt:i4>
      </vt:variant>
    </vt:vector>
  </HeadingPairs>
  <TitlesOfParts>
    <vt:vector size="281" baseType="lpstr">
      <vt:lpstr>SimSun</vt:lpstr>
      <vt:lpstr>Arial</vt:lpstr>
      <vt:lpstr>Calibri</vt:lpstr>
      <vt:lpstr>Calibri Light</vt:lpstr>
      <vt:lpstr>Courier New</vt:lpstr>
      <vt:lpstr>Lohit Devanagari</vt:lpstr>
      <vt:lpstr>Times New Roman</vt:lpstr>
      <vt:lpstr>Wingdings</vt:lpstr>
      <vt:lpstr>Office Theme</vt:lpstr>
      <vt:lpstr>Visio</vt:lpstr>
      <vt:lpstr>Presentación de PowerPoint</vt:lpstr>
      <vt:lpstr>RVfpga  Introduction</vt:lpstr>
      <vt:lpstr>Acknowledgements</vt:lpstr>
      <vt:lpstr>RVfpga Introduction</vt:lpstr>
      <vt:lpstr>Two RVfpga Courses</vt:lpstr>
      <vt:lpstr>Download Material from Imagination Technologies</vt:lpstr>
      <vt:lpstr>RVfpga Audience &amp; Track Record</vt:lpstr>
      <vt:lpstr>RVfpga  Course Overview</vt:lpstr>
      <vt:lpstr>RVfpga Course</vt:lpstr>
      <vt:lpstr>Textbook</vt:lpstr>
      <vt:lpstr>RVfpga System</vt:lpstr>
      <vt:lpstr>RVfpga Required Software and Hardware</vt:lpstr>
      <vt:lpstr>Nexys A7-100T FPGA Board: Optional</vt:lpstr>
      <vt:lpstr>Supported Platforms</vt:lpstr>
      <vt:lpstr>RVfpga  Course Overview</vt:lpstr>
      <vt:lpstr>Introduction</vt:lpstr>
      <vt:lpstr>RVfpga Hierarchy</vt:lpstr>
      <vt:lpstr>RVfpga Hierarchy</vt:lpstr>
      <vt:lpstr>RVfpga Hierarchy</vt:lpstr>
      <vt:lpstr>SweRV EH1 Core and SweRV EH1 Core Complex</vt:lpstr>
      <vt:lpstr>SweRVolfX SoC</vt:lpstr>
      <vt:lpstr>RVfpgaNexys</vt:lpstr>
      <vt:lpstr>RVfpgaSim</vt:lpstr>
      <vt:lpstr>RVfpga System Extensions</vt:lpstr>
      <vt:lpstr>RVfpga  Labs Overview</vt:lpstr>
      <vt:lpstr>RVfpga Labs Overview</vt:lpstr>
      <vt:lpstr>RVfpga Labs 1-4: Programming</vt:lpstr>
      <vt:lpstr>RVfpga Labs 5-10: I/O &amp; Peripherals</vt:lpstr>
      <vt:lpstr>RVfpga Labs 11-20: The RISC-V Core</vt:lpstr>
      <vt:lpstr>Directories Hierarchy</vt:lpstr>
      <vt:lpstr>Directory hierarchy of RVfpga materials</vt:lpstr>
      <vt:lpstr>RVfpga  Installing Tools</vt:lpstr>
      <vt:lpstr>RVfpga Software Tools (Section 5 GSG)</vt:lpstr>
      <vt:lpstr>Installation of minimal tools (Section 2 GSG)</vt:lpstr>
      <vt:lpstr>Initial Examples</vt:lpstr>
      <vt:lpstr>LEDs-Switches – Execution on the Board (Sections 6.A and 6.E of GSG)</vt:lpstr>
      <vt:lpstr>AL_Operations Example – Execution on the Board (Section 6.B of GSG)</vt:lpstr>
      <vt:lpstr>AL_Operations Example – Simulation in Whisper (Section 8 of GSG)</vt:lpstr>
      <vt:lpstr>AL_Operations Example – Simulation in Verilator (Section 7 of GSG)</vt:lpstr>
      <vt:lpstr>HelloWorld Example (Section 6.F of GSG)</vt:lpstr>
      <vt:lpstr>HelloWorld – Simulation in Whisper (Section 8 of GSG)</vt:lpstr>
      <vt:lpstr>Lab 1: C Programming</vt:lpstr>
      <vt:lpstr>RVfpga Lab 1: C Programming</vt:lpstr>
      <vt:lpstr>RVfpga Lab 1: Memory-Mapped I/O Addresses</vt:lpstr>
      <vt:lpstr>RVfpga Lab 1: Example C Program</vt:lpstr>
      <vt:lpstr>RVfpga Lab 1: Western Digital’s BSP &amp; PSP</vt:lpstr>
      <vt:lpstr>RVfpga Lab 1: Using UART to Print to Terminal</vt:lpstr>
      <vt:lpstr>RVfpga Lab 1: Exercises Sample – Input/Output</vt:lpstr>
      <vt:lpstr>RVfpga Lab 1: Exercises Sample – Algorithms</vt:lpstr>
      <vt:lpstr>Lab 2: RISC-V Assembly</vt:lpstr>
      <vt:lpstr>RVfpga Lab 2: RISC-V Assembly Programming</vt:lpstr>
      <vt:lpstr>RVfpga Lab 2: RISC-V Assembly Instructions</vt:lpstr>
      <vt:lpstr>RVfpga Lab 2: RISC-V Assembly Instructions</vt:lpstr>
      <vt:lpstr>RVfpga Lab 2: RISC-V Registers</vt:lpstr>
      <vt:lpstr>RVfpga Lab 2: Example RISC-V Assembly Program</vt:lpstr>
      <vt:lpstr>RVfpga Lab 2: Same Exercises as in Lab 1 - Sample</vt:lpstr>
      <vt:lpstr>Lab 3: Function Calls</vt:lpstr>
      <vt:lpstr>RVfpga Lab 3: Function Calls</vt:lpstr>
      <vt:lpstr>RVfpga Lab 3: Example Program with Functions</vt:lpstr>
      <vt:lpstr>RVfpga Lab 3: Example Program with Functions</vt:lpstr>
      <vt:lpstr>RVfpga Lab 3: C Libraries</vt:lpstr>
      <vt:lpstr>RVfpga Lab 3: Example Program using C Library</vt:lpstr>
      <vt:lpstr>RVfpga Lab 3: WD Libraries</vt:lpstr>
      <vt:lpstr>RVfpga Lab 3: RISC-V Calling Convention</vt:lpstr>
      <vt:lpstr>RVfpga Lab 3: RISC-V Calling Convention Example</vt:lpstr>
      <vt:lpstr>RVfpga Lab 3: The Stack</vt:lpstr>
      <vt:lpstr>RVfpga Lab 3: Preserved / Nonpreserved Registers</vt:lpstr>
      <vt:lpstr>RVfpga Lab 3: The Stack – Revised Assembly Code</vt:lpstr>
      <vt:lpstr>RVfpga Lab 3: Exercises Sample – C programs</vt:lpstr>
      <vt:lpstr>RVfpga Lab 3: Exercises Sample – Assembly programs</vt:lpstr>
      <vt:lpstr>Lab 4: C and Assembly</vt:lpstr>
      <vt:lpstr>RVfpga Lab 4: Combining C and Assembly</vt:lpstr>
      <vt:lpstr>RVfpga Lab 4: Image Processing Program</vt:lpstr>
      <vt:lpstr>RVfpga Lab 4: Assembly Function</vt:lpstr>
      <vt:lpstr>RVfpga Lab 4: Structs and Arrays</vt:lpstr>
      <vt:lpstr>RVfpga Lab 4: Main Function</vt:lpstr>
      <vt:lpstr>RVfpga Lab 4: Provided project and Exercises</vt:lpstr>
      <vt:lpstr>Lab 5: Vivado Project</vt:lpstr>
      <vt:lpstr>RVfpga Lab 5: RVfpga Vivado Project</vt:lpstr>
      <vt:lpstr>Lab 6: Intro to I/O</vt:lpstr>
      <vt:lpstr>RVfpga Lab 6: Introduction to I/O</vt:lpstr>
      <vt:lpstr>RVfpga Lab 6: Generic Processor with I/O</vt:lpstr>
      <vt:lpstr>RVfpga Lab 6: General-Purpose I/O (GPIO)</vt:lpstr>
      <vt:lpstr>RVfpga Lab 6: SweRVolfX GPIO Module</vt:lpstr>
      <vt:lpstr>RVfpga Lab 6: Memory-Mapped Registers</vt:lpstr>
      <vt:lpstr>RVfpga Lab 6: Fundamental Exercises - Sample</vt:lpstr>
      <vt:lpstr>RVfpga Lab 6: GPIO Low-Level Implementation</vt:lpstr>
      <vt:lpstr>RVfpga Lab 6: External connection</vt:lpstr>
      <vt:lpstr>RVfpga Lab 6: Integration into RVfpga</vt:lpstr>
      <vt:lpstr>RVfpga Lab 6: Connection with SweRV EH1</vt:lpstr>
      <vt:lpstr>RVfpga Lab 6: Advanced Exercises - Sample</vt:lpstr>
      <vt:lpstr>Lab 7: 7-Segment Displays</vt:lpstr>
      <vt:lpstr>RVfpga Lab 7: 7-Segment Displays</vt:lpstr>
      <vt:lpstr>RVfpga Lab 7: Overview of 7-Segment Displays</vt:lpstr>
      <vt:lpstr>RVfpga Lab 7: 7-Segment Displays on Nexys A7</vt:lpstr>
      <vt:lpstr>RVfpga Lab 7: 7-Segment Display Hardware</vt:lpstr>
      <vt:lpstr>RVfpga Lab 7: Fundamental Exercises - Sample</vt:lpstr>
      <vt:lpstr>RVfpga Lab 7: 7-Seg. Disp. Low-Level Implementation</vt:lpstr>
      <vt:lpstr>RVfpga Lab 7: External connection</vt:lpstr>
      <vt:lpstr>RVfpga Lab 7: Integration into SweRVolfX</vt:lpstr>
      <vt:lpstr>RVfpga Lab 7: Advanced Exercises - Sample</vt:lpstr>
      <vt:lpstr>Lab 8: Timers</vt:lpstr>
      <vt:lpstr>RVfpga Lab 8: Timers</vt:lpstr>
      <vt:lpstr>RVfpga Lab 8: Timer (PTC) Module</vt:lpstr>
      <vt:lpstr>RVfpga Lab 8: Timer (PTC) Registers</vt:lpstr>
      <vt:lpstr>RVfpga Lab 8: Timer Example</vt:lpstr>
      <vt:lpstr>RVfpga Lab 8: Fundamental Exercises - Sample</vt:lpstr>
      <vt:lpstr>RVfpga Lab 8: Timer Low-Level Implementation</vt:lpstr>
      <vt:lpstr>RVfpga Lab 8: Integration into SweRVolfX</vt:lpstr>
      <vt:lpstr>Presentación de PowerPoint</vt:lpstr>
      <vt:lpstr>Lab 9: Interrupt-Driven I/O</vt:lpstr>
      <vt:lpstr>RVfpga Lab 9: Interrupt-Driven I/O</vt:lpstr>
      <vt:lpstr>RVfpga Lab 9: Interrupt-Driven I/O Introduction</vt:lpstr>
      <vt:lpstr>RVfpga Lab 9: Handling Interrupts</vt:lpstr>
      <vt:lpstr>RVfpga Lab 9: Interrupt Hardware</vt:lpstr>
      <vt:lpstr>RVfpga Lab 9: WD’s PSP/BSP functions for handling interrupts</vt:lpstr>
      <vt:lpstr>RVfpga Lab 9: Interrupt Example using WD’s PSP/BSP</vt:lpstr>
      <vt:lpstr>RVfpga Lab 9: Example ISR to invert right-most LED when switch 01</vt:lpstr>
      <vt:lpstr>RVfpga Lab 9: Exercises - Sample</vt:lpstr>
      <vt:lpstr>Lab 10: Serial Buses</vt:lpstr>
      <vt:lpstr>RVfpga Lab 10: Serial Buses</vt:lpstr>
      <vt:lpstr>RVfpga Lab 10: Serial Buses – SPI </vt:lpstr>
      <vt:lpstr>RVfpga Lab 10: Serial Buses – SPI </vt:lpstr>
      <vt:lpstr>RVfpga Lab 10: RVfpga System’s SPI Module</vt:lpstr>
      <vt:lpstr>RVfpga Lab 10: SPI ADXL362 Accelerometer</vt:lpstr>
      <vt:lpstr>Presentación de PowerPoint</vt:lpstr>
      <vt:lpstr>RVfpga Lab 10: Accel. Low-Level Implementation</vt:lpstr>
      <vt:lpstr>RVfpga Lab 10: External Connection</vt:lpstr>
      <vt:lpstr>RVfpga Lab 10: Integration into SweRVolfX</vt:lpstr>
      <vt:lpstr>Presentación de PowerPoint</vt:lpstr>
      <vt:lpstr>Labs 11-20 Understanding the Core and Memory Systems</vt:lpstr>
      <vt:lpstr>RVfpga Labs 11-20 Overview</vt:lpstr>
      <vt:lpstr>RVfpga SweRVref</vt:lpstr>
      <vt:lpstr>Lab 11: SweRV EH1 Configuration, Organization, and Performance Monitoring</vt:lpstr>
      <vt:lpstr>RVfpga Lab 11: The SweRV EH1 processor</vt:lpstr>
      <vt:lpstr>RVfpga Lab 11: SweRV EH1 Verilog Modules</vt:lpstr>
      <vt:lpstr>RVfpga Lab 11: The SweRV EH1 Pipeline</vt:lpstr>
      <vt:lpstr>Presentación de PowerPoint</vt:lpstr>
      <vt:lpstr>Presentación de PowerPoint</vt:lpstr>
      <vt:lpstr>RVfpga Lab 11: Decode, EX1/2/3, Commit and WB Stages</vt:lpstr>
      <vt:lpstr>Presentación de PowerPoint</vt:lpstr>
      <vt:lpstr>Presentación de PowerPoint</vt:lpstr>
      <vt:lpstr>RVfpga Lab 11: Execution stages – 3 Pipes and a Divider</vt:lpstr>
      <vt:lpstr>Presentación de PowerPoint</vt:lpstr>
      <vt:lpstr>RVfpga Lab 11: Example Program – Verilator Simulation</vt:lpstr>
      <vt:lpstr>RVfpga Lab 11: Simulation – FC1, FC2, Align Stages</vt:lpstr>
      <vt:lpstr>RVfpga Lab 11: Analysis of Simulation</vt:lpstr>
      <vt:lpstr>Simulation:   - Decode  - EX1/2/3  - Commit - Writeback</vt:lpstr>
      <vt:lpstr>RVfpga Lab 11: Analysis of Simulation</vt:lpstr>
      <vt:lpstr>RVfpga Lab 11: Hardware Counters</vt:lpstr>
      <vt:lpstr>RVfpga Lab 11: Use of the Performance Counters by means of Western Digital’s PSP</vt:lpstr>
      <vt:lpstr>RVfpga Lab 11: Tasks - Sample</vt:lpstr>
      <vt:lpstr>Lab 12: Arithmetic/Logic Instructions:  The add Instruction</vt:lpstr>
      <vt:lpstr>RVfpga Lab 12: Introduction</vt:lpstr>
      <vt:lpstr>RVfpga Lab 12: Example program</vt:lpstr>
      <vt:lpstr>RVfpga Lab 12: Basic Analysis – Simulation</vt:lpstr>
      <vt:lpstr>RVfpga Lab 12: Basic Analysis – SweRV EH1 pipeline</vt:lpstr>
      <vt:lpstr>RVfpga Lab 12: Basic Analysis – Simulation</vt:lpstr>
      <vt:lpstr>RVfpga Lab 12: Advanced Analysis</vt:lpstr>
      <vt:lpstr>Presentación de PowerPoint</vt:lpstr>
      <vt:lpstr>RVfpga Lab 12: Tasks and Exercises - Sample</vt:lpstr>
      <vt:lpstr>Lab 13: Memory Instructions: lw and sw Instructions</vt:lpstr>
      <vt:lpstr>RVfpga Lab 13: Introduction</vt:lpstr>
      <vt:lpstr>RVfpga Lab 13: Loads – Example Program</vt:lpstr>
      <vt:lpstr>RVfpga Lab 13: Low-latency loads – Simulation</vt:lpstr>
      <vt:lpstr>RVfpga Lab 13: Low-latency Loads – SweRV EH1 pipeline</vt:lpstr>
      <vt:lpstr>RVfpga Lab 13: Low-latency Loads – Analysis</vt:lpstr>
      <vt:lpstr>RVfpga Lab 13: Detailed low-latency Load Analysis</vt:lpstr>
      <vt:lpstr>Presentación de PowerPoint</vt:lpstr>
      <vt:lpstr>RVfpga Lab 13: Stores – Example program</vt:lpstr>
      <vt:lpstr>RVfpga Lab 13: Low-latency Store – Simulation</vt:lpstr>
      <vt:lpstr>RVfpga Lab 13: Low-latency Store – SweRV EH1 pipeline</vt:lpstr>
      <vt:lpstr>RVfpga Lab 13: Store basic analysis – Simulation</vt:lpstr>
      <vt:lpstr>RVfpga Lab 13: Load to the External Memory</vt:lpstr>
      <vt:lpstr>Presentación de PowerPoint</vt:lpstr>
      <vt:lpstr>RVfpga Lab 13: External Memory – Example program</vt:lpstr>
      <vt:lpstr>RVfpga Lab 13: External Memory – Simulation</vt:lpstr>
      <vt:lpstr>RVfpga Lab 13: External Memory – Analysis</vt:lpstr>
      <vt:lpstr>RVfpga Lab 13: Tasks - Sample</vt:lpstr>
      <vt:lpstr>Lab 14: Structural Hazards</vt:lpstr>
      <vt:lpstr>RVfpga Lab 14: Introduction</vt:lpstr>
      <vt:lpstr>RVfpga Lab 14: 2 mul Instructions – Example Program</vt:lpstr>
      <vt:lpstr>RVfpga Lab 14: 2 mul Instructions – Simulation</vt:lpstr>
      <vt:lpstr>RVfpga Lab 14: 2 mul instructions – Analysis</vt:lpstr>
      <vt:lpstr>RVfpga Lab 14: 2 mul Instructions – Diagram</vt:lpstr>
      <vt:lpstr>RVfpga Lab 14: 3 Simultaneous Writes – Example Program</vt:lpstr>
      <vt:lpstr>Presentación de PowerPoint</vt:lpstr>
      <vt:lpstr>RVfpga Lab 14: 3 Simultaneous Writes – Analysis</vt:lpstr>
      <vt:lpstr>RVfpga Lab 14: 3 Simultaneous Writes – Diagram</vt:lpstr>
      <vt:lpstr>RVfpga Lab 14: Tasks and Exercises - Sample</vt:lpstr>
      <vt:lpstr>Lab 15: Data Hazards</vt:lpstr>
      <vt:lpstr>RVfpga Lab 15: Introduction</vt:lpstr>
      <vt:lpstr>RVfpga Lab 15: Solving Data Hazards by Forwarding</vt:lpstr>
      <vt:lpstr>Presentación de PowerPoint</vt:lpstr>
      <vt:lpstr>RVfpga Lab 15: Solving Data hazards by Forwarding – Example</vt:lpstr>
      <vt:lpstr>RVfpga Lab 15: Solving Data Hazards by Forwarding – Diagram</vt:lpstr>
      <vt:lpstr>RVfpga Lab 15: Solving Data Hazards by Forwarding – Pipeline – Cycle i</vt:lpstr>
      <vt:lpstr>RVfpga Lab 15: Solving Data Hazards by Forwarding – Simulation</vt:lpstr>
      <vt:lpstr>RVfpga Lab 15: Solving Data Hazards by Forwarding – Analysis</vt:lpstr>
      <vt:lpstr>Presentación de PowerPoint</vt:lpstr>
      <vt:lpstr>RVfpga Lab 15: Solving Data Hazards by Forwarding at Commit</vt:lpstr>
      <vt:lpstr>RVfpga Lab 15: Solving Data Hazards by Forwarding at Commit – Pipeline</vt:lpstr>
      <vt:lpstr>RVfpga Lab 15: Solving Data Hazards by Forwarding at Commit – Example</vt:lpstr>
      <vt:lpstr>RVfpga Lab 15: Solving Data Hazards by Forwarding at Commit – Pipeline</vt:lpstr>
      <vt:lpstr>RVfpga Lab 15: Solving Data Hazards by Forwarding at Commit – Simulation</vt:lpstr>
      <vt:lpstr>RVfpga Lab 15: Solving Data Hazards by Forwarding at Commit – Simulation</vt:lpstr>
      <vt:lpstr>RVfpga Lab 15: Tasks – Sample</vt:lpstr>
      <vt:lpstr>RVfpga Lab 15: Exercises – Sample</vt:lpstr>
      <vt:lpstr>Lab 16: Control Hazards and Branch Instructions</vt:lpstr>
      <vt:lpstr>RVfpga Lab 16: Control Hazards &amp; Branches</vt:lpstr>
      <vt:lpstr>RVfpga Lab 16: Execution of a beq Instruction and PC Calculation</vt:lpstr>
      <vt:lpstr>RVfpga Lab 16: Execution of a beq Instruction and PC Calculation – Example</vt:lpstr>
      <vt:lpstr>RVfpga Lab 16: Execution of First beq Instruction – Simulation</vt:lpstr>
      <vt:lpstr>RVfpga Lab 16: Execution of First beq Instruction – Analysis</vt:lpstr>
      <vt:lpstr>RVfpga Lab 16: Execution of Second beq Instruction – Simulation</vt:lpstr>
      <vt:lpstr>RVfpga Lab 16: Execution of Second beq Instruction – Analysis</vt:lpstr>
      <vt:lpstr>RVfpga Lab 16: The Gshare Branch Predictor used by SweRV EH1</vt:lpstr>
      <vt:lpstr>RVfpga Lab 16: The Gshare Branch Predictor for the Second beq</vt:lpstr>
      <vt:lpstr>RVfpga Lab 16: The Gshare Branch Predictor for the second beq</vt:lpstr>
      <vt:lpstr>RVfpga Lab 16: Tasks and Exercises - Sample</vt:lpstr>
      <vt:lpstr>Lab 17: Superscalar Execution</vt:lpstr>
      <vt:lpstr>RVfpga Lab 17: Introduction</vt:lpstr>
      <vt:lpstr>RVfpga Lab 17: Introduction</vt:lpstr>
      <vt:lpstr>RVfpga Lab 17: Four Independent A-L Instructions – Example – Single-Issue</vt:lpstr>
      <vt:lpstr>RVfpga Lab 17: Four Independent A-L Instructions – Simulation – Single-Issue</vt:lpstr>
      <vt:lpstr>RVfpga Lab 17: Four Independent A-L Instructions – Simulation – Single-Issue</vt:lpstr>
      <vt:lpstr>RVfpga Lab 17: Four Independent A-L Instructions – Diagram – Single-Issue</vt:lpstr>
      <vt:lpstr>RVfpga Lab 17: Four Independent A-L Instructions – Example – Dual-Issue</vt:lpstr>
      <vt:lpstr>RVfpga Lab 17: Four Independent A-L Instructions – Simulation – Dual-Issue</vt:lpstr>
      <vt:lpstr>RVfpga Lab 17: Four Independent A-L Instructions – Analysis – Dual-Issue</vt:lpstr>
      <vt:lpstr>RVfpga Lab 17: Four Independent A-L Instructions – Diagram – Dual-Issue</vt:lpstr>
      <vt:lpstr>RVfpga Lab 17: Two mul Instructions Interleaved with Two A-L Instructions – Example – Dual-Issue</vt:lpstr>
      <vt:lpstr>RVfpga Lab 17: Two mul Instructions Interleaved with Two A-L Instructions – Simulation – Dual-Issue</vt:lpstr>
      <vt:lpstr>RVfpga Lab 17: Two mul Instructions Interleaved with Two A-L Instructions – Analysis – Dual-Issue</vt:lpstr>
      <vt:lpstr>RVfpga Lab 17: Tasks and Exercises - Sample</vt:lpstr>
      <vt:lpstr>Lab 18: Adding New Features: Instructions and Counters</vt:lpstr>
      <vt:lpstr>RVfpga Lab 18: Adding Instructions &amp; Features</vt:lpstr>
      <vt:lpstr>Lab 19: Instruction Cache</vt:lpstr>
      <vt:lpstr>RVfpga Lab 19: Introduction</vt:lpstr>
      <vt:lpstr>RVfpga Lab 19: Data read and write to Memory – Example</vt:lpstr>
      <vt:lpstr>RVfpga Lab 19: Data read and write to Memory – Simulation</vt:lpstr>
      <vt:lpstr>RVfpga Lab 19: I$ Configuration and Operation</vt:lpstr>
      <vt:lpstr>RVfpga Lab 19: I$ Miss and Hit Management – Example</vt:lpstr>
      <vt:lpstr>RVfpga Lab 19: I$ Miss Management - Simulation</vt:lpstr>
      <vt:lpstr>RVfpga Lab 19: I$ Miss Management - Analysis</vt:lpstr>
      <vt:lpstr>RVfpga Lab 19: I$ Miss Management - Analysis</vt:lpstr>
      <vt:lpstr>RVfpga Lab 19: I$ Hit Management - Simulation</vt:lpstr>
      <vt:lpstr>RVfpga Lab 19: I$ Hit Management - Analysis</vt:lpstr>
      <vt:lpstr>RVfpga Lab 19: I$ Replacement Policy</vt:lpstr>
      <vt:lpstr>RVfpga Lab 19: I$ Replacement Policy – Example </vt:lpstr>
      <vt:lpstr>RVfpga Lab 19: I$ Replacement Policy – Evolution of SET 8 of the I$</vt:lpstr>
      <vt:lpstr>RVfpga Lab 19: I$ Replacement Policy – 1st Jump</vt:lpstr>
      <vt:lpstr>RVfpga Lab 19: I$ Replacement Policy – 2nd Jump</vt:lpstr>
      <vt:lpstr>RVfpga Lab 19: I$ Replacement Policy – 5th Jump</vt:lpstr>
      <vt:lpstr>RVfpga Lab 19: Tasks and Exercises – Sample</vt:lpstr>
      <vt:lpstr>Lab 20: ICCM, DCCM, and Benchmarking</vt:lpstr>
      <vt:lpstr>RVfpga Lab 20: ICCM, DDCM &amp; Benchmarking</vt:lpstr>
      <vt:lpstr>RVfpga Lab 20: Address Space (Instructions)</vt:lpstr>
      <vt:lpstr>RVfpga Lab 20: Address Space (Data)</vt:lpstr>
      <vt:lpstr>RVfpga Lab 20: ICCM Configuration and Operation</vt:lpstr>
      <vt:lpstr>RVfpga Lab 20: Accessing the ICCM – Example</vt:lpstr>
      <vt:lpstr>RVfpga Lab 20: Accessing the ICCM – Example</vt:lpstr>
      <vt:lpstr>RVfpga Lab 20: Accessing the ICCM – Example</vt:lpstr>
      <vt:lpstr>RVfpga Lab 20: Benchmarking</vt:lpstr>
      <vt:lpstr>RISC-V Hardware Counters</vt:lpstr>
      <vt:lpstr>How to Use and Initialize Hardware Counters</vt:lpstr>
      <vt:lpstr>Example Program with Hardware Counters</vt:lpstr>
      <vt:lpstr>RVfpga Lab 20: Metrics</vt:lpstr>
      <vt:lpstr>RVfpga Lab 20: CoreMark Performance</vt:lpstr>
      <vt:lpstr>RVfpga Lab 20: Tasks and Exercises – Sample</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Harris</dc:creator>
  <cp:lastModifiedBy>DANIEL ANGEL CHAVER MARTINEZ</cp:lastModifiedBy>
  <cp:revision>430</cp:revision>
  <dcterms:created xsi:type="dcterms:W3CDTF">2020-11-26T12:05:56Z</dcterms:created>
  <dcterms:modified xsi:type="dcterms:W3CDTF">2022-05-01T05:12:11Z</dcterms:modified>
</cp:coreProperties>
</file>