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86B5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 showGuides="1">
      <p:cViewPr varScale="1">
        <p:scale>
          <a:sx n="97" d="100"/>
          <a:sy n="97" d="100"/>
        </p:scale>
        <p:origin x="102" y="1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97521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34734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54329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97038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31431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8852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70547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2959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674046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67115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81852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CF917A-209C-49C9-950F-D4621E4B79DD}" type="datetimeFigureOut">
              <a:rPr lang="es-ES" smtClean="0"/>
              <a:t>06/10/2020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64C8D-5311-4D31-A849-EFC6671C6FB9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2678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upo 5"/>
          <p:cNvGrpSpPr/>
          <p:nvPr/>
        </p:nvGrpSpPr>
        <p:grpSpPr>
          <a:xfrm>
            <a:off x="1693174" y="1691148"/>
            <a:ext cx="8453716" cy="3706761"/>
            <a:chOff x="1693174" y="1691148"/>
            <a:chExt cx="8453716" cy="3706761"/>
          </a:xfrm>
        </p:grpSpPr>
        <p:sp>
          <p:nvSpPr>
            <p:cNvPr id="32" name="Text Box 6"/>
            <p:cNvSpPr txBox="1">
              <a:spLocks noChangeArrowheads="1"/>
            </p:cNvSpPr>
            <p:nvPr/>
          </p:nvSpPr>
          <p:spPr bwMode="auto">
            <a:xfrm>
              <a:off x="4015115" y="2171922"/>
              <a:ext cx="1109214" cy="31516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3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4</a:t>
              </a:r>
            </a:p>
            <a:p>
              <a:pPr eaLnBrk="0" hangingPunct="0">
                <a:spcBef>
                  <a:spcPct val="20000"/>
                </a:spcBef>
              </a:pPr>
              <a:endParaRPr lang="es-ES_tradnl" sz="1400" dirty="0" smtClean="0">
                <a:solidFill>
                  <a:srgbClr val="00B05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5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6</a:t>
              </a:r>
            </a:p>
            <a:p>
              <a:pPr eaLnBrk="0" hangingPunct="0">
                <a:spcBef>
                  <a:spcPct val="20000"/>
                </a:spcBef>
              </a:pPr>
              <a:endParaRPr lang="es-ES_tradnl" sz="1400" dirty="0" smtClean="0">
                <a:solidFill>
                  <a:srgbClr val="00B05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7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8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00B05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00B050"/>
                  </a:solidFill>
                </a:rPr>
                <a:t> </a:t>
              </a:r>
              <a:r>
                <a:rPr lang="es-ES_tradnl" sz="1400" dirty="0">
                  <a:solidFill>
                    <a:srgbClr val="00B050"/>
                  </a:solidFill>
                </a:rPr>
                <a:t>9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00B050"/>
                  </a:solidFill>
                </a:rPr>
                <a:t>…</a:t>
              </a:r>
              <a:endParaRPr lang="es-ES_tradnl" sz="1400" dirty="0">
                <a:solidFill>
                  <a:srgbClr val="00B050"/>
                </a:solidFill>
              </a:endParaRPr>
            </a:p>
          </p:txBody>
        </p:sp>
        <p:sp>
          <p:nvSpPr>
            <p:cNvPr id="33" name="Text Box 7"/>
            <p:cNvSpPr txBox="1">
              <a:spLocks noChangeArrowheads="1"/>
            </p:cNvSpPr>
            <p:nvPr/>
          </p:nvSpPr>
          <p:spPr bwMode="auto">
            <a:xfrm>
              <a:off x="3971961" y="1760889"/>
              <a:ext cx="1209948" cy="3693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b="1" u="sng" dirty="0" smtClean="0"/>
                <a:t>PROGRAM</a:t>
              </a:r>
              <a:endParaRPr lang="es-ES_tradnl" b="1" dirty="0"/>
            </a:p>
          </p:txBody>
        </p:sp>
        <p:sp>
          <p:nvSpPr>
            <p:cNvPr id="35" name="Text Box 9"/>
            <p:cNvSpPr txBox="1">
              <a:spLocks noChangeArrowheads="1"/>
            </p:cNvSpPr>
            <p:nvPr/>
          </p:nvSpPr>
          <p:spPr bwMode="auto">
            <a:xfrm>
              <a:off x="2862344" y="2839357"/>
              <a:ext cx="1030242" cy="52322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squar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sz="1400" dirty="0" err="1" smtClean="0"/>
                <a:t>Interrupt</a:t>
              </a:r>
              <a:r>
                <a:rPr lang="es-ES_tradnl" sz="1400" dirty="0" smtClean="0"/>
                <a:t> </a:t>
              </a:r>
              <a:r>
                <a:rPr lang="es-ES_tradnl" sz="1400" dirty="0" err="1" smtClean="0"/>
                <a:t>notification</a:t>
              </a:r>
              <a:endParaRPr lang="es-ES_tradnl" sz="1400" dirty="0"/>
            </a:p>
          </p:txBody>
        </p:sp>
        <p:sp>
          <p:nvSpPr>
            <p:cNvPr id="36" name="Line 10"/>
            <p:cNvSpPr>
              <a:spLocks noChangeShapeType="1"/>
            </p:cNvSpPr>
            <p:nvPr/>
          </p:nvSpPr>
          <p:spPr bwMode="auto">
            <a:xfrm>
              <a:off x="5286702" y="2272267"/>
              <a:ext cx="0" cy="900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41" name="Line 14"/>
            <p:cNvSpPr>
              <a:spLocks noChangeShapeType="1"/>
            </p:cNvSpPr>
            <p:nvPr/>
          </p:nvSpPr>
          <p:spPr bwMode="auto">
            <a:xfrm flipV="1">
              <a:off x="5350201" y="2368714"/>
              <a:ext cx="1454361" cy="817952"/>
            </a:xfrm>
            <a:prstGeom prst="line">
              <a:avLst/>
            </a:prstGeom>
            <a:noFill/>
            <a:ln w="25400">
              <a:solidFill>
                <a:srgbClr val="FF0000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42" name="Line 15"/>
            <p:cNvSpPr>
              <a:spLocks noChangeShapeType="1"/>
            </p:cNvSpPr>
            <p:nvPr/>
          </p:nvSpPr>
          <p:spPr bwMode="auto">
            <a:xfrm>
              <a:off x="6884707" y="2368714"/>
              <a:ext cx="0" cy="2412000"/>
            </a:xfrm>
            <a:prstGeom prst="line">
              <a:avLst/>
            </a:prstGeom>
            <a:noFill/>
            <a:ln w="38100">
              <a:solidFill>
                <a:srgbClr val="7030A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49" name="Line 22"/>
            <p:cNvSpPr>
              <a:spLocks noChangeShapeType="1"/>
            </p:cNvSpPr>
            <p:nvPr/>
          </p:nvSpPr>
          <p:spPr bwMode="auto">
            <a:xfrm flipH="1" flipV="1">
              <a:off x="5350200" y="3539611"/>
              <a:ext cx="1438802" cy="1140543"/>
            </a:xfrm>
            <a:prstGeom prst="line">
              <a:avLst/>
            </a:prstGeom>
            <a:noFill/>
            <a:ln w="25400">
              <a:solidFill>
                <a:srgbClr val="FF0000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50" name="Line 23"/>
            <p:cNvSpPr>
              <a:spLocks noChangeShapeType="1"/>
            </p:cNvSpPr>
            <p:nvPr/>
          </p:nvSpPr>
          <p:spPr bwMode="auto">
            <a:xfrm>
              <a:off x="5286702" y="4333767"/>
              <a:ext cx="0" cy="828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anchor="ctr">
              <a:spAutoFit/>
            </a:bodyPr>
            <a:lstStyle/>
            <a:p>
              <a:endParaRPr lang="es-ES"/>
            </a:p>
          </p:txBody>
        </p:sp>
        <p:sp>
          <p:nvSpPr>
            <p:cNvPr id="56" name="Line 27"/>
            <p:cNvSpPr>
              <a:spLocks noChangeShapeType="1"/>
            </p:cNvSpPr>
            <p:nvPr/>
          </p:nvSpPr>
          <p:spPr bwMode="auto">
            <a:xfrm>
              <a:off x="5286701" y="3547186"/>
              <a:ext cx="3053" cy="468000"/>
            </a:xfrm>
            <a:prstGeom prst="line">
              <a:avLst/>
            </a:prstGeom>
            <a:noFill/>
            <a:ln w="38100">
              <a:solidFill>
                <a:srgbClr val="00B050"/>
              </a:solidFill>
              <a:round/>
              <a:headEnd/>
              <a:tailEnd type="triangle" w="med" len="sm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57" name="Text Box 28"/>
            <p:cNvSpPr txBox="1">
              <a:spLocks noChangeArrowheads="1"/>
            </p:cNvSpPr>
            <p:nvPr/>
          </p:nvSpPr>
          <p:spPr bwMode="auto">
            <a:xfrm>
              <a:off x="6980413" y="2213607"/>
              <a:ext cx="2990627" cy="2634567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eaLnBrk="0" hangingPunct="0">
                <a:spcBef>
                  <a:spcPct val="20000"/>
                </a:spcBef>
              </a:pPr>
              <a:r>
                <a:rPr lang="es-ES_tradnl" sz="1400" b="1" dirty="0" smtClean="0">
                  <a:solidFill>
                    <a:srgbClr val="7030A0"/>
                  </a:solidFill>
                </a:rPr>
                <a:t>Determine </a:t>
              </a:r>
              <a:r>
                <a:rPr lang="es-ES_tradnl" sz="1400" b="1" dirty="0" err="1" smtClean="0">
                  <a:solidFill>
                    <a:srgbClr val="7030A0"/>
                  </a:solidFill>
                </a:rPr>
                <a:t>the</a:t>
              </a:r>
              <a:r>
                <a:rPr lang="es-ES_tradnl" sz="1400" b="1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b="1" dirty="0" err="1" smtClean="0">
                  <a:solidFill>
                    <a:srgbClr val="7030A0"/>
                  </a:solidFill>
                </a:rPr>
                <a:t>source</a:t>
              </a:r>
              <a:r>
                <a:rPr lang="es-ES_tradnl" sz="1400" b="1" dirty="0" smtClean="0">
                  <a:solidFill>
                    <a:srgbClr val="7030A0"/>
                  </a:solidFill>
                </a:rPr>
                <a:t> of </a:t>
              </a:r>
              <a:r>
                <a:rPr lang="es-ES_tradnl" sz="1400" b="1" dirty="0" err="1" smtClean="0">
                  <a:solidFill>
                    <a:srgbClr val="7030A0"/>
                  </a:solidFill>
                </a:rPr>
                <a:t>the</a:t>
              </a:r>
              <a:r>
                <a:rPr lang="es-ES_tradnl" sz="1400" b="1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b="1" dirty="0" err="1" smtClean="0">
                  <a:solidFill>
                    <a:srgbClr val="7030A0"/>
                  </a:solidFill>
                </a:rPr>
                <a:t>interrupt</a:t>
              </a:r>
              <a:endParaRPr lang="es-ES_tradnl" sz="1400" b="1" dirty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If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GPIO-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Interrupt</a:t>
              </a:r>
              <a:endParaRPr lang="es-ES_tradnl" sz="1400" dirty="0" smtClean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   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   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>
                  <a:solidFill>
                    <a:srgbClr val="7030A0"/>
                  </a:solidFill>
                </a:rPr>
                <a:t> 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  …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If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Timer-Interrupt</a:t>
              </a:r>
              <a:endParaRPr lang="es-ES_tradnl" sz="1400" dirty="0" smtClean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   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1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   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>
                  <a:solidFill>
                    <a:srgbClr val="7030A0"/>
                  </a:solidFill>
                </a:rPr>
                <a:t>2</a:t>
              </a: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smtClean="0">
                  <a:solidFill>
                    <a:srgbClr val="7030A0"/>
                  </a:solidFill>
                </a:rPr>
                <a:t>    …</a:t>
              </a:r>
              <a:endParaRPr lang="es-ES_tradnl" sz="1400" dirty="0">
                <a:solidFill>
                  <a:srgbClr val="7030A0"/>
                </a:solidFill>
              </a:endParaRPr>
            </a:p>
            <a:p>
              <a:pPr eaLnBrk="0" hangingPunct="0">
                <a:spcBef>
                  <a:spcPct val="20000"/>
                </a:spcBef>
              </a:pPr>
              <a:r>
                <a:rPr lang="es-ES_tradnl" sz="1400" dirty="0" err="1" smtClean="0">
                  <a:solidFill>
                    <a:srgbClr val="7030A0"/>
                  </a:solidFill>
                </a:rPr>
                <a:t>Return</a:t>
              </a:r>
              <a:r>
                <a:rPr lang="es-ES_tradnl" sz="1400" dirty="0" smtClean="0">
                  <a:solidFill>
                    <a:srgbClr val="7030A0"/>
                  </a:solidFill>
                </a:rPr>
                <a:t> </a:t>
              </a:r>
              <a:r>
                <a:rPr lang="es-ES_tradnl" sz="1400" dirty="0" err="1" smtClean="0">
                  <a:solidFill>
                    <a:srgbClr val="7030A0"/>
                  </a:solidFill>
                </a:rPr>
                <a:t>instruction</a:t>
              </a:r>
              <a:endParaRPr lang="es-ES_tradnl" sz="1400" dirty="0">
                <a:solidFill>
                  <a:srgbClr val="7030A0"/>
                </a:solidFill>
              </a:endParaRPr>
            </a:p>
          </p:txBody>
        </p:sp>
        <p:sp>
          <p:nvSpPr>
            <p:cNvPr id="60" name="Text Box 29"/>
            <p:cNvSpPr txBox="1">
              <a:spLocks noChangeArrowheads="1"/>
            </p:cNvSpPr>
            <p:nvPr/>
          </p:nvSpPr>
          <p:spPr bwMode="auto">
            <a:xfrm>
              <a:off x="7261568" y="1908373"/>
              <a:ext cx="484428" cy="369332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b="1" u="sng" dirty="0" smtClean="0"/>
                <a:t>ISR</a:t>
              </a:r>
              <a:endParaRPr lang="es-ES_tradnl" b="1" dirty="0"/>
            </a:p>
          </p:txBody>
        </p:sp>
        <p:grpSp>
          <p:nvGrpSpPr>
            <p:cNvPr id="26" name="Grupo 25"/>
            <p:cNvGrpSpPr/>
            <p:nvPr/>
          </p:nvGrpSpPr>
          <p:grpSpPr>
            <a:xfrm>
              <a:off x="1695627" y="4013176"/>
              <a:ext cx="1089025" cy="252413"/>
              <a:chOff x="4425950" y="3743325"/>
              <a:chExt cx="1089025" cy="252413"/>
            </a:xfrm>
            <a:noFill/>
          </p:grpSpPr>
          <p:sp>
            <p:nvSpPr>
              <p:cNvPr id="27" name="Rectangle 24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endParaRPr lang="es-ES" sz="1200" b="1"/>
              </a:p>
            </p:txBody>
          </p:sp>
          <p:pic>
            <p:nvPicPr>
              <p:cNvPr id="28" name="Picture 25"/>
              <p:cNvPicPr>
                <a:picLocks noChangeAspect="1" noChangeArrowheads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sp>
            <p:nvSpPr>
              <p:cNvPr id="29" name="Rectangle 27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 w="12700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/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s-ES" sz="1600" b="1" dirty="0" err="1" smtClean="0"/>
                  <a:t>Timer</a:t>
                </a:r>
                <a:endParaRPr lang="es-ES" sz="1200" b="1" dirty="0"/>
              </a:p>
            </p:txBody>
          </p:sp>
        </p:grpSp>
        <p:grpSp>
          <p:nvGrpSpPr>
            <p:cNvPr id="30" name="Grupo 29"/>
            <p:cNvGrpSpPr/>
            <p:nvPr/>
          </p:nvGrpSpPr>
          <p:grpSpPr>
            <a:xfrm>
              <a:off x="1693174" y="3236371"/>
              <a:ext cx="1089025" cy="252413"/>
              <a:chOff x="4425950" y="3743325"/>
              <a:chExt cx="1089025" cy="252413"/>
            </a:xfrm>
            <a:noFill/>
          </p:grpSpPr>
          <p:sp>
            <p:nvSpPr>
              <p:cNvPr id="31" name="Rectangle 24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endParaRPr lang="es-ES" sz="1200" b="1"/>
              </a:p>
            </p:txBody>
          </p:sp>
          <p:pic>
            <p:nvPicPr>
              <p:cNvPr id="38" name="Picture 25"/>
              <p:cNvPicPr>
                <a:picLocks noChangeAspect="1" noChangeArrowheads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</p:pic>
          <p:sp>
            <p:nvSpPr>
              <p:cNvPr id="40" name="Rectangle 27"/>
              <p:cNvSpPr>
                <a:spLocks noChangeArrowheads="1"/>
              </p:cNvSpPr>
              <p:nvPr/>
            </p:nvSpPr>
            <p:spPr bwMode="auto">
              <a:xfrm>
                <a:off x="4425950" y="3743325"/>
                <a:ext cx="1089025" cy="252413"/>
              </a:xfrm>
              <a:prstGeom prst="rect">
                <a:avLst/>
              </a:prstGeom>
              <a:grpFill/>
              <a:ln w="12700" cap="flat">
                <a:solidFill>
                  <a:srgbClr val="000000"/>
                </a:solidFill>
                <a:prstDash val="solid"/>
                <a:miter lim="800000"/>
                <a:headEnd/>
                <a:tailEnd/>
              </a:ln>
              <a:extLst/>
            </p:spPr>
            <p:txBody>
              <a:bodyPr vert="horz" wrap="square" lIns="91440" tIns="45720" rIns="91440" bIns="45720" numCol="1" anchor="ctr" anchorCtr="0" compatLnSpc="1">
                <a:prstTxWarp prst="textNoShape">
                  <a:avLst/>
                </a:prstTxWarp>
              </a:bodyPr>
              <a:lstStyle/>
              <a:p>
                <a:pPr algn="ctr"/>
                <a:r>
                  <a:rPr lang="es-ES" sz="1600" b="1" dirty="0" smtClean="0"/>
                  <a:t>GPIO</a:t>
                </a:r>
                <a:endParaRPr lang="es-ES" sz="1200" b="1" dirty="0"/>
              </a:p>
            </p:txBody>
          </p:sp>
        </p:grpSp>
        <p:sp>
          <p:nvSpPr>
            <p:cNvPr id="53" name="Line 14"/>
            <p:cNvSpPr>
              <a:spLocks noChangeShapeType="1"/>
            </p:cNvSpPr>
            <p:nvPr/>
          </p:nvSpPr>
          <p:spPr bwMode="auto">
            <a:xfrm flipV="1">
              <a:off x="5303194" y="2448231"/>
              <a:ext cx="1485808" cy="159094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54" name="Line 22"/>
            <p:cNvSpPr>
              <a:spLocks noChangeShapeType="1"/>
            </p:cNvSpPr>
            <p:nvPr/>
          </p:nvSpPr>
          <p:spPr bwMode="auto">
            <a:xfrm flipH="1" flipV="1">
              <a:off x="5333710" y="4275909"/>
              <a:ext cx="1455292" cy="49172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lg" len="lg"/>
            </a:ln>
          </p:spPr>
          <p:txBody>
            <a:bodyPr wrap="square" anchor="ctr">
              <a:spAutoFit/>
            </a:bodyPr>
            <a:lstStyle/>
            <a:p>
              <a:endParaRPr lang="es-ES"/>
            </a:p>
          </p:txBody>
        </p:sp>
        <p:sp>
          <p:nvSpPr>
            <p:cNvPr id="13" name="Rectángulo 12"/>
            <p:cNvSpPr/>
            <p:nvPr/>
          </p:nvSpPr>
          <p:spPr>
            <a:xfrm>
              <a:off x="3864077" y="1691148"/>
              <a:ext cx="6282813" cy="3706761"/>
            </a:xfrm>
            <a:prstGeom prst="rect">
              <a:avLst/>
            </a:prstGeom>
            <a:noFill/>
            <a:ln>
              <a:solidFill>
                <a:schemeClr val="tx1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3" name="Conector recto de flecha 2"/>
            <p:cNvCxnSpPr/>
            <p:nvPr/>
          </p:nvCxnSpPr>
          <p:spPr>
            <a:xfrm>
              <a:off x="2823277" y="3373579"/>
              <a:ext cx="1319753" cy="0"/>
            </a:xfrm>
            <a:prstGeom prst="straightConnector1">
              <a:avLst/>
            </a:prstGeom>
            <a:ln w="25400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Text Box 9"/>
            <p:cNvSpPr txBox="1">
              <a:spLocks noChangeArrowheads="1"/>
            </p:cNvSpPr>
            <p:nvPr/>
          </p:nvSpPr>
          <p:spPr bwMode="auto">
            <a:xfrm>
              <a:off x="2848090" y="4135136"/>
              <a:ext cx="1030242" cy="523220"/>
            </a:xfrm>
            <a:prstGeom prst="rect">
              <a:avLst/>
            </a:prstGeom>
            <a:noFill/>
            <a:ln w="57150">
              <a:noFill/>
              <a:miter lim="800000"/>
              <a:headEnd/>
              <a:tailEnd/>
            </a:ln>
          </p:spPr>
          <p:txBody>
            <a:bodyPr wrap="square" anchor="ctr">
              <a:spAutoFit/>
            </a:bodyPr>
            <a:lstStyle/>
            <a:p>
              <a:pPr algn="ctr" eaLnBrk="0" hangingPunct="0">
                <a:spcBef>
                  <a:spcPct val="20000"/>
                </a:spcBef>
              </a:pPr>
              <a:r>
                <a:rPr lang="es-ES_tradnl" sz="1400" dirty="0" err="1" smtClean="0"/>
                <a:t>Interrupt</a:t>
              </a:r>
              <a:r>
                <a:rPr lang="es-ES_tradnl" sz="1400" dirty="0" smtClean="0"/>
                <a:t> </a:t>
              </a:r>
              <a:r>
                <a:rPr lang="es-ES_tradnl" sz="1400" dirty="0" err="1" smtClean="0"/>
                <a:t>notification</a:t>
              </a:r>
              <a:endParaRPr lang="es-ES_tradnl" sz="1400" dirty="0"/>
            </a:p>
          </p:txBody>
        </p:sp>
        <p:cxnSp>
          <p:nvCxnSpPr>
            <p:cNvPr id="37" name="Conector recto de flecha 36"/>
            <p:cNvCxnSpPr/>
            <p:nvPr/>
          </p:nvCxnSpPr>
          <p:spPr>
            <a:xfrm>
              <a:off x="2803778" y="4135136"/>
              <a:ext cx="1319753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2400095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</TotalTime>
  <Words>55</Words>
  <Application>Microsoft Office PowerPoint</Application>
  <PresentationFormat>Panorámica</PresentationFormat>
  <Paragraphs>28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KATZALIN OLCOZ HERRERO</dc:creator>
  <cp:lastModifiedBy>DANIEL ANGEL CHAVER MARTINEZ</cp:lastModifiedBy>
  <cp:revision>27</cp:revision>
  <dcterms:created xsi:type="dcterms:W3CDTF">2020-09-15T09:37:17Z</dcterms:created>
  <dcterms:modified xsi:type="dcterms:W3CDTF">2020-10-06T06:09:13Z</dcterms:modified>
</cp:coreProperties>
</file>

<file path=docProps/thumbnail.jpeg>
</file>