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86B5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99" autoAdjust="0"/>
    <p:restoredTop sz="94660"/>
  </p:normalViewPr>
  <p:slideViewPr>
    <p:cSldViewPr snapToGrid="0" showGuides="1">
      <p:cViewPr varScale="1">
        <p:scale>
          <a:sx n="102" d="100"/>
          <a:sy n="102" d="100"/>
        </p:scale>
        <p:origin x="642" y="10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 smtClean="0"/>
              <a:t>Haga clic para editar el estilo de subtítulo del patrón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697521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1347344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543293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970385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2314315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088524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0705475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29596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4674046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0671158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818523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826784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upo 1"/>
          <p:cNvGrpSpPr/>
          <p:nvPr/>
        </p:nvGrpSpPr>
        <p:grpSpPr>
          <a:xfrm>
            <a:off x="2888150" y="1032302"/>
            <a:ext cx="6963773" cy="4906382"/>
            <a:chOff x="2888150" y="1032302"/>
            <a:chExt cx="6963773" cy="4906382"/>
          </a:xfrm>
        </p:grpSpPr>
        <p:sp>
          <p:nvSpPr>
            <p:cNvPr id="29" name="Text Box 6"/>
            <p:cNvSpPr txBox="1">
              <a:spLocks noChangeArrowheads="1"/>
            </p:cNvSpPr>
            <p:nvPr/>
          </p:nvSpPr>
          <p:spPr bwMode="auto">
            <a:xfrm>
              <a:off x="5273644" y="2201419"/>
              <a:ext cx="1109214" cy="3151632"/>
            </a:xfrm>
            <a:prstGeom prst="rect">
              <a:avLst/>
            </a:prstGeom>
            <a:noFill/>
            <a:ln w="57150">
              <a:noFill/>
              <a:miter lim="800000"/>
              <a:headEnd/>
              <a:tailEnd/>
            </a:ln>
          </p:spPr>
          <p:txBody>
            <a:bodyPr wrap="none" anchor="ctr">
              <a:spAutoFit/>
            </a:bodyPr>
            <a:lstStyle/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00B05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00B050"/>
                  </a:solidFill>
                </a:rPr>
                <a:t> </a:t>
              </a:r>
              <a:r>
                <a:rPr lang="es-ES_tradnl" sz="1400" dirty="0">
                  <a:solidFill>
                    <a:srgbClr val="00B050"/>
                  </a:solidFill>
                </a:rPr>
                <a:t>1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00B05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00B050"/>
                  </a:solidFill>
                </a:rPr>
                <a:t> </a:t>
              </a:r>
              <a:r>
                <a:rPr lang="es-ES_tradnl" sz="1400" dirty="0">
                  <a:solidFill>
                    <a:srgbClr val="00B050"/>
                  </a:solidFill>
                </a:rPr>
                <a:t>2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00B05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00B050"/>
                  </a:solidFill>
                </a:rPr>
                <a:t> </a:t>
              </a:r>
              <a:r>
                <a:rPr lang="es-ES_tradnl" sz="1400" dirty="0">
                  <a:solidFill>
                    <a:srgbClr val="00B050"/>
                  </a:solidFill>
                </a:rPr>
                <a:t>3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00B05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00B050"/>
                  </a:solidFill>
                </a:rPr>
                <a:t> </a:t>
              </a:r>
              <a:r>
                <a:rPr lang="es-ES_tradnl" sz="1400" dirty="0">
                  <a:solidFill>
                    <a:srgbClr val="00B050"/>
                  </a:solidFill>
                </a:rPr>
                <a:t>4</a:t>
              </a:r>
            </a:p>
            <a:p>
              <a:pPr eaLnBrk="0" hangingPunct="0">
                <a:spcBef>
                  <a:spcPct val="20000"/>
                </a:spcBef>
              </a:pPr>
              <a:endParaRPr lang="es-ES_tradnl" sz="1400" dirty="0" smtClean="0">
                <a:solidFill>
                  <a:srgbClr val="00B050"/>
                </a:solidFill>
              </a:endParaRP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00B05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00B050"/>
                  </a:solidFill>
                </a:rPr>
                <a:t> </a:t>
              </a:r>
              <a:r>
                <a:rPr lang="es-ES_tradnl" sz="1400" dirty="0">
                  <a:solidFill>
                    <a:srgbClr val="00B050"/>
                  </a:solidFill>
                </a:rPr>
                <a:t>5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00B05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00B050"/>
                  </a:solidFill>
                </a:rPr>
                <a:t> </a:t>
              </a:r>
              <a:r>
                <a:rPr lang="es-ES_tradnl" sz="1400" dirty="0">
                  <a:solidFill>
                    <a:srgbClr val="00B050"/>
                  </a:solidFill>
                </a:rPr>
                <a:t>6</a:t>
              </a:r>
            </a:p>
            <a:p>
              <a:pPr eaLnBrk="0" hangingPunct="0">
                <a:spcBef>
                  <a:spcPct val="20000"/>
                </a:spcBef>
              </a:pPr>
              <a:endParaRPr lang="es-ES_tradnl" sz="1400" dirty="0" smtClean="0">
                <a:solidFill>
                  <a:srgbClr val="00B050"/>
                </a:solidFill>
              </a:endParaRP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00B05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00B050"/>
                  </a:solidFill>
                </a:rPr>
                <a:t> </a:t>
              </a:r>
              <a:r>
                <a:rPr lang="es-ES_tradnl" sz="1400" dirty="0">
                  <a:solidFill>
                    <a:srgbClr val="00B050"/>
                  </a:solidFill>
                </a:rPr>
                <a:t>7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00B05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00B050"/>
                  </a:solidFill>
                </a:rPr>
                <a:t> </a:t>
              </a:r>
              <a:r>
                <a:rPr lang="es-ES_tradnl" sz="1400" dirty="0">
                  <a:solidFill>
                    <a:srgbClr val="00B050"/>
                  </a:solidFill>
                </a:rPr>
                <a:t>8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00B05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00B050"/>
                  </a:solidFill>
                </a:rPr>
                <a:t> </a:t>
              </a:r>
              <a:r>
                <a:rPr lang="es-ES_tradnl" sz="1400" dirty="0">
                  <a:solidFill>
                    <a:srgbClr val="00B050"/>
                  </a:solidFill>
                </a:rPr>
                <a:t>9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smtClean="0">
                  <a:solidFill>
                    <a:srgbClr val="00B050"/>
                  </a:solidFill>
                </a:rPr>
                <a:t>…</a:t>
              </a:r>
              <a:endParaRPr lang="es-ES_tradnl" sz="1400" dirty="0">
                <a:solidFill>
                  <a:srgbClr val="00B050"/>
                </a:solidFill>
              </a:endParaRPr>
            </a:p>
          </p:txBody>
        </p:sp>
        <p:sp>
          <p:nvSpPr>
            <p:cNvPr id="30" name="Text Box 7"/>
            <p:cNvSpPr txBox="1">
              <a:spLocks noChangeArrowheads="1"/>
            </p:cNvSpPr>
            <p:nvPr/>
          </p:nvSpPr>
          <p:spPr bwMode="auto">
            <a:xfrm>
              <a:off x="5230490" y="1790386"/>
              <a:ext cx="1209948" cy="369332"/>
            </a:xfrm>
            <a:prstGeom prst="rect">
              <a:avLst/>
            </a:prstGeom>
            <a:noFill/>
            <a:ln w="57150">
              <a:noFill/>
              <a:miter lim="800000"/>
              <a:headEnd/>
              <a:tailEnd/>
            </a:ln>
          </p:spPr>
          <p:txBody>
            <a:bodyPr wrap="none" anchor="ctr">
              <a:spAutoFit/>
            </a:bodyPr>
            <a:lstStyle/>
            <a:p>
              <a:pPr algn="ctr" eaLnBrk="0" hangingPunct="0">
                <a:spcBef>
                  <a:spcPct val="20000"/>
                </a:spcBef>
              </a:pPr>
              <a:r>
                <a:rPr lang="es-ES_tradnl" b="1" u="sng" dirty="0" smtClean="0"/>
                <a:t>PROGRAM</a:t>
              </a:r>
              <a:endParaRPr lang="es-ES_tradnl" b="1" dirty="0"/>
            </a:p>
          </p:txBody>
        </p:sp>
        <p:sp>
          <p:nvSpPr>
            <p:cNvPr id="38" name="Line 10"/>
            <p:cNvSpPr>
              <a:spLocks noChangeShapeType="1"/>
            </p:cNvSpPr>
            <p:nvPr/>
          </p:nvSpPr>
          <p:spPr bwMode="auto">
            <a:xfrm>
              <a:off x="6545231" y="2301764"/>
              <a:ext cx="0" cy="900000"/>
            </a:xfrm>
            <a:prstGeom prst="line">
              <a:avLst/>
            </a:prstGeom>
            <a:noFill/>
            <a:ln w="38100">
              <a:solidFill>
                <a:srgbClr val="00B050"/>
              </a:solidFill>
              <a:round/>
              <a:headEnd/>
              <a:tailEnd type="triangle" w="med" len="sm"/>
            </a:ln>
          </p:spPr>
          <p:txBody>
            <a:bodyPr anchor="ctr">
              <a:spAutoFit/>
            </a:bodyPr>
            <a:lstStyle/>
            <a:p>
              <a:endParaRPr lang="es-ES"/>
            </a:p>
          </p:txBody>
        </p:sp>
        <p:sp>
          <p:nvSpPr>
            <p:cNvPr id="40" name="Line 14"/>
            <p:cNvSpPr>
              <a:spLocks noChangeShapeType="1"/>
            </p:cNvSpPr>
            <p:nvPr/>
          </p:nvSpPr>
          <p:spPr bwMode="auto">
            <a:xfrm flipV="1">
              <a:off x="6608731" y="1666224"/>
              <a:ext cx="1554282" cy="1549939"/>
            </a:xfrm>
            <a:prstGeom prst="line">
              <a:avLst/>
            </a:prstGeom>
            <a:noFill/>
            <a:ln w="25400">
              <a:solidFill>
                <a:srgbClr val="FF0000"/>
              </a:solidFill>
              <a:round/>
              <a:headEnd/>
              <a:tailEnd type="triangle" w="lg" len="lg"/>
            </a:ln>
          </p:spPr>
          <p:txBody>
            <a:bodyPr wrap="square" anchor="ctr">
              <a:spAutoFit/>
            </a:bodyPr>
            <a:lstStyle/>
            <a:p>
              <a:endParaRPr lang="es-ES"/>
            </a:p>
          </p:txBody>
        </p:sp>
        <p:sp>
          <p:nvSpPr>
            <p:cNvPr id="48" name="Line 15"/>
            <p:cNvSpPr>
              <a:spLocks noChangeShapeType="1"/>
            </p:cNvSpPr>
            <p:nvPr/>
          </p:nvSpPr>
          <p:spPr bwMode="auto">
            <a:xfrm>
              <a:off x="8220593" y="1666224"/>
              <a:ext cx="0" cy="1620000"/>
            </a:xfrm>
            <a:prstGeom prst="line">
              <a:avLst/>
            </a:prstGeom>
            <a:noFill/>
            <a:ln w="38100">
              <a:solidFill>
                <a:srgbClr val="7030A0"/>
              </a:solidFill>
              <a:round/>
              <a:headEnd/>
              <a:tailEnd type="triangle" w="med" len="sm"/>
            </a:ln>
          </p:spPr>
          <p:txBody>
            <a:bodyPr anchor="ctr">
              <a:spAutoFit/>
            </a:bodyPr>
            <a:lstStyle/>
            <a:p>
              <a:endParaRPr lang="es-ES"/>
            </a:p>
          </p:txBody>
        </p:sp>
        <p:sp>
          <p:nvSpPr>
            <p:cNvPr id="53" name="Line 22"/>
            <p:cNvSpPr>
              <a:spLocks noChangeShapeType="1"/>
            </p:cNvSpPr>
            <p:nvPr/>
          </p:nvSpPr>
          <p:spPr bwMode="auto">
            <a:xfrm flipH="1">
              <a:off x="6608729" y="3261925"/>
              <a:ext cx="1470352" cy="307183"/>
            </a:xfrm>
            <a:prstGeom prst="line">
              <a:avLst/>
            </a:prstGeom>
            <a:noFill/>
            <a:ln w="25400">
              <a:solidFill>
                <a:srgbClr val="FF0000"/>
              </a:solidFill>
              <a:round/>
              <a:headEnd/>
              <a:tailEnd type="triangle" w="lg" len="lg"/>
            </a:ln>
          </p:spPr>
          <p:txBody>
            <a:bodyPr wrap="square" anchor="ctr">
              <a:spAutoFit/>
            </a:bodyPr>
            <a:lstStyle/>
            <a:p>
              <a:endParaRPr lang="es-ES"/>
            </a:p>
          </p:txBody>
        </p:sp>
        <p:sp>
          <p:nvSpPr>
            <p:cNvPr id="54" name="Line 23"/>
            <p:cNvSpPr>
              <a:spLocks noChangeShapeType="1"/>
            </p:cNvSpPr>
            <p:nvPr/>
          </p:nvSpPr>
          <p:spPr bwMode="auto">
            <a:xfrm>
              <a:off x="6545231" y="4363264"/>
              <a:ext cx="0" cy="828000"/>
            </a:xfrm>
            <a:prstGeom prst="line">
              <a:avLst/>
            </a:prstGeom>
            <a:noFill/>
            <a:ln w="38100">
              <a:solidFill>
                <a:srgbClr val="00B050"/>
              </a:solidFill>
              <a:round/>
              <a:headEnd/>
              <a:tailEnd type="triangle" w="med" len="sm"/>
            </a:ln>
          </p:spPr>
          <p:txBody>
            <a:bodyPr anchor="ctr">
              <a:spAutoFit/>
            </a:bodyPr>
            <a:lstStyle/>
            <a:p>
              <a:endParaRPr lang="es-ES"/>
            </a:p>
          </p:txBody>
        </p:sp>
        <p:sp>
          <p:nvSpPr>
            <p:cNvPr id="55" name="Line 27"/>
            <p:cNvSpPr>
              <a:spLocks noChangeShapeType="1"/>
            </p:cNvSpPr>
            <p:nvPr/>
          </p:nvSpPr>
          <p:spPr bwMode="auto">
            <a:xfrm>
              <a:off x="6545230" y="3576683"/>
              <a:ext cx="3053" cy="468000"/>
            </a:xfrm>
            <a:prstGeom prst="line">
              <a:avLst/>
            </a:prstGeom>
            <a:noFill/>
            <a:ln w="38100">
              <a:solidFill>
                <a:srgbClr val="00B050"/>
              </a:solidFill>
              <a:round/>
              <a:headEnd/>
              <a:tailEnd type="triangle" w="med" len="sm"/>
            </a:ln>
          </p:spPr>
          <p:txBody>
            <a:bodyPr wrap="square" anchor="ctr">
              <a:spAutoFit/>
            </a:bodyPr>
            <a:lstStyle/>
            <a:p>
              <a:endParaRPr lang="es-ES"/>
            </a:p>
          </p:txBody>
        </p:sp>
        <p:sp>
          <p:nvSpPr>
            <p:cNvPr id="58" name="Text Box 28"/>
            <p:cNvSpPr txBox="1">
              <a:spLocks noChangeArrowheads="1"/>
            </p:cNvSpPr>
            <p:nvPr/>
          </p:nvSpPr>
          <p:spPr bwMode="auto">
            <a:xfrm>
              <a:off x="8250451" y="1503223"/>
              <a:ext cx="1510670" cy="1858970"/>
            </a:xfrm>
            <a:prstGeom prst="rect">
              <a:avLst/>
            </a:prstGeom>
            <a:noFill/>
            <a:ln w="57150">
              <a:noFill/>
              <a:miter lim="800000"/>
              <a:headEnd/>
              <a:tailEnd/>
            </a:ln>
          </p:spPr>
          <p:txBody>
            <a:bodyPr wrap="none" anchor="ctr">
              <a:spAutoFit/>
            </a:bodyPr>
            <a:lstStyle/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7030A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7030A0"/>
                  </a:solidFill>
                </a:rPr>
                <a:t> </a:t>
              </a:r>
              <a:r>
                <a:rPr lang="es-ES_tradnl" sz="1400" dirty="0">
                  <a:solidFill>
                    <a:srgbClr val="7030A0"/>
                  </a:solidFill>
                </a:rPr>
                <a:t>1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7030A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7030A0"/>
                  </a:solidFill>
                </a:rPr>
                <a:t> </a:t>
              </a:r>
              <a:r>
                <a:rPr lang="es-ES_tradnl" sz="1400" dirty="0">
                  <a:solidFill>
                    <a:srgbClr val="7030A0"/>
                  </a:solidFill>
                </a:rPr>
                <a:t>2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7030A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7030A0"/>
                  </a:solidFill>
                </a:rPr>
                <a:t> </a:t>
              </a:r>
              <a:r>
                <a:rPr lang="es-ES_tradnl" sz="1400" dirty="0">
                  <a:solidFill>
                    <a:srgbClr val="7030A0"/>
                  </a:solidFill>
                </a:rPr>
                <a:t>3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7030A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7030A0"/>
                  </a:solidFill>
                </a:rPr>
                <a:t> </a:t>
              </a:r>
              <a:r>
                <a:rPr lang="es-ES_tradnl" sz="1400" dirty="0">
                  <a:solidFill>
                    <a:srgbClr val="7030A0"/>
                  </a:solidFill>
                </a:rPr>
                <a:t>4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7030A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7030A0"/>
                  </a:solidFill>
                </a:rPr>
                <a:t> </a:t>
              </a:r>
              <a:r>
                <a:rPr lang="es-ES_tradnl" sz="1400" dirty="0">
                  <a:solidFill>
                    <a:srgbClr val="7030A0"/>
                  </a:solidFill>
                </a:rPr>
                <a:t>5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smtClean="0">
                  <a:solidFill>
                    <a:srgbClr val="7030A0"/>
                  </a:solidFill>
                </a:rPr>
                <a:t>…</a:t>
              </a:r>
              <a:endParaRPr lang="es-ES_tradnl" sz="1400" dirty="0">
                <a:solidFill>
                  <a:srgbClr val="7030A0"/>
                </a:solidFill>
              </a:endParaRP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7030A0"/>
                  </a:solidFill>
                </a:rPr>
                <a:t>Return</a:t>
              </a:r>
              <a:r>
                <a:rPr lang="es-ES_tradnl" sz="1400" dirty="0" smtClean="0">
                  <a:solidFill>
                    <a:srgbClr val="7030A0"/>
                  </a:solidFill>
                </a:rPr>
                <a:t> </a:t>
              </a:r>
              <a:r>
                <a:rPr lang="es-ES_tradnl" sz="1400" dirty="0" err="1" smtClean="0">
                  <a:solidFill>
                    <a:srgbClr val="7030A0"/>
                  </a:solidFill>
                </a:rPr>
                <a:t>instruction</a:t>
              </a:r>
              <a:endParaRPr lang="es-ES_tradnl" sz="1400" dirty="0">
                <a:solidFill>
                  <a:srgbClr val="7030A0"/>
                </a:solidFill>
              </a:endParaRPr>
            </a:p>
          </p:txBody>
        </p:sp>
        <p:sp>
          <p:nvSpPr>
            <p:cNvPr id="59" name="Text Box 29"/>
            <p:cNvSpPr txBox="1">
              <a:spLocks noChangeArrowheads="1"/>
            </p:cNvSpPr>
            <p:nvPr/>
          </p:nvSpPr>
          <p:spPr bwMode="auto">
            <a:xfrm>
              <a:off x="8238942" y="1127165"/>
              <a:ext cx="1042273" cy="369332"/>
            </a:xfrm>
            <a:prstGeom prst="rect">
              <a:avLst/>
            </a:prstGeom>
            <a:noFill/>
            <a:ln w="57150">
              <a:noFill/>
              <a:miter lim="800000"/>
              <a:headEnd/>
              <a:tailEnd/>
            </a:ln>
          </p:spPr>
          <p:txBody>
            <a:bodyPr wrap="none" anchor="ctr">
              <a:spAutoFit/>
            </a:bodyPr>
            <a:lstStyle/>
            <a:p>
              <a:pPr algn="ctr" eaLnBrk="0" hangingPunct="0">
                <a:spcBef>
                  <a:spcPct val="20000"/>
                </a:spcBef>
              </a:pPr>
              <a:r>
                <a:rPr lang="es-ES_tradnl" b="1" u="sng" dirty="0" smtClean="0"/>
                <a:t>GPIO-ISR</a:t>
              </a:r>
              <a:endParaRPr lang="es-ES_tradnl" b="1" dirty="0"/>
            </a:p>
          </p:txBody>
        </p:sp>
        <p:sp>
          <p:nvSpPr>
            <p:cNvPr id="68" name="Line 14"/>
            <p:cNvSpPr>
              <a:spLocks noChangeShapeType="1"/>
            </p:cNvSpPr>
            <p:nvPr/>
          </p:nvSpPr>
          <p:spPr bwMode="auto">
            <a:xfrm>
              <a:off x="6561722" y="4068670"/>
              <a:ext cx="1601291" cy="67734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lg" len="lg"/>
            </a:ln>
          </p:spPr>
          <p:txBody>
            <a:bodyPr wrap="square" anchor="ctr">
              <a:spAutoFit/>
            </a:bodyPr>
            <a:lstStyle/>
            <a:p>
              <a:endParaRPr lang="es-ES"/>
            </a:p>
          </p:txBody>
        </p:sp>
        <p:sp>
          <p:nvSpPr>
            <p:cNvPr id="69" name="Line 22"/>
            <p:cNvSpPr>
              <a:spLocks noChangeShapeType="1"/>
            </p:cNvSpPr>
            <p:nvPr/>
          </p:nvSpPr>
          <p:spPr bwMode="auto">
            <a:xfrm flipH="1" flipV="1">
              <a:off x="6592239" y="4305403"/>
              <a:ext cx="1570774" cy="1465008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lg" len="lg"/>
            </a:ln>
          </p:spPr>
          <p:txBody>
            <a:bodyPr wrap="square" anchor="ctr">
              <a:spAutoFit/>
            </a:bodyPr>
            <a:lstStyle/>
            <a:p>
              <a:endParaRPr lang="es-ES"/>
            </a:p>
          </p:txBody>
        </p:sp>
        <p:sp>
          <p:nvSpPr>
            <p:cNvPr id="28" name="Rectángulo 27"/>
            <p:cNvSpPr/>
            <p:nvPr/>
          </p:nvSpPr>
          <p:spPr>
            <a:xfrm>
              <a:off x="5039098" y="1032302"/>
              <a:ext cx="4812825" cy="4906382"/>
            </a:xfrm>
            <a:prstGeom prst="rect">
              <a:avLst/>
            </a:prstGeom>
            <a:noFill/>
            <a:ln>
              <a:solidFill>
                <a:schemeClr val="tx1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78" name="Text Box 28"/>
            <p:cNvSpPr txBox="1">
              <a:spLocks noChangeArrowheads="1"/>
            </p:cNvSpPr>
            <p:nvPr/>
          </p:nvSpPr>
          <p:spPr bwMode="auto">
            <a:xfrm>
              <a:off x="8250451" y="4019231"/>
              <a:ext cx="1510670" cy="1858970"/>
            </a:xfrm>
            <a:prstGeom prst="rect">
              <a:avLst/>
            </a:prstGeom>
            <a:noFill/>
            <a:ln w="57150">
              <a:noFill/>
              <a:miter lim="800000"/>
              <a:headEnd/>
              <a:tailEnd/>
            </a:ln>
          </p:spPr>
          <p:txBody>
            <a:bodyPr wrap="none" anchor="ctr">
              <a:spAutoFit/>
            </a:bodyPr>
            <a:lstStyle/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7030A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7030A0"/>
                  </a:solidFill>
                </a:rPr>
                <a:t> </a:t>
              </a:r>
              <a:r>
                <a:rPr lang="es-ES_tradnl" sz="1400" dirty="0">
                  <a:solidFill>
                    <a:srgbClr val="7030A0"/>
                  </a:solidFill>
                </a:rPr>
                <a:t>1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7030A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7030A0"/>
                  </a:solidFill>
                </a:rPr>
                <a:t> </a:t>
              </a:r>
              <a:r>
                <a:rPr lang="es-ES_tradnl" sz="1400" dirty="0">
                  <a:solidFill>
                    <a:srgbClr val="7030A0"/>
                  </a:solidFill>
                </a:rPr>
                <a:t>2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7030A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7030A0"/>
                  </a:solidFill>
                </a:rPr>
                <a:t> </a:t>
              </a:r>
              <a:r>
                <a:rPr lang="es-ES_tradnl" sz="1400" dirty="0">
                  <a:solidFill>
                    <a:srgbClr val="7030A0"/>
                  </a:solidFill>
                </a:rPr>
                <a:t>3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7030A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7030A0"/>
                  </a:solidFill>
                </a:rPr>
                <a:t> </a:t>
              </a:r>
              <a:r>
                <a:rPr lang="es-ES_tradnl" sz="1400" dirty="0">
                  <a:solidFill>
                    <a:srgbClr val="7030A0"/>
                  </a:solidFill>
                </a:rPr>
                <a:t>4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7030A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7030A0"/>
                  </a:solidFill>
                </a:rPr>
                <a:t> </a:t>
              </a:r>
              <a:r>
                <a:rPr lang="es-ES_tradnl" sz="1400" dirty="0">
                  <a:solidFill>
                    <a:srgbClr val="7030A0"/>
                  </a:solidFill>
                </a:rPr>
                <a:t>5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smtClean="0">
                  <a:solidFill>
                    <a:srgbClr val="7030A0"/>
                  </a:solidFill>
                </a:rPr>
                <a:t>…</a:t>
              </a:r>
              <a:endParaRPr lang="es-ES_tradnl" sz="1400" dirty="0">
                <a:solidFill>
                  <a:srgbClr val="7030A0"/>
                </a:solidFill>
              </a:endParaRP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7030A0"/>
                  </a:solidFill>
                </a:rPr>
                <a:t>Return</a:t>
              </a:r>
              <a:r>
                <a:rPr lang="es-ES_tradnl" sz="1400" dirty="0" smtClean="0">
                  <a:solidFill>
                    <a:srgbClr val="7030A0"/>
                  </a:solidFill>
                </a:rPr>
                <a:t> </a:t>
              </a:r>
              <a:r>
                <a:rPr lang="es-ES_tradnl" sz="1400" dirty="0" err="1" smtClean="0">
                  <a:solidFill>
                    <a:srgbClr val="7030A0"/>
                  </a:solidFill>
                </a:rPr>
                <a:t>instruction</a:t>
              </a:r>
              <a:endParaRPr lang="es-ES_tradnl" sz="1400" dirty="0">
                <a:solidFill>
                  <a:srgbClr val="7030A0"/>
                </a:solidFill>
              </a:endParaRPr>
            </a:p>
          </p:txBody>
        </p:sp>
        <p:sp>
          <p:nvSpPr>
            <p:cNvPr id="79" name="Text Box 29"/>
            <p:cNvSpPr txBox="1">
              <a:spLocks noChangeArrowheads="1"/>
            </p:cNvSpPr>
            <p:nvPr/>
          </p:nvSpPr>
          <p:spPr bwMode="auto">
            <a:xfrm>
              <a:off x="8252416" y="3643173"/>
              <a:ext cx="1109599" cy="369332"/>
            </a:xfrm>
            <a:prstGeom prst="rect">
              <a:avLst/>
            </a:prstGeom>
            <a:noFill/>
            <a:ln w="57150">
              <a:noFill/>
              <a:miter lim="800000"/>
              <a:headEnd/>
              <a:tailEnd/>
            </a:ln>
          </p:spPr>
          <p:txBody>
            <a:bodyPr wrap="none" anchor="ctr">
              <a:spAutoFit/>
            </a:bodyPr>
            <a:lstStyle/>
            <a:p>
              <a:pPr algn="ctr" eaLnBrk="0" hangingPunct="0">
                <a:spcBef>
                  <a:spcPct val="20000"/>
                </a:spcBef>
              </a:pPr>
              <a:r>
                <a:rPr lang="es-ES_tradnl" b="1" u="sng" dirty="0" err="1" smtClean="0"/>
                <a:t>Timer</a:t>
              </a:r>
              <a:r>
                <a:rPr lang="es-ES_tradnl" b="1" u="sng" dirty="0" smtClean="0"/>
                <a:t>-ISR</a:t>
              </a:r>
              <a:endParaRPr lang="es-ES_tradnl" b="1" dirty="0"/>
            </a:p>
          </p:txBody>
        </p:sp>
        <p:sp>
          <p:nvSpPr>
            <p:cNvPr id="80" name="Line 15"/>
            <p:cNvSpPr>
              <a:spLocks noChangeShapeType="1"/>
            </p:cNvSpPr>
            <p:nvPr/>
          </p:nvSpPr>
          <p:spPr bwMode="auto">
            <a:xfrm>
              <a:off x="8216502" y="4150412"/>
              <a:ext cx="0" cy="1620000"/>
            </a:xfrm>
            <a:prstGeom prst="line">
              <a:avLst/>
            </a:prstGeom>
            <a:noFill/>
            <a:ln w="38100">
              <a:solidFill>
                <a:srgbClr val="7030A0"/>
              </a:solidFill>
              <a:round/>
              <a:headEnd/>
              <a:tailEnd type="triangle" w="med" len="sm"/>
            </a:ln>
          </p:spPr>
          <p:txBody>
            <a:bodyPr anchor="ctr">
              <a:spAutoFit/>
            </a:bodyPr>
            <a:lstStyle/>
            <a:p>
              <a:endParaRPr lang="es-ES"/>
            </a:p>
          </p:txBody>
        </p:sp>
        <p:sp>
          <p:nvSpPr>
            <p:cNvPr id="32" name="Text Box 9"/>
            <p:cNvSpPr txBox="1">
              <a:spLocks noChangeArrowheads="1"/>
            </p:cNvSpPr>
            <p:nvPr/>
          </p:nvSpPr>
          <p:spPr bwMode="auto">
            <a:xfrm>
              <a:off x="4057320" y="2894851"/>
              <a:ext cx="1030242" cy="523220"/>
            </a:xfrm>
            <a:prstGeom prst="rect">
              <a:avLst/>
            </a:prstGeom>
            <a:noFill/>
            <a:ln w="57150">
              <a:noFill/>
              <a:miter lim="800000"/>
              <a:headEnd/>
              <a:tailEnd/>
            </a:ln>
          </p:spPr>
          <p:txBody>
            <a:bodyPr wrap="square" anchor="ctr">
              <a:spAutoFit/>
            </a:bodyPr>
            <a:lstStyle/>
            <a:p>
              <a:pPr algn="ctr" eaLnBrk="0" hangingPunct="0">
                <a:spcBef>
                  <a:spcPct val="20000"/>
                </a:spcBef>
              </a:pPr>
              <a:r>
                <a:rPr lang="es-ES_tradnl" sz="1400" dirty="0" err="1" smtClean="0"/>
                <a:t>Interrupt</a:t>
              </a:r>
              <a:r>
                <a:rPr lang="es-ES_tradnl" sz="1400" dirty="0" smtClean="0"/>
                <a:t> </a:t>
              </a:r>
              <a:r>
                <a:rPr lang="es-ES_tradnl" sz="1400" dirty="0" err="1" smtClean="0"/>
                <a:t>notification</a:t>
              </a:r>
              <a:endParaRPr lang="es-ES_tradnl" sz="1400" dirty="0"/>
            </a:p>
          </p:txBody>
        </p:sp>
        <p:grpSp>
          <p:nvGrpSpPr>
            <p:cNvPr id="33" name="Grupo 32"/>
            <p:cNvGrpSpPr/>
            <p:nvPr/>
          </p:nvGrpSpPr>
          <p:grpSpPr>
            <a:xfrm>
              <a:off x="2890603" y="4068670"/>
              <a:ext cx="1089025" cy="252413"/>
              <a:chOff x="4425950" y="3743325"/>
              <a:chExt cx="1089025" cy="252413"/>
            </a:xfrm>
            <a:noFill/>
          </p:grpSpPr>
          <p:sp>
            <p:nvSpPr>
              <p:cNvPr id="34" name="Rectangle 24"/>
              <p:cNvSpPr>
                <a:spLocks noChangeArrowheads="1"/>
              </p:cNvSpPr>
              <p:nvPr/>
            </p:nvSpPr>
            <p:spPr bwMode="auto">
              <a:xfrm>
                <a:off x="4425950" y="3743325"/>
                <a:ext cx="1089025" cy="2524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ctr" anchorCtr="0" compatLnSpc="1">
                <a:prstTxWarp prst="textNoShape">
                  <a:avLst/>
                </a:prstTxWarp>
              </a:bodyPr>
              <a:lstStyle/>
              <a:p>
                <a:pPr algn="ctr"/>
                <a:endParaRPr lang="es-ES" sz="1200" b="1"/>
              </a:p>
            </p:txBody>
          </p:sp>
          <p:pic>
            <p:nvPicPr>
              <p:cNvPr id="35" name="Picture 25"/>
              <p:cNvPicPr>
                <a:picLocks noChangeAspect="1" noChangeArrowheads="1"/>
              </p:cNvPicPr>
              <p:nvPr/>
            </p:nvPicPr>
            <p:blipFill>
              <a:blip r:embed="rId2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rcRect/>
              <a:stretch>
                <a:fillRect/>
              </a:stretch>
            </p:blipFill>
            <p:spPr bwMode="auto">
              <a:xfrm>
                <a:off x="4425950" y="3743325"/>
                <a:ext cx="1089025" cy="2524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</p:pic>
          <p:sp>
            <p:nvSpPr>
              <p:cNvPr id="36" name="Rectangle 27"/>
              <p:cNvSpPr>
                <a:spLocks noChangeArrowheads="1"/>
              </p:cNvSpPr>
              <p:nvPr/>
            </p:nvSpPr>
            <p:spPr bwMode="auto">
              <a:xfrm>
                <a:off x="4425950" y="3743325"/>
                <a:ext cx="1089025" cy="252413"/>
              </a:xfrm>
              <a:prstGeom prst="rect">
                <a:avLst/>
              </a:prstGeom>
              <a:grpFill/>
              <a:ln w="12700" cap="flat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/>
            </p:spPr>
            <p:txBody>
              <a:bodyPr vert="horz" wrap="square" lIns="91440" tIns="45720" rIns="91440" bIns="45720" numCol="1" anchor="ctr" anchorCtr="0" compatLnSpc="1">
                <a:prstTxWarp prst="textNoShape">
                  <a:avLst/>
                </a:prstTxWarp>
              </a:bodyPr>
              <a:lstStyle/>
              <a:p>
                <a:pPr algn="ctr"/>
                <a:r>
                  <a:rPr lang="es-ES" sz="1600" b="1" dirty="0" err="1" smtClean="0"/>
                  <a:t>Timer</a:t>
                </a:r>
                <a:endParaRPr lang="es-ES" sz="1200" b="1" dirty="0"/>
              </a:p>
            </p:txBody>
          </p:sp>
        </p:grpSp>
        <p:grpSp>
          <p:nvGrpSpPr>
            <p:cNvPr id="37" name="Grupo 36"/>
            <p:cNvGrpSpPr/>
            <p:nvPr/>
          </p:nvGrpSpPr>
          <p:grpSpPr>
            <a:xfrm>
              <a:off x="2888150" y="3291865"/>
              <a:ext cx="1089025" cy="252413"/>
              <a:chOff x="4425950" y="3743325"/>
              <a:chExt cx="1089025" cy="252413"/>
            </a:xfrm>
            <a:noFill/>
          </p:grpSpPr>
          <p:sp>
            <p:nvSpPr>
              <p:cNvPr id="39" name="Rectangle 24"/>
              <p:cNvSpPr>
                <a:spLocks noChangeArrowheads="1"/>
              </p:cNvSpPr>
              <p:nvPr/>
            </p:nvSpPr>
            <p:spPr bwMode="auto">
              <a:xfrm>
                <a:off x="4425950" y="3743325"/>
                <a:ext cx="1089025" cy="2524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ctr" anchorCtr="0" compatLnSpc="1">
                <a:prstTxWarp prst="textNoShape">
                  <a:avLst/>
                </a:prstTxWarp>
              </a:bodyPr>
              <a:lstStyle/>
              <a:p>
                <a:pPr algn="ctr"/>
                <a:endParaRPr lang="es-ES" sz="1200" b="1"/>
              </a:p>
            </p:txBody>
          </p:sp>
          <p:pic>
            <p:nvPicPr>
              <p:cNvPr id="41" name="Picture 25"/>
              <p:cNvPicPr>
                <a:picLocks noChangeAspect="1" noChangeArrowheads="1"/>
              </p:cNvPicPr>
              <p:nvPr/>
            </p:nvPicPr>
            <p:blipFill>
              <a:blip r:embed="rId2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rcRect/>
              <a:stretch>
                <a:fillRect/>
              </a:stretch>
            </p:blipFill>
            <p:spPr bwMode="auto">
              <a:xfrm>
                <a:off x="4425950" y="3743325"/>
                <a:ext cx="1089025" cy="2524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</p:pic>
          <p:sp>
            <p:nvSpPr>
              <p:cNvPr id="42" name="Rectangle 27"/>
              <p:cNvSpPr>
                <a:spLocks noChangeArrowheads="1"/>
              </p:cNvSpPr>
              <p:nvPr/>
            </p:nvSpPr>
            <p:spPr bwMode="auto">
              <a:xfrm>
                <a:off x="4425950" y="3743325"/>
                <a:ext cx="1089025" cy="252413"/>
              </a:xfrm>
              <a:prstGeom prst="rect">
                <a:avLst/>
              </a:prstGeom>
              <a:grpFill/>
              <a:ln w="12700" cap="flat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/>
            </p:spPr>
            <p:txBody>
              <a:bodyPr vert="horz" wrap="square" lIns="91440" tIns="45720" rIns="91440" bIns="45720" numCol="1" anchor="ctr" anchorCtr="0" compatLnSpc="1">
                <a:prstTxWarp prst="textNoShape">
                  <a:avLst/>
                </a:prstTxWarp>
              </a:bodyPr>
              <a:lstStyle/>
              <a:p>
                <a:pPr algn="ctr"/>
                <a:r>
                  <a:rPr lang="es-ES" sz="1600" b="1" dirty="0" smtClean="0"/>
                  <a:t>GPIO</a:t>
                </a:r>
                <a:endParaRPr lang="es-ES" sz="1200" b="1" dirty="0"/>
              </a:p>
            </p:txBody>
          </p:sp>
        </p:grpSp>
        <p:cxnSp>
          <p:nvCxnSpPr>
            <p:cNvPr id="43" name="Conector recto de flecha 42"/>
            <p:cNvCxnSpPr/>
            <p:nvPr/>
          </p:nvCxnSpPr>
          <p:spPr>
            <a:xfrm>
              <a:off x="4018253" y="3429073"/>
              <a:ext cx="1319753" cy="0"/>
            </a:xfrm>
            <a:prstGeom prst="straightConnector1">
              <a:avLst/>
            </a:prstGeom>
            <a:ln w="25400">
              <a:solidFill>
                <a:srgbClr val="FF000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4" name="Text Box 9"/>
            <p:cNvSpPr txBox="1">
              <a:spLocks noChangeArrowheads="1"/>
            </p:cNvSpPr>
            <p:nvPr/>
          </p:nvSpPr>
          <p:spPr bwMode="auto">
            <a:xfrm>
              <a:off x="4043066" y="4190630"/>
              <a:ext cx="1030242" cy="523220"/>
            </a:xfrm>
            <a:prstGeom prst="rect">
              <a:avLst/>
            </a:prstGeom>
            <a:noFill/>
            <a:ln w="57150">
              <a:noFill/>
              <a:miter lim="800000"/>
              <a:headEnd/>
              <a:tailEnd/>
            </a:ln>
          </p:spPr>
          <p:txBody>
            <a:bodyPr wrap="square" anchor="ctr">
              <a:spAutoFit/>
            </a:bodyPr>
            <a:lstStyle/>
            <a:p>
              <a:pPr algn="ctr" eaLnBrk="0" hangingPunct="0">
                <a:spcBef>
                  <a:spcPct val="20000"/>
                </a:spcBef>
              </a:pPr>
              <a:r>
                <a:rPr lang="es-ES_tradnl" sz="1400" dirty="0" err="1" smtClean="0"/>
                <a:t>Interrupt</a:t>
              </a:r>
              <a:r>
                <a:rPr lang="es-ES_tradnl" sz="1400" dirty="0" smtClean="0"/>
                <a:t> </a:t>
              </a:r>
              <a:r>
                <a:rPr lang="es-ES_tradnl" sz="1400" dirty="0" err="1" smtClean="0"/>
                <a:t>notification</a:t>
              </a:r>
              <a:endParaRPr lang="es-ES_tradnl" sz="1400" dirty="0"/>
            </a:p>
          </p:txBody>
        </p:sp>
        <p:cxnSp>
          <p:nvCxnSpPr>
            <p:cNvPr id="45" name="Conector recto de flecha 44"/>
            <p:cNvCxnSpPr/>
            <p:nvPr/>
          </p:nvCxnSpPr>
          <p:spPr>
            <a:xfrm>
              <a:off x="3998754" y="4190630"/>
              <a:ext cx="1319753" cy="0"/>
            </a:xfrm>
            <a:prstGeom prst="straightConnector1">
              <a:avLst/>
            </a:prstGeom>
            <a:ln w="254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824000952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97</TotalTime>
  <Words>54</Words>
  <Application>Microsoft Office PowerPoint</Application>
  <PresentationFormat>Panorámica</PresentationFormat>
  <Paragraphs>33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de Office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KATZALIN OLCOZ HERRERO</dc:creator>
  <cp:lastModifiedBy>DANIEL ANGEL CHAVER MARTINEZ</cp:lastModifiedBy>
  <cp:revision>20</cp:revision>
  <dcterms:created xsi:type="dcterms:W3CDTF">2020-09-15T09:37:17Z</dcterms:created>
  <dcterms:modified xsi:type="dcterms:W3CDTF">2020-10-06T06:09:03Z</dcterms:modified>
</cp:coreProperties>
</file>

<file path=docProps/thumbnail.jpeg>
</file>