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73"/>
  </p:notesMasterIdLst>
  <p:handoutMasterIdLst>
    <p:handoutMasterId r:id="rId274"/>
  </p:handoutMasterIdLst>
  <p:sldIdLst>
    <p:sldId id="256" r:id="rId2"/>
    <p:sldId id="616" r:id="rId3"/>
    <p:sldId id="257" r:id="rId4"/>
    <p:sldId id="258" r:id="rId5"/>
    <p:sldId id="280" r:id="rId6"/>
    <p:sldId id="522" r:id="rId7"/>
    <p:sldId id="617" r:id="rId8"/>
    <p:sldId id="281" r:id="rId9"/>
    <p:sldId id="264" r:id="rId10"/>
    <p:sldId id="523" r:id="rId11"/>
    <p:sldId id="584" r:id="rId12"/>
    <p:sldId id="265" r:id="rId13"/>
    <p:sldId id="585" r:id="rId14"/>
    <p:sldId id="292" r:id="rId15"/>
    <p:sldId id="284" r:id="rId16"/>
    <p:sldId id="558" r:id="rId17"/>
    <p:sldId id="618" r:id="rId18"/>
    <p:sldId id="391" r:id="rId19"/>
    <p:sldId id="559" r:id="rId20"/>
    <p:sldId id="261" r:id="rId21"/>
    <p:sldId id="266" r:id="rId22"/>
    <p:sldId id="267" r:id="rId23"/>
    <p:sldId id="392" r:id="rId24"/>
    <p:sldId id="269" r:id="rId25"/>
    <p:sldId id="283" r:id="rId26"/>
    <p:sldId id="271" r:id="rId27"/>
    <p:sldId id="619" r:id="rId28"/>
    <p:sldId id="620" r:id="rId29"/>
    <p:sldId id="621" r:id="rId30"/>
    <p:sldId id="622" r:id="rId31"/>
    <p:sldId id="623" r:id="rId32"/>
    <p:sldId id="624" r:id="rId33"/>
    <p:sldId id="625" r:id="rId34"/>
    <p:sldId id="626" r:id="rId35"/>
    <p:sldId id="627" r:id="rId36"/>
    <p:sldId id="628" r:id="rId37"/>
    <p:sldId id="629" r:id="rId38"/>
    <p:sldId id="630" r:id="rId39"/>
    <p:sldId id="631" r:id="rId40"/>
    <p:sldId id="632" r:id="rId41"/>
    <p:sldId id="633" r:id="rId42"/>
    <p:sldId id="323" r:id="rId43"/>
    <p:sldId id="295" r:id="rId44"/>
    <p:sldId id="294" r:id="rId45"/>
    <p:sldId id="298" r:id="rId46"/>
    <p:sldId id="296" r:id="rId47"/>
    <p:sldId id="297" r:id="rId48"/>
    <p:sldId id="634" r:id="rId49"/>
    <p:sldId id="635" r:id="rId50"/>
    <p:sldId id="324" r:id="rId51"/>
    <p:sldId id="299" r:id="rId52"/>
    <p:sldId id="301" r:id="rId53"/>
    <p:sldId id="300" r:id="rId54"/>
    <p:sldId id="302" r:id="rId55"/>
    <p:sldId id="304" r:id="rId56"/>
    <p:sldId id="636" r:id="rId57"/>
    <p:sldId id="325" r:id="rId58"/>
    <p:sldId id="306" r:id="rId59"/>
    <p:sldId id="308" r:id="rId60"/>
    <p:sldId id="307" r:id="rId61"/>
    <p:sldId id="305" r:id="rId62"/>
    <p:sldId id="309" r:id="rId63"/>
    <p:sldId id="637" r:id="rId64"/>
    <p:sldId id="310" r:id="rId65"/>
    <p:sldId id="311" r:id="rId66"/>
    <p:sldId id="313" r:id="rId67"/>
    <p:sldId id="314" r:id="rId68"/>
    <p:sldId id="312" r:id="rId69"/>
    <p:sldId id="638" r:id="rId70"/>
    <p:sldId id="639" r:id="rId71"/>
    <p:sldId id="326" r:id="rId72"/>
    <p:sldId id="315" r:id="rId73"/>
    <p:sldId id="317" r:id="rId74"/>
    <p:sldId id="318" r:id="rId75"/>
    <p:sldId id="320" r:id="rId76"/>
    <p:sldId id="319" r:id="rId77"/>
    <p:sldId id="641" r:id="rId78"/>
    <p:sldId id="642" r:id="rId79"/>
    <p:sldId id="643" r:id="rId80"/>
    <p:sldId id="327" r:id="rId81"/>
    <p:sldId id="338" r:id="rId82"/>
    <p:sldId id="321" r:id="rId83"/>
    <p:sldId id="340" r:id="rId84"/>
    <p:sldId id="344" r:id="rId85"/>
    <p:sldId id="343" r:id="rId86"/>
    <p:sldId id="644" r:id="rId87"/>
    <p:sldId id="372" r:id="rId88"/>
    <p:sldId id="373" r:id="rId89"/>
    <p:sldId id="374" r:id="rId90"/>
    <p:sldId id="375" r:id="rId91"/>
    <p:sldId id="645" r:id="rId92"/>
    <p:sldId id="328" r:id="rId93"/>
    <p:sldId id="329" r:id="rId94"/>
    <p:sldId id="345" r:id="rId95"/>
    <p:sldId id="346" r:id="rId96"/>
    <p:sldId id="347" r:id="rId97"/>
    <p:sldId id="646" r:id="rId98"/>
    <p:sldId id="377" r:id="rId99"/>
    <p:sldId id="378" r:id="rId100"/>
    <p:sldId id="379" r:id="rId101"/>
    <p:sldId id="380" r:id="rId102"/>
    <p:sldId id="332" r:id="rId103"/>
    <p:sldId id="356" r:id="rId104"/>
    <p:sldId id="352" r:id="rId105"/>
    <p:sldId id="353" r:id="rId106"/>
    <p:sldId id="355" r:id="rId107"/>
    <p:sldId id="647" r:id="rId108"/>
    <p:sldId id="381" r:id="rId109"/>
    <p:sldId id="383" r:id="rId110"/>
    <p:sldId id="648" r:id="rId111"/>
    <p:sldId id="330" r:id="rId112"/>
    <p:sldId id="331" r:id="rId113"/>
    <p:sldId id="357" r:id="rId114"/>
    <p:sldId id="358" r:id="rId115"/>
    <p:sldId id="359" r:id="rId116"/>
    <p:sldId id="649" r:id="rId117"/>
    <p:sldId id="612" r:id="rId118"/>
    <p:sldId id="613" r:id="rId119"/>
    <p:sldId id="650" r:id="rId120"/>
    <p:sldId id="334" r:id="rId121"/>
    <p:sldId id="335" r:id="rId122"/>
    <p:sldId id="369" r:id="rId123"/>
    <p:sldId id="370" r:id="rId124"/>
    <p:sldId id="367" r:id="rId125"/>
    <p:sldId id="389" r:id="rId126"/>
    <p:sldId id="651" r:id="rId127"/>
    <p:sldId id="385" r:id="rId128"/>
    <p:sldId id="386" r:id="rId129"/>
    <p:sldId id="387" r:id="rId130"/>
    <p:sldId id="652" r:id="rId131"/>
    <p:sldId id="525" r:id="rId132"/>
    <p:sldId id="395" r:id="rId133"/>
    <p:sldId id="671" r:id="rId134"/>
    <p:sldId id="393" r:id="rId135"/>
    <p:sldId id="653" r:id="rId136"/>
    <p:sldId id="394" r:id="rId137"/>
    <p:sldId id="397" r:id="rId138"/>
    <p:sldId id="396" r:id="rId139"/>
    <p:sldId id="400" r:id="rId140"/>
    <p:sldId id="401" r:id="rId141"/>
    <p:sldId id="398" r:id="rId142"/>
    <p:sldId id="402" r:id="rId143"/>
    <p:sldId id="403" r:id="rId144"/>
    <p:sldId id="404" r:id="rId145"/>
    <p:sldId id="405" r:id="rId146"/>
    <p:sldId id="406" r:id="rId147"/>
    <p:sldId id="407" r:id="rId148"/>
    <p:sldId id="408" r:id="rId149"/>
    <p:sldId id="409" r:id="rId150"/>
    <p:sldId id="410" r:id="rId151"/>
    <p:sldId id="411" r:id="rId152"/>
    <p:sldId id="655" r:id="rId153"/>
    <p:sldId id="412" r:id="rId154"/>
    <p:sldId id="413" r:id="rId155"/>
    <p:sldId id="414" r:id="rId156"/>
    <p:sldId id="415" r:id="rId157"/>
    <p:sldId id="417" r:id="rId158"/>
    <p:sldId id="416" r:id="rId159"/>
    <p:sldId id="418" r:id="rId160"/>
    <p:sldId id="419" r:id="rId161"/>
    <p:sldId id="654" r:id="rId162"/>
    <p:sldId id="420" r:id="rId163"/>
    <p:sldId id="421" r:id="rId164"/>
    <p:sldId id="423" r:id="rId165"/>
    <p:sldId id="424" r:id="rId166"/>
    <p:sldId id="425" r:id="rId167"/>
    <p:sldId id="426" r:id="rId168"/>
    <p:sldId id="427" r:id="rId169"/>
    <p:sldId id="428" r:id="rId170"/>
    <p:sldId id="429" r:id="rId171"/>
    <p:sldId id="430" r:id="rId172"/>
    <p:sldId id="431" r:id="rId173"/>
    <p:sldId id="432" r:id="rId174"/>
    <p:sldId id="435" r:id="rId175"/>
    <p:sldId id="434" r:id="rId176"/>
    <p:sldId id="433" r:id="rId177"/>
    <p:sldId id="436" r:id="rId178"/>
    <p:sldId id="437" r:id="rId179"/>
    <p:sldId id="656" r:id="rId180"/>
    <p:sldId id="438" r:id="rId181"/>
    <p:sldId id="439" r:id="rId182"/>
    <p:sldId id="440" r:id="rId183"/>
    <p:sldId id="441" r:id="rId184"/>
    <p:sldId id="443" r:id="rId185"/>
    <p:sldId id="442" r:id="rId186"/>
    <p:sldId id="448" r:id="rId187"/>
    <p:sldId id="445" r:id="rId188"/>
    <p:sldId id="446" r:id="rId189"/>
    <p:sldId id="447" r:id="rId190"/>
    <p:sldId id="657" r:id="rId191"/>
    <p:sldId id="449" r:id="rId192"/>
    <p:sldId id="450" r:id="rId193"/>
    <p:sldId id="452" r:id="rId194"/>
    <p:sldId id="451" r:id="rId195"/>
    <p:sldId id="454" r:id="rId196"/>
    <p:sldId id="453" r:id="rId197"/>
    <p:sldId id="455" r:id="rId198"/>
    <p:sldId id="456" r:id="rId199"/>
    <p:sldId id="457" r:id="rId200"/>
    <p:sldId id="459" r:id="rId201"/>
    <p:sldId id="460" r:id="rId202"/>
    <p:sldId id="461" r:id="rId203"/>
    <p:sldId id="462" r:id="rId204"/>
    <p:sldId id="464" r:id="rId205"/>
    <p:sldId id="465" r:id="rId206"/>
    <p:sldId id="466" r:id="rId207"/>
    <p:sldId id="658" r:id="rId208"/>
    <p:sldId id="659" r:id="rId209"/>
    <p:sldId id="467" r:id="rId210"/>
    <p:sldId id="468" r:id="rId211"/>
    <p:sldId id="469" r:id="rId212"/>
    <p:sldId id="470" r:id="rId213"/>
    <p:sldId id="471" r:id="rId214"/>
    <p:sldId id="472" r:id="rId215"/>
    <p:sldId id="473" r:id="rId216"/>
    <p:sldId id="474" r:id="rId217"/>
    <p:sldId id="475" r:id="rId218"/>
    <p:sldId id="477" r:id="rId219"/>
    <p:sldId id="478" r:id="rId220"/>
    <p:sldId id="660" r:id="rId221"/>
    <p:sldId id="479" r:id="rId222"/>
    <p:sldId id="481" r:id="rId223"/>
    <p:sldId id="480" r:id="rId224"/>
    <p:sldId id="486" r:id="rId225"/>
    <p:sldId id="487" r:id="rId226"/>
    <p:sldId id="488" r:id="rId227"/>
    <p:sldId id="489" r:id="rId228"/>
    <p:sldId id="482" r:id="rId229"/>
    <p:sldId id="483" r:id="rId230"/>
    <p:sldId id="484" r:id="rId231"/>
    <p:sldId id="485" r:id="rId232"/>
    <p:sldId id="490" r:id="rId233"/>
    <p:sldId id="491" r:id="rId234"/>
    <p:sldId id="492" r:id="rId235"/>
    <p:sldId id="661" r:id="rId236"/>
    <p:sldId id="529" r:id="rId237"/>
    <p:sldId id="530" r:id="rId238"/>
    <p:sldId id="495" r:id="rId239"/>
    <p:sldId id="496" r:id="rId240"/>
    <p:sldId id="662" r:id="rId241"/>
    <p:sldId id="663" r:id="rId242"/>
    <p:sldId id="672" r:id="rId243"/>
    <p:sldId id="499" r:id="rId244"/>
    <p:sldId id="500" r:id="rId245"/>
    <p:sldId id="501" r:id="rId246"/>
    <p:sldId id="526" r:id="rId247"/>
    <p:sldId id="502" r:id="rId248"/>
    <p:sldId id="503" r:id="rId249"/>
    <p:sldId id="504" r:id="rId250"/>
    <p:sldId id="505" r:id="rId251"/>
    <p:sldId id="506" r:id="rId252"/>
    <p:sldId id="508" r:id="rId253"/>
    <p:sldId id="509" r:id="rId254"/>
    <p:sldId id="510" r:id="rId255"/>
    <p:sldId id="664" r:id="rId256"/>
    <p:sldId id="493" r:id="rId257"/>
    <p:sldId id="673" r:id="rId258"/>
    <p:sldId id="512" r:id="rId259"/>
    <p:sldId id="511" r:id="rId260"/>
    <p:sldId id="513" r:id="rId261"/>
    <p:sldId id="667" r:id="rId262"/>
    <p:sldId id="515" r:id="rId263"/>
    <p:sldId id="516" r:id="rId264"/>
    <p:sldId id="519" r:id="rId265"/>
    <p:sldId id="674" r:id="rId266"/>
    <p:sldId id="538" r:id="rId267"/>
    <p:sldId id="539" r:id="rId268"/>
    <p:sldId id="675" r:id="rId269"/>
    <p:sldId id="528" r:id="rId270"/>
    <p:sldId id="670" r:id="rId271"/>
    <p:sldId id="676" r:id="rId27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ANGEL CHAVER MARTINEZ" initials="DACM" lastIdx="22" clrIdx="0">
    <p:extLst>
      <p:ext uri="{19B8F6BF-5375-455C-9EA6-DF929625EA0E}">
        <p15:presenceInfo xmlns:p15="http://schemas.microsoft.com/office/powerpoint/2012/main" userId="DANIEL ANGEL CHAVER MARTINE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5642" autoAdjust="0"/>
  </p:normalViewPr>
  <p:slideViewPr>
    <p:cSldViewPr snapToGrid="0">
      <p:cViewPr varScale="1">
        <p:scale>
          <a:sx n="102" d="100"/>
          <a:sy n="102" d="100"/>
        </p:scale>
        <p:origin x="774" y="54"/>
      </p:cViewPr>
      <p:guideLst/>
    </p:cSldViewPr>
  </p:slideViewPr>
  <p:outlineViewPr>
    <p:cViewPr>
      <p:scale>
        <a:sx n="33" d="100"/>
        <a:sy n="33" d="100"/>
      </p:scale>
      <p:origin x="0" y="-166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936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tableStyles" Target="tableStyle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notesMaster" Target="notesMasters/notesMaster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handoutMaster" Target="handoutMasters/handoutMaster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commentAuthors" Target="commentAuthors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presProps" Target="presProps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viewProps" Target="viewProps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theme" Target="theme/theme1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r">
              <a:defRPr sz="1200"/>
            </a:lvl1pPr>
          </a:lstStyle>
          <a:p>
            <a:fld id="{91729A16-3F65-4FED-B8F0-5E77923492F4}" type="datetimeFigureOut">
              <a:rPr lang="es-ES" smtClean="0"/>
              <a:t>01/10/2023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r">
              <a:defRPr sz="1200"/>
            </a:lvl1pPr>
          </a:lstStyle>
          <a:p>
            <a:fld id="{43F55C3E-705D-468D-BE65-605678AAE28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4722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r">
              <a:defRPr sz="1200"/>
            </a:lvl1pPr>
          </a:lstStyle>
          <a:p>
            <a:fld id="{85BE6577-3358-4447-B097-793FB8933ADE}" type="datetimeFigureOut">
              <a:rPr lang="es-ES" smtClean="0"/>
              <a:t>01/10/2023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9" rIns="91436" bIns="45719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36" tIns="45719" rIns="91436" bIns="4571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r">
              <a:defRPr sz="1200"/>
            </a:lvl1pPr>
          </a:lstStyle>
          <a:p>
            <a:fld id="{A6CF4480-2D2F-409F-8246-3E554EA5C51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0781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ECBB1-DF2A-4487-AF76-F73B17920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4246D-BDD9-47CC-BC2A-B136E2E3E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65609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BF046-9752-42BF-A8C1-17A412129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169555" cy="680114"/>
          </a:xfr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F8C04-74FA-49F3-8F47-A67C1A553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4525"/>
            <a:ext cx="10515600" cy="5112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5ECECC6E-61E7-4841-9AFA-2568AC2C06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420A77-B3B5-42AD-BA56-1C6491EBFDE9}"/>
              </a:ext>
            </a:extLst>
          </p:cNvPr>
          <p:cNvSpPr/>
          <p:nvPr userDrawn="1"/>
        </p:nvSpPr>
        <p:spPr>
          <a:xfrm>
            <a:off x="2032000" y="775648"/>
            <a:ext cx="10160000" cy="76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A57B5-B628-4E70-8EFF-1EE4DEFA5F7E}"/>
              </a:ext>
            </a:extLst>
          </p:cNvPr>
          <p:cNvSpPr/>
          <p:nvPr userDrawn="1"/>
        </p:nvSpPr>
        <p:spPr>
          <a:xfrm>
            <a:off x="0" y="775648"/>
            <a:ext cx="2032000" cy="76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1794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2641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6244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EA6F0-D667-4E09-B65D-C619883D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3DD4D-9FF9-4838-90AD-0733A628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AC14D8DC-A2DB-4A60-918E-02785DCCC4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2AB1E-249E-4D78-A831-6D0EA2A4FA5E}"/>
              </a:ext>
            </a:extLst>
          </p:cNvPr>
          <p:cNvSpPr txBox="1"/>
          <p:nvPr userDrawn="1"/>
        </p:nvSpPr>
        <p:spPr>
          <a:xfrm>
            <a:off x="4622309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baseline="0" dirty="0"/>
              <a:t>RVfpga v2.2 © 2022     </a:t>
            </a:r>
            <a:r>
              <a:rPr lang="en-US" sz="1600" baseline="0" dirty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600" dirty="0">
                <a:solidFill>
                  <a:schemeClr val="tx1"/>
                </a:solidFill>
              </a:rPr>
              <a:t>&gt;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Imagination Technologies </a:t>
            </a: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1D2F3502-1BA8-450D-9062-ADBCF82F178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49885" y="6365557"/>
            <a:ext cx="2749610" cy="49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25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hyperlink" Target="https://opencores.org/projects/pt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package" Target="../embeddings/Dibujo_de_Microsoft_Visio.vsd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emf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simple_spi" TargetMode="Externa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hyperlink" Target="https://www.analog.com/media/en/technical-documentation/data-sheets/ADXL362.pdf" TargetMode="Externa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package" Target="../embeddings/Dibujo_de_Microsoft_Visio1.vsdx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package" Target="../embeddings/Dibujo_de_Microsoft_Visio.vsdx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olf" TargetMode="External"/><Relationship Id="rId2" Type="http://schemas.openxmlformats.org/officeDocument/2006/relationships/hyperlink" Target="https://github.com/chipsalliance/Cores-SweRV" TargetMode="Externa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hipsalliance/Cores-SweRVolf" TargetMode="Externa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emf"/><Relationship Id="rId4" Type="http://schemas.openxmlformats.org/officeDocument/2006/relationships/oleObject" Target="../embeddings/oleObject18.bin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2.x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/blob/master/docs/RISC-V_SweRV_EH1_PRM.pdf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university.imgtec.com/rvfpga/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thworks.com/help/matlab/ref/rgb2gray.html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gpio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4882FB-AB5B-40D1-82D0-89B3918449B8}"/>
              </a:ext>
            </a:extLst>
          </p:cNvPr>
          <p:cNvSpPr txBox="1"/>
          <p:nvPr/>
        </p:nvSpPr>
        <p:spPr>
          <a:xfrm>
            <a:off x="266700" y="2133600"/>
            <a:ext cx="116586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0" b="1" dirty="0" err="1"/>
              <a:t>RVfpga</a:t>
            </a:r>
            <a:endParaRPr lang="pt-PT" sz="12000" b="1" dirty="0"/>
          </a:p>
          <a:p>
            <a:r>
              <a:rPr lang="pt-PT" sz="3400" b="1" i="1" dirty="0"/>
              <a:t>Um Curso Completo para Compreender Arquiteturas de Computadores</a:t>
            </a:r>
            <a:endParaRPr lang="pt-PT" sz="3400" b="1" dirty="0"/>
          </a:p>
        </p:txBody>
      </p:sp>
    </p:spTree>
    <p:extLst>
      <p:ext uri="{BB962C8B-B14F-4D97-AF65-F5344CB8AC3E}">
        <p14:creationId xmlns:p14="http://schemas.microsoft.com/office/powerpoint/2010/main" val="127901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Livro</a:t>
            </a:r>
            <a:r>
              <a:rPr lang="en-US" b="1" dirty="0"/>
              <a:t> de </a:t>
            </a:r>
            <a:r>
              <a:rPr lang="en-US" b="1" dirty="0" err="1"/>
              <a:t>Estudo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696686" y="1133182"/>
            <a:ext cx="494211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pt-BR" sz="3200" dirty="0"/>
              <a:t>Leitura recomendada antes de iniciar o curso RVfpga</a:t>
            </a:r>
            <a:r>
              <a:rPr lang="en-US" sz="3200" dirty="0"/>
              <a:t>: </a:t>
            </a:r>
            <a:r>
              <a:rPr lang="en-US" sz="3200" b="1" i="1" dirty="0"/>
              <a:t>Digital Design and Computer Architecture: RISC-V Edition</a:t>
            </a:r>
            <a:r>
              <a:rPr lang="en-US" sz="3200" dirty="0"/>
              <a:t>, Harris &amp; Harris, © Elsevier, 2021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850D973-435C-473D-831F-913FFE7AB4F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603" y="990600"/>
            <a:ext cx="4310244" cy="530134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6952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</a:t>
            </a:r>
            <a:r>
              <a:rPr lang="en-US" b="1" dirty="0" err="1"/>
              <a:t>Integração</a:t>
            </a:r>
            <a:r>
              <a:rPr lang="en-US" b="1" dirty="0"/>
              <a:t> no </a:t>
            </a:r>
            <a:r>
              <a:rPr lang="en-US" b="1" dirty="0" err="1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7994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swervolf_syscon.v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instanciação do controlador de mostradores de 7-segmentos. </a:t>
            </a:r>
          </a:p>
          <a:p>
            <a:pPr lvl="1"/>
            <a:r>
              <a:rPr lang="en-US" sz="1600" b="1" dirty="0">
                <a:solidFill>
                  <a:srgbClr val="0070C0"/>
                </a:solidFill>
              </a:rPr>
              <a:t>Entradas: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pt-PT" sz="16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i_clk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(sinal do relógio), </a:t>
            </a:r>
            <a:r>
              <a:rPr lang="pt-PT" sz="16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i_rst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(sinal de </a:t>
            </a:r>
            <a:r>
              <a:rPr lang="pt-PT" sz="16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reset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600" b="1" dirty="0">
                <a:solidFill>
                  <a:srgbClr val="0070C0"/>
                </a:solidFill>
              </a:rPr>
              <a:t>Memory-mapped inputs: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pt-PT" sz="1600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Enables_Reg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que dígitos da placa estão ativados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e </a:t>
            </a:r>
            <a:r>
              <a:rPr lang="pt-PT" sz="1600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Digits_Reg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(número a mostrar)</a:t>
            </a:r>
          </a:p>
          <a:p>
            <a:pPr lvl="1"/>
            <a:r>
              <a:rPr lang="en-US" sz="1600" b="1" dirty="0" err="1">
                <a:solidFill>
                  <a:srgbClr val="0070C0"/>
                </a:solidFill>
              </a:rPr>
              <a:t>Saídas</a:t>
            </a:r>
            <a:r>
              <a:rPr lang="en-US" sz="1600" b="1" dirty="0">
                <a:solidFill>
                  <a:srgbClr val="0070C0"/>
                </a:solidFill>
              </a:rPr>
              <a:t>: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pt-PT" sz="16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(dígito a ativar) e </a:t>
            </a:r>
            <a:r>
              <a:rPr lang="pt-PT" sz="1600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Digits_Bits</a:t>
            </a:r>
            <a:r>
              <a:rPr lang="pt-PT" sz="16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(que segmentos a ativar)</a:t>
            </a:r>
            <a:endParaRPr lang="en-US" sz="16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077" y="3025924"/>
            <a:ext cx="4826731" cy="2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5160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Avançados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45581" y="1074218"/>
            <a:ext cx="10791930" cy="3252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/>
              <a:t>Exercício</a:t>
            </a:r>
            <a:r>
              <a:rPr lang="en-US" b="1" dirty="0"/>
              <a:t> 3. </a:t>
            </a:r>
            <a:r>
              <a:rPr lang="pt-BR" dirty="0"/>
              <a:t>Modifique o controlador descrito neste </a:t>
            </a:r>
            <a:r>
              <a:rPr lang="pt-BR" dirty="0" err="1"/>
              <a:t>Lab</a:t>
            </a:r>
            <a:r>
              <a:rPr lang="pt-BR" dirty="0"/>
              <a:t> para que os mostradores de 8 dígitos de 7 segmentos possam mostrar qualquer combinação de LEDs ON/OFF</a:t>
            </a:r>
            <a:r>
              <a:rPr lang="en-US" dirty="0"/>
              <a:t>. </a:t>
            </a:r>
          </a:p>
          <a:p>
            <a:endParaRPr lang="es-ES" dirty="0"/>
          </a:p>
          <a:p>
            <a:r>
              <a:rPr lang="en-US" b="1" dirty="0" err="1"/>
              <a:t>Exercício</a:t>
            </a:r>
            <a:r>
              <a:rPr lang="en-US" b="1" dirty="0"/>
              <a:t> 4. </a:t>
            </a:r>
            <a:r>
              <a:rPr lang="pt-BR" dirty="0"/>
              <a:t>Utilizar o novo controlador para exibir o seguinte no mostrador de 8 dígitos de 7 segmentos: "I SAY HI". Como de costume, implemente as versões </a:t>
            </a:r>
            <a:r>
              <a:rPr lang="pt-BR"/>
              <a:t>Assembly RISC-V e C do </a:t>
            </a:r>
            <a:r>
              <a:rPr lang="pt-BR" dirty="0"/>
              <a:t>programa</a:t>
            </a:r>
            <a:r>
              <a:rPr lang="en-US" dirty="0"/>
              <a:t>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9684625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8: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Temporizadores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057725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</a:t>
            </a:r>
            <a:r>
              <a:rPr lang="en-US" b="1" dirty="0" err="1"/>
              <a:t>Temporizadores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Gerar temporização precisa: Os temporizadores incrementam ou decrementam um contador a uma frequência fixa, que é normalmente configurável, e interrompem o processador quando o contador atinge zero ou um valor predefinido. </a:t>
            </a:r>
          </a:p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Temporizadores mais sofisticados também podem executar outras funções, como gerar formas de onda moduladas por largura de pulso (PWM) para controlar a velocidade de um motor ou o brilho de uma luz. </a:t>
            </a:r>
          </a:p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Neste laboratório, começamos por descrever a especificação de alto nível do temporizador incluído no sistema RVfpga e, em seguida, explicamos a sua implementação de baixo nível. São propostos exercícios elementares e avançados que mostram como utilizar e modificar um temporizador.</a:t>
            </a:r>
          </a:p>
        </p:txBody>
      </p:sp>
    </p:spTree>
    <p:extLst>
      <p:ext uri="{BB962C8B-B14F-4D97-AF65-F5344CB8AC3E}">
        <p14:creationId xmlns:p14="http://schemas.microsoft.com/office/powerpoint/2010/main" val="299116412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</a:t>
            </a:r>
            <a:r>
              <a:rPr lang="en-US" b="1" dirty="0" err="1"/>
              <a:t>Módulo</a:t>
            </a:r>
            <a:r>
              <a:rPr lang="en-US" b="1" dirty="0"/>
              <a:t> </a:t>
            </a:r>
            <a:r>
              <a:rPr lang="en-US" b="1" dirty="0" err="1"/>
              <a:t>Temporizador</a:t>
            </a:r>
            <a:r>
              <a:rPr lang="en-US" b="1" dirty="0"/>
              <a:t> (PTC)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BEF73BC-2826-423C-A3C9-BCAE951EEC8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 módulo 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temporizador </a:t>
            </a: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utilizado é da OpenCores: </a:t>
            </a:r>
            <a:r>
              <a:rPr lang="en-GB" sz="2400" u="sng" dirty="0">
                <a:solidFill>
                  <a:srgbClr val="0000FF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https://opencores.org/projects/ptc</a:t>
            </a:r>
            <a:endParaRPr lang="pt-PT" sz="24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 módulo temporizador (também chamado módulo </a:t>
            </a: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PTC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é utilizado para </a:t>
            </a:r>
            <a:r>
              <a:rPr 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emporizador/</a:t>
            </a: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ontador: conta as transições do relógio (ou de outro sinal, também chamados eventos</a:t>
            </a:r>
            <a:r>
              <a:rPr lang="en-US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</a:p>
          <a:p>
            <a:pPr lvl="1">
              <a:defRPr/>
            </a:pPr>
            <a:endParaRPr lang="en-US" sz="4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Modulação por largura de </a:t>
            </a: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ulso (PWM</a:t>
            </a:r>
            <a:r>
              <a:rPr lang="en-US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): </a:t>
            </a:r>
          </a:p>
          <a:p>
            <a:pPr lvl="2">
              <a:defRPr/>
            </a:pP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Varia a largura do pulso (ou ciclo de trabalho)</a:t>
            </a:r>
            <a:endParaRPr lang="en-US" sz="18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2">
              <a:defRPr/>
            </a:pP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Usado para aproximar uma tensão analógica digitalmente</a:t>
            </a:r>
            <a:endParaRPr lang="en-US" sz="18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2">
              <a:defRPr/>
            </a:pPr>
            <a:r>
              <a:rPr lang="en-US" sz="1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Exemplo</a:t>
            </a:r>
            <a:r>
              <a:rPr lang="en-US" sz="1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PWM: 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33% duty cycle (o 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sinal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é 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activo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1/3</a:t>
            </a:r>
            <a:r>
              <a:rPr lang="en-US" sz="1600" baseline="30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rd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do tempo). </a:t>
            </a:r>
            <a:r>
              <a:rPr lang="pt-PT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Se o nível alto for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3 V, 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tensão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analógica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tensão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média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do 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sinal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é 3 V * 0.33 = 1 V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D4DC2-D7E9-49A0-B61C-D40BF9DA6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334124"/>
              </p:ext>
            </p:extLst>
          </p:nvPr>
        </p:nvGraphicFramePr>
        <p:xfrm>
          <a:off x="2025870" y="4139269"/>
          <a:ext cx="7362620" cy="222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735741" imgH="1432544" progId="Visio.Drawing.15">
                  <p:embed/>
                </p:oleObj>
              </mc:Choice>
              <mc:Fallback>
                <p:oleObj name="Visio" r:id="rId3" imgW="4735741" imgH="143254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DD4DC2-D7E9-49A0-B61C-D40BF9DA6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5870" y="4139269"/>
                        <a:ext cx="7362620" cy="222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03636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8: Registos do Temporizador (PTC)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C2AA1-2FE9-4DEB-96AC-50DE954CD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690689"/>
              </p:ext>
            </p:extLst>
          </p:nvPr>
        </p:nvGraphicFramePr>
        <p:xfrm>
          <a:off x="603487" y="1097666"/>
          <a:ext cx="1082651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72">
                  <a:extLst>
                    <a:ext uri="{9D8B030D-6E8A-4147-A177-3AD203B41FA5}">
                      <a16:colId xmlns:a16="http://schemas.microsoft.com/office/drawing/2014/main" val="2534660567"/>
                    </a:ext>
                  </a:extLst>
                </a:gridCol>
                <a:gridCol w="1741181">
                  <a:extLst>
                    <a:ext uri="{9D8B030D-6E8A-4147-A177-3AD203B41FA5}">
                      <a16:colId xmlns:a16="http://schemas.microsoft.com/office/drawing/2014/main" val="3686557480"/>
                    </a:ext>
                  </a:extLst>
                </a:gridCol>
                <a:gridCol w="1219648">
                  <a:extLst>
                    <a:ext uri="{9D8B030D-6E8A-4147-A177-3AD203B41FA5}">
                      <a16:colId xmlns:a16="http://schemas.microsoft.com/office/drawing/2014/main" val="2281826840"/>
                    </a:ext>
                  </a:extLst>
                </a:gridCol>
                <a:gridCol w="1098048">
                  <a:extLst>
                    <a:ext uri="{9D8B030D-6E8A-4147-A177-3AD203B41FA5}">
                      <a16:colId xmlns:a16="http://schemas.microsoft.com/office/drawing/2014/main" val="47948107"/>
                    </a:ext>
                  </a:extLst>
                </a:gridCol>
                <a:gridCol w="4791764">
                  <a:extLst>
                    <a:ext uri="{9D8B030D-6E8A-4147-A177-3AD203B41FA5}">
                      <a16:colId xmlns:a16="http://schemas.microsoft.com/office/drawing/2014/main" val="2283955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Nome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Endereço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Largura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Acesso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Descrição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1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RPTC_CNTR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0x80001200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1-32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L/E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Contador principal do PTC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221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RPTC_HRC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0x80001204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1-32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L/E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Registo Referencia/Captura PTC HI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45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RPTC_LRC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0x80001208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1-32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L/E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Registo Referencia/Captura PTC LO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320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RPTC_CTRL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0x8000120C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9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L/E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Registo de Controlo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741090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EECF98B-5346-4ABD-8C02-9AF6D25D8912}"/>
              </a:ext>
            </a:extLst>
          </p:cNvPr>
          <p:cNvSpPr txBox="1">
            <a:spLocks/>
          </p:cNvSpPr>
          <p:nvPr/>
        </p:nvSpPr>
        <p:spPr>
          <a:xfrm>
            <a:off x="452948" y="3261359"/>
            <a:ext cx="11299080" cy="23284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RPTC_CNTR: </a:t>
            </a:r>
            <a:r>
              <a:rPr lang="pt-BR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Contador (valor do contador)</a:t>
            </a:r>
          </a:p>
          <a:p>
            <a:pPr>
              <a:defRPr/>
            </a:pPr>
            <a:r>
              <a:rPr lang="pt-BR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RPTC_HRC: </a:t>
            </a:r>
            <a:r>
              <a:rPr lang="pt-BR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Captura de referência elevada - indica o número de ciclos (após reposição) quando a saída deve ser ativa no modo PWM</a:t>
            </a:r>
          </a:p>
          <a:p>
            <a:pPr>
              <a:defRPr/>
            </a:pPr>
            <a:r>
              <a:rPr kumimoji="0" lang="pt-BR" sz="22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RPTC_LRC: </a:t>
            </a:r>
            <a:r>
              <a:rPr kumimoji="0" lang="pt-BR" sz="22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Captura de referência baixa – indica o número de ciclos (após reposição) quando a contagem está completa no modo contador/timer; indica o número de ciclos do relógio (após reposição) quando a saída deve ser zero no modo PWM.</a:t>
            </a:r>
          </a:p>
          <a:p>
            <a:pPr>
              <a:defRPr/>
            </a:pPr>
            <a:r>
              <a:rPr kumimoji="0" lang="pt-BR" sz="22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RPTC_CTRL: </a:t>
            </a:r>
            <a:r>
              <a:rPr lang="pt-BR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</a:t>
            </a:r>
            <a:r>
              <a:rPr kumimoji="0" lang="pt-BR" sz="22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egisto de Controlo</a:t>
            </a:r>
            <a:endParaRPr lang="pt-BR" sz="2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pt-BR" sz="22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pt-BR" sz="22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pt-BR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07744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</a:t>
            </a:r>
            <a:r>
              <a:rPr lang="en-US" b="1" dirty="0" err="1"/>
              <a:t>Exemplo</a:t>
            </a:r>
            <a:r>
              <a:rPr lang="en-US" b="1" dirty="0"/>
              <a:t> de </a:t>
            </a:r>
            <a:r>
              <a:rPr lang="en-US" b="1" dirty="0" err="1"/>
              <a:t>Uso</a:t>
            </a:r>
            <a:r>
              <a:rPr lang="en-US" b="1" dirty="0"/>
              <a:t> do </a:t>
            </a:r>
            <a:r>
              <a:rPr lang="en-US" b="1" dirty="0" err="1"/>
              <a:t>Temporizador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44D4E48-275D-4852-BC08-15C1DD3AB785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42203" cy="519255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Definir RPTC_LRC 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para o número de ciclos a contar</a:t>
            </a:r>
          </a:p>
          <a:p>
            <a:pPr>
              <a:defRPr/>
            </a:pP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Definir bits de controlo (RPTC_CTRL) para configurar o temporizador:</a:t>
            </a:r>
          </a:p>
          <a:p>
            <a:pPr lvl="1">
              <a:defRPr/>
            </a:pP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Repor o contador e limpar as interrupções: RPTC_CTRL = 0xC0 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(0b0</a:t>
            </a: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11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000000):  CNTRRST (bit 7) = 1: o Contador é reposto (RPTC_CNTR = 0); INT (bit 6) = 1: o pedido de interrupção é limpo.</a:t>
            </a:r>
          </a:p>
          <a:p>
            <a:pPr lvl="1">
              <a:defRPr/>
            </a:pP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Habilitar contador e interrupções: RPTC_CTRL = 0x21 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(0b000</a:t>
            </a: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0000</a:t>
            </a:r>
            <a:r>
              <a:rPr lang="pt-PT" sz="18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pt-PT" sz="1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): EN (bit 0) = 1: o contador está ativado, então o RPTC_CNTR incrementa; INTE (bit 5) = 1: PTC estabelece uma interrupção quando RPTC_CNTR == RPTC_LRC.</a:t>
            </a:r>
          </a:p>
          <a:p>
            <a:pPr>
              <a:defRPr/>
            </a:pP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Programa lê bit de interrupção no registo de controlo (</a:t>
            </a: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INT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é o </a:t>
            </a: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bit 6 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 </a:t>
            </a: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RPTC_CTRL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até que seja 1 (indicando que RPTC_CNTR == RPTC_LRC).</a:t>
            </a:r>
          </a:p>
          <a:p>
            <a:pPr>
              <a:defRPr/>
            </a:pPr>
            <a:endParaRPr lang="pt-PT" sz="9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Este algoritmo </a:t>
            </a:r>
            <a:r>
              <a:rPr lang="pt-PT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não utiliza interrupções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mas lê o bit de interrupção (INT, bit 6 de RPTC_CTRL) para determinar quando foi atingido o número correto de ciclos de relógio. Mostramos como utilizar as interrupções no </a:t>
            </a:r>
            <a:r>
              <a:rPr lang="pt-PT" sz="2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Lab</a:t>
            </a:r>
            <a:r>
              <a:rPr lang="pt-PT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9.</a:t>
            </a:r>
          </a:p>
        </p:txBody>
      </p:sp>
    </p:spTree>
    <p:extLst>
      <p:ext uri="{BB962C8B-B14F-4D97-AF65-F5344CB8AC3E}">
        <p14:creationId xmlns:p14="http://schemas.microsoft.com/office/powerpoint/2010/main" val="300914421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143000"/>
            <a:ext cx="11468213" cy="496606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/>
              <a:t>Exercício</a:t>
            </a:r>
            <a:r>
              <a:rPr lang="en-US" b="1" dirty="0"/>
              <a:t> 1. </a:t>
            </a:r>
            <a:r>
              <a:rPr lang="pt-BR" dirty="0"/>
              <a:t>Escreva um programa que mostre uma contagem crescente nos mostradores de 8 dígitos de 7 segmentos. O valor deve mudar cerca de uma vez por segundo e, para criar este atraso, deve utilizar o módulo temporizador</a:t>
            </a:r>
            <a:r>
              <a:rPr lang="en-US" dirty="0"/>
              <a:t>. </a:t>
            </a:r>
          </a:p>
          <a:p>
            <a:pPr lvl="1"/>
            <a:r>
              <a:rPr lang="pt-BR" dirty="0"/>
              <a:t>Primeiro, escreva o programa em linguagem assembly RISC-V e execute-o na placa Nexys A7</a:t>
            </a:r>
            <a:r>
              <a:rPr lang="en-US" dirty="0"/>
              <a:t>. </a:t>
            </a:r>
          </a:p>
          <a:p>
            <a:pPr lvl="1"/>
            <a:r>
              <a:rPr lang="pt-BR" dirty="0"/>
              <a:t>Em seguida, efectue uma simulação no Verilator com o mesmo programa</a:t>
            </a:r>
            <a:r>
              <a:rPr lang="en-US" dirty="0"/>
              <a:t>.</a:t>
            </a:r>
          </a:p>
          <a:p>
            <a:pPr lvl="1"/>
            <a:r>
              <a:rPr lang="pt-BR" dirty="0"/>
              <a:t>Agora escreva o programa em C e execute-o na placa Nexys A7</a:t>
            </a:r>
            <a:r>
              <a:rPr lang="en-US" dirty="0"/>
              <a:t>. </a:t>
            </a:r>
          </a:p>
          <a:p>
            <a:pPr lvl="1"/>
            <a:r>
              <a:rPr lang="pt-BR" dirty="0"/>
              <a:t>Simule o seu programa C no Verilator, como na parte (b) para o programa Assembly RISC-V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9BAFCE51-1B71-407E-8996-0DEAC139F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b="1" dirty="0"/>
              <a:t>RVfpga Lab 8: Exercícios Elementares - Amostra</a:t>
            </a:r>
          </a:p>
        </p:txBody>
      </p:sp>
    </p:spTree>
    <p:extLst>
      <p:ext uri="{BB962C8B-B14F-4D97-AF65-F5344CB8AC3E}">
        <p14:creationId xmlns:p14="http://schemas.microsoft.com/office/powerpoint/2010/main" val="58395196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8: </a:t>
            </a:r>
            <a:r>
              <a:rPr lang="pt-PT" sz="3600" b="1" dirty="0"/>
              <a:t>Implementação de baixo nível do temporizador</a:t>
            </a:r>
            <a:endParaRPr lang="en-US" sz="3600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Dividido em 2 partes principais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Nenhuma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ligação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externa)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Integração do módulo temporizador no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(região sombreada à esquerda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Ligação entre o temporizador e 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EH1 (região sombreada à direita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941" y="3054199"/>
            <a:ext cx="5436158" cy="312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1159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8: </a:t>
            </a:r>
            <a:r>
              <a:rPr lang="en-US" b="1" dirty="0" err="1"/>
              <a:t>Integração</a:t>
            </a:r>
            <a:r>
              <a:rPr lang="en-US" b="1" dirty="0"/>
              <a:t> no </a:t>
            </a:r>
            <a:r>
              <a:rPr lang="en-US" b="1" dirty="0" err="1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instanciação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módulo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/>
              <a:t>PTC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467" y="1612236"/>
            <a:ext cx="52006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48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Sistema RVfpga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20AFDD5-7CF2-4F29-839C-9D1A71E1F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904" y="941295"/>
            <a:ext cx="1690934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8A78BE5-FF11-4261-873E-78063B97D7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2039" y="991172"/>
          <a:ext cx="5755341" cy="5121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160733" imgH="3707138" progId="Visio.Drawing.15">
                  <p:embed/>
                </p:oleObj>
              </mc:Choice>
              <mc:Fallback>
                <p:oleObj name="Visio" r:id="rId2" imgW="4160733" imgH="3707138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8A78BE5-FF11-4261-873E-78063B97D7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039" y="991172"/>
                        <a:ext cx="5755341" cy="51212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phic 7">
            <a:extLst>
              <a:ext uri="{FF2B5EF4-FFF2-40B4-BE49-F238E27FC236}">
                <a16:creationId xmlns:a16="http://schemas.microsoft.com/office/drawing/2014/main" id="{3D6665E3-3F88-4BC4-9D9A-23D2DA38EC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53464" y="1559189"/>
            <a:ext cx="4550201" cy="518625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20C5B237-8DAC-4ECD-9568-DE6BA0A937BD}"/>
              </a:ext>
            </a:extLst>
          </p:cNvPr>
          <p:cNvSpPr txBox="1">
            <a:spLocks/>
          </p:cNvSpPr>
          <p:nvPr/>
        </p:nvSpPr>
        <p:spPr>
          <a:xfrm>
            <a:off x="7096537" y="2295940"/>
            <a:ext cx="4680860" cy="358237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dirty="0">
                <a:solidFill>
                  <a:sysClr val="windowText" lastClr="000000"/>
                </a:solidFill>
              </a:rPr>
              <a:t>Núcleo de código aberto da Western Digital</a:t>
            </a:r>
            <a:endParaRPr lang="en-US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dirty="0" err="1">
                <a:solidFill>
                  <a:sysClr val="windowText" lastClr="000000"/>
                </a:solidFill>
              </a:rPr>
              <a:t>Núcleo</a:t>
            </a:r>
            <a:r>
              <a:rPr lang="en-US" dirty="0">
                <a:solidFill>
                  <a:sysClr val="windowText" lastClr="000000"/>
                </a:solidFill>
              </a:rPr>
              <a:t> super-</a:t>
            </a:r>
            <a:r>
              <a:rPr lang="en-US" dirty="0" err="1">
                <a:solidFill>
                  <a:sysClr val="windowText" lastClr="000000"/>
                </a:solidFill>
              </a:rPr>
              <a:t>escalar</a:t>
            </a:r>
            <a:r>
              <a:rPr lang="en-US" dirty="0">
                <a:solidFill>
                  <a:sysClr val="windowText" lastClr="000000"/>
                </a:solidFill>
              </a:rPr>
              <a:t> de 2-vias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Pipeline de 9 </a:t>
            </a:r>
            <a:r>
              <a:rPr lang="en-US" dirty="0" err="1">
                <a:solidFill>
                  <a:sysClr val="windowText" lastClr="000000"/>
                </a:solidFill>
              </a:rPr>
              <a:t>andares</a:t>
            </a:r>
            <a:endParaRPr lang="en-US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dirty="0" err="1">
                <a:solidFill>
                  <a:sysClr val="windowText" lastClr="000000"/>
                </a:solidFill>
              </a:rPr>
              <a:t>Execução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ordenada</a:t>
            </a:r>
            <a:r>
              <a:rPr lang="en-US" dirty="0">
                <a:solidFill>
                  <a:sysClr val="windowText" lastClr="000000"/>
                </a:solidFill>
              </a:rPr>
              <a:t> (</a:t>
            </a:r>
            <a:r>
              <a:rPr lang="en-US" i="1" dirty="0">
                <a:solidFill>
                  <a:sysClr val="windowText" lastClr="000000"/>
                </a:solidFill>
              </a:rPr>
              <a:t>in-order</a:t>
            </a:r>
            <a:r>
              <a:rPr lang="en-US" dirty="0">
                <a:solidFill>
                  <a:sysClr val="windowText" lastClr="000000"/>
                </a:solidFill>
              </a:rPr>
              <a:t>)</a:t>
            </a:r>
            <a:endParaRPr lang="en-US" i="1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RV32IMC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04523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219200"/>
            <a:ext cx="11468213" cy="488986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/>
              <a:t>Exercício</a:t>
            </a:r>
            <a:r>
              <a:rPr lang="en-US" b="1" dirty="0"/>
              <a:t> 2. </a:t>
            </a:r>
            <a:r>
              <a:rPr lang="pt-BR" dirty="0"/>
              <a:t>Modificar o RVfpgaNexys para ligar o sinal de saída PWM do temporizador (</a:t>
            </a:r>
            <a:r>
              <a:rPr lang="pt-BR" i="1" dirty="0"/>
              <a:t>pwm_pad_o</a:t>
            </a:r>
            <a:r>
              <a:rPr lang="pt-BR" dirty="0"/>
              <a:t>) a um dos dois LED tricolores disponíveis na placa Nexys A7</a:t>
            </a:r>
            <a:r>
              <a:rPr lang="en-US" dirty="0"/>
              <a:t>.</a:t>
            </a:r>
          </a:p>
          <a:p>
            <a:endParaRPr lang="es-ES" dirty="0"/>
          </a:p>
          <a:p>
            <a:r>
              <a:rPr lang="en-US" b="1" dirty="0" err="1"/>
              <a:t>Exercício</a:t>
            </a:r>
            <a:r>
              <a:rPr lang="en-US" b="1" dirty="0"/>
              <a:t> 3. </a:t>
            </a:r>
            <a:r>
              <a:rPr lang="pt-BR" dirty="0"/>
              <a:t>Implementar um programa que utilize o novo periférico para controlar o LED tricolor, utilizando o valor fornecido pelos 16 interruptores.</a:t>
            </a:r>
            <a:endParaRPr lang="en-US" b="1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6FF7EC0F-73EB-45CB-A44C-D6C9D167E45A}"/>
              </a:ext>
            </a:extLst>
          </p:cNvPr>
          <p:cNvSpPr txBox="1">
            <a:spLocks/>
          </p:cNvSpPr>
          <p:nvPr/>
        </p:nvSpPr>
        <p:spPr>
          <a:xfrm>
            <a:off x="184244" y="95535"/>
            <a:ext cx="11893937" cy="680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b="1" dirty="0"/>
              <a:t>RVfpga Lab 8: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Avançados</a:t>
            </a:r>
            <a:r>
              <a:rPr lang="en-US" b="1" dirty="0"/>
              <a:t> - </a:t>
            </a:r>
            <a:r>
              <a:rPr lang="en-US" b="1" dirty="0" err="1"/>
              <a:t>Exemplo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9529345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9: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8300" dirty="0">
                <a:solidFill>
                  <a:srgbClr val="002060"/>
                </a:solidFill>
                <a:latin typeface="+mn-lt"/>
              </a:rPr>
              <a:t>E/S com </a:t>
            </a:r>
            <a:r>
              <a:rPr lang="en-US" sz="8300" dirty="0" err="1">
                <a:solidFill>
                  <a:srgbClr val="002060"/>
                </a:solidFill>
                <a:latin typeface="+mn-lt"/>
              </a:rPr>
              <a:t>Interrupções</a:t>
            </a:r>
            <a:endParaRPr lang="en-US" sz="83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952909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b="1" dirty="0" err="1"/>
              <a:t>RVfpga</a:t>
            </a:r>
            <a:r>
              <a:rPr lang="pt-BR" b="1" dirty="0"/>
              <a:t> </a:t>
            </a:r>
            <a:r>
              <a:rPr lang="pt-BR" b="1" dirty="0" err="1"/>
              <a:t>Lab</a:t>
            </a:r>
            <a:r>
              <a:rPr lang="pt-BR" b="1" dirty="0"/>
              <a:t> 9: E/S com Interrupções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E/S com Interrupções </a:t>
            </a:r>
            <a:r>
              <a:rPr lang="pt-BR" sz="3200" i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vs</a:t>
            </a:r>
            <a:r>
              <a:rPr lang="pt-BR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E/S programadas</a:t>
            </a:r>
          </a:p>
          <a:p>
            <a:pPr>
              <a:defRPr/>
            </a:pPr>
            <a:r>
              <a:rPr kumimoji="0" lang="pt-BR" sz="32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Controlador de Interrupção do Sistema </a:t>
            </a:r>
            <a:r>
              <a:rPr kumimoji="0" lang="pt-BR" sz="32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Rvfpga</a:t>
            </a:r>
            <a:endParaRPr kumimoji="0" lang="pt-BR" sz="32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kumimoji="0" lang="pt-BR" sz="32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Como configurar as interrupções usando os Pacotes de Suporte de Periféricos e Suporte de Placas da Western Digital (PSP e BSP</a:t>
            </a:r>
            <a:r>
              <a:rPr lang="pt-BR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>
              <a:defRPr/>
            </a:pPr>
            <a:r>
              <a:rPr lang="pt-BR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Exemplo de uso de </a:t>
            </a:r>
            <a:r>
              <a:rPr kumimoji="0" lang="pt-BR" sz="32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Inter</a:t>
            </a:r>
            <a:r>
              <a:rPr lang="pt-BR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rupções</a:t>
            </a:r>
            <a:endParaRPr kumimoji="0" lang="pt-BR" sz="32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pt-BR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854477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</a:t>
            </a:r>
            <a:r>
              <a:rPr lang="pt-PT" b="1" dirty="0"/>
              <a:t>Introdução a E/S com Interrupções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9804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E/S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programadas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Um programa </a:t>
            </a:r>
            <a:r>
              <a:rPr lang="pt-PT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testa continuamente 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o valor de um sinal (por exemplo, um interruptor) até que um valor desejado seja observado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O </a:t>
            </a:r>
            <a:r>
              <a:rPr lang="pt-PT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processador fica ocupado 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neste processo - em vez de fazer outro trabalho útil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E/S com </a:t>
            </a:r>
            <a:r>
              <a:rPr lang="en-US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interrupções</a:t>
            </a: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Um </a:t>
            </a:r>
            <a:r>
              <a:rPr lang="pt-PT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evento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(como a asserção de um interruptor) faz com que o processador salte para uma rotina de serviço de interrupção - </a:t>
            </a:r>
            <a:r>
              <a:rPr lang="en-US" b="1" i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interrupt service routine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(ISR, também chamada de "</a:t>
            </a:r>
            <a:r>
              <a:rPr lang="pt-PT" i="1" dirty="0" err="1">
                <a:latin typeface="Arial" panose="020B0604020202020204" pitchFamily="34" charset="0"/>
                <a:ea typeface="SimSun" panose="02010600030101010101" pitchFamily="2" charset="-122"/>
              </a:rPr>
              <a:t>interrupt</a:t>
            </a:r>
            <a:r>
              <a:rPr lang="pt-PT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PT" i="1" dirty="0" err="1">
                <a:latin typeface="Arial" panose="020B0604020202020204" pitchFamily="34" charset="0"/>
                <a:ea typeface="SimSun" panose="02010600030101010101" pitchFamily="2" charset="-122"/>
              </a:rPr>
              <a:t>handler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"), que trata do evento e depois regressa ao programa normal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r>
              <a:rPr lang="pt-PT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Até que esse evento ocorra, o </a:t>
            </a:r>
            <a:r>
              <a:rPr lang="pt-PT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processador pode realizar outro trabalho </a:t>
            </a:r>
            <a:r>
              <a:rPr lang="pt-PT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útil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289021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</a:t>
            </a:r>
            <a:r>
              <a:rPr lang="en-US" b="1" dirty="0" err="1"/>
              <a:t>Tratamento</a:t>
            </a:r>
            <a:r>
              <a:rPr lang="en-US" b="1" dirty="0"/>
              <a:t> de </a:t>
            </a:r>
            <a:r>
              <a:rPr lang="en-US" b="1" dirty="0" err="1"/>
              <a:t>Interrupções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As interrupções podem ser causadas por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hardware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ou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software</a:t>
            </a:r>
          </a:p>
          <a:p>
            <a:pPr>
              <a:defRPr/>
            </a:pPr>
            <a:r>
              <a:rPr kumimoji="0" lang="pt-PT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Neste </a:t>
            </a:r>
            <a:r>
              <a:rPr kumimoji="0" lang="pt-PT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lab</a:t>
            </a:r>
            <a:r>
              <a:rPr kumimoji="0" lang="pt-PT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, concentramo-nos nas </a:t>
            </a:r>
            <a:r>
              <a:rPr kumimoji="0" lang="pt-PT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interrupções por hardware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kumimoji="0" lang="pt-PT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O núcleo </a:t>
            </a:r>
            <a:r>
              <a:rPr kumimoji="0" lang="pt-PT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SweRV</a:t>
            </a:r>
            <a:r>
              <a:rPr kumimoji="0" lang="pt-PT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EH1 interrompe após a indicação do PLIC o controlador de interrupção a nível de plataforma (</a:t>
            </a:r>
            <a:r>
              <a:rPr lang="en-US" sz="3200" i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platform-level interrupt controller</a:t>
            </a:r>
            <a:r>
              <a:rPr kumimoji="0" lang="pt-PT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) do RISC-V. É conhecido como o Controlador de Interrupção Programável (PIC). Ele tem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255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fontes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de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interrupção</a:t>
            </a:r>
            <a:endParaRPr lang="en-US" sz="28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15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níveis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de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prioridade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40099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</a:t>
            </a:r>
            <a:r>
              <a:rPr lang="en-US" b="1" dirty="0" err="1"/>
              <a:t>Interrupções</a:t>
            </a:r>
            <a:r>
              <a:rPr lang="en-US" b="1" dirty="0"/>
              <a:t> </a:t>
            </a:r>
            <a:r>
              <a:rPr lang="en-US" b="1" dirty="0" err="1"/>
              <a:t>por</a:t>
            </a:r>
            <a:r>
              <a:rPr lang="en-US" b="1" dirty="0"/>
              <a:t> Hardware</a:t>
            </a:r>
          </a:p>
        </p:txBody>
      </p:sp>
      <p:pic>
        <p:nvPicPr>
          <p:cNvPr id="5" name="Imagen 16">
            <a:extLst>
              <a:ext uri="{FF2B5EF4-FFF2-40B4-BE49-F238E27FC236}">
                <a16:creationId xmlns:a16="http://schemas.microsoft.com/office/drawing/2014/main" id="{D81E216E-F0DF-4D1B-831C-BA8AAC52991A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9" y="1161235"/>
            <a:ext cx="11572327" cy="4756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01722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9: </a:t>
            </a:r>
            <a:r>
              <a:rPr lang="pt-BR" sz="2800" b="1" dirty="0"/>
              <a:t>Funções PSP/BSP da WD para tratamento de interrupções</a:t>
            </a:r>
            <a:endParaRPr lang="en-US" sz="28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542" y="902570"/>
            <a:ext cx="6321581" cy="537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0464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31028" y="899160"/>
            <a:ext cx="11677320" cy="5394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pt-BR" sz="2000" b="1" dirty="0">
                <a:latin typeface="Arial" panose="020B0604020202020204" pitchFamily="34" charset="0"/>
                <a:ea typeface="SimSun" panose="02010600030101010101" pitchFamily="2" charset="-122"/>
              </a:rPr>
              <a:t>Utilizar interrupções para ler o valor de Switch[0] - apenas na transição ascendente (transição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0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  <a:sym typeface="Wingdings" panose="05000000000000000000" pitchFamily="2" charset="2"/>
              </a:rPr>
              <a:t>1)</a:t>
            </a: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BR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Passos para configurar o sistema utilizando as funções do PSP/BSP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Inicializar o sistema de interrupções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Inicializar a linha de interrupção externa IRQ4 e ligá-la ao GPIO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Inicializar os registos GPIO para utilizar as interrupções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2">
              <a:defRPr/>
            </a:pP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RGPIO_INTE = 0x10000 (</a:t>
            </a:r>
            <a:r>
              <a:rPr lang="pt-BR" sz="1200" dirty="0">
                <a:latin typeface="Arial" panose="020B0604020202020204" pitchFamily="34" charset="0"/>
                <a:ea typeface="SimSun" panose="02010600030101010101" pitchFamily="2" charset="-122"/>
              </a:rPr>
              <a:t>ativar a interrupção para Switch[0]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2">
              <a:defRPr/>
            </a:pP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RGPIO_PTRIG = 0x10000 (</a:t>
            </a:r>
            <a:r>
              <a:rPr lang="pt-BR" sz="1200" dirty="0">
                <a:latin typeface="Arial" panose="020B0604020202020204" pitchFamily="34" charset="0"/>
                <a:ea typeface="SimSun" panose="02010600030101010101" pitchFamily="2" charset="-122"/>
              </a:rPr>
              <a:t>interrupção despoletada na transição ascendente de Switch[0]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2">
              <a:defRPr/>
            </a:pP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RGPIO_INTS = 0x0 (</a:t>
            </a:r>
            <a:r>
              <a:rPr lang="en-US" sz="1200" dirty="0" err="1">
                <a:latin typeface="Arial" panose="020B0604020202020204" pitchFamily="34" charset="0"/>
                <a:ea typeface="SimSun" panose="02010600030101010101" pitchFamily="2" charset="-122"/>
              </a:rPr>
              <a:t>limpa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SimSun" panose="02010600030101010101" pitchFamily="2" charset="-122"/>
              </a:rPr>
              <a:t>todas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SimSun" panose="02010600030101010101" pitchFamily="2" charset="-122"/>
              </a:rPr>
              <a:t>interrupções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2">
              <a:defRPr/>
            </a:pP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RGPIO_CTRL = 0x1 (</a:t>
            </a:r>
            <a:r>
              <a:rPr lang="en-US" sz="1200" dirty="0" err="1">
                <a:latin typeface="Arial" panose="020B0604020202020204" pitchFamily="34" charset="0"/>
                <a:ea typeface="SimSun" panose="02010600030101010101" pitchFamily="2" charset="-122"/>
              </a:rPr>
              <a:t>ativa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 as </a:t>
            </a:r>
            <a:r>
              <a:rPr lang="en-US" sz="1200" dirty="0" err="1">
                <a:latin typeface="Arial" panose="020B0604020202020204" pitchFamily="34" charset="0"/>
                <a:ea typeface="SimSun" panose="02010600030101010101" pitchFamily="2" charset="-122"/>
              </a:rPr>
              <a:t>interrupções</a:t>
            </a:r>
            <a:r>
              <a:rPr lang="en-US" sz="1200" dirty="0">
                <a:latin typeface="Arial" panose="020B0604020202020204" pitchFamily="34" charset="0"/>
                <a:ea typeface="SimSun" panose="02010600030101010101" pitchFamily="2" charset="-122"/>
              </a:rPr>
              <a:t> do GPIO)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Ativar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as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interrupções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globais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GPIO_ISR (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ver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o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próximo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slide): </a:t>
            </a:r>
            <a:r>
              <a:rPr lang="pt-BR" sz="2000" dirty="0">
                <a:latin typeface="Arial" panose="020B0604020202020204" pitchFamily="34" charset="0"/>
                <a:ea typeface="SimSun" panose="02010600030101010101" pitchFamily="2" charset="-122"/>
              </a:rPr>
              <a:t>Invocado quando uma interrupção é acionada no GPIO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O estado atual dos LEDs é lido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Os LEDs são invertidos e mascarados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Os LEDs são escritos com o novo valor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A interrupção GPIO é limpa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pt-BR" sz="1800" dirty="0">
                <a:latin typeface="Arial" panose="020B0604020202020204" pitchFamily="34" charset="0"/>
                <a:ea typeface="SimSun" panose="02010600030101010101" pitchFamily="2" charset="-122"/>
              </a:rPr>
              <a:t>A interrupção externa IRQ4 é limpa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BR" sz="2000" dirty="0">
                <a:latin typeface="Arial" panose="020B0604020202020204" pitchFamily="34" charset="0"/>
                <a:ea typeface="SimSun" panose="02010600030101010101" pitchFamily="2" charset="-122"/>
              </a:rPr>
              <a:t>Código completo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000" i="1" dirty="0">
                <a:latin typeface="Arial" panose="020B0604020202020204" pitchFamily="34" charset="0"/>
                <a:ea typeface="SimSun" panose="02010600030101010101" pitchFamily="2" charset="-122"/>
              </a:rPr>
              <a:t>[</a:t>
            </a:r>
            <a:r>
              <a:rPr lang="en-US" sz="2000" i="1" dirty="0" err="1">
                <a:latin typeface="Arial" panose="020B0604020202020204" pitchFamily="34" charset="0"/>
                <a:ea typeface="SimSun" panose="02010600030101010101" pitchFamily="2" charset="-122"/>
              </a:rPr>
              <a:t>RVfpgaPath</a:t>
            </a:r>
            <a:r>
              <a:rPr lang="en-US" sz="2000" i="1" dirty="0">
                <a:latin typeface="Arial" panose="020B0604020202020204" pitchFamily="34" charset="0"/>
                <a:ea typeface="SimSun" panose="02010600030101010101" pitchFamily="2" charset="-122"/>
              </a:rPr>
              <a:t>]/RVfpga/Labs/Lab9/LED-Switch_7SegDispl_Interrupts_C-Lang.c</a:t>
            </a:r>
            <a:endParaRPr lang="en-US" sz="2000" i="1" dirty="0"/>
          </a:p>
          <a:p>
            <a:pPr marL="571500" indent="-514350">
              <a:buFont typeface="+mj-lt"/>
              <a:buAutoNum type="arabicPeriod"/>
              <a:defRPr/>
            </a:pP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9: </a:t>
            </a:r>
            <a:r>
              <a:rPr lang="pt-BR" sz="3600" b="1" dirty="0"/>
              <a:t>Exemplo de Interrupção Com o PSP/BSP da WD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590076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25" y="95535"/>
            <a:ext cx="12130268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9: </a:t>
            </a:r>
            <a:r>
              <a:rPr lang="pt-BR" sz="3200" b="1" dirty="0"/>
              <a:t>Exemplo de ISR para inverter o LED à direita se SW</a:t>
            </a:r>
            <a:r>
              <a:rPr lang="en-US" sz="3200" b="1" dirty="0">
                <a:ea typeface="SimSun" panose="02010600030101010101" pitchFamily="2" charset="-122"/>
              </a:rPr>
              <a:t> 0</a:t>
            </a:r>
            <a:r>
              <a:rPr lang="en-US" sz="3200" b="1" dirty="0">
                <a:ea typeface="SimSun" panose="02010600030101010101" pitchFamily="2" charset="-122"/>
                <a:sym typeface="Wingdings" panose="05000000000000000000" pitchFamily="2" charset="2"/>
              </a:rPr>
              <a:t>1</a:t>
            </a:r>
            <a:endParaRPr lang="en-US" sz="3200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26219"/>
            <a:ext cx="11677320" cy="50895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</a:t>
            </a:r>
            <a:r>
              <a:rPr lang="en-US" sz="20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GPIO_ISR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unsigned int i;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Invert LED value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M_PSP_READ_REGISTER_32(GPIO_LEDs);  // RGPIO_OUT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!i;                                 // Inverter </a:t>
            </a:r>
            <a:r>
              <a:rPr lang="en-US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os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LEDs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i &amp; 0x1;                            // </a:t>
            </a:r>
            <a:r>
              <a:rPr lang="pt-BR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Apenas altera o 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LED da </a:t>
            </a:r>
            <a:r>
              <a:rPr lang="en-US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direita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M_PSP_WRITE_REGISTER_32(GPIO_LEDs, i)     // RGPIO_OUT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</a:t>
            </a:r>
            <a:r>
              <a:rPr lang="pt-BR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Limpar a interrupção do GPIO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M_PSP_WRITE_REGISTER_32(RGPIO_INTS, 0x0); // RGPIO_INTS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</a:t>
            </a:r>
            <a:r>
              <a:rPr lang="en-US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Limpar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esta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interrupção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(IRQ4)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bspClearExtInterrupt(4);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1516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9: </a:t>
            </a:r>
            <a:r>
              <a:rPr lang="en-US" b="1" dirty="0" err="1"/>
              <a:t>Exercícios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127760"/>
            <a:ext cx="11468213" cy="49813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err="1"/>
              <a:t>Exercício</a:t>
            </a:r>
            <a:r>
              <a:rPr lang="en-US" sz="2400" b="1" dirty="0"/>
              <a:t> 1. </a:t>
            </a:r>
            <a:r>
              <a:rPr lang="pt-BR" sz="2400" dirty="0"/>
              <a:t>Modificar o programa </a:t>
            </a:r>
            <a:r>
              <a:rPr lang="pt-BR" sz="2400" i="1" dirty="0"/>
              <a:t>LED-Switch_7SegDispl_Interrupts_C-Lang</a:t>
            </a:r>
            <a:r>
              <a:rPr lang="pt-BR" sz="2400" dirty="0"/>
              <a:t> para adicionar uma segunda fonte de interrupção, neste caso gerada pelo temporizador</a:t>
            </a:r>
            <a:r>
              <a:rPr lang="en-US" sz="2400" dirty="0"/>
              <a:t>.</a:t>
            </a:r>
          </a:p>
          <a:p>
            <a:r>
              <a:rPr lang="en-US" sz="2400" b="1" dirty="0" err="1"/>
              <a:t>Exercício</a:t>
            </a:r>
            <a:r>
              <a:rPr lang="en-US" sz="2400" b="1" dirty="0"/>
              <a:t> 2. </a:t>
            </a:r>
            <a:r>
              <a:rPr lang="pt-BR" sz="2400" dirty="0"/>
              <a:t>Modifique o RVfpgaNexys para incluir uma terceira fonte de interrupção proveniente do segundo GPIO que concebeu no Lab 6 para controlar os botões de pressão da placa</a:t>
            </a:r>
            <a:r>
              <a:rPr lang="en-US" sz="2400" dirty="0"/>
              <a:t> (GPIO2).</a:t>
            </a:r>
          </a:p>
          <a:p>
            <a:r>
              <a:rPr lang="en-US" sz="2400" b="1" dirty="0" err="1"/>
              <a:t>Exercício</a:t>
            </a:r>
            <a:r>
              <a:rPr lang="en-US" sz="2400" b="1" dirty="0"/>
              <a:t> 3. </a:t>
            </a:r>
            <a:r>
              <a:rPr lang="pt-BR" sz="2400" dirty="0"/>
              <a:t>Utilize a versão alargada do RVfpgaNexys que concebeu no exercício anterior para implementar um programa C que apresenta uma contagem binária crescente nos LEDs, começando em 1</a:t>
            </a:r>
            <a:r>
              <a:rPr lang="en-US" sz="2400" dirty="0"/>
              <a:t>. </a:t>
            </a:r>
          </a:p>
          <a:p>
            <a:pPr lvl="1"/>
            <a:r>
              <a:rPr lang="pt-BR" sz="2000" dirty="0"/>
              <a:t>Criar um atraso com o temporizador, utilizando interrupções, entre cada valor incrementado, de modo a que os valores sejam visíveis ao olho humano</a:t>
            </a:r>
            <a:r>
              <a:rPr lang="en-US" sz="2000" dirty="0"/>
              <a:t>. </a:t>
            </a:r>
          </a:p>
          <a:p>
            <a:pPr lvl="1"/>
            <a:r>
              <a:rPr lang="pt-BR" sz="2000" dirty="0"/>
              <a:t>Ler BTNC e utilizá-lo para alterar a velocidade da contagem</a:t>
            </a:r>
            <a:r>
              <a:rPr lang="en-US" sz="2000" dirty="0"/>
              <a:t>.</a:t>
            </a:r>
          </a:p>
          <a:p>
            <a:pPr lvl="1"/>
            <a:r>
              <a:rPr lang="pt-BR" sz="2000" dirty="0"/>
              <a:t>Ler Switch[0] e utilizá-lo para reiniciar a contagem sempre que for premido</a:t>
            </a:r>
            <a:r>
              <a:rPr lang="en-US" sz="2000" dirty="0"/>
              <a:t>.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18420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000" b="1" dirty="0"/>
              <a:t>Software e Hardware Necessários para o RVfpga</a:t>
            </a:r>
            <a:endParaRPr lang="en-US" sz="40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2E13513-2B5A-422C-BC32-ACE6D4D7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0" y="5478435"/>
            <a:ext cx="11002850" cy="4134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sz="2600" dirty="0"/>
              <a:t>Todos são gratuitos, exceto a placa FPGA, que custa $265 (preço académico: $199)</a:t>
            </a:r>
            <a:endParaRPr lang="en-US" sz="2600" dirty="0"/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C7B4BCC1-6B1F-4B3E-9201-441EDCB2E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480519"/>
              </p:ext>
            </p:extLst>
          </p:nvPr>
        </p:nvGraphicFramePr>
        <p:xfrm>
          <a:off x="567260" y="1255009"/>
          <a:ext cx="4267068" cy="4212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06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59947">
                <a:tc>
                  <a:txBody>
                    <a:bodyPr/>
                    <a:lstStyle/>
                    <a:p>
                      <a:pPr algn="ctr"/>
                      <a:r>
                        <a:rPr lang="pt-BR" sz="3600" noProof="0" dirty="0"/>
                        <a:t>SOFTWARE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52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noProof="0" dirty="0" err="1"/>
                        <a:t>Xilinx</a:t>
                      </a:r>
                      <a:r>
                        <a:rPr lang="pt-BR" sz="2400" noProof="0" dirty="0"/>
                        <a:t> </a:t>
                      </a:r>
                      <a:r>
                        <a:rPr lang="pt-BR" sz="2400" b="1" noProof="0" dirty="0"/>
                        <a:t>Vivado</a:t>
                      </a:r>
                      <a:r>
                        <a:rPr lang="pt-BR" sz="2400" noProof="0" dirty="0"/>
                        <a:t> 2019.2 </a:t>
                      </a:r>
                      <a:r>
                        <a:rPr lang="pt-BR" sz="2400" noProof="0" dirty="0" err="1"/>
                        <a:t>WebPACK</a:t>
                      </a:r>
                      <a:endParaRPr lang="pt-BR" sz="2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2111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1" noProof="0" dirty="0" err="1"/>
                        <a:t>PlatformIO</a:t>
                      </a:r>
                      <a:r>
                        <a:rPr lang="pt-BR" sz="2400" noProof="0" dirty="0"/>
                        <a:t> – uma extensão do </a:t>
                      </a:r>
                      <a:r>
                        <a:rPr lang="pt-BR" sz="2400" b="1" noProof="0" dirty="0"/>
                        <a:t>Visual Studio </a:t>
                      </a:r>
                      <a:r>
                        <a:rPr lang="pt-BR" sz="2400" b="1" noProof="0" dirty="0" err="1"/>
                        <a:t>Code</a:t>
                      </a:r>
                      <a:r>
                        <a:rPr lang="pt-BR" sz="2400" noProof="0" dirty="0"/>
                        <a:t> da Microsoft - com a plataforma Chips Alliance, que inclui: RISC-V </a:t>
                      </a:r>
                      <a:r>
                        <a:rPr lang="pt-BR" sz="2400" noProof="0" dirty="0" err="1"/>
                        <a:t>Toolchain</a:t>
                      </a:r>
                      <a:r>
                        <a:rPr lang="pt-BR" sz="2400" noProof="0" dirty="0"/>
                        <a:t>, </a:t>
                      </a:r>
                      <a:r>
                        <a:rPr lang="pt-BR" sz="2400" noProof="0" dirty="0" err="1"/>
                        <a:t>OpenOCD</a:t>
                      </a:r>
                      <a:r>
                        <a:rPr lang="pt-BR" sz="2400" noProof="0" dirty="0"/>
                        <a:t>, </a:t>
                      </a:r>
                      <a:r>
                        <a:rPr lang="pt-BR" sz="2400" noProof="0" dirty="0" err="1"/>
                        <a:t>Verilator</a:t>
                      </a:r>
                      <a:r>
                        <a:rPr lang="pt-BR" sz="2400" noProof="0" dirty="0"/>
                        <a:t> HDL Simulator, WD </a:t>
                      </a:r>
                      <a:r>
                        <a:rPr lang="pt-BR" sz="2400" noProof="0" dirty="0" err="1"/>
                        <a:t>Whisper</a:t>
                      </a:r>
                      <a:r>
                        <a:rPr lang="pt-BR" sz="2400" noProof="0" dirty="0"/>
                        <a:t> simulador de conjunto de instruções (ISS)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7364"/>
                  </a:ext>
                </a:extLst>
              </a:tr>
            </a:tbl>
          </a:graphicData>
        </a:graphic>
      </p:graphicFrame>
      <p:graphicFrame>
        <p:nvGraphicFramePr>
          <p:cNvPr id="6" name="Tabla 8">
            <a:extLst>
              <a:ext uri="{FF2B5EF4-FFF2-40B4-BE49-F238E27FC236}">
                <a16:creationId xmlns:a16="http://schemas.microsoft.com/office/drawing/2014/main" id="{0E1CDCAC-99BE-42F3-A8E2-3083523B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842779"/>
              </p:ext>
            </p:extLst>
          </p:nvPr>
        </p:nvGraphicFramePr>
        <p:xfrm>
          <a:off x="5531952" y="1264408"/>
          <a:ext cx="6092788" cy="1198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958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HARDWARE*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Placa</a:t>
                      </a:r>
                      <a:r>
                        <a:rPr lang="en-GB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FPGA </a:t>
                      </a:r>
                      <a:r>
                        <a:rPr lang="en-GB" sz="2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Nexys</a:t>
                      </a:r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A7 </a:t>
                      </a: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Nexys 4 DDR da </a:t>
                      </a:r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Digilent</a:t>
                      </a:r>
                      <a:endParaRPr lang="es-E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</a:tbl>
          </a:graphicData>
        </a:graphic>
      </p:graphicFrame>
      <p:graphicFrame>
        <p:nvGraphicFramePr>
          <p:cNvPr id="8" name="Tabla 11">
            <a:extLst>
              <a:ext uri="{FF2B5EF4-FFF2-40B4-BE49-F238E27FC236}">
                <a16:creationId xmlns:a16="http://schemas.microsoft.com/office/drawing/2014/main" id="{9EE8E773-384B-4CA2-AE60-6B5E48BC0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293851"/>
              </p:ext>
            </p:extLst>
          </p:nvPr>
        </p:nvGraphicFramePr>
        <p:xfrm>
          <a:off x="5531952" y="3210222"/>
          <a:ext cx="6092788" cy="173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555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CORE RISC-V &amp;</a:t>
                      </a:r>
                      <a:r>
                        <a:rPr lang="es-ES" sz="3600" baseline="0" dirty="0"/>
                        <a:t> SOC</a:t>
                      </a:r>
                      <a:endParaRPr lang="es-ES" sz="3600" dirty="0"/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/>
                        <a:t>Core: </a:t>
                      </a:r>
                      <a:r>
                        <a:rPr lang="es-ES" sz="2400" b="1" dirty="0" err="1"/>
                        <a:t>SweRV</a:t>
                      </a:r>
                      <a:r>
                        <a:rPr lang="es-ES" sz="2400" b="1" dirty="0"/>
                        <a:t> EH1** </a:t>
                      </a:r>
                      <a:r>
                        <a:rPr lang="es-ES" sz="2400" b="0" dirty="0"/>
                        <a:t>da </a:t>
                      </a:r>
                      <a:r>
                        <a:rPr lang="es-ES" sz="2400" dirty="0"/>
                        <a:t>Western Digital</a:t>
                      </a:r>
                      <a:endParaRPr lang="es-E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/>
                        <a:t>SoC:</a:t>
                      </a:r>
                      <a:r>
                        <a:rPr lang="es-ES" sz="2400" b="1" baseline="0" dirty="0"/>
                        <a:t> </a:t>
                      </a:r>
                      <a:r>
                        <a:rPr lang="es-ES" sz="2400" b="1" dirty="0" err="1"/>
                        <a:t>SweRVolf</a:t>
                      </a:r>
                      <a:r>
                        <a:rPr lang="es-ES" sz="2400" b="1" dirty="0"/>
                        <a:t>** </a:t>
                      </a:r>
                      <a:r>
                        <a:rPr lang="es-ES" sz="2400" b="0" baseline="0" dirty="0"/>
                        <a:t>da </a:t>
                      </a:r>
                      <a:r>
                        <a:rPr lang="es-ES" sz="2400" dirty="0"/>
                        <a:t>Chips Alliance</a:t>
                      </a:r>
                      <a:endParaRPr lang="es-E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006549"/>
                  </a:ext>
                </a:extLst>
              </a:tr>
            </a:tbl>
          </a:graphicData>
        </a:graphic>
      </p:graphicFrame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45865E2-9AFA-48FC-BDC1-793D7F0AE9B3}"/>
              </a:ext>
            </a:extLst>
          </p:cNvPr>
          <p:cNvSpPr txBox="1">
            <a:spLocks/>
          </p:cNvSpPr>
          <p:nvPr/>
        </p:nvSpPr>
        <p:spPr>
          <a:xfrm>
            <a:off x="5531952" y="2384548"/>
            <a:ext cx="6411784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*</a:t>
            </a:r>
            <a:r>
              <a:rPr lang="pt-PT" sz="2000" dirty="0"/>
              <a:t>Opcional: Todos os laboratórios podem ser completados apenas em simulação; por isso, este hardware é recomendado mas não é necessário.</a:t>
            </a:r>
            <a:endParaRPr lang="en-US" sz="2000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02B46974-6442-49FB-9FEB-79D20C4F0564}"/>
              </a:ext>
            </a:extLst>
          </p:cNvPr>
          <p:cNvSpPr txBox="1">
            <a:spLocks/>
          </p:cNvSpPr>
          <p:nvPr/>
        </p:nvSpPr>
        <p:spPr>
          <a:xfrm>
            <a:off x="5423095" y="4895273"/>
            <a:ext cx="6411784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PT" sz="2000" dirty="0"/>
              <a:t>**Open-</a:t>
            </a:r>
            <a:r>
              <a:rPr lang="pt-PT" sz="2000" dirty="0" err="1"/>
              <a:t>source</a:t>
            </a:r>
            <a:r>
              <a:rPr lang="pt-PT" sz="2000" dirty="0"/>
              <a:t> - e fornecido no material </a:t>
            </a:r>
            <a:r>
              <a:rPr lang="pt-PT" sz="2000" dirty="0" err="1"/>
              <a:t>RVfpga</a:t>
            </a:r>
            <a:r>
              <a:rPr lang="pt-PT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7488939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10: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Barramentos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Série</a:t>
            </a:r>
          </a:p>
        </p:txBody>
      </p:sp>
    </p:spTree>
    <p:extLst>
      <p:ext uri="{BB962C8B-B14F-4D97-AF65-F5344CB8AC3E}">
        <p14:creationId xmlns:p14="http://schemas.microsoft.com/office/powerpoint/2010/main" val="335934202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Barramentos</a:t>
            </a:r>
            <a:r>
              <a:rPr lang="en-US" b="1" dirty="0"/>
              <a:t> Série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13123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Começamos por descrever o funcionamento dos barramentos série </a:t>
            </a:r>
          </a:p>
          <a:p>
            <a:pPr lvl="1">
              <a:defRPr/>
            </a:pPr>
            <a:r>
              <a:rPr lang="pt-PT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Os barramentos série enviam </a:t>
            </a:r>
            <a:r>
              <a:rPr lang="pt-PT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um bit de cada vez</a:t>
            </a:r>
            <a:endParaRPr lang="en-GB" b="1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pt-PT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Em contraste, os barramentos paralelos enviam </a:t>
            </a:r>
            <a:r>
              <a:rPr lang="pt-PT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vários bits ao mesmo tempo</a:t>
            </a:r>
            <a:endParaRPr lang="en-GB" b="1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Barramentos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série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mais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comuns</a:t>
            </a:r>
            <a:endParaRPr lang="en-GB" b="1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UART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(universal asynchronous receiver/transmitter)</a:t>
            </a:r>
          </a:p>
          <a:p>
            <a:pPr lvl="1">
              <a:defRPr/>
            </a:pP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(serial peripheral interface)</a:t>
            </a:r>
          </a:p>
          <a:p>
            <a:pPr lvl="1">
              <a:defRPr/>
            </a:pP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I2C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(inter-integrated circuit protocol)</a:t>
            </a:r>
          </a:p>
          <a:p>
            <a:pPr>
              <a:defRPr/>
            </a:pPr>
            <a:r>
              <a:rPr lang="pt-PT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Concentramo-nos </a:t>
            </a: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no acelerómetro SPI disponível na placa Nexys A7:</a:t>
            </a:r>
          </a:p>
          <a:p>
            <a:pPr lvl="1">
              <a:defRPr/>
            </a:pPr>
            <a:r>
              <a:rPr lang="pt-BR" dirty="0">
                <a:latin typeface="Arial" panose="020B0604020202020204" pitchFamily="34" charset="0"/>
                <a:ea typeface="SimSun" panose="02010600030101010101" pitchFamily="2" charset="-122"/>
              </a:rPr>
              <a:t>Análise da especificação de alto nível + exercícios elementares</a:t>
            </a:r>
          </a:p>
          <a:p>
            <a:pPr lvl="1">
              <a:defRPr/>
            </a:pPr>
            <a:r>
              <a:rPr lang="pt-BR" dirty="0">
                <a:latin typeface="Arial" panose="020B0604020202020204" pitchFamily="34" charset="0"/>
                <a:ea typeface="SimSun" panose="02010600030101010101" pitchFamily="2" charset="-122"/>
              </a:rPr>
              <a:t>Análise da implementação de baixo nível + exercícios avançados</a:t>
            </a:r>
            <a:endParaRPr lang="pt-BR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pt-BR" dirty="0">
                <a:latin typeface="Arial" panose="020B0604020202020204" pitchFamily="34" charset="0"/>
                <a:ea typeface="SimSun" panose="02010600030101010101" pitchFamily="2" charset="-122"/>
              </a:rPr>
              <a:t>Exercícios mais avançados com UART e I2C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01732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Barramentos</a:t>
            </a:r>
            <a:r>
              <a:rPr lang="en-US" b="1" dirty="0"/>
              <a:t> Série - SPI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076770" y="3314438"/>
            <a:ext cx="10246408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pt-PT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Controlador: </a:t>
            </a:r>
            <a:r>
              <a:rPr lang="pt-PT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envia sinal de relógio, envia e recebe dados</a:t>
            </a:r>
            <a:endParaRPr lang="en-GB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pt-PT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Periférico: </a:t>
            </a:r>
            <a:r>
              <a:rPr lang="pt-PT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recebe sinal de relógio, envia &amp; recebe dados</a:t>
            </a:r>
            <a:endParaRPr lang="en-GB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Sinais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SDO: 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Serial Data Out - </a:t>
            </a:r>
            <a:r>
              <a:rPr lang="pt-PT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Saída de dados em série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SDI: 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Serial Data In - </a:t>
            </a:r>
            <a:r>
              <a:rPr lang="pt-PT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Entrada de dados em série</a:t>
            </a:r>
            <a:endParaRPr lang="en-GB" sz="2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SCK: 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 clock -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Relógio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sincronização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SPI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CSbar: 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low-asserted chip select –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ativação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nível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baixo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periférico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b="1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11274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Barramentos</a:t>
            </a:r>
            <a:r>
              <a:rPr lang="en-US" b="1" dirty="0"/>
              <a:t> Série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D8FF6F8-560E-4A01-B06C-581996CA4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634587"/>
              </p:ext>
            </p:extLst>
          </p:nvPr>
        </p:nvGraphicFramePr>
        <p:xfrm>
          <a:off x="952500" y="4689970"/>
          <a:ext cx="9934019" cy="1611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029200" imgH="815324" progId="Visio.Drawing.15">
                  <p:embed/>
                </p:oleObj>
              </mc:Choice>
              <mc:Fallback>
                <p:oleObj name="Visio" r:id="rId3" imgW="5029200" imgH="815324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D8FF6F8-560E-4A01-B06C-581996CA4A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500" y="4689970"/>
                        <a:ext cx="9934019" cy="1611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3B681F3-84FA-4CF9-AD63-3BB0BE010565}"/>
              </a:ext>
            </a:extLst>
          </p:cNvPr>
          <p:cNvSpPr txBox="1">
            <a:spLocks/>
          </p:cNvSpPr>
          <p:nvPr/>
        </p:nvSpPr>
        <p:spPr>
          <a:xfrm>
            <a:off x="716280" y="3283958"/>
            <a:ext cx="10881360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 </a:t>
            </a:r>
            <a:r>
              <a:rPr lang="en-GB" sz="2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inativo</a:t>
            </a:r>
            <a:endParaRPr lang="en-GB" sz="2200" b="1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pt-PT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Quando o controlador envia uma </a:t>
            </a:r>
            <a:r>
              <a:rPr lang="pt-PT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transição do SCK</a:t>
            </a:r>
            <a:r>
              <a:rPr lang="pt-PT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tanto o controlador como o periférico </a:t>
            </a:r>
            <a:r>
              <a:rPr lang="pt-PT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amostram e enviam dados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pt-PT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Os dados são trocados (enviados) na transição descendente e amostrados na transição ascendente (embora esta seja configurável)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63309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Módulo</a:t>
            </a:r>
            <a:r>
              <a:rPr lang="en-US" b="1" dirty="0"/>
              <a:t> SPI do Sistema </a:t>
            </a:r>
            <a:r>
              <a:rPr lang="en-US" b="1" dirty="0" err="1"/>
              <a:t>Rvfpga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Módulo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SPI do Sistema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é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proveniente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do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OpenCores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					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https://opencores.org/projects/simple_spi</a:t>
            </a:r>
            <a:endParaRPr lang="en-US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pt-PT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buffers de leitura e escrita com 4 entradas</a:t>
            </a:r>
            <a:endParaRPr lang="en-US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Registos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SPI :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020888"/>
              </p:ext>
            </p:extLst>
          </p:nvPr>
        </p:nvGraphicFramePr>
        <p:xfrm>
          <a:off x="1568713" y="3493851"/>
          <a:ext cx="8781087" cy="2484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2506">
                  <a:extLst>
                    <a:ext uri="{9D8B030D-6E8A-4147-A177-3AD203B41FA5}">
                      <a16:colId xmlns:a16="http://schemas.microsoft.com/office/drawing/2014/main" val="281596545"/>
                    </a:ext>
                  </a:extLst>
                </a:gridCol>
                <a:gridCol w="1731838">
                  <a:extLst>
                    <a:ext uri="{9D8B030D-6E8A-4147-A177-3AD203B41FA5}">
                      <a16:colId xmlns:a16="http://schemas.microsoft.com/office/drawing/2014/main" val="881716930"/>
                    </a:ext>
                  </a:extLst>
                </a:gridCol>
                <a:gridCol w="1102301">
                  <a:extLst>
                    <a:ext uri="{9D8B030D-6E8A-4147-A177-3AD203B41FA5}">
                      <a16:colId xmlns:a16="http://schemas.microsoft.com/office/drawing/2014/main" val="2959728281"/>
                    </a:ext>
                  </a:extLst>
                </a:gridCol>
                <a:gridCol w="1115463">
                  <a:extLst>
                    <a:ext uri="{9D8B030D-6E8A-4147-A177-3AD203B41FA5}">
                      <a16:colId xmlns:a16="http://schemas.microsoft.com/office/drawing/2014/main" val="447605542"/>
                    </a:ext>
                  </a:extLst>
                </a:gridCol>
                <a:gridCol w="3238979">
                  <a:extLst>
                    <a:ext uri="{9D8B030D-6E8A-4147-A177-3AD203B41FA5}">
                      <a16:colId xmlns:a16="http://schemas.microsoft.com/office/drawing/2014/main" val="1739878468"/>
                    </a:ext>
                  </a:extLst>
                </a:gridCol>
              </a:tblGrid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Nome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Endereço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Largura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Acesso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Descrição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779415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SPCR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0x80001100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Registo</a:t>
                      </a:r>
                      <a:r>
                        <a:rPr lang="en-GB" sz="2400" dirty="0">
                          <a:effectLst/>
                        </a:rPr>
                        <a:t> de </a:t>
                      </a:r>
                      <a:r>
                        <a:rPr lang="en-GB" sz="2400" dirty="0" err="1">
                          <a:effectLst/>
                        </a:rPr>
                        <a:t>Controlo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99005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SPSR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0x80001108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Registo</a:t>
                      </a:r>
                      <a:r>
                        <a:rPr lang="en-GB" sz="2400" dirty="0">
                          <a:effectLst/>
                        </a:rPr>
                        <a:t> de Status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14989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SPDR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0x80001110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Registo</a:t>
                      </a:r>
                      <a:r>
                        <a:rPr lang="en-GB" sz="2400" dirty="0">
                          <a:effectLst/>
                        </a:rPr>
                        <a:t> de Dados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79106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0x80001118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Registo</a:t>
                      </a:r>
                      <a:r>
                        <a:rPr lang="en-GB" sz="2400" dirty="0">
                          <a:effectLst/>
                        </a:rPr>
                        <a:t> de </a:t>
                      </a:r>
                      <a:r>
                        <a:rPr lang="en-GB" sz="2400" dirty="0" err="1">
                          <a:effectLst/>
                        </a:rPr>
                        <a:t>Extensões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937777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SPCS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0x80001120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Registo</a:t>
                      </a:r>
                      <a:r>
                        <a:rPr lang="en-GB" sz="2400" dirty="0">
                          <a:effectLst/>
                        </a:rPr>
                        <a:t> CS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25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97320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Acelerómetro</a:t>
            </a:r>
            <a:r>
              <a:rPr lang="en-US" b="1" dirty="0"/>
              <a:t> ADXL362 SPI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/>
              <a:t>A placa </a:t>
            </a:r>
            <a:r>
              <a:rPr lang="pt-PT" dirty="0" err="1"/>
              <a:t>Nexys</a:t>
            </a:r>
            <a:r>
              <a:rPr lang="pt-PT" dirty="0"/>
              <a:t> A7 inclui um acelerómetro analógico ADXL362. Pode encontrar a informação completa em</a:t>
            </a:r>
            <a:r>
              <a:rPr lang="en-GB" dirty="0"/>
              <a:t>: </a:t>
            </a:r>
            <a:endParaRPr lang="es-ES" dirty="0"/>
          </a:p>
          <a:p>
            <a:pPr marL="400050" lvl="1" indent="0">
              <a:buNone/>
            </a:pPr>
            <a:r>
              <a:rPr lang="en-GB" u="sng" dirty="0">
                <a:hlinkClick r:id="rId2"/>
              </a:rPr>
              <a:t>https://www.analog.com/media/en/technical-documentation/data-sheets/ADXL362.pdf</a:t>
            </a:r>
            <a:endParaRPr lang="en-GB" u="sng" dirty="0"/>
          </a:p>
          <a:p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4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09" y="3004458"/>
            <a:ext cx="4524243" cy="2822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35172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325880"/>
            <a:ext cx="11468213" cy="47831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/>
              <a:t>Exercício</a:t>
            </a:r>
            <a:r>
              <a:rPr lang="en-US" b="1" dirty="0"/>
              <a:t> 1. </a:t>
            </a:r>
            <a:r>
              <a:rPr lang="pt-BR" dirty="0"/>
              <a:t>Crie um programa Assembly RISC-V que leia os oito bits mais significativos dos dados de aceleração dos eixos X, Y e Z e, em seguida, exiba esses valores no mostrador de 8 dígitos de 7 segmentos</a:t>
            </a:r>
            <a:r>
              <a:rPr lang="en-US" dirty="0"/>
              <a:t>. 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31A1F45F-76F9-4445-84ED-E47D3B4E96B8}"/>
              </a:ext>
            </a:extLst>
          </p:cNvPr>
          <p:cNvSpPr txBox="1">
            <a:spLocks/>
          </p:cNvSpPr>
          <p:nvPr/>
        </p:nvSpPr>
        <p:spPr>
          <a:xfrm>
            <a:off x="184244" y="95535"/>
            <a:ext cx="11893937" cy="680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b="1" dirty="0"/>
              <a:t>RVfpga Lab 10: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Elementares</a:t>
            </a:r>
            <a:r>
              <a:rPr lang="en-US" b="1" dirty="0"/>
              <a:t> - </a:t>
            </a:r>
            <a:r>
              <a:rPr lang="en-US" b="1" dirty="0" err="1"/>
              <a:t>Exemplo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3056006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Implementação</a:t>
            </a:r>
            <a:r>
              <a:rPr lang="en-US" b="1" dirty="0"/>
              <a:t> do </a:t>
            </a:r>
            <a:r>
              <a:rPr lang="en-US" b="1" dirty="0" err="1"/>
              <a:t>Acelerómetro</a:t>
            </a:r>
            <a:endParaRPr lang="en-US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43147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Dividida em 3 partes principais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Ligação externa do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ao acelerómetro na placa (região sombreada à esquerda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Integração do novo módulo SPI no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(região sombreada média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Ligação entre o acelerómetro e 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EH1 (região sombreada à direita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956" y="3364874"/>
            <a:ext cx="4686271" cy="26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4754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Ligação</a:t>
            </a:r>
            <a:r>
              <a:rPr lang="en-US" b="1" dirty="0"/>
              <a:t> externa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1062681"/>
            <a:ext cx="10791930" cy="18814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ligação dos sinais SPI utilizados no </a:t>
            </a:r>
            <a:r>
              <a:rPr lang="pt-PT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SoC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com os correspondentes pinos do acelerómetro na placa</a:t>
            </a:r>
            <a:endParaRPr lang="es-E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89" y="2425735"/>
            <a:ext cx="10821078" cy="8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4411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10: </a:t>
            </a:r>
            <a:r>
              <a:rPr lang="en-US" b="1" dirty="0" err="1"/>
              <a:t>Integração</a:t>
            </a:r>
            <a:r>
              <a:rPr lang="en-US" b="1" dirty="0"/>
              <a:t> no </a:t>
            </a:r>
            <a:r>
              <a:rPr lang="en-US" b="1" dirty="0" err="1"/>
              <a:t>SweRVolfX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400" dirty="0"/>
              <a:t>Buffers de três estados (</a:t>
            </a:r>
            <a:r>
              <a:rPr lang="pt-PT" sz="2400" i="1" dirty="0" err="1"/>
              <a:t>tri-state</a:t>
            </a:r>
            <a:r>
              <a:rPr lang="pt-PT" sz="2400" i="1" dirty="0"/>
              <a:t> buffers</a:t>
            </a:r>
            <a:r>
              <a:rPr lang="pt-PT" sz="2400" dirty="0"/>
              <a:t>) e instância do módulo GPIO</a:t>
            </a:r>
            <a:endParaRPr lang="en-GB" sz="2400" dirty="0"/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712" y="1733446"/>
            <a:ext cx="7763059" cy="358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82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Placa FPGA </a:t>
            </a:r>
            <a:r>
              <a:rPr lang="pt-BR" b="1" dirty="0" err="1"/>
              <a:t>Nexys</a:t>
            </a:r>
            <a:r>
              <a:rPr lang="pt-BR" b="1" dirty="0"/>
              <a:t> A7-100T: Opcional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39BFB0-0918-4345-9E69-CDF8B4414F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496" y="937641"/>
          <a:ext cx="8054744" cy="4636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712775" imgH="2731888" progId="Visio.Drawing.15">
                  <p:embed/>
                </p:oleObj>
              </mc:Choice>
              <mc:Fallback>
                <p:oleObj name="Visio" r:id="rId2" imgW="4712775" imgH="273188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39BFB0-0918-4345-9E69-CDF8B4414F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6" y="937641"/>
                        <a:ext cx="8054744" cy="46364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BE8C992-65F0-4798-BF83-26E05257F972}"/>
              </a:ext>
            </a:extLst>
          </p:cNvPr>
          <p:cNvSpPr txBox="1"/>
          <p:nvPr/>
        </p:nvSpPr>
        <p:spPr>
          <a:xfrm>
            <a:off x="1048914" y="5742868"/>
            <a:ext cx="6033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Figura da placa de</a:t>
            </a:r>
            <a:r>
              <a:rPr lang="pt-BR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https://reference.digilentinc.com/</a:t>
            </a:r>
            <a:endParaRPr lang="pt-B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020F8-DBDE-4A74-B8DF-BA5BBA90FBD0}"/>
              </a:ext>
            </a:extLst>
          </p:cNvPr>
          <p:cNvSpPr txBox="1"/>
          <p:nvPr/>
        </p:nvSpPr>
        <p:spPr>
          <a:xfrm>
            <a:off x="7947763" y="983647"/>
            <a:ext cx="4181709" cy="467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Contém uma matriz de portas programáveis em campo (FPGA) </a:t>
            </a:r>
            <a:r>
              <a:rPr lang="pt-BR" sz="2400" b="1" dirty="0">
                <a:solidFill>
                  <a:sysClr val="windowText" lastClr="000000"/>
                </a:solidFill>
              </a:rPr>
              <a:t>Artix-7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Inclui </a:t>
            </a:r>
            <a:r>
              <a:rPr lang="pt-BR" sz="2400" b="1" dirty="0">
                <a:solidFill>
                  <a:sysClr val="windowText" lastClr="000000"/>
                </a:solidFill>
              </a:rPr>
              <a:t>periféricos</a:t>
            </a:r>
            <a:r>
              <a:rPr lang="pt-BR" sz="2400" dirty="0">
                <a:solidFill>
                  <a:sysClr val="windowText" lastClr="000000"/>
                </a:solidFill>
              </a:rPr>
              <a:t> (LEDs, interruptores, botões de pressão, mostradores de 7 segmentos, acelerómetro, sensor de temperatura, microfone, etc.)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Disponível para compra em </a:t>
            </a:r>
            <a:r>
              <a:rPr lang="pt-BR" sz="2400" b="1" dirty="0">
                <a:solidFill>
                  <a:sysClr val="windowText" lastClr="000000"/>
                </a:solidFill>
              </a:rPr>
              <a:t>digkey.com</a:t>
            </a:r>
            <a:r>
              <a:rPr lang="pt-BR" sz="2400" dirty="0">
                <a:solidFill>
                  <a:sysClr val="windowText" lastClr="000000"/>
                </a:solidFill>
              </a:rPr>
              <a:t>, </a:t>
            </a:r>
            <a:r>
              <a:rPr lang="pt-BR" sz="2400" b="1" dirty="0">
                <a:solidFill>
                  <a:sysClr val="windowText" lastClr="000000"/>
                </a:solidFill>
              </a:rPr>
              <a:t>digilentinc.com</a:t>
            </a:r>
            <a:r>
              <a:rPr lang="pt-BR" sz="2400" dirty="0">
                <a:solidFill>
                  <a:sysClr val="windowText" lastClr="000000"/>
                </a:solidFill>
              </a:rPr>
              <a:t>,</a:t>
            </a:r>
            <a:r>
              <a:rPr lang="pt-BR" sz="2400" b="1" dirty="0">
                <a:solidFill>
                  <a:sysClr val="windowText" lastClr="000000"/>
                </a:solidFill>
              </a:rPr>
              <a:t> </a:t>
            </a:r>
            <a:r>
              <a:rPr lang="pt-BR" sz="2400" dirty="0">
                <a:solidFill>
                  <a:sysClr val="windowText" lastClr="000000"/>
                </a:solidFill>
              </a:rPr>
              <a:t>e outros fornecedores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015E4-9E3E-4AF0-BA7C-16AE9EC25DEC}"/>
              </a:ext>
            </a:extLst>
          </p:cNvPr>
          <p:cNvSpPr txBox="1"/>
          <p:nvPr/>
        </p:nvSpPr>
        <p:spPr>
          <a:xfrm>
            <a:off x="8273160" y="5582201"/>
            <a:ext cx="3676391" cy="83099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Em breve, iremos suportar a placa FPGA </a:t>
            </a:r>
            <a:r>
              <a:rPr lang="pt-BR" sz="2400" b="1" dirty="0">
                <a:solidFill>
                  <a:sysClr val="windowText" lastClr="000000"/>
                </a:solidFill>
              </a:rPr>
              <a:t>Basys3</a:t>
            </a:r>
            <a:r>
              <a:rPr lang="pt-BR" sz="2400" dirty="0">
                <a:solidFill>
                  <a:sysClr val="windowText" lastClr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74042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90600"/>
            <a:ext cx="11468213" cy="511846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400" b="1" dirty="0" err="1"/>
              <a:t>Exercício</a:t>
            </a:r>
            <a:r>
              <a:rPr lang="es-ES" sz="2400" b="1" dirty="0"/>
              <a:t> 2. </a:t>
            </a:r>
            <a:r>
              <a:rPr lang="pt-BR" sz="2400" dirty="0"/>
              <a:t>A UART (Universal Asynchronous Receiver-Transmitter) é um módulo de comunicação serial assíncrono. Primeiro, analise a implementação de baixo nível deste módulo no </a:t>
            </a:r>
            <a:r>
              <a:rPr lang="pt-BR" sz="2400" dirty="0" err="1"/>
              <a:t>Rvfpga</a:t>
            </a:r>
            <a:r>
              <a:rPr lang="pt-BR" sz="2400" dirty="0"/>
              <a:t>. Em seguida, crie um programa em Assembly RISC-V que imprima uma mensagem para o terminal do PlatformIO através da porta série</a:t>
            </a:r>
            <a:r>
              <a:rPr lang="en-US" sz="2400" dirty="0"/>
              <a:t>.</a:t>
            </a:r>
          </a:p>
          <a:p>
            <a:endParaRPr lang="en-US" sz="2400" b="1" dirty="0"/>
          </a:p>
          <a:p>
            <a:r>
              <a:rPr lang="en-US" sz="2400" b="1" dirty="0" err="1"/>
              <a:t>Exercício</a:t>
            </a:r>
            <a:r>
              <a:rPr lang="en-US" sz="2400" b="1" dirty="0"/>
              <a:t> 3. </a:t>
            </a:r>
            <a:r>
              <a:rPr lang="pt-BR" sz="2400" dirty="0"/>
              <a:t>Implemente as três funções seguintes na linguagem C</a:t>
            </a:r>
            <a:r>
              <a:rPr lang="en-US" sz="2400" dirty="0"/>
              <a:t>: </a:t>
            </a:r>
          </a:p>
          <a:p>
            <a:pPr lvl="1"/>
            <a:r>
              <a:rPr lang="en-US" sz="2000" dirty="0"/>
              <a:t>char </a:t>
            </a:r>
            <a:r>
              <a:rPr lang="en-US" sz="2000" dirty="0" err="1"/>
              <a:t>uart_getchar</a:t>
            </a:r>
            <a:r>
              <a:rPr lang="en-US" sz="2000" dirty="0"/>
              <a:t>(void): </a:t>
            </a:r>
            <a:r>
              <a:rPr lang="pt-BR" sz="2000" dirty="0"/>
              <a:t>Esta função espera que o teclado envie um carácter através da UART para a placa Nexys A7 e, em seguida, devolve esse carácter como valor de retorno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int </a:t>
            </a:r>
            <a:r>
              <a:rPr lang="en-US" sz="2000" dirty="0" err="1"/>
              <a:t>uart_putchar</a:t>
            </a:r>
            <a:r>
              <a:rPr lang="en-US" sz="2000" dirty="0"/>
              <a:t>(char c): </a:t>
            </a:r>
            <a:r>
              <a:rPr lang="pt-BR" sz="2000" dirty="0"/>
              <a:t>Esta função recebe um carácter como argumento de entrada e apresenta-o na consola de série através da UART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int </a:t>
            </a:r>
            <a:r>
              <a:rPr lang="en-US" sz="2000" dirty="0" err="1"/>
              <a:t>SevSegDispl</a:t>
            </a:r>
            <a:r>
              <a:rPr lang="en-US" sz="2000" dirty="0"/>
              <a:t>(char c): </a:t>
            </a:r>
            <a:r>
              <a:rPr lang="pt-BR" sz="2000" dirty="0"/>
              <a:t>Esta função recebe um carácter como argumento de entrada e apresenta-o no dígito mais à direita dos mostradores de 7 segmentos, deslocando os restantes dígitos uma posição para a esquerda (o dígito mais à esquerda perde-se)</a:t>
            </a:r>
            <a:r>
              <a:rPr lang="en-US" sz="2000" dirty="0"/>
              <a:t>.</a:t>
            </a:r>
          </a:p>
          <a:p>
            <a:endParaRPr lang="en-US" sz="2400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8B19C6EE-444E-4333-9F26-35E97375D7EA}"/>
              </a:ext>
            </a:extLst>
          </p:cNvPr>
          <p:cNvSpPr txBox="1">
            <a:spLocks/>
          </p:cNvSpPr>
          <p:nvPr/>
        </p:nvSpPr>
        <p:spPr>
          <a:xfrm>
            <a:off x="184244" y="95535"/>
            <a:ext cx="11893937" cy="680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b="1" dirty="0"/>
              <a:t>RVfpga Lab 10: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Avançados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7944681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Labs 11-20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pt-PT" sz="6000" dirty="0">
                <a:solidFill>
                  <a:srgbClr val="002060"/>
                </a:solidFill>
                <a:latin typeface="+mn-lt"/>
              </a:rPr>
              <a:t>Compreender o Núcleo e os Sistemas de Memória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8918041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</a:t>
            </a:r>
            <a:r>
              <a:rPr lang="en-US" b="1" dirty="0" err="1"/>
              <a:t>Panorâmica</a:t>
            </a:r>
            <a:r>
              <a:rPr lang="en-US" b="1" dirty="0"/>
              <a:t> dos Labs 11-20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015711"/>
            <a:ext cx="11677320" cy="50367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Os </a:t>
            </a:r>
            <a:r>
              <a:rPr lang="pt-PT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Labs</a:t>
            </a:r>
            <a:r>
              <a:rPr lang="pt-PT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11-20 descem ao nível </a:t>
            </a:r>
            <a:r>
              <a:rPr lang="pt-PT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microarquitetónico</a:t>
            </a:r>
            <a:r>
              <a:rPr lang="pt-PT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 analisam como funciona o processador </a:t>
            </a:r>
            <a:r>
              <a:rPr lang="pt-PT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</a:t>
            </a:r>
            <a:r>
              <a:rPr lang="pt-PT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EH1 e a hierarquia cache/memória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pt-PT" dirty="0"/>
              <a:t>Cada laboratório está dividido em duas partes </a:t>
            </a:r>
            <a:r>
              <a:rPr lang="en-US" dirty="0"/>
              <a:t>:</a:t>
            </a:r>
          </a:p>
          <a:p>
            <a:pPr lvl="1">
              <a:defRPr/>
            </a:pPr>
            <a:r>
              <a:rPr lang="en-US" dirty="0" err="1"/>
              <a:t>Explicação</a:t>
            </a:r>
            <a:r>
              <a:rPr lang="en-US" dirty="0"/>
              <a:t> </a:t>
            </a:r>
            <a:r>
              <a:rPr lang="en-US" dirty="0" err="1"/>
              <a:t>teórica</a:t>
            </a:r>
            <a:r>
              <a:rPr lang="en-US" dirty="0"/>
              <a:t> dos </a:t>
            </a:r>
            <a:r>
              <a:rPr lang="en-US" dirty="0" err="1"/>
              <a:t>conceitos</a:t>
            </a:r>
            <a:endParaRPr lang="en-US" dirty="0"/>
          </a:p>
          <a:p>
            <a:pPr lvl="1">
              <a:defRPr/>
            </a:pPr>
            <a:r>
              <a:rPr lang="pt-PT" dirty="0"/>
              <a:t>Ilustração dos conceitos utilizando figuras e uma simulação </a:t>
            </a:r>
            <a:r>
              <a:rPr lang="pt-PT" dirty="0" err="1"/>
              <a:t>Verilator</a:t>
            </a:r>
            <a:r>
              <a:rPr lang="pt-PT" dirty="0"/>
              <a:t> de um programa de exemplo para ilustrar o conceito</a:t>
            </a:r>
            <a:r>
              <a:rPr lang="en-US" dirty="0"/>
              <a:t>.</a:t>
            </a:r>
          </a:p>
          <a:p>
            <a:pPr marL="358775" indent="0">
              <a:buNone/>
              <a:defRPr/>
            </a:pPr>
            <a:r>
              <a:rPr lang="pt-PT" dirty="0"/>
              <a:t>Também fornecemos exercícios para aprofundar a compreensão e ganhar experiência com os conceitos descritos</a:t>
            </a:r>
            <a:r>
              <a:rPr lang="en-US" dirty="0"/>
              <a:t>.</a:t>
            </a:r>
            <a:endParaRPr lang="en-GB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62845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</a:t>
            </a:r>
            <a:r>
              <a:rPr lang="en-US" b="1" dirty="0" err="1"/>
              <a:t>SweRVref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163781"/>
            <a:ext cx="11677320" cy="48886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Para além destes 10 laboratórios, que descrevemos a seguir, o documento </a:t>
            </a:r>
            <a:r>
              <a:rPr lang="pt-BR" dirty="0" err="1"/>
              <a:t>RVfpga_SweRVref</a:t>
            </a:r>
            <a:r>
              <a:rPr lang="pt-BR" dirty="0"/>
              <a:t> fornece instruções adicionais sobre os seguintes tópicos </a:t>
            </a:r>
            <a:r>
              <a:rPr lang="en-US" dirty="0"/>
              <a:t>: </a:t>
            </a:r>
          </a:p>
          <a:p>
            <a:pPr lvl="1"/>
            <a:r>
              <a:rPr lang="es-ES" dirty="0" err="1"/>
              <a:t>Secção</a:t>
            </a:r>
            <a:r>
              <a:rPr lang="es-ES" dirty="0"/>
              <a:t> 1: </a:t>
            </a:r>
            <a:r>
              <a:rPr lang="es-ES" b="1" dirty="0" err="1"/>
              <a:t>Sigasi</a:t>
            </a:r>
            <a:r>
              <a:rPr lang="es-ES" b="1" dirty="0"/>
              <a:t> Studio </a:t>
            </a:r>
            <a:endParaRPr lang="es-ES" dirty="0"/>
          </a:p>
          <a:p>
            <a:pPr lvl="1"/>
            <a:r>
              <a:rPr lang="en-US" dirty="0" err="1"/>
              <a:t>Secção</a:t>
            </a:r>
            <a:r>
              <a:rPr lang="en-US" dirty="0"/>
              <a:t> 2: </a:t>
            </a:r>
            <a:r>
              <a:rPr lang="en-US" b="1" dirty="0" err="1"/>
              <a:t>Configuração</a:t>
            </a:r>
            <a:r>
              <a:rPr lang="en-US" dirty="0"/>
              <a:t> do </a:t>
            </a:r>
            <a:r>
              <a:rPr lang="en-US" dirty="0" err="1"/>
              <a:t>processador</a:t>
            </a:r>
            <a:r>
              <a:rPr lang="en-US" dirty="0"/>
              <a:t> </a:t>
            </a:r>
            <a:r>
              <a:rPr lang="en-US" b="1" dirty="0" err="1"/>
              <a:t>SweRV</a:t>
            </a:r>
            <a:r>
              <a:rPr lang="en-US" b="1" dirty="0"/>
              <a:t> EH1</a:t>
            </a:r>
            <a:endParaRPr lang="en-US" dirty="0"/>
          </a:p>
          <a:p>
            <a:pPr lvl="1"/>
            <a:r>
              <a:rPr lang="en-US" dirty="0" err="1"/>
              <a:t>Secção</a:t>
            </a:r>
            <a:r>
              <a:rPr lang="en-US" dirty="0"/>
              <a:t> 3: </a:t>
            </a:r>
            <a:r>
              <a:rPr lang="pt-BR" b="1" dirty="0"/>
              <a:t>RVfpga Hierarquia de módulos do sistema </a:t>
            </a:r>
            <a:r>
              <a:rPr lang="pt-BR" dirty="0"/>
              <a:t>e seus</a:t>
            </a:r>
            <a:r>
              <a:rPr lang="pt-BR" b="1" dirty="0"/>
              <a:t> sinais </a:t>
            </a:r>
            <a:r>
              <a:rPr lang="pt-BR" dirty="0"/>
              <a:t>mais relevantes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Secção</a:t>
            </a:r>
            <a:r>
              <a:rPr lang="en-US" dirty="0"/>
              <a:t> 4: </a:t>
            </a:r>
            <a:r>
              <a:rPr lang="pt-BR" b="1" dirty="0"/>
              <a:t>Principais estruturas/tipos </a:t>
            </a:r>
            <a:r>
              <a:rPr lang="pt-BR" dirty="0"/>
              <a:t>de agrupamento de </a:t>
            </a:r>
            <a:r>
              <a:rPr lang="pt-BR" b="1" dirty="0"/>
              <a:t>bits de controlo</a:t>
            </a:r>
            <a:r>
              <a:rPr lang="en-US" b="1" dirty="0"/>
              <a:t> </a:t>
            </a:r>
            <a:endParaRPr lang="en-US" dirty="0"/>
          </a:p>
          <a:p>
            <a:pPr lvl="1"/>
            <a:r>
              <a:rPr lang="es-ES" dirty="0" err="1"/>
              <a:t>Secção</a:t>
            </a:r>
            <a:r>
              <a:rPr lang="es-ES" dirty="0"/>
              <a:t> 5: </a:t>
            </a:r>
            <a:r>
              <a:rPr lang="es-ES" b="1" dirty="0" err="1"/>
              <a:t>Instruções</a:t>
            </a:r>
            <a:r>
              <a:rPr lang="es-ES" b="1" dirty="0"/>
              <a:t> comprimidas RISC-V</a:t>
            </a:r>
            <a:endParaRPr lang="es-ES" dirty="0"/>
          </a:p>
          <a:p>
            <a:pPr lvl="1"/>
            <a:r>
              <a:rPr lang="es-ES" dirty="0" err="1"/>
              <a:t>Secção</a:t>
            </a:r>
            <a:r>
              <a:rPr lang="es-ES" dirty="0"/>
              <a:t> 6: </a:t>
            </a:r>
            <a:r>
              <a:rPr lang="es-ES" b="1" dirty="0"/>
              <a:t>Indicadores de </a:t>
            </a:r>
            <a:r>
              <a:rPr lang="es-ES" b="1" dirty="0" err="1"/>
              <a:t>desempenho</a:t>
            </a:r>
            <a:r>
              <a:rPr lang="es-ES" b="1" dirty="0"/>
              <a:t> (</a:t>
            </a:r>
            <a:r>
              <a:rPr lang="es-ES" b="1" i="1" dirty="0" err="1"/>
              <a:t>Benchmarks</a:t>
            </a:r>
            <a:r>
              <a:rPr lang="es-ES" b="1" dirty="0"/>
              <a:t>) </a:t>
            </a:r>
            <a:r>
              <a:rPr lang="es-ES" b="1" dirty="0" err="1"/>
              <a:t>reais</a:t>
            </a:r>
            <a:r>
              <a:rPr lang="es-ES" b="1" dirty="0"/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8406612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11: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pt-PT" sz="6000" dirty="0">
                <a:solidFill>
                  <a:srgbClr val="002060"/>
                </a:solidFill>
                <a:latin typeface="+mn-lt"/>
              </a:rPr>
              <a:t>Configuração, Organização, e Monitorização do Desempenho do </a:t>
            </a:r>
            <a:r>
              <a:rPr lang="pt-PT" sz="6000" dirty="0" err="1">
                <a:solidFill>
                  <a:srgbClr val="002060"/>
                </a:solidFill>
                <a:latin typeface="+mn-lt"/>
              </a:rPr>
              <a:t>SweRV</a:t>
            </a:r>
            <a:r>
              <a:rPr lang="pt-PT" sz="6000" dirty="0">
                <a:solidFill>
                  <a:srgbClr val="002060"/>
                </a:solidFill>
                <a:latin typeface="+mn-lt"/>
              </a:rPr>
              <a:t> EH1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76662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11: O </a:t>
            </a:r>
            <a:r>
              <a:rPr lang="en-US" b="1" dirty="0" err="1"/>
              <a:t>Processador</a:t>
            </a:r>
            <a:r>
              <a:rPr lang="en-US" b="1" dirty="0"/>
              <a:t> </a:t>
            </a:r>
            <a:r>
              <a:rPr lang="en-US" b="1" dirty="0" err="1"/>
              <a:t>SweRV</a:t>
            </a:r>
            <a:r>
              <a:rPr lang="en-US" b="1" dirty="0"/>
              <a:t> EH1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46268" y="1081027"/>
            <a:ext cx="11677320" cy="48473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/>
              <a:t>Neste laboratório, começamos a analisar o processador SweRV EH1. Especificamente</a:t>
            </a:r>
            <a:r>
              <a:rPr lang="en-US" sz="3200" dirty="0"/>
              <a:t>: </a:t>
            </a:r>
          </a:p>
          <a:p>
            <a:pPr lvl="1"/>
            <a:r>
              <a:rPr lang="pt-BR" sz="2800" dirty="0"/>
              <a:t>Começamos por descrever a organização RTL em Verilog e os pormenores de cada andar do </a:t>
            </a:r>
            <a:r>
              <a:rPr lang="pt-BR" sz="2800" i="1" dirty="0"/>
              <a:t>pipeline</a:t>
            </a:r>
            <a:r>
              <a:rPr lang="en-US" sz="2800" dirty="0"/>
              <a:t>. </a:t>
            </a:r>
          </a:p>
          <a:p>
            <a:pPr lvl="1"/>
            <a:r>
              <a:rPr lang="pt-BR" sz="2800" dirty="0"/>
              <a:t>Em seguida, mostramos como utilizar os contadores de desempenho do SweRV EH1 para analisar o desempenho do processador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8072891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pt-PT" sz="3600" b="1" dirty="0"/>
              <a:t>Módulos </a:t>
            </a:r>
            <a:r>
              <a:rPr lang="pt-PT" sz="3600" b="1" dirty="0" err="1"/>
              <a:t>Verilog</a:t>
            </a:r>
            <a:r>
              <a:rPr lang="pt-PT" sz="3600" b="1" dirty="0"/>
              <a:t> do </a:t>
            </a:r>
            <a:r>
              <a:rPr lang="pt-PT" sz="3600" b="1" dirty="0" err="1"/>
              <a:t>SweRV</a:t>
            </a:r>
            <a:r>
              <a:rPr lang="pt-PT" sz="3600" b="1" dirty="0"/>
              <a:t> EH1</a:t>
            </a:r>
            <a:endParaRPr lang="en-US" sz="36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64911"/>
            <a:ext cx="11677320" cy="135408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4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Módulo </a:t>
            </a:r>
            <a:r>
              <a:rPr lang="en-GB" sz="2400" b="1" dirty="0" err="1"/>
              <a:t>swerv</a:t>
            </a:r>
            <a:r>
              <a:rPr lang="en-GB" sz="2400" b="1" dirty="0"/>
              <a:t> </a:t>
            </a:r>
            <a:r>
              <a:rPr lang="pt-PT" sz="24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CPU</a:t>
            </a:r>
            <a:r>
              <a:rPr lang="en-US" sz="24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pt-PT" sz="2400" dirty="0"/>
              <a:t>Módulo </a:t>
            </a:r>
            <a:r>
              <a:rPr lang="pt-PT" sz="2400" b="1" dirty="0" err="1"/>
              <a:t>mem</a:t>
            </a:r>
            <a:r>
              <a:rPr lang="pt-PT" sz="2400" dirty="0"/>
              <a:t> (hierarquia de memória): </a:t>
            </a:r>
            <a:r>
              <a:rPr lang="pt-BR" sz="2400" dirty="0"/>
              <a:t>memórias de instruções/dados estreitamente acopladas </a:t>
            </a:r>
            <a:r>
              <a:rPr lang="en-GB" sz="2400" dirty="0"/>
              <a:t>ICCM, DCCM, e cache de </a:t>
            </a:r>
            <a:r>
              <a:rPr lang="en-GB" sz="2400" dirty="0" err="1"/>
              <a:t>instruções</a:t>
            </a:r>
            <a:r>
              <a:rPr lang="en-GB" sz="2400" dirty="0"/>
              <a:t> I$.</a:t>
            </a:r>
          </a:p>
        </p:txBody>
      </p:sp>
      <p:graphicFrame>
        <p:nvGraphicFramePr>
          <p:cNvPr id="2" name="Objeto 4">
            <a:extLst>
              <a:ext uri="{FF2B5EF4-FFF2-40B4-BE49-F238E27FC236}">
                <a16:creationId xmlns:a16="http://schemas.microsoft.com/office/drawing/2014/main" id="{769CFFD8-FA8C-0474-BE7B-BF280A0500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5164" y="2295939"/>
          <a:ext cx="10432095" cy="3944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5755458" imgH="9753773" progId="Visio.Drawing.15">
                  <p:embed/>
                </p:oleObj>
              </mc:Choice>
              <mc:Fallback>
                <p:oleObj name="Visio" r:id="rId2" imgW="25755458" imgH="9753773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164" y="2295939"/>
                        <a:ext cx="10432095" cy="39444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330782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O Pipeline </a:t>
            </a:r>
            <a:r>
              <a:rPr lang="en-US" sz="3600" b="1" dirty="0" err="1"/>
              <a:t>SweRV</a:t>
            </a:r>
            <a:r>
              <a:rPr lang="en-US" sz="3600" b="1" dirty="0"/>
              <a:t> EH1</a:t>
            </a:r>
          </a:p>
        </p:txBody>
      </p:sp>
      <p:pic>
        <p:nvPicPr>
          <p:cNvPr id="8" name="Imagen 7"/>
          <p:cNvPicPr/>
          <p:nvPr/>
        </p:nvPicPr>
        <p:blipFill>
          <a:blip r:embed="rId2"/>
          <a:stretch>
            <a:fillRect/>
          </a:stretch>
        </p:blipFill>
        <p:spPr>
          <a:xfrm>
            <a:off x="4870613" y="914111"/>
            <a:ext cx="7057609" cy="526380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0BD2D82-A216-ADC6-1942-9BE29DA4B370}"/>
              </a:ext>
            </a:extLst>
          </p:cNvPr>
          <p:cNvSpPr txBox="1">
            <a:spLocks/>
          </p:cNvSpPr>
          <p:nvPr/>
        </p:nvSpPr>
        <p:spPr>
          <a:xfrm>
            <a:off x="470647" y="2367941"/>
            <a:ext cx="4129394" cy="171351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sz="2400" dirty="0" err="1"/>
              <a:t>SweRV</a:t>
            </a:r>
            <a:r>
              <a:rPr lang="en-GB" sz="2400" dirty="0"/>
              <a:t> EH1 </a:t>
            </a:r>
            <a:r>
              <a:rPr lang="pt-BR" sz="2400" dirty="0"/>
              <a:t>é um processador superescalar de 32 bits com 2 vias e pipeline com 9 andares de processamento em ordem.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1893034-C66C-617F-9D77-9AB956F69EC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180" y="1481965"/>
            <a:ext cx="44291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8932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11: </a:t>
            </a:r>
            <a:r>
              <a:rPr lang="en-US" sz="3200" b="1" dirty="0" err="1"/>
              <a:t>Andares</a:t>
            </a:r>
            <a:r>
              <a:rPr lang="en-US" sz="3200" b="1" dirty="0"/>
              <a:t> de Fetch (FC1 e FC2) e Align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8765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4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Os três primeiros andares: dois andares de </a:t>
            </a:r>
            <a:r>
              <a:rPr lang="pt-PT" sz="24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Fetch</a:t>
            </a:r>
            <a:r>
              <a:rPr lang="pt-PT" sz="24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(FC1 e FC2) e um de </a:t>
            </a:r>
            <a:r>
              <a:rPr lang="pt-PT" sz="24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Align</a:t>
            </a:r>
            <a:endParaRPr lang="en-GB" sz="24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007421"/>
              </p:ext>
            </p:extLst>
          </p:nvPr>
        </p:nvGraphicFramePr>
        <p:xfrm>
          <a:off x="1562100" y="1868558"/>
          <a:ext cx="8905875" cy="4376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19281595" imgH="58435735" progId="Visio.Drawing.15">
                  <p:embed/>
                </p:oleObj>
              </mc:Choice>
              <mc:Fallback>
                <p:oleObj name="Visio" r:id="rId2" imgW="119281595" imgH="58435735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1868558"/>
                        <a:ext cx="8905875" cy="43766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915461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870857"/>
            <a:ext cx="11677320" cy="53448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dirty="0"/>
              <a:t>No </a:t>
            </a:r>
            <a:r>
              <a:rPr lang="en-GB" sz="2400" dirty="0" err="1"/>
              <a:t>RVfpga</a:t>
            </a:r>
            <a:r>
              <a:rPr lang="en-GB" sz="2400" dirty="0"/>
              <a:t>, </a:t>
            </a:r>
            <a:r>
              <a:rPr lang="pt-PT" sz="2400" dirty="0"/>
              <a:t>a Memória de Instruções consiste em</a:t>
            </a:r>
            <a:r>
              <a:rPr lang="en-GB" sz="2400" dirty="0"/>
              <a:t>:</a:t>
            </a:r>
          </a:p>
          <a:p>
            <a:pPr lvl="1">
              <a:defRPr/>
            </a:pPr>
            <a:r>
              <a:rPr lang="en-GB" sz="2000" dirty="0"/>
              <a:t>Cache de </a:t>
            </a:r>
            <a:r>
              <a:rPr lang="en-GB" sz="2000" dirty="0" err="1"/>
              <a:t>Instruções</a:t>
            </a:r>
            <a:r>
              <a:rPr lang="en-GB" sz="2000" dirty="0"/>
              <a:t> 16 KiB</a:t>
            </a:r>
          </a:p>
          <a:p>
            <a:pPr lvl="1">
              <a:defRPr/>
            </a:pPr>
            <a:r>
              <a:rPr lang="en-GB" sz="2000" dirty="0" err="1"/>
              <a:t>Memória</a:t>
            </a:r>
            <a:r>
              <a:rPr lang="en-GB" sz="2000" dirty="0"/>
              <a:t> externa 128 MiB DDR</a:t>
            </a:r>
          </a:p>
          <a:p>
            <a:pPr>
              <a:defRPr/>
            </a:pPr>
            <a:r>
              <a:rPr lang="pt-PT" sz="2400" b="1" dirty="0"/>
              <a:t>Andares de </a:t>
            </a:r>
            <a:r>
              <a:rPr lang="pt-PT" sz="2400" b="1" dirty="0" err="1"/>
              <a:t>Fetch</a:t>
            </a:r>
            <a:r>
              <a:rPr lang="pt-PT" sz="2400" b="1" dirty="0"/>
              <a:t>: </a:t>
            </a:r>
            <a:r>
              <a:rPr lang="pt-PT" sz="2400" dirty="0"/>
              <a:t>ler instruções da Memória de Instruções</a:t>
            </a:r>
            <a:endParaRPr lang="en-GB" sz="2400" dirty="0"/>
          </a:p>
          <a:p>
            <a:pPr lvl="1">
              <a:defRPr/>
            </a:pPr>
            <a:r>
              <a:rPr lang="en-GB" sz="2000" b="1" dirty="0"/>
              <a:t>FC1</a:t>
            </a:r>
            <a:r>
              <a:rPr lang="en-GB" sz="2000" dirty="0"/>
              <a:t>: </a:t>
            </a:r>
            <a:r>
              <a:rPr lang="pt-PT" sz="2000" dirty="0"/>
              <a:t>Calcula o endereço da instrução </a:t>
            </a:r>
            <a:r>
              <a:rPr lang="en-GB" sz="2000" dirty="0"/>
              <a:t>(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b="1" dirty="0"/>
              <a:t>FC2</a:t>
            </a:r>
            <a:r>
              <a:rPr lang="en-GB" sz="2000" dirty="0"/>
              <a:t>: </a:t>
            </a:r>
            <a:r>
              <a:rPr lang="pt-PT" sz="2000" dirty="0"/>
              <a:t>Lê instruções do I$, DDR Memória Externa, ou ICCM. (O I$ apenas armazena a memória dentro da gama de endereços da Memória Principal)</a:t>
            </a:r>
          </a:p>
          <a:p>
            <a:pPr>
              <a:defRPr/>
            </a:pPr>
            <a:r>
              <a:rPr lang="pt-PT" sz="2400" dirty="0"/>
              <a:t>O andar de </a:t>
            </a:r>
            <a:r>
              <a:rPr lang="pt-PT" sz="2400" dirty="0" err="1"/>
              <a:t>Align</a:t>
            </a:r>
            <a:r>
              <a:rPr lang="pt-PT" sz="2400" dirty="0"/>
              <a:t> executa duas tarefas principais</a:t>
            </a:r>
            <a:r>
              <a:rPr lang="en-GB" sz="2400" dirty="0"/>
              <a:t>:</a:t>
            </a:r>
            <a:endParaRPr lang="en-US" sz="2400" dirty="0"/>
          </a:p>
          <a:p>
            <a:pPr lvl="1">
              <a:defRPr/>
            </a:pPr>
            <a:r>
              <a:rPr lang="pt-PT" sz="2000" b="1" dirty="0"/>
              <a:t>Fornece duas instruções de 32 bits por ciclo para o andar de </a:t>
            </a:r>
            <a:r>
              <a:rPr lang="pt-PT" sz="2000" b="1" dirty="0" err="1"/>
              <a:t>Decode</a:t>
            </a:r>
            <a:r>
              <a:rPr lang="en-GB" sz="2000" dirty="0"/>
              <a:t>: </a:t>
            </a:r>
            <a:r>
              <a:rPr lang="pt-PT" sz="2000" dirty="0"/>
              <a:t>Extrai duas instruções por ciclo dos pacotes de 128 bits fornecidos pela Memória de Instruções e atribui-as a cada uma das duas vias disponíveis no </a:t>
            </a:r>
            <a:r>
              <a:rPr lang="pt-PT" sz="2000" dirty="0" err="1"/>
              <a:t>SweRV</a:t>
            </a:r>
            <a:r>
              <a:rPr lang="en-GB" sz="2000" dirty="0"/>
              <a:t> EH1.</a:t>
            </a:r>
            <a:endParaRPr lang="en-GB" sz="20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GB" sz="20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Descomprime</a:t>
            </a:r>
            <a:r>
              <a:rPr lang="en-GB" sz="20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instruções</a:t>
            </a:r>
            <a:r>
              <a:rPr lang="en-GB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 andar </a:t>
            </a:r>
            <a:r>
              <a:rPr lang="pt-PT" sz="2000" dirty="0"/>
              <a:t>de </a:t>
            </a:r>
            <a:r>
              <a:rPr lang="pt-PT" sz="2000" dirty="0" err="1"/>
              <a:t>Align</a:t>
            </a:r>
            <a:r>
              <a:rPr lang="pt-PT" sz="2000" dirty="0"/>
              <a:t> descomprime instruções de 16 bits em instruções de 32 bits</a:t>
            </a:r>
            <a:endParaRPr lang="en-GB" sz="20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Andares</a:t>
            </a:r>
            <a:r>
              <a:rPr lang="en-US" sz="3600" b="1" dirty="0"/>
              <a:t> de Fetch (FC1 e FC2)</a:t>
            </a:r>
          </a:p>
        </p:txBody>
      </p:sp>
    </p:spTree>
    <p:extLst>
      <p:ext uri="{BB962C8B-B14F-4D97-AF65-F5344CB8AC3E}">
        <p14:creationId xmlns:p14="http://schemas.microsoft.com/office/powerpoint/2010/main" val="645543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Plataformas</a:t>
            </a:r>
            <a:r>
              <a:rPr lang="en-US" b="1" dirty="0"/>
              <a:t> </a:t>
            </a:r>
            <a:r>
              <a:rPr lang="en-US" b="1" dirty="0" err="1"/>
              <a:t>suportadas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0390" y="988529"/>
            <a:ext cx="11692092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Sistemas operativos</a:t>
            </a:r>
          </a:p>
          <a:p>
            <a:pPr lvl="1" indent="-342900">
              <a:buFont typeface="Arial"/>
              <a:buChar char="•"/>
              <a:defRPr/>
            </a:pPr>
            <a:r>
              <a:rPr kumimoji="0" lang="pt-PT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Ubuntu 18.04 </a:t>
            </a:r>
            <a:r>
              <a:rPr kumimoji="0" lang="pt-PT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20.04</a:t>
            </a:r>
            <a:endParaRPr kumimoji="0" lang="pt-PT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 indent="-342900">
              <a:buFont typeface="Arial"/>
              <a:buChar char="•"/>
              <a:defRPr/>
            </a:pPr>
            <a:r>
              <a:rPr kumimoji="0" lang="pt-PT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Windows 10</a:t>
            </a:r>
          </a:p>
          <a:p>
            <a:pPr lvl="1" indent="-342900">
              <a:buFont typeface="Arial"/>
              <a:buChar char="•"/>
              <a:defRPr/>
            </a:pPr>
            <a:r>
              <a:rPr kumimoji="0" lang="pt-PT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macOS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6619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0603" y="1163312"/>
            <a:ext cx="11677320" cy="50618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 figura do próximo slide mostra as últimas seis fases do pipeline: o andar de </a:t>
            </a:r>
            <a:r>
              <a:rPr lang="en-US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Decode</a:t>
            </a: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três fases de execução (</a:t>
            </a:r>
            <a:r>
              <a:rPr lang="en-US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Execution</a:t>
            </a: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), o andar de </a:t>
            </a:r>
            <a:r>
              <a:rPr lang="en-US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Commit</a:t>
            </a: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 o andar de </a:t>
            </a:r>
            <a:r>
              <a:rPr lang="en-US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Writeback </a:t>
            </a:r>
            <a:r>
              <a:rPr lang="pt-BR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(WB).</a:t>
            </a:r>
            <a:endParaRPr lang="en-GB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11: </a:t>
            </a:r>
            <a:r>
              <a:rPr lang="en-US" sz="3200" b="1" dirty="0" err="1"/>
              <a:t>Andares</a:t>
            </a:r>
            <a:r>
              <a:rPr lang="en-US" sz="3200" b="1" dirty="0"/>
              <a:t> de </a:t>
            </a:r>
            <a:r>
              <a:rPr lang="pt-BR" sz="3200" b="1" dirty="0" err="1"/>
              <a:t>Decode</a:t>
            </a:r>
            <a:r>
              <a:rPr lang="pt-BR" sz="3200" b="1" dirty="0"/>
              <a:t>, EX1/2/3, Commit e WB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3127512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aphicFrame>
          <p:nvGraphicFramePr>
            <p:cNvPr id="7" name="Objeto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7638710"/>
                </p:ext>
              </p:extLst>
            </p:nvPr>
          </p:nvGraphicFramePr>
          <p:xfrm>
            <a:off x="699040" y="0"/>
            <a:ext cx="10897200" cy="685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119176740" imgH="75076006" progId="Visio.Drawing.15">
                    <p:embed/>
                  </p:oleObj>
                </mc:Choice>
                <mc:Fallback>
                  <p:oleObj name="Visio" r:id="rId2" imgW="119176740" imgH="75076006" progId="Visio.Drawing.15">
                    <p:embed/>
                    <p:pic>
                      <p:nvPicPr>
                        <p:cNvPr id="7" name="Objeto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9040" y="0"/>
                          <a:ext cx="10897200" cy="6858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5212847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Andar de Decode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507484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dirty="0"/>
              <a:t>O andar de </a:t>
            </a:r>
            <a:r>
              <a:rPr lang="pt-PT" dirty="0" err="1"/>
              <a:t>Decode</a:t>
            </a:r>
            <a:r>
              <a:rPr lang="pt-PT" dirty="0"/>
              <a:t> executa duas tarefas principais</a:t>
            </a:r>
            <a:r>
              <a:rPr lang="en-GB" dirty="0"/>
              <a:t>:</a:t>
            </a:r>
          </a:p>
          <a:p>
            <a:pPr lvl="1">
              <a:defRPr/>
            </a:pPr>
            <a:r>
              <a:rPr lang="pt-PT" b="1" dirty="0"/>
              <a:t>Descodificar as instruções e gerar os sinais de controlo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pt-PT" dirty="0"/>
              <a:t>realizado pela Unidade de Controlo</a:t>
            </a:r>
            <a:r>
              <a:rPr lang="en-US" dirty="0"/>
              <a:t>)</a:t>
            </a:r>
            <a:endParaRPr lang="en-GB" dirty="0"/>
          </a:p>
          <a:p>
            <a:pPr lvl="1">
              <a:defRPr/>
            </a:pPr>
            <a:r>
              <a:rPr lang="pt-PT" b="1" dirty="0"/>
              <a:t>Distribuir as instruções e operandos pelos canais apropriados</a:t>
            </a:r>
            <a:r>
              <a:rPr lang="en-US" dirty="0"/>
              <a:t>:</a:t>
            </a:r>
          </a:p>
          <a:p>
            <a:pPr lvl="2">
              <a:defRPr/>
            </a:pPr>
            <a:r>
              <a:rPr lang="en-GB" dirty="0" err="1"/>
              <a:t>Canais</a:t>
            </a:r>
            <a:r>
              <a:rPr lang="en-GB" dirty="0"/>
              <a:t> (</a:t>
            </a:r>
            <a:r>
              <a:rPr lang="en-GB" i="1" dirty="0"/>
              <a:t>pipes</a:t>
            </a:r>
            <a:r>
              <a:rPr lang="en-GB" dirty="0"/>
              <a:t>):</a:t>
            </a:r>
          </a:p>
          <a:p>
            <a:pPr lvl="3">
              <a:defRPr/>
            </a:pPr>
            <a:r>
              <a:rPr lang="en-GB" dirty="0"/>
              <a:t>2 </a:t>
            </a:r>
            <a:r>
              <a:rPr lang="en-GB" dirty="0" err="1"/>
              <a:t>canais</a:t>
            </a:r>
            <a:r>
              <a:rPr lang="en-GB" dirty="0"/>
              <a:t> de </a:t>
            </a:r>
            <a:r>
              <a:rPr lang="en-GB" dirty="0" err="1"/>
              <a:t>inteiros</a:t>
            </a:r>
            <a:r>
              <a:rPr lang="en-GB" dirty="0"/>
              <a:t>: I0 e I1</a:t>
            </a:r>
          </a:p>
          <a:p>
            <a:pPr lvl="3">
              <a:defRPr/>
            </a:pPr>
            <a:r>
              <a:rPr lang="en-GB" dirty="0"/>
              <a:t>Canal de </a:t>
            </a:r>
            <a:r>
              <a:rPr lang="en-GB" dirty="0" err="1"/>
              <a:t>Multiplicação</a:t>
            </a:r>
            <a:endParaRPr lang="en-GB" dirty="0"/>
          </a:p>
          <a:p>
            <a:pPr lvl="3">
              <a:defRPr/>
            </a:pPr>
            <a:r>
              <a:rPr lang="en-GB" dirty="0"/>
              <a:t>Canal </a:t>
            </a:r>
            <a:r>
              <a:rPr lang="en-GB" dirty="0" err="1"/>
              <a:t>Leitura</a:t>
            </a:r>
            <a:r>
              <a:rPr lang="en-GB" dirty="0"/>
              <a:t>/</a:t>
            </a:r>
            <a:r>
              <a:rPr lang="en-GB" dirty="0" err="1"/>
              <a:t>Escrita</a:t>
            </a:r>
            <a:r>
              <a:rPr lang="en-GB" dirty="0"/>
              <a:t> (L/E)</a:t>
            </a:r>
          </a:p>
          <a:p>
            <a:pPr lvl="3">
              <a:defRPr/>
            </a:pPr>
            <a:r>
              <a:rPr lang="en-GB" dirty="0"/>
              <a:t>Divisor de 34 </a:t>
            </a:r>
            <a:r>
              <a:rPr lang="en-GB" dirty="0" err="1"/>
              <a:t>ciclos</a:t>
            </a:r>
            <a:r>
              <a:rPr lang="en-GB" dirty="0"/>
              <a:t> “</a:t>
            </a:r>
            <a:r>
              <a:rPr lang="en-GB" i="1" dirty="0"/>
              <a:t>fora do pipeline</a:t>
            </a:r>
            <a:r>
              <a:rPr lang="en-GB" dirty="0"/>
              <a:t>”</a:t>
            </a:r>
          </a:p>
          <a:p>
            <a:pPr lvl="2">
              <a:defRPr/>
            </a:pPr>
            <a:r>
              <a:rPr lang="pt-PT" dirty="0"/>
              <a:t>Vários </a:t>
            </a:r>
            <a:r>
              <a:rPr lang="pt-PT" dirty="0" err="1"/>
              <a:t>Multiplexers</a:t>
            </a:r>
            <a:r>
              <a:rPr lang="pt-PT" dirty="0"/>
              <a:t> </a:t>
            </a:r>
            <a:r>
              <a:rPr lang="pt-BR" dirty="0"/>
              <a:t>seleccionam entre possíveis operandos, que podem ser provenientes de</a:t>
            </a:r>
            <a:r>
              <a:rPr lang="pt-PT" dirty="0"/>
              <a:t>:</a:t>
            </a:r>
          </a:p>
          <a:p>
            <a:pPr lvl="3">
              <a:defRPr/>
            </a:pPr>
            <a:r>
              <a:rPr lang="pt-BR" dirty="0"/>
              <a:t>Lógica de desvio (</a:t>
            </a:r>
            <a:r>
              <a:rPr lang="pt-BR" i="1" dirty="0"/>
              <a:t>bypass</a:t>
            </a:r>
            <a:r>
              <a:rPr lang="pt-BR" dirty="0"/>
              <a:t>)</a:t>
            </a:r>
          </a:p>
          <a:p>
            <a:pPr lvl="3">
              <a:defRPr/>
            </a:pPr>
            <a:r>
              <a:rPr lang="pt-BR" dirty="0"/>
              <a:t>Valor Imediato</a:t>
            </a:r>
          </a:p>
          <a:p>
            <a:pPr lvl="3">
              <a:defRPr/>
            </a:pPr>
            <a:r>
              <a:rPr lang="pt-BR" dirty="0"/>
              <a:t>Register File</a:t>
            </a:r>
            <a:endParaRPr lang="pt-PT" dirty="0"/>
          </a:p>
          <a:p>
            <a:pPr lvl="2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047315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Andares</a:t>
            </a:r>
            <a:r>
              <a:rPr lang="en-US" sz="3600" b="1" dirty="0"/>
              <a:t> de Execute – 3 Pipes e um Divisor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0"/>
            <a:ext cx="11677320" cy="52707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b="1" u="sng" dirty="0"/>
              <a:t>Pipes I0/I1</a:t>
            </a:r>
            <a:r>
              <a:rPr lang="en-GB" sz="2400" dirty="0"/>
              <a:t>: </a:t>
            </a:r>
            <a:r>
              <a:rPr lang="pt-PT" sz="2400" dirty="0"/>
              <a:t>Dois canais de inteiros têm três fases</a:t>
            </a:r>
            <a:r>
              <a:rPr lang="en-GB" sz="2400" dirty="0"/>
              <a:t> (EX1, EX2, e EX3). EX1 </a:t>
            </a:r>
            <a:r>
              <a:rPr lang="pt-PT" sz="2400" dirty="0"/>
              <a:t>realiza a operação da ALU</a:t>
            </a:r>
            <a:r>
              <a:rPr lang="en-GB" sz="2400" dirty="0"/>
              <a:t>.</a:t>
            </a:r>
          </a:p>
          <a:p>
            <a:pPr>
              <a:defRPr/>
            </a:pPr>
            <a:r>
              <a:rPr lang="en-GB" sz="2400" b="1" u="sng" dirty="0"/>
              <a:t>Pipe de </a:t>
            </a:r>
            <a:r>
              <a:rPr lang="en-GB" sz="2400" b="1" u="sng" dirty="0" err="1"/>
              <a:t>Multiplicação</a:t>
            </a:r>
            <a:r>
              <a:rPr lang="en-GB" sz="2400" dirty="0"/>
              <a:t>: </a:t>
            </a:r>
            <a:r>
              <a:rPr lang="pt-PT" sz="2400" dirty="0"/>
              <a:t>O canal de multiplicação contém um multiplicador inteiro de 3 ciclos usando três andares</a:t>
            </a:r>
            <a:r>
              <a:rPr lang="en-GB" sz="2400" dirty="0"/>
              <a:t> (M1, M2, e M3). </a:t>
            </a:r>
          </a:p>
          <a:p>
            <a:pPr>
              <a:defRPr/>
            </a:pPr>
            <a:r>
              <a:rPr lang="en-GB" sz="2400" b="1" u="sng" dirty="0"/>
              <a:t>Pipe de </a:t>
            </a:r>
            <a:r>
              <a:rPr lang="en-GB" sz="2400" b="1" u="sng" dirty="0" err="1"/>
              <a:t>Leitura</a:t>
            </a:r>
            <a:r>
              <a:rPr lang="en-GB" sz="2400" b="1" u="sng" dirty="0"/>
              <a:t>/</a:t>
            </a:r>
            <a:r>
              <a:rPr lang="en-GB" sz="2400" b="1" u="sng" dirty="0" err="1"/>
              <a:t>Escrita</a:t>
            </a:r>
            <a:r>
              <a:rPr lang="en-GB" sz="2400" b="1" u="sng" dirty="0"/>
              <a:t> (L/E) </a:t>
            </a:r>
            <a:r>
              <a:rPr lang="en-GB" sz="2400" dirty="0"/>
              <a:t>: O canal de L/E </a:t>
            </a:r>
            <a:r>
              <a:rPr lang="en-GB" sz="2400" dirty="0" err="1"/>
              <a:t>executa</a:t>
            </a:r>
            <a:r>
              <a:rPr lang="en-GB" sz="2400" dirty="0"/>
              <a:t> </a:t>
            </a:r>
            <a:r>
              <a:rPr lang="en-GB" sz="2400" dirty="0" err="1"/>
              <a:t>instruções</a:t>
            </a:r>
            <a:r>
              <a:rPr lang="en-GB" sz="2400" dirty="0"/>
              <a:t> de </a:t>
            </a:r>
            <a:r>
              <a:rPr lang="en-GB" sz="2400" dirty="0" err="1"/>
              <a:t>leitura</a:t>
            </a:r>
            <a:r>
              <a:rPr lang="en-GB" sz="2400" dirty="0"/>
              <a:t> e </a:t>
            </a:r>
            <a:r>
              <a:rPr lang="en-GB" sz="2400" dirty="0" err="1"/>
              <a:t>escrita</a:t>
            </a:r>
            <a:r>
              <a:rPr lang="en-GB" sz="2400" dirty="0"/>
              <a:t>.</a:t>
            </a:r>
          </a:p>
          <a:p>
            <a:pPr>
              <a:defRPr/>
            </a:pPr>
            <a:r>
              <a:rPr lang="en-GB" sz="2400" b="1" u="sng" dirty="0"/>
              <a:t>Divisor</a:t>
            </a:r>
            <a:r>
              <a:rPr lang="en-GB" sz="2400" dirty="0"/>
              <a:t>: O divisor é um divisor de </a:t>
            </a:r>
            <a:r>
              <a:rPr lang="en-GB" sz="2400" dirty="0" err="1"/>
              <a:t>inteiros</a:t>
            </a:r>
            <a:r>
              <a:rPr lang="en-GB" sz="2400" dirty="0"/>
              <a:t> de 34 </a:t>
            </a:r>
            <a:r>
              <a:rPr lang="en-GB" sz="2400" dirty="0" err="1"/>
              <a:t>ciclos</a:t>
            </a:r>
            <a:r>
              <a:rPr lang="en-GB" sz="2400" dirty="0"/>
              <a:t>, </a:t>
            </a:r>
            <a:r>
              <a:rPr lang="en-GB" sz="2400" i="1" dirty="0"/>
              <a:t>fora-do-pipeline</a:t>
            </a:r>
            <a:r>
              <a:rPr lang="en-GB" sz="2400" dirty="0"/>
              <a:t>.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 marL="0" indent="0">
              <a:buNone/>
              <a:defRPr/>
            </a:pPr>
            <a:r>
              <a:rPr lang="pt-PT" sz="2400" dirty="0"/>
              <a:t>No final do terceiro andar de execução (EX3/DC3/M3), o resultado das instruções é selecionado a partir do canal adequado (I0/I1, MUL, ou L/S) utilizando dois </a:t>
            </a:r>
            <a:r>
              <a:rPr lang="pt-PT" sz="2400" dirty="0" err="1"/>
              <a:t>Multiplexers</a:t>
            </a:r>
            <a:r>
              <a:rPr lang="pt-PT" sz="2400" dirty="0"/>
              <a:t> 3:1, um para cada via</a:t>
            </a:r>
            <a:r>
              <a:rPr lang="en-US" sz="2400" dirty="0"/>
              <a:t>. </a:t>
            </a:r>
            <a:r>
              <a:rPr lang="pt-BR" sz="2400" dirty="0"/>
              <a:t>O Divisor tem o seu próprio caminho para o Ficheiro de Registo.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4613832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Andares</a:t>
            </a:r>
            <a:r>
              <a:rPr lang="en-US" sz="3600" b="1" dirty="0"/>
              <a:t> de Commit e </a:t>
            </a:r>
            <a:r>
              <a:rPr lang="en-US" sz="3600" b="1" dirty="0" err="1"/>
              <a:t>WriteBack</a:t>
            </a:r>
            <a:endParaRPr lang="en-US" sz="36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240971"/>
            <a:ext cx="11677320" cy="47352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b="1" dirty="0"/>
              <a:t>Andar de Commit: </a:t>
            </a:r>
            <a:r>
              <a:rPr lang="pt-PT" dirty="0"/>
              <a:t>Seleciona o resultado para ser escrito para o Register File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r>
              <a:rPr lang="en-GB" b="1" dirty="0"/>
              <a:t>Andar de Writeback: </a:t>
            </a:r>
            <a:r>
              <a:rPr lang="pt-PT" dirty="0"/>
              <a:t>Escreve os resultados no Register File utilizando os Portos 0 e 1. Os Registos de Controlo de Pipeline fornecem os identificadores de registo e os sinais de ativação (que foram gerados </a:t>
            </a:r>
            <a:r>
              <a:rPr lang="pt-BR" sz="2800" dirty="0"/>
              <a:t>no andar</a:t>
            </a:r>
            <a:r>
              <a:rPr lang="pt-PT" dirty="0"/>
              <a:t> de </a:t>
            </a:r>
            <a:r>
              <a:rPr lang="pt-PT" dirty="0" err="1"/>
              <a:t>Decode</a:t>
            </a:r>
            <a:r>
              <a:rPr lang="pt-PT" dirty="0"/>
              <a:t>)</a:t>
            </a:r>
            <a:r>
              <a:rPr lang="en-GB" dirty="0"/>
              <a:t>. 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058624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Programa</a:t>
            </a:r>
            <a:r>
              <a:rPr lang="en-US" sz="3600" b="1" dirty="0"/>
              <a:t> de </a:t>
            </a:r>
            <a:r>
              <a:rPr lang="en-US" sz="3600" b="1" dirty="0" err="1"/>
              <a:t>Exemplo</a:t>
            </a:r>
            <a:r>
              <a:rPr lang="en-US" sz="3600" b="1" dirty="0"/>
              <a:t> - </a:t>
            </a:r>
            <a:r>
              <a:rPr lang="en-US" sz="3600" b="1" dirty="0" err="1"/>
              <a:t>Simulação</a:t>
            </a:r>
            <a:r>
              <a:rPr lang="en-US" sz="3600" b="1" dirty="0"/>
              <a:t> no </a:t>
            </a:r>
            <a:r>
              <a:rPr lang="en-US" sz="3600" b="1" dirty="0" err="1"/>
              <a:t>Verilator</a:t>
            </a:r>
            <a:endParaRPr lang="en-US" sz="36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113973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li x28, 0x1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li x29, 0x2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li x30, 0x4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li x31, 0x1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20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x28, x29, x29    # x28 = 2*2 = 4 (later iterations: 3*3=9, ...)</a:t>
            </a:r>
            <a:endParaRPr lang="es-ES" sz="32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x30, x30, x31    # x30 = 4+1 = 5 (later iterations: 5+1=6, ...)</a:t>
            </a:r>
            <a:endParaRPr lang="es-ES" sz="32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INSERT_NOPS_10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x29, x29, 1      # x29 = x29 + 1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INSERT_NOPS_10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zero, zero, REPEAT #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Repete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ciclo</a:t>
            </a:r>
            <a:endParaRPr lang="es-E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endParaRPr lang="en-GB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567700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11: </a:t>
            </a:r>
            <a:r>
              <a:rPr lang="en-US" sz="3200" b="1" dirty="0" err="1"/>
              <a:t>Simulação</a:t>
            </a:r>
            <a:r>
              <a:rPr lang="en-US" sz="3200" b="1" dirty="0"/>
              <a:t> – </a:t>
            </a:r>
            <a:r>
              <a:rPr lang="en-US" sz="3200" b="1" dirty="0" err="1"/>
              <a:t>Andares</a:t>
            </a:r>
            <a:r>
              <a:rPr lang="en-US" sz="3200" b="1" dirty="0"/>
              <a:t> FC1, FC2, e Align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0" y="1548225"/>
            <a:ext cx="12172094" cy="295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2311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Análise</a:t>
            </a:r>
            <a:r>
              <a:rPr lang="en-US" sz="3600" b="1" dirty="0"/>
              <a:t> da </a:t>
            </a:r>
            <a:r>
              <a:rPr lang="en-US" sz="3600" b="1" dirty="0" err="1"/>
              <a:t>Simulação</a:t>
            </a:r>
            <a:endParaRPr lang="en-US" sz="36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1237785"/>
            <a:ext cx="11677320" cy="47384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b="1" dirty="0"/>
              <a:t>FC1</a:t>
            </a:r>
            <a:r>
              <a:rPr lang="en-GB" dirty="0"/>
              <a:t>: </a:t>
            </a:r>
            <a:r>
              <a:rPr lang="pt-PT" dirty="0"/>
              <a:t>Calcula o endereço da instrução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dirty="0"/>
              <a:t>: </a:t>
            </a:r>
          </a:p>
          <a:p>
            <a:pPr lvl="1"/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ifc_fetch_addr_f1_ext</a:t>
            </a:r>
            <a:r>
              <a:rPr lang="en-GB" dirty="0"/>
              <a:t> = 0x000000F0 </a:t>
            </a:r>
            <a:endParaRPr lang="es-ES" dirty="0"/>
          </a:p>
          <a:p>
            <a:pPr lvl="0"/>
            <a:r>
              <a:rPr lang="en-GB" b="1" dirty="0"/>
              <a:t>FC2</a:t>
            </a:r>
            <a:r>
              <a:rPr lang="en-GB" dirty="0"/>
              <a:t>: </a:t>
            </a:r>
            <a:r>
              <a:rPr lang="pt-PT" dirty="0"/>
              <a:t>Extrai duas instruções (mostradas a vermelho) do pacote de 128 bits da Memória de Instrução</a:t>
            </a:r>
            <a:r>
              <a:rPr lang="en-GB" dirty="0"/>
              <a:t>:</a:t>
            </a:r>
            <a:endParaRPr lang="es-ES" dirty="0"/>
          </a:p>
          <a:p>
            <a:pPr lvl="1"/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ifu_fetch_data</a:t>
            </a:r>
            <a:r>
              <a:rPr lang="en-GB" dirty="0"/>
              <a:t> = 0x0000001300000013</a:t>
            </a:r>
            <a:r>
              <a:rPr lang="en-GB" dirty="0">
                <a:solidFill>
                  <a:srgbClr val="FF0000"/>
                </a:solidFill>
              </a:rPr>
              <a:t>01FF0F3303DE8E33</a:t>
            </a:r>
            <a:endParaRPr lang="es-ES" dirty="0">
              <a:solidFill>
                <a:srgbClr val="FF0000"/>
              </a:solidFill>
            </a:endParaRPr>
          </a:p>
          <a:p>
            <a:pPr lvl="0"/>
            <a:r>
              <a:rPr lang="en-GB" b="1" dirty="0"/>
              <a:t>Align</a:t>
            </a:r>
            <a:r>
              <a:rPr lang="en-GB" dirty="0"/>
              <a:t>: </a:t>
            </a:r>
            <a:r>
              <a:rPr lang="pt-PT" dirty="0"/>
              <a:t>As duas instruções são extraídas e distribuídas às duas vias do </a:t>
            </a:r>
            <a:r>
              <a:rPr lang="pt-PT" dirty="0" err="1"/>
              <a:t>SweRV</a:t>
            </a:r>
            <a:r>
              <a:rPr lang="pt-PT" dirty="0"/>
              <a:t> EH1</a:t>
            </a:r>
            <a:r>
              <a:rPr lang="en-GB" dirty="0"/>
              <a:t>. </a:t>
            </a:r>
            <a:endParaRPr lang="es-ES" dirty="0"/>
          </a:p>
          <a:p>
            <a:pPr lvl="1"/>
            <a:r>
              <a:rPr lang="en-GB" dirty="0"/>
              <a:t>Via 0: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ifu_i0_instr</a:t>
            </a:r>
            <a:r>
              <a:rPr lang="en-GB" dirty="0"/>
              <a:t> = 0x03DE8E33 (</a:t>
            </a:r>
            <a:r>
              <a:rPr lang="en-GB" dirty="0" err="1"/>
              <a:t>instrução</a:t>
            </a:r>
            <a:r>
              <a:rPr lang="en-GB" dirty="0"/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dirty="0"/>
              <a:t>)</a:t>
            </a:r>
            <a:endParaRPr lang="es-ES" dirty="0"/>
          </a:p>
          <a:p>
            <a:pPr lvl="1"/>
            <a:r>
              <a:rPr lang="en-GB" dirty="0"/>
              <a:t>Via 1: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ifu_i1_instr</a:t>
            </a:r>
            <a:r>
              <a:rPr lang="en-GB" dirty="0"/>
              <a:t> = 0x01FF0F33 (</a:t>
            </a:r>
            <a:r>
              <a:rPr lang="en-GB" dirty="0" err="1"/>
              <a:t>instrução</a:t>
            </a:r>
            <a:r>
              <a:rPr lang="en-GB" dirty="0"/>
              <a:t>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en-GB" dirty="0"/>
              <a:t>)</a:t>
            </a:r>
            <a:endParaRPr lang="es-E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147795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6">
            <a:extLst>
              <a:ext uri="{FF2B5EF4-FFF2-40B4-BE49-F238E27FC236}">
                <a16:creationId xmlns:a16="http://schemas.microsoft.com/office/drawing/2014/main" id="{22AAADE7-2A3C-E8BA-1A89-BE87A0DBA712}"/>
              </a:ext>
            </a:extLst>
          </p:cNvPr>
          <p:cNvGrpSpPr/>
          <p:nvPr/>
        </p:nvGrpSpPr>
        <p:grpSpPr>
          <a:xfrm>
            <a:off x="1887" y="0"/>
            <a:ext cx="12192000" cy="6858000"/>
            <a:chOff x="0" y="0"/>
            <a:chExt cx="12192000" cy="6858000"/>
          </a:xfrm>
        </p:grpSpPr>
        <p:sp>
          <p:nvSpPr>
            <p:cNvPr id="13" name="Rectángulo 5">
              <a:extLst>
                <a:ext uri="{FF2B5EF4-FFF2-40B4-BE49-F238E27FC236}">
                  <a16:creationId xmlns:a16="http://schemas.microsoft.com/office/drawing/2014/main" id="{7637C81C-A757-0354-B62D-F179C8E953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4" name="Imagen 2">
              <a:extLst>
                <a:ext uri="{FF2B5EF4-FFF2-40B4-BE49-F238E27FC236}">
                  <a16:creationId xmlns:a16="http://schemas.microsoft.com/office/drawing/2014/main" id="{D6DA1535-14FA-AAA8-C70D-0FF12E59C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1794" y="0"/>
              <a:ext cx="8176453" cy="6858000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DF432D35-548E-FC87-5B75-5435A6AD8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743B9485-9662-0DB3-7C98-0D950707BE8E}"/>
              </a:ext>
            </a:extLst>
          </p:cNvPr>
          <p:cNvSpPr txBox="1">
            <a:spLocks/>
          </p:cNvSpPr>
          <p:nvPr/>
        </p:nvSpPr>
        <p:spPr>
          <a:xfrm>
            <a:off x="579510" y="1104184"/>
            <a:ext cx="2936688" cy="2145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solidFill>
                  <a:srgbClr val="0070C0"/>
                </a:solidFill>
              </a:rPr>
              <a:t>Simulação</a:t>
            </a:r>
            <a:r>
              <a:rPr lang="en-US" sz="3200" b="1" dirty="0">
                <a:solidFill>
                  <a:srgbClr val="0070C0"/>
                </a:solidFill>
              </a:rPr>
              <a:t>: </a:t>
            </a:r>
            <a:br>
              <a:rPr lang="en-US" sz="3200" b="1" dirty="0">
                <a:solidFill>
                  <a:srgbClr val="0070C0"/>
                </a:solidFill>
              </a:rPr>
            </a:br>
            <a:br>
              <a:rPr lang="en-US" sz="900" b="1" dirty="0">
                <a:solidFill>
                  <a:srgbClr val="0070C0"/>
                </a:solidFill>
              </a:rPr>
            </a:br>
            <a:r>
              <a:rPr lang="en-US" sz="3200" b="1" dirty="0"/>
              <a:t>- </a:t>
            </a:r>
            <a:r>
              <a:rPr lang="en-US" sz="3200" b="1" dirty="0" err="1"/>
              <a:t>Descodificação</a:t>
            </a:r>
            <a:r>
              <a:rPr lang="en-US" sz="3200" b="1" dirty="0"/>
              <a:t> </a:t>
            </a:r>
            <a:br>
              <a:rPr lang="en-US" sz="3200" b="1" dirty="0"/>
            </a:br>
            <a:r>
              <a:rPr lang="en-US" sz="3200" b="1" dirty="0"/>
              <a:t>- EX1/2/3 </a:t>
            </a:r>
            <a:br>
              <a:rPr lang="en-US" sz="3200" b="1" dirty="0"/>
            </a:br>
            <a:r>
              <a:rPr lang="en-US" sz="3200" b="1" dirty="0"/>
              <a:t>- Commit</a:t>
            </a:r>
            <a:br>
              <a:rPr lang="en-US" sz="3200" b="1" dirty="0"/>
            </a:br>
            <a:r>
              <a:rPr lang="en-US" sz="3200" b="1" dirty="0"/>
              <a:t>- Writeback</a:t>
            </a:r>
          </a:p>
        </p:txBody>
      </p:sp>
    </p:spTree>
    <p:extLst>
      <p:ext uri="{BB962C8B-B14F-4D97-AF65-F5344CB8AC3E}">
        <p14:creationId xmlns:p14="http://schemas.microsoft.com/office/powerpoint/2010/main" val="641960011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Análise</a:t>
            </a:r>
            <a:r>
              <a:rPr lang="en-US" sz="3600" b="1" dirty="0"/>
              <a:t> da </a:t>
            </a:r>
            <a:r>
              <a:rPr lang="en-US" sz="3600" b="1" dirty="0" err="1"/>
              <a:t>Simulação</a:t>
            </a:r>
            <a:endParaRPr lang="en-US" sz="36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1237785"/>
            <a:ext cx="11677320" cy="47384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b="1" dirty="0"/>
              <a:t>Decode</a:t>
            </a:r>
            <a:r>
              <a:rPr lang="en-GB" dirty="0"/>
              <a:t>: </a:t>
            </a:r>
            <a:r>
              <a:rPr lang="pt-PT" dirty="0"/>
              <a:t>Os operandos das instruções são lidos do Register File e fornecidos aos canais </a:t>
            </a:r>
            <a:r>
              <a:rPr lang="pt-PT" dirty="0" err="1"/>
              <a:t>Mult</a:t>
            </a:r>
            <a:r>
              <a:rPr lang="pt-PT" dirty="0"/>
              <a:t> e I1</a:t>
            </a:r>
            <a:r>
              <a:rPr lang="en-GB" dirty="0"/>
              <a:t>.</a:t>
            </a:r>
          </a:p>
          <a:p>
            <a:pPr lvl="0"/>
            <a:r>
              <a:rPr lang="en-GB" b="1" dirty="0"/>
              <a:t>EX1/2/3 e Commit</a:t>
            </a:r>
            <a:r>
              <a:rPr lang="en-GB" dirty="0"/>
              <a:t>: </a:t>
            </a:r>
            <a:r>
              <a:rPr lang="pt-PT" dirty="0"/>
              <a:t>A adição e a multiplicação são computadas</a:t>
            </a:r>
            <a:r>
              <a:rPr lang="en-GB" dirty="0"/>
              <a:t>.</a:t>
            </a:r>
            <a:endParaRPr lang="es-ES" dirty="0"/>
          </a:p>
          <a:p>
            <a:pPr lvl="1"/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i0_result_e4</a:t>
            </a:r>
            <a:r>
              <a:rPr lang="en-GB" dirty="0"/>
              <a:t> =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exu_mul_result_e3</a:t>
            </a:r>
            <a:r>
              <a:rPr lang="en-GB" dirty="0"/>
              <a:t> = 0x6A * 0x6A = 0x2BE4</a:t>
            </a:r>
            <a:endParaRPr lang="es-ES" dirty="0"/>
          </a:p>
          <a:p>
            <a:pPr lvl="1"/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i1_result_e4</a:t>
            </a:r>
            <a:r>
              <a:rPr lang="en-GB" dirty="0"/>
              <a:t> =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i1_result_e3</a:t>
            </a:r>
            <a:r>
              <a:rPr lang="en-GB" dirty="0"/>
              <a:t> = 0x6C + 0x01 = 0x6D</a:t>
            </a:r>
            <a:endParaRPr lang="es-ES" dirty="0">
              <a:solidFill>
                <a:srgbClr val="FF0000"/>
              </a:solidFill>
            </a:endParaRPr>
          </a:p>
          <a:p>
            <a:pPr lvl="0"/>
            <a:r>
              <a:rPr lang="en-US" sz="2800" b="1" dirty="0" err="1"/>
              <a:t>WriteBack</a:t>
            </a:r>
            <a:r>
              <a:rPr lang="en-GB" dirty="0"/>
              <a:t>: </a:t>
            </a:r>
            <a:r>
              <a:rPr lang="pt-PT" dirty="0"/>
              <a:t>Os resultados são escritos de volta para o Register File</a:t>
            </a:r>
            <a:r>
              <a:rPr lang="en-GB" dirty="0"/>
              <a:t>.</a:t>
            </a:r>
            <a:endParaRPr lang="es-ES" dirty="0"/>
          </a:p>
          <a:p>
            <a:pPr lvl="1"/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waddr0</a:t>
            </a:r>
            <a:r>
              <a:rPr lang="en-GB" dirty="0"/>
              <a:t> = 0x1C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wd0</a:t>
            </a:r>
            <a:r>
              <a:rPr lang="en-GB" dirty="0"/>
              <a:t> = 0x2BE4</a:t>
            </a:r>
            <a:endParaRPr lang="es-ES" dirty="0"/>
          </a:p>
          <a:p>
            <a:pPr lvl="1"/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waddr1</a:t>
            </a:r>
            <a:r>
              <a:rPr lang="en-GB" dirty="0"/>
              <a:t> = 0x1E	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wd1</a:t>
            </a:r>
            <a:r>
              <a:rPr lang="en-GB" dirty="0"/>
              <a:t> = 0x6D</a:t>
            </a:r>
          </a:p>
        </p:txBody>
      </p:sp>
    </p:spTree>
    <p:extLst>
      <p:ext uri="{BB962C8B-B14F-4D97-AF65-F5344CB8AC3E}">
        <p14:creationId xmlns:p14="http://schemas.microsoft.com/office/powerpoint/2010/main" val="3368730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Cores e SoCs RISC-V</a:t>
            </a:r>
          </a:p>
        </p:txBody>
      </p:sp>
    </p:spTree>
    <p:extLst>
      <p:ext uri="{BB962C8B-B14F-4D97-AF65-F5344CB8AC3E}">
        <p14:creationId xmlns:p14="http://schemas.microsoft.com/office/powerpoint/2010/main" val="127356279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11: </a:t>
            </a:r>
            <a:r>
              <a:rPr lang="en-US" sz="3600" b="1" dirty="0" err="1"/>
              <a:t>Contadores</a:t>
            </a:r>
            <a:r>
              <a:rPr lang="en-US" sz="3600" b="1" dirty="0"/>
              <a:t> </a:t>
            </a:r>
            <a:r>
              <a:rPr lang="en-US" sz="3600" b="1" dirty="0" err="1"/>
              <a:t>Internos</a:t>
            </a:r>
            <a:r>
              <a:rPr lang="en-US" sz="3600" b="1" dirty="0"/>
              <a:t> (Hardware)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957944"/>
            <a:ext cx="11677320" cy="1240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PT" dirty="0"/>
              <a:t>Os contadores internos são um conjunto de registos de uso especial incluídos na maioria dos processadores atuais para registar as métricas apresentadas na tabela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097" y="2250578"/>
            <a:ext cx="10925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8175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41512"/>
            <a:ext cx="11893937" cy="557935"/>
          </a:xfrm>
        </p:spPr>
        <p:txBody>
          <a:bodyPr>
            <a:noAutofit/>
          </a:bodyPr>
          <a:lstStyle/>
          <a:p>
            <a:r>
              <a:rPr lang="en-US" sz="2600" b="1" dirty="0"/>
              <a:t>RVfpga Lab 11: </a:t>
            </a:r>
            <a:r>
              <a:rPr lang="pt-PT" sz="2600" b="1" dirty="0"/>
              <a:t>Utilização dos Contadores de Desempenho via PSP da Western Digital</a:t>
            </a:r>
            <a:endParaRPr lang="en-US" sz="2600" b="1" i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#if defined(D_NEXYS_A7)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#include &lt;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bsp_printf.h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#include &lt;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bsp_mem_map.h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#include &lt;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bsp_version.h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#else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PRE_COMPILED_MSG("no platform was defined")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endif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#include &lt;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psp_api.h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extern void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(void);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main(void)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BrCom_beg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BrCom_end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BrMis_beg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BrMis_end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/* Initialize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Uart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*/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uartInit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932714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pspEnableAllPerformanceMonitor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(1);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(D_PSP_COUNTER0, E_CYCLES_CLOCKS_ACTIVE);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(D_PSP_COUNTER1, E_INSTR_COMMITTED_ALL);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(D_PSP_COUNTER2, E_BRANCHES_COMMITTED);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(D_PSP_COUNTER3, E_BRANCHES_MISPREDICTED);</a:t>
            </a: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BrCom_beg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(D_PSP_COUNTER2);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BrMis_beg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(D_PSP_COUNTER3);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05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050" b="1" dirty="0" err="1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05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endParaRPr lang="es-ES" sz="1050" b="1" dirty="0">
              <a:solidFill>
                <a:schemeClr val="accent6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BrCom_end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(D_PSP_COUNTER2);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BrMis_end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05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(D_PSP_COUNTER3);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("Cycles = %d",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cyc_end-cyc_beg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("Instructions = %d",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instr_end-instr_beg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BrCom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%d",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BrCom_end-BrCom_beg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BrMis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= %d", </a:t>
            </a:r>
            <a:r>
              <a:rPr lang="en-GB" sz="10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BrMis_end-BrMis_beg</a:t>
            </a: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while(1);</a:t>
            </a:r>
            <a:endParaRPr lang="es-ES" sz="10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100569" y="2395251"/>
            <a:ext cx="7943119" cy="1440933"/>
          </a:xfrm>
          <a:prstGeom prst="arc">
            <a:avLst>
              <a:gd name="adj1" fmla="val 13388316"/>
              <a:gd name="adj2" fmla="val 285142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9835586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11: </a:t>
            </a:r>
            <a:r>
              <a:rPr lang="en-US" b="1" dirty="0" err="1"/>
              <a:t>Tarefas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131376"/>
            <a:ext cx="11468213" cy="4262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TAREFA.</a:t>
            </a:r>
            <a:r>
              <a:rPr lang="en-US" dirty="0"/>
              <a:t> </a:t>
            </a:r>
            <a:r>
              <a:rPr lang="pt-BR" dirty="0"/>
              <a:t>O Register File é implementado no módulo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dec_gpr_ctl</a:t>
            </a:r>
            <a:r>
              <a:rPr lang="pt-BR" dirty="0"/>
              <a:t> e é instanciado no módulo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dec</a:t>
            </a:r>
            <a:r>
              <a:rPr lang="pt-BR" dirty="0"/>
              <a:t>. Analise o código Verilog e a simulação dos principais sinais do módulo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dec_gpr_ctl</a:t>
            </a:r>
            <a:r>
              <a:rPr lang="pt-BR" dirty="0"/>
              <a:t> para compreender o seu funcionamento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b="1" dirty="0"/>
              <a:t>TAREFA.</a:t>
            </a:r>
            <a:r>
              <a:rPr lang="en-US" dirty="0"/>
              <a:t> </a:t>
            </a:r>
            <a:r>
              <a:rPr lang="pt-BR" dirty="0"/>
              <a:t>Execute o programa da figura 13 na placa Nexys A7 como explicado no GSG. Medir outros eventos nos Contadores de Hardware para este programa</a:t>
            </a:r>
            <a:r>
              <a:rPr lang="en-US" dirty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0799338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12: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Instruções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Aritmética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/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Lógica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: 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>
                <a:solidFill>
                  <a:srgbClr val="002060"/>
                </a:solidFill>
                <a:latin typeface="+mn-lt"/>
              </a:rPr>
              <a:t>A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Instrução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60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6937193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12: Introdução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1257" y="1099457"/>
            <a:ext cx="11847239" cy="495299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3200" dirty="0"/>
              <a:t>Este laboratório analisa o fluxo das instruções aritméticas e lógicas através do pipeline do SweRV EH1, focando na instrução de soma.</a:t>
            </a:r>
            <a:endParaRPr lang="pt-BR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pt-BR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Duas secções:</a:t>
            </a:r>
          </a:p>
          <a:p>
            <a:pPr lvl="1">
              <a:defRPr/>
            </a:pPr>
            <a:r>
              <a:rPr lang="pt-BR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Análise básica</a:t>
            </a:r>
            <a:r>
              <a:rPr lang="pt-BR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da instrução </a:t>
            </a:r>
            <a:r>
              <a:rPr lang="pt-BR" sz="2800" dirty="0" err="1">
                <a:solidFill>
                  <a:srgbClr val="00000A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</a:t>
            </a:r>
            <a:endParaRPr lang="pt-BR" sz="28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pt-BR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Análise avançada</a:t>
            </a:r>
            <a:r>
              <a:rPr lang="pt-BR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da instrução </a:t>
            </a:r>
            <a:r>
              <a:rPr lang="pt-BR" sz="2800" dirty="0" err="1">
                <a:solidFill>
                  <a:srgbClr val="00000A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</a:t>
            </a:r>
            <a:endParaRPr lang="pt-BR" sz="28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pt-BR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As duas análises utilizam o mesmo programa de exemplo, mostrado na página seguinte.</a:t>
            </a:r>
          </a:p>
          <a:p>
            <a:pPr lvl="1">
              <a:defRPr/>
            </a:pPr>
            <a:endParaRPr lang="pt-BR" sz="28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767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12: </a:t>
            </a:r>
            <a:r>
              <a:rPr lang="en-US" b="1" dirty="0" err="1"/>
              <a:t>Programa</a:t>
            </a:r>
            <a:r>
              <a:rPr lang="en-US" b="1" dirty="0"/>
              <a:t> de </a:t>
            </a:r>
            <a:r>
              <a:rPr lang="en-US" b="1" dirty="0" err="1"/>
              <a:t>Exemplo</a:t>
            </a:r>
            <a:endParaRPr lang="en-US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113973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main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0x4                 # t3 = 4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0x1                 # t4 = 1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INSERT_NOPS_10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 t3, t3, t4          # t3 = t3 + t4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INSERT_NOPS_10</a:t>
            </a: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zero, zero, REPEAT #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Repete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ciclo</a:t>
            </a: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</p:txBody>
      </p:sp>
    </p:spTree>
    <p:extLst>
      <p:ext uri="{BB962C8B-B14F-4D97-AF65-F5344CB8AC3E}">
        <p14:creationId xmlns:p14="http://schemas.microsoft.com/office/powerpoint/2010/main" val="113766140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12: </a:t>
            </a:r>
            <a:r>
              <a:rPr lang="en-US" b="1" dirty="0" err="1"/>
              <a:t>Análise</a:t>
            </a:r>
            <a:r>
              <a:rPr lang="en-US" b="1" dirty="0"/>
              <a:t> </a:t>
            </a:r>
            <a:r>
              <a:rPr lang="en-US" b="1" dirty="0" err="1"/>
              <a:t>Básica</a:t>
            </a:r>
            <a:r>
              <a:rPr lang="en-US" b="1" dirty="0"/>
              <a:t> - </a:t>
            </a:r>
            <a:r>
              <a:rPr lang="en-US" b="1" dirty="0" err="1"/>
              <a:t>Simulação</a:t>
            </a:r>
            <a:endParaRPr lang="en-US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405" y="968830"/>
            <a:ext cx="9126599" cy="515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268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12: </a:t>
            </a:r>
            <a:r>
              <a:rPr lang="en-US" sz="4000" b="1" dirty="0" err="1"/>
              <a:t>Análise</a:t>
            </a:r>
            <a:r>
              <a:rPr lang="en-US" sz="4000" b="1" dirty="0"/>
              <a:t> </a:t>
            </a:r>
            <a:r>
              <a:rPr lang="en-US" sz="4000" b="1" dirty="0" err="1"/>
              <a:t>Básica</a:t>
            </a:r>
            <a:r>
              <a:rPr lang="en-US" sz="4000" b="1" dirty="0"/>
              <a:t> – Pipeline </a:t>
            </a:r>
            <a:r>
              <a:rPr lang="en-US" sz="4000" b="1" dirty="0" err="1"/>
              <a:t>SweRV</a:t>
            </a:r>
            <a:r>
              <a:rPr lang="en-US" sz="4000" b="1" dirty="0"/>
              <a:t> EH1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64099"/>
              </p:ext>
            </p:extLst>
          </p:nvPr>
        </p:nvGraphicFramePr>
        <p:xfrm>
          <a:off x="1327526" y="957938"/>
          <a:ext cx="9392272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6401389" imgH="48320469" progId="Visio.Drawing.15">
                  <p:embed/>
                </p:oleObj>
              </mc:Choice>
              <mc:Fallback>
                <p:oleObj name="Visio" r:id="rId2" imgW="86401389" imgH="48320469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526" y="957938"/>
                        <a:ext cx="9392272" cy="5257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297632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903515"/>
            <a:ext cx="11677320" cy="53013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BR" dirty="0">
                <a:solidFill>
                  <a:srgbClr val="FF0000"/>
                </a:solidFill>
              </a:rPr>
              <a:t>Ciclo i</a:t>
            </a:r>
            <a:r>
              <a:rPr lang="pt-BR" dirty="0"/>
              <a:t>: </a:t>
            </a:r>
            <a:r>
              <a:rPr lang="pt-BR" b="1" dirty="0" err="1"/>
              <a:t>Decode</a:t>
            </a:r>
            <a:r>
              <a:rPr lang="pt-BR" b="1" dirty="0"/>
              <a:t>:</a:t>
            </a:r>
            <a:r>
              <a:rPr lang="pt-BR" dirty="0"/>
              <a:t> O sinal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dec_i0_instr_d</a:t>
            </a:r>
            <a:r>
              <a:rPr lang="pt-BR" dirty="0"/>
              <a:t> contém a instrução da máquina de 32 bits 0x01DE0E33. No RISC-V, os campos para a instrução </a:t>
            </a:r>
            <a:r>
              <a:rPr lang="pt-BR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dirty="0"/>
              <a:t> são:	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00 | rs1 | 000 | rd | 0110011</a:t>
            </a:r>
          </a:p>
          <a:p>
            <a:pPr marL="358775" lvl="0" indent="0">
              <a:buNone/>
            </a:pPr>
            <a:r>
              <a:rPr lang="pt-BR" dirty="0"/>
              <a:t>Neste andar, </a:t>
            </a:r>
            <a:r>
              <a:rPr lang="pt-BR" b="1" dirty="0"/>
              <a:t>os sinais de controlo</a:t>
            </a:r>
            <a:r>
              <a:rPr lang="pt-BR" dirty="0"/>
              <a:t> são gerados e o</a:t>
            </a:r>
            <a:r>
              <a:rPr lang="pt-BR" b="1" dirty="0"/>
              <a:t> Register File é lido</a:t>
            </a:r>
            <a:r>
              <a:rPr lang="pt-BR" dirty="0"/>
              <a:t>. Além disso, os operandos são propagados para o canal </a:t>
            </a:r>
            <a:r>
              <a:rPr lang="pt-BR" b="1" dirty="0"/>
              <a:t>I0</a:t>
            </a:r>
            <a:r>
              <a:rPr lang="pt-BR" dirty="0"/>
              <a:t>.</a:t>
            </a:r>
          </a:p>
          <a:p>
            <a:pPr lvl="0"/>
            <a:r>
              <a:rPr lang="pt-BR" dirty="0">
                <a:solidFill>
                  <a:srgbClr val="FF0000"/>
                </a:solidFill>
              </a:rPr>
              <a:t>Ciclo i+1</a:t>
            </a:r>
            <a:r>
              <a:rPr lang="pt-BR" dirty="0"/>
              <a:t>: </a:t>
            </a:r>
            <a:r>
              <a:rPr lang="pt-BR" b="1" dirty="0"/>
              <a:t>EX1:</a:t>
            </a:r>
            <a:r>
              <a:rPr lang="pt-BR" dirty="0"/>
              <a:t> A instrução de </a:t>
            </a:r>
            <a:r>
              <a:rPr lang="pt-BR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dirty="0"/>
              <a:t> é </a:t>
            </a:r>
            <a:r>
              <a:rPr lang="pt-BR" b="1" dirty="0"/>
              <a:t>executada</a:t>
            </a:r>
            <a:r>
              <a:rPr lang="pt-BR" dirty="0"/>
              <a:t>. O resultado da adição é fornecido como uma saída da ALU no sinal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pt-BR" dirty="0"/>
              <a:t> = 8.</a:t>
            </a:r>
          </a:p>
          <a:p>
            <a:pPr lvl="0"/>
            <a:r>
              <a:rPr lang="pt-BR" dirty="0">
                <a:solidFill>
                  <a:srgbClr val="FF0000"/>
                </a:solidFill>
              </a:rPr>
              <a:t>Ciclo i+5</a:t>
            </a:r>
            <a:r>
              <a:rPr lang="pt-BR" dirty="0"/>
              <a:t>:	 </a:t>
            </a:r>
            <a:r>
              <a:rPr lang="pt-BR" b="1" dirty="0" err="1"/>
              <a:t>Writeback</a:t>
            </a:r>
            <a:r>
              <a:rPr lang="pt-BR" dirty="0"/>
              <a:t>: O resultado da adição é </a:t>
            </a:r>
            <a:r>
              <a:rPr lang="pt-BR" b="1" dirty="0"/>
              <a:t>escrito de volta</a:t>
            </a:r>
            <a:r>
              <a:rPr lang="pt-BR" dirty="0"/>
              <a:t> para o Register File: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wd0</a:t>
            </a:r>
            <a:r>
              <a:rPr lang="pt-BR" dirty="0"/>
              <a:t> = 0x8,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wen0</a:t>
            </a:r>
            <a:r>
              <a:rPr lang="pt-BR" dirty="0"/>
              <a:t> = 1 e </a:t>
            </a:r>
            <a:r>
              <a:rPr lang="pt-BR" dirty="0">
                <a:latin typeface="Courier New" panose="02070309020205020404" pitchFamily="49" charset="0"/>
                <a:cs typeface="Courier New" panose="02070309020205020404" pitchFamily="49" charset="0"/>
              </a:rPr>
              <a:t>waddr0</a:t>
            </a:r>
            <a:r>
              <a:rPr lang="pt-BR" dirty="0"/>
              <a:t> = 0x28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12: </a:t>
            </a:r>
            <a:r>
              <a:rPr lang="en-US" b="1" dirty="0" err="1"/>
              <a:t>Análise</a:t>
            </a:r>
            <a:r>
              <a:rPr lang="en-US" b="1" dirty="0"/>
              <a:t> </a:t>
            </a:r>
            <a:r>
              <a:rPr lang="en-US" b="1" dirty="0" err="1"/>
              <a:t>Básica</a:t>
            </a:r>
            <a:r>
              <a:rPr lang="en-US" b="1" dirty="0"/>
              <a:t> - </a:t>
            </a:r>
            <a:r>
              <a:rPr lang="en-US" b="1" dirty="0" err="1"/>
              <a:t>Simulação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224461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1066800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PT" dirty="0"/>
              <a:t>A figura na página seguinte mostra um diagrama detalhado da instrução de adição a atravessar o canal I0</a:t>
            </a:r>
            <a:r>
              <a:rPr lang="en-GB" dirty="0"/>
              <a:t>.</a:t>
            </a:r>
          </a:p>
          <a:p>
            <a:pPr lvl="0"/>
            <a:endParaRPr lang="en-GB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12: </a:t>
            </a:r>
            <a:r>
              <a:rPr lang="en-US" b="1" dirty="0" err="1"/>
              <a:t>Análise</a:t>
            </a:r>
            <a:r>
              <a:rPr lang="en-US" b="1" dirty="0"/>
              <a:t> </a:t>
            </a:r>
            <a:r>
              <a:rPr lang="en-US" b="1" dirty="0" err="1"/>
              <a:t>Avançada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67048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3000" dirty="0">
                <a:solidFill>
                  <a:sysClr val="windowText" lastClr="000000"/>
                </a:solidFill>
              </a:rPr>
              <a:t>O sistema RVfpga é uma extensão do </a:t>
            </a:r>
            <a:r>
              <a:rPr lang="pt-BR" sz="3000" b="1" dirty="0">
                <a:solidFill>
                  <a:sysClr val="windowText" lastClr="000000"/>
                </a:solidFill>
              </a:rPr>
              <a:t>SoC SweRVolf</a:t>
            </a:r>
            <a:r>
              <a:rPr lang="pt-BR" sz="3000" dirty="0">
                <a:solidFill>
                  <a:sysClr val="windowText" lastClr="000000"/>
                </a:solidFill>
              </a:rPr>
              <a:t> da Chips Alliance, que se baseia no núcleo RISC-V </a:t>
            </a:r>
            <a:r>
              <a:rPr lang="pt-BR" sz="3000" b="1" dirty="0">
                <a:solidFill>
                  <a:sysClr val="windowText" lastClr="000000"/>
                </a:solidFill>
              </a:rPr>
              <a:t>SweRV EH1</a:t>
            </a:r>
            <a:r>
              <a:rPr lang="pt-BR" sz="3000" dirty="0">
                <a:solidFill>
                  <a:sysClr val="windowText" lastClr="000000"/>
                </a:solidFill>
              </a:rPr>
              <a:t> da Western Digital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3000" dirty="0">
                <a:solidFill>
                  <a:sysClr val="windowText" lastClr="000000"/>
                </a:solidFill>
              </a:rPr>
              <a:t>O código-fonte do SoC e do núcleo é fornecido com o download do RVfpga da Imagination Technologies</a:t>
            </a:r>
            <a:r>
              <a:rPr lang="en-US" sz="3000" dirty="0">
                <a:solidFill>
                  <a:sysClr val="windowText" lastClr="000000"/>
                </a:solidFill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3000" dirty="0">
                <a:solidFill>
                  <a:sysClr val="windowText" lastClr="000000"/>
                </a:solidFill>
              </a:rPr>
              <a:t>O sistema RVfpga é também designado simplesmente por "RVfpga"</a:t>
            </a:r>
            <a:r>
              <a:rPr lang="en-US" sz="3000" dirty="0">
                <a:solidFill>
                  <a:sysClr val="windowText" lastClr="000000"/>
                </a:solidFill>
              </a:rPr>
              <a:t>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CE0DF4-4FB5-4FE0-930D-927A68F41AA2}"/>
              </a:ext>
            </a:extLst>
          </p:cNvPr>
          <p:cNvSpPr txBox="1"/>
          <p:nvPr/>
        </p:nvSpPr>
        <p:spPr>
          <a:xfrm>
            <a:off x="1423137" y="5790002"/>
            <a:ext cx="8888712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Esta secção de diapositivos abrange o material da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Secção 1 do Guia de Iniciação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52592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pSp>
        <p:nvGrpSpPr>
          <p:cNvPr id="4" name="Grupo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aphicFrame>
          <p:nvGraphicFramePr>
            <p:cNvPr id="3" name="Objeto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2549116"/>
                </p:ext>
              </p:extLst>
            </p:nvPr>
          </p:nvGraphicFramePr>
          <p:xfrm>
            <a:off x="54430" y="185062"/>
            <a:ext cx="12057091" cy="63899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75095046" imgH="39776436" progId="Visio.Drawing.15">
                    <p:embed/>
                  </p:oleObj>
                </mc:Choice>
                <mc:Fallback>
                  <p:oleObj name="Visio" r:id="rId2" imgW="75095046" imgH="39776436" progId="Visio.Drawing.15">
                    <p:embed/>
                    <p:pic>
                      <p:nvPicPr>
                        <p:cNvPr id="3" name="Objeto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0" y="185062"/>
                          <a:ext cx="12057091" cy="638991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4D050EF-7EBC-4F23-A616-60E47101F3B6}"/>
              </a:ext>
            </a:extLst>
          </p:cNvPr>
          <p:cNvSpPr txBox="1">
            <a:spLocks/>
          </p:cNvSpPr>
          <p:nvPr/>
        </p:nvSpPr>
        <p:spPr>
          <a:xfrm>
            <a:off x="289659" y="5696174"/>
            <a:ext cx="5395758" cy="508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pt-PT" b="1" dirty="0">
                <a:solidFill>
                  <a:srgbClr val="0070C0"/>
                </a:solidFill>
              </a:rPr>
              <a:t>Diagrama detalhado de adição percorrendo o canal I0</a:t>
            </a:r>
          </a:p>
        </p:txBody>
      </p:sp>
    </p:spTree>
    <p:extLst>
      <p:ext uri="{BB962C8B-B14F-4D97-AF65-F5344CB8AC3E}">
        <p14:creationId xmlns:p14="http://schemas.microsoft.com/office/powerpoint/2010/main" val="170039781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12: Tarefas e Exercícios - Exemplos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29898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b="1" dirty="0"/>
              <a:t>TAREFA.</a:t>
            </a:r>
            <a:r>
              <a:rPr lang="pt-BR" sz="2000" dirty="0"/>
              <a:t> No exemplo da Figura 2, substitua 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2000" dirty="0"/>
              <a:t> por uma instrução não A-L (como uma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BR" sz="2000" dirty="0"/>
              <a:t>). Verifique se o sinal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i0_ap</a:t>
            </a:r>
            <a:r>
              <a:rPr lang="pt-BR" sz="2000" dirty="0"/>
              <a:t> tem todos os seus campos iguais a 0 e se isso faz com que a ALU I0 não funcione.</a:t>
            </a:r>
          </a:p>
          <a:p>
            <a:r>
              <a:rPr lang="pt-BR" sz="2000" b="1" dirty="0"/>
              <a:t>TAREFA</a:t>
            </a:r>
            <a:r>
              <a:rPr lang="pt-BR" sz="2000" dirty="0"/>
              <a:t>. Simule uma </a:t>
            </a:r>
            <a:r>
              <a:rPr lang="pt-BR" sz="2000" dirty="0" err="1"/>
              <a:t>sub-instrução</a:t>
            </a:r>
            <a:r>
              <a:rPr lang="pt-BR" sz="2000" dirty="0"/>
              <a:t> semelhante à da Figura 7.</a:t>
            </a:r>
          </a:p>
          <a:p>
            <a:r>
              <a:rPr lang="pt-BR" sz="2000" b="1" dirty="0"/>
              <a:t>TAREFA</a:t>
            </a:r>
            <a:r>
              <a:rPr lang="pt-BR" sz="2000" dirty="0"/>
              <a:t>. Analise a implementação </a:t>
            </a:r>
            <a:r>
              <a:rPr lang="pt-BR" sz="2000" dirty="0" err="1"/>
              <a:t>Verilog</a:t>
            </a:r>
            <a:r>
              <a:rPr lang="pt-BR" sz="2000" dirty="0"/>
              <a:t> do somador/</a:t>
            </a:r>
            <a:r>
              <a:rPr lang="pt-BR" sz="2000" dirty="0" err="1"/>
              <a:t>subtrator</a:t>
            </a:r>
            <a:r>
              <a:rPr lang="pt-BR" sz="2000" dirty="0"/>
              <a:t> implementado no módulo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exu_alu_ctl</a:t>
            </a:r>
            <a:r>
              <a:rPr lang="pt-BR" sz="2000" dirty="0"/>
              <a:t>.</a:t>
            </a:r>
          </a:p>
          <a:p>
            <a:r>
              <a:rPr lang="pt-BR" sz="2000" b="1" dirty="0"/>
              <a:t>TAREFA</a:t>
            </a:r>
            <a:r>
              <a:rPr lang="pt-BR" sz="2000" dirty="0"/>
              <a:t>. No código </a:t>
            </a:r>
            <a:r>
              <a:rPr lang="pt-BR" sz="2000" dirty="0" err="1"/>
              <a:t>Verilog</a:t>
            </a:r>
            <a:r>
              <a:rPr lang="pt-BR" sz="2000" dirty="0"/>
              <a:t>, analise a forma como os sinais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wen0</a:t>
            </a:r>
            <a:r>
              <a:rPr lang="pt-BR" sz="2000" dirty="0"/>
              <a:t> e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waddr0</a:t>
            </a:r>
            <a:r>
              <a:rPr lang="pt-BR" sz="2000" dirty="0"/>
              <a:t> são gerados no andar de </a:t>
            </a:r>
            <a:r>
              <a:rPr lang="pt-BR" sz="2000" dirty="0" err="1"/>
              <a:t>Decode</a:t>
            </a:r>
            <a:r>
              <a:rPr lang="pt-BR" sz="2000" dirty="0"/>
              <a:t> e propagados para o andar de </a:t>
            </a:r>
            <a:r>
              <a:rPr lang="pt-BR" sz="2000" dirty="0" err="1"/>
              <a:t>Writeback</a:t>
            </a:r>
            <a:r>
              <a:rPr lang="pt-BR" sz="2000" dirty="0"/>
              <a:t>.</a:t>
            </a:r>
          </a:p>
          <a:p>
            <a:endParaRPr lang="pt-BR" sz="2000" dirty="0"/>
          </a:p>
          <a:p>
            <a:r>
              <a:rPr lang="pt-BR" sz="2000" b="1" dirty="0"/>
              <a:t>Exercícios 1, 3, 4, 5. </a:t>
            </a:r>
            <a:r>
              <a:rPr lang="pt-BR" sz="2000" dirty="0"/>
              <a:t>Efetue uma análise semelhante à apresentada neste laboratório para outras instruções, tais como: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and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xor</a:t>
            </a:r>
            <a:r>
              <a:rPr lang="pt-BR" sz="2000" dirty="0"/>
              <a:t> ,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srl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sra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sll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sltu</a:t>
            </a:r>
            <a:r>
              <a:rPr lang="pt-BR" sz="2000" dirty="0"/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andi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ori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xori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srli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srai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slli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slti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pt-BR" sz="2000" dirty="0"/>
              <a:t>e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sltui</a:t>
            </a:r>
            <a:r>
              <a:rPr lang="pt-BR" sz="2000" dirty="0"/>
              <a:t>.</a:t>
            </a:r>
          </a:p>
          <a:p>
            <a:r>
              <a:rPr lang="pt-BR" sz="2000" b="1" dirty="0"/>
              <a:t>Exercícios 2, 6, 7.</a:t>
            </a:r>
            <a:r>
              <a:rPr lang="pt-BR" sz="2000" dirty="0"/>
              <a:t> Exercícios baseados em exercícios dos dois principais livros de referência:</a:t>
            </a:r>
          </a:p>
          <a:p>
            <a:pPr lvl="1"/>
            <a:r>
              <a:rPr lang="pt-BR" sz="1800" dirty="0"/>
              <a:t>“Computer </a:t>
            </a:r>
            <a:r>
              <a:rPr lang="pt-BR" sz="1800" dirty="0" err="1"/>
              <a:t>Organization</a:t>
            </a:r>
            <a:r>
              <a:rPr lang="pt-BR" sz="1800" dirty="0"/>
              <a:t> </a:t>
            </a:r>
            <a:r>
              <a:rPr lang="pt-BR" sz="1800" dirty="0" err="1"/>
              <a:t>and</a:t>
            </a:r>
            <a:r>
              <a:rPr lang="pt-BR" sz="1800" dirty="0"/>
              <a:t> Design – RISC-V </a:t>
            </a:r>
            <a:r>
              <a:rPr lang="pt-BR" sz="1800" dirty="0" err="1"/>
              <a:t>Edition</a:t>
            </a:r>
            <a:r>
              <a:rPr lang="pt-BR" sz="1800" dirty="0"/>
              <a:t>”, por Patterson &amp; Hennessy.</a:t>
            </a:r>
          </a:p>
          <a:p>
            <a:pPr lvl="1"/>
            <a:r>
              <a:rPr lang="pt-BR" sz="1800" dirty="0"/>
              <a:t>“Digital Design </a:t>
            </a:r>
            <a:r>
              <a:rPr lang="pt-BR" sz="1800" dirty="0" err="1"/>
              <a:t>and</a:t>
            </a:r>
            <a:r>
              <a:rPr lang="pt-BR" sz="1800" dirty="0"/>
              <a:t> Computer </a:t>
            </a:r>
            <a:r>
              <a:rPr lang="pt-BR" sz="1800" dirty="0" err="1"/>
              <a:t>Architecture</a:t>
            </a:r>
            <a:r>
              <a:rPr lang="pt-BR" sz="1800" dirty="0"/>
              <a:t>: RISC-V </a:t>
            </a:r>
            <a:r>
              <a:rPr lang="pt-BR" sz="1800" dirty="0" err="1"/>
              <a:t>Edition</a:t>
            </a:r>
            <a:r>
              <a:rPr lang="pt-BR" sz="1800" dirty="0"/>
              <a:t>” por S. Harris </a:t>
            </a:r>
            <a:r>
              <a:rPr lang="pt-BR" sz="1800" dirty="0" err="1"/>
              <a:t>and</a:t>
            </a:r>
            <a:r>
              <a:rPr lang="pt-BR" sz="1800" dirty="0"/>
              <a:t> D. Harris.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63389299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13: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Instruções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de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Memória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Instruções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e </a:t>
            </a:r>
            <a:r>
              <a:rPr lang="en-US" sz="60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132207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13: </a:t>
            </a:r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57943"/>
            <a:ext cx="11924252" cy="51162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/>
              <a:t>Lab 13 </a:t>
            </a:r>
            <a:r>
              <a:rPr lang="pt-PT" sz="3200" dirty="0"/>
              <a:t>analisa a leitura e a escrita na memória</a:t>
            </a:r>
            <a:r>
              <a:rPr lang="en-US" sz="3200" dirty="0"/>
              <a:t>.</a:t>
            </a:r>
            <a:endParaRPr lang="en-US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Três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partes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1">
              <a:defRPr/>
            </a:pP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Leituras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baixa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latência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pt-PT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Estuda o </a:t>
            </a:r>
            <a:r>
              <a:rPr lang="pt-PT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pipe</a:t>
            </a:r>
            <a:r>
              <a:rPr lang="pt-PT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leitura/escrita na leitura da DCCM de baixa latência (não </a:t>
            </a:r>
            <a:r>
              <a:rPr lang="pt-PT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pára</a:t>
            </a:r>
            <a:r>
              <a:rPr lang="pt-PT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o processador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 lvl="1">
              <a:defRPr/>
            </a:pP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Escritas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baixa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latência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: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pt-PT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Estuda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escritas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para a DCCM.</a:t>
            </a:r>
          </a:p>
          <a:p>
            <a:pPr lvl="1">
              <a:defRPr/>
            </a:pP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Leituras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Escritas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elevada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latência</a:t>
            </a:r>
            <a:r>
              <a:rPr 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: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pt-PT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Repetir análises anteriores ao ler/escrever na memória principal DDR disponível na placa </a:t>
            </a:r>
            <a:r>
              <a:rPr lang="pt-PT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Nexys</a:t>
            </a:r>
            <a:r>
              <a:rPr lang="pt-PT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A7</a:t>
            </a:r>
            <a:r>
              <a:rPr lang="en-US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GB" sz="28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73376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main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.section .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midccm</a:t>
            </a:r>
            <a:endParaRPr lang="en-GB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A: .space 8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 Register t3 = x28 (register 28)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la  t0, A		# t0 =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 t1, 0x2		# t1 = 2</a:t>
            </a: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t1, (t0)		# A[0] = 2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add t1, t1, 6	# t1 = 8</a:t>
            </a: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t1, 4(t0)	# A[1] = 8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INSERT_NOPS_1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(t0)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INSERT_NOPS_9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INSERT_NOPS_4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4(t0)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INSERT_NOPS_10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INSERT_NOPS_4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zero, zero, REPEAT	# Repeat the loop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125524" y="2712683"/>
            <a:ext cx="8028290" cy="1689662"/>
          </a:xfrm>
          <a:prstGeom prst="arc">
            <a:avLst>
              <a:gd name="adj1" fmla="val 12491176"/>
              <a:gd name="adj2" fmla="val 22052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13: </a:t>
            </a:r>
            <a:r>
              <a:rPr lang="en-US" sz="4000" b="1" dirty="0" err="1"/>
              <a:t>Leituras</a:t>
            </a:r>
            <a:r>
              <a:rPr lang="en-US" sz="4000" b="1" dirty="0"/>
              <a:t> – </a:t>
            </a:r>
            <a:r>
              <a:rPr lang="en-US" sz="4000" b="1" dirty="0" err="1"/>
              <a:t>Programa</a:t>
            </a:r>
            <a:r>
              <a:rPr lang="en-US" sz="4000" b="1" dirty="0"/>
              <a:t> de </a:t>
            </a:r>
            <a:r>
              <a:rPr lang="en-US" sz="4000" b="1" dirty="0" err="1"/>
              <a:t>Exemplo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257752522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13: </a:t>
            </a:r>
            <a:r>
              <a:rPr lang="pt-PT" sz="4000" b="1" dirty="0"/>
              <a:t>Leituras de Baixa Latência - Simulação</a:t>
            </a:r>
            <a:endParaRPr lang="en-US" sz="4000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721" y="1099460"/>
            <a:ext cx="10498540" cy="47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1081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13: </a:t>
            </a:r>
            <a:r>
              <a:rPr lang="pt-PT" sz="3200" b="1" dirty="0"/>
              <a:t>Leituras de Baixa Latência </a:t>
            </a:r>
            <a:r>
              <a:rPr lang="en-US" sz="3200" b="1" dirty="0"/>
              <a:t>– Pipeline </a:t>
            </a:r>
            <a:r>
              <a:rPr lang="en-US" sz="3200" b="1" dirty="0" err="1"/>
              <a:t>SweRV</a:t>
            </a:r>
            <a:r>
              <a:rPr lang="en-US" sz="3200" b="1" dirty="0"/>
              <a:t> EH1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493928"/>
              </p:ext>
            </p:extLst>
          </p:nvPr>
        </p:nvGraphicFramePr>
        <p:xfrm>
          <a:off x="20954" y="1099458"/>
          <a:ext cx="12146323" cy="4833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15338176" imgH="45796145" progId="Visio.Drawing.15">
                  <p:embed/>
                </p:oleObj>
              </mc:Choice>
              <mc:Fallback>
                <p:oleObj name="Visio" r:id="rId2" imgW="115338176" imgH="45796145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4" y="1099458"/>
                        <a:ext cx="12146323" cy="48332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6079754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45028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i:		</a:t>
            </a:r>
            <a:r>
              <a:rPr lang="pt-PT" sz="2000" b="1" dirty="0"/>
              <a:t> Descodificação: </a:t>
            </a:r>
            <a:r>
              <a:rPr lang="pt-PT" sz="2000" dirty="0"/>
              <a:t>gera os </a:t>
            </a:r>
            <a:r>
              <a:rPr lang="pt-PT" sz="2000" b="1" dirty="0"/>
              <a:t>sinais de controlo </a:t>
            </a:r>
            <a:r>
              <a:rPr lang="pt-PT" sz="2000" dirty="0"/>
              <a:t>e lê </a:t>
            </a:r>
            <a:r>
              <a:rPr lang="pt-PT" sz="2000" b="1" dirty="0"/>
              <a:t>operandos</a:t>
            </a:r>
            <a:r>
              <a:rPr lang="en-GB" sz="2000" dirty="0"/>
              <a:t>:</a:t>
            </a:r>
          </a:p>
          <a:p>
            <a:pPr lvl="1"/>
            <a:r>
              <a:rPr lang="en-GB" sz="1800" dirty="0"/>
              <a:t>t0 = 0xF0040000</a:t>
            </a:r>
          </a:p>
          <a:p>
            <a:pPr lvl="1"/>
            <a:r>
              <a:rPr lang="en-GB" sz="1800" dirty="0"/>
              <a:t>Offset = 0x004</a:t>
            </a:r>
            <a:endParaRPr lang="es-ES" sz="1800" dirty="0"/>
          </a:p>
          <a:p>
            <a:pPr lvl="0"/>
            <a:endParaRPr lang="en-GB" sz="2000" b="1" dirty="0"/>
          </a:p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i+1:</a:t>
            </a:r>
            <a:r>
              <a:rPr lang="en-GB" sz="2000" dirty="0">
                <a:solidFill>
                  <a:srgbClr val="0070C0"/>
                </a:solidFill>
              </a:rPr>
              <a:t> 	  </a:t>
            </a:r>
            <a:r>
              <a:rPr lang="en-GB" sz="2000" b="1" dirty="0"/>
              <a:t>DC1</a:t>
            </a:r>
            <a:r>
              <a:rPr lang="en-GB" sz="2000" dirty="0"/>
              <a:t>:</a:t>
            </a:r>
          </a:p>
          <a:p>
            <a:pPr lvl="1"/>
            <a:r>
              <a:rPr lang="en-GB" sz="1800" dirty="0" err="1"/>
              <a:t>Calcula</a:t>
            </a:r>
            <a:r>
              <a:rPr lang="en-GB" sz="1800" dirty="0"/>
              <a:t> o </a:t>
            </a:r>
            <a:r>
              <a:rPr lang="en-GB" sz="1800" dirty="0" err="1"/>
              <a:t>endereço</a:t>
            </a:r>
            <a:r>
              <a:rPr lang="en-GB" sz="1800" dirty="0"/>
              <a:t>: 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full_addr_dc1</a:t>
            </a:r>
            <a:r>
              <a:rPr lang="en-GB" sz="1800" dirty="0"/>
              <a:t> = 0xF0040004</a:t>
            </a:r>
          </a:p>
          <a:p>
            <a:pPr lvl="1"/>
            <a:r>
              <a:rPr lang="pt-PT" sz="1800" dirty="0"/>
              <a:t>Encontra a região de memória do acesso</a:t>
            </a:r>
            <a:r>
              <a:rPr lang="en-GB" sz="1800" dirty="0"/>
              <a:t> </a:t>
            </a:r>
            <a:r>
              <a:rPr lang="en-GB" sz="1800" dirty="0">
                <a:sym typeface="Wingdings" panose="05000000000000000000" pitchFamily="2" charset="2"/>
              </a:rPr>
              <a:t> </a:t>
            </a:r>
            <a:r>
              <a:rPr lang="en-GB" sz="1800" dirty="0" err="1">
                <a:sym typeface="Wingdings" panose="05000000000000000000" pitchFamily="2" charset="2"/>
              </a:rPr>
              <a:t>confirma</a:t>
            </a:r>
            <a:r>
              <a:rPr lang="en-GB" sz="1800" dirty="0">
                <a:sym typeface="Wingdings" panose="05000000000000000000" pitchFamily="2" charset="2"/>
              </a:rPr>
              <a:t>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dccm_rden</a:t>
            </a:r>
            <a:endParaRPr lang="es-ES" sz="1800" dirty="0"/>
          </a:p>
          <a:p>
            <a:endParaRPr lang="en-GB" sz="2000" b="1" dirty="0"/>
          </a:p>
          <a:p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i+2:	    </a:t>
            </a:r>
            <a:r>
              <a:rPr lang="en-GB" sz="2000" b="1" dirty="0"/>
              <a:t>DC2</a:t>
            </a:r>
            <a:r>
              <a:rPr lang="en-GB" sz="2000" dirty="0"/>
              <a:t>: o DCCM é lido </a:t>
            </a:r>
            <a:r>
              <a:rPr lang="en-GB" sz="2000" dirty="0">
                <a:sym typeface="Wingdings" panose="05000000000000000000" pitchFamily="2" charset="2"/>
              </a:rPr>
              <a:t>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dccm_data_lo_dc2</a:t>
            </a:r>
            <a:r>
              <a:rPr lang="en-GB" sz="2000" dirty="0"/>
              <a:t> = 0x8</a:t>
            </a:r>
          </a:p>
          <a:p>
            <a:endParaRPr lang="en-GB" sz="2000" b="1" dirty="0"/>
          </a:p>
          <a:p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i+5:</a:t>
            </a:r>
            <a:r>
              <a:rPr lang="en-GB" sz="2000" dirty="0">
                <a:solidFill>
                  <a:srgbClr val="0070C0"/>
                </a:solidFill>
              </a:rPr>
              <a:t>	     </a:t>
            </a:r>
            <a:r>
              <a:rPr lang="en-GB" sz="2000" b="1" dirty="0"/>
              <a:t>Writeback</a:t>
            </a:r>
            <a:r>
              <a:rPr lang="en-GB" sz="2000" dirty="0"/>
              <a:t>: </a:t>
            </a:r>
            <a:r>
              <a:rPr lang="pt-PT" sz="2000" dirty="0"/>
              <a:t>O valor lido a partir da memória é escrito no Register File</a:t>
            </a:r>
            <a:r>
              <a:rPr lang="en-GB" sz="2000" dirty="0"/>
              <a:t>:</a:t>
            </a:r>
          </a:p>
          <a:p>
            <a:pPr lvl="1"/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wd0</a:t>
            </a:r>
            <a:r>
              <a:rPr lang="en-GB" sz="1800" dirty="0"/>
              <a:t> = 0x8</a:t>
            </a:r>
          </a:p>
          <a:p>
            <a:pPr lvl="1"/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wen0</a:t>
            </a:r>
            <a:r>
              <a:rPr lang="en-GB" sz="1800" dirty="0"/>
              <a:t> = 1</a:t>
            </a:r>
          </a:p>
          <a:p>
            <a:pPr lvl="1"/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waddr0</a:t>
            </a:r>
            <a:r>
              <a:rPr lang="en-GB" sz="1800" dirty="0"/>
              <a:t> = 0x6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13: </a:t>
            </a:r>
            <a:r>
              <a:rPr lang="pt-PT" b="1" dirty="0"/>
              <a:t>Leituras de Baixa Latência - Análise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71257071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1066800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PT" dirty="0"/>
              <a:t>A figura no slide seguinte mostra um diagrama detalhado dos principais elementos que uma instrução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PT" dirty="0"/>
              <a:t> atravessa durante a sua execução através do canal I0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r>
              <a:rPr lang="pt-PT" dirty="0"/>
              <a:t>Isto já foi ilustrado no Laboratório 11, mas a nova figura centra-se apenas no canal LSU e fornece detalhes relacionados com a instrução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r>
              <a:rPr lang="pt-PT" dirty="0"/>
              <a:t>O documento para o Laboratório 13 fornece explicações detalhadas, não incluídas aqui, sobre cada etapa mostrada na figura para a execução da</a:t>
            </a:r>
            <a:r>
              <a:rPr lang="en-GB" dirty="0"/>
              <a:t> </a:t>
            </a:r>
            <a:r>
              <a:rPr lang="pt-PT" dirty="0"/>
              <a:t>instrução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dirty="0"/>
              <a:t>.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13: </a:t>
            </a:r>
            <a:r>
              <a:rPr lang="pt-PT" sz="3200" b="1" dirty="0"/>
              <a:t>Análise Detalhada de Leituras de Baixa Latência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37288077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pSp>
        <p:nvGrpSpPr>
          <p:cNvPr id="7" name="Grupo 6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aphicFrame>
          <p:nvGraphicFramePr>
            <p:cNvPr id="6" name="Objeto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2593128"/>
                </p:ext>
              </p:extLst>
            </p:nvPr>
          </p:nvGraphicFramePr>
          <p:xfrm>
            <a:off x="-1" y="1130976"/>
            <a:ext cx="12184669" cy="4367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88744596" imgH="31880016" progId="Visio.Drawing.15">
                    <p:embed/>
                  </p:oleObj>
                </mc:Choice>
                <mc:Fallback>
                  <p:oleObj name="Visio" r:id="rId2" imgW="88744596" imgH="31880016" progId="Visio.Drawing.15">
                    <p:embed/>
                    <p:pic>
                      <p:nvPicPr>
                        <p:cNvPr id="6" name="Objeto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" y="1130976"/>
                          <a:ext cx="12184669" cy="43674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F32A96A-4469-4F24-AAEA-F7DEE6E36D10}"/>
              </a:ext>
            </a:extLst>
          </p:cNvPr>
          <p:cNvSpPr txBox="1">
            <a:spLocks/>
          </p:cNvSpPr>
          <p:nvPr/>
        </p:nvSpPr>
        <p:spPr>
          <a:xfrm>
            <a:off x="289659" y="5696174"/>
            <a:ext cx="5304318" cy="508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pt-PT" b="1" dirty="0">
                <a:solidFill>
                  <a:srgbClr val="0070C0"/>
                </a:solidFill>
              </a:rPr>
              <a:t>Diagrama detalhado do </a:t>
            </a:r>
            <a:r>
              <a:rPr lang="pt-PT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PT" b="1" dirty="0">
                <a:solidFill>
                  <a:srgbClr val="0070C0"/>
                </a:solidFill>
              </a:rPr>
              <a:t> ao atravessar o canal I0</a:t>
            </a:r>
            <a:endParaRPr lang="en-GB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39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b="1" dirty="0"/>
              <a:t>Hierarquia</a:t>
            </a:r>
            <a:r>
              <a:rPr lang="en-US" b="1" dirty="0"/>
              <a:t> RVfpga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BCC207EB-7C5E-4688-A4B9-1B88E2AA12DB}"/>
              </a:ext>
            </a:extLst>
          </p:cNvPr>
          <p:cNvSpPr txBox="1">
            <a:spLocks/>
          </p:cNvSpPr>
          <p:nvPr/>
        </p:nvSpPr>
        <p:spPr>
          <a:xfrm>
            <a:off x="154265" y="948799"/>
            <a:ext cx="4880268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SweRV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EH1 Core / Core Complex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pt-BR" sz="2000" dirty="0">
                <a:solidFill>
                  <a:sysClr val="windowText" lastClr="000000"/>
                </a:solidFill>
              </a:rPr>
              <a:t>Inclui processador, memória e barramento de interface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SoC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SweRVolfX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pt-BR" sz="2000" dirty="0">
                <a:solidFill>
                  <a:sysClr val="windowText" lastClr="000000"/>
                </a:solidFill>
              </a:rPr>
              <a:t>Versão estendida do SweRVolf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pt-BR" sz="2000" dirty="0">
                <a:solidFill>
                  <a:sysClr val="windowText" lastClr="000000"/>
                </a:solidFill>
              </a:rPr>
              <a:t>Adiciona periféricos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</a:rPr>
              <a:t>Sistema RVfpga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sz="2000" b="1" dirty="0" err="1">
                <a:solidFill>
                  <a:sysClr val="windowText" lastClr="000000"/>
                </a:solidFill>
              </a:rPr>
              <a:t>RVfpgaNexys</a:t>
            </a:r>
            <a:r>
              <a:rPr lang="en-US" sz="2000" b="1" dirty="0">
                <a:solidFill>
                  <a:sysClr val="windowText" lastClr="000000"/>
                </a:solidFill>
              </a:rPr>
              <a:t>:</a:t>
            </a:r>
            <a:r>
              <a:rPr lang="en-US" sz="2000" dirty="0">
                <a:solidFill>
                  <a:sysClr val="windowText" lastClr="000000"/>
                </a:solidFill>
              </a:rPr>
              <a:t> </a:t>
            </a:r>
            <a:r>
              <a:rPr lang="pt-BR" sz="2000" dirty="0">
                <a:solidFill>
                  <a:sysClr val="windowText" lastClr="000000"/>
                </a:solidFill>
              </a:rPr>
              <a:t>SweRVolfX direccionado para hardware (placa FPGA Nexys A7, com memória integrada, relógio, etc.</a:t>
            </a:r>
            <a:r>
              <a:rPr lang="en-US" sz="2000" dirty="0">
                <a:solidFill>
                  <a:sysClr val="windowText" lastClr="000000"/>
                </a:solidFill>
              </a:rPr>
              <a:t>)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sz="2000" b="1" dirty="0" err="1">
                <a:solidFill>
                  <a:sysClr val="windowText" lastClr="000000"/>
                </a:solidFill>
              </a:rPr>
              <a:t>RVfpgaSim</a:t>
            </a:r>
            <a:r>
              <a:rPr lang="en-US" sz="2000" b="1" dirty="0">
                <a:solidFill>
                  <a:sysClr val="windowText" lastClr="000000"/>
                </a:solidFill>
              </a:rPr>
              <a:t>:</a:t>
            </a:r>
            <a:r>
              <a:rPr lang="en-US" sz="2000" dirty="0">
                <a:solidFill>
                  <a:sysClr val="windowText" lastClr="000000"/>
                </a:solidFill>
              </a:rPr>
              <a:t> </a:t>
            </a:r>
            <a:r>
              <a:rPr lang="pt-BR" sz="2000" dirty="0">
                <a:solidFill>
                  <a:sysClr val="windowText" lastClr="000000"/>
                </a:solidFill>
              </a:rPr>
              <a:t>SweRVolfX direccionado para a simulação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endParaRPr lang="en-US" sz="200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E7F7278-F388-495C-92AF-36EE706FA6D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7487" y="986202"/>
          <a:ext cx="5755341" cy="5121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160733" imgH="3707138" progId="Visio.Drawing.15">
                  <p:embed/>
                </p:oleObj>
              </mc:Choice>
              <mc:Fallback>
                <p:oleObj name="Visio" r:id="rId2" imgW="4160733" imgH="3707138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E7F7278-F388-495C-92AF-36EE706FA6D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87" y="986202"/>
                        <a:ext cx="5755341" cy="51212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824313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main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.section .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midccm</a:t>
            </a:r>
            <a:endParaRPr lang="en-GB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A: .space 4000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la t0, A                    # t0 =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t1, 0x2                  # t1 = 2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t2, 1000                 # t2 = 1000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INSERT_NOPS_2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(t0)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INSERT_NOPS_10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INSERT_NOPS_4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t1, (t0)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INSERT_NOPS_10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add t1,t1,t1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add t0,t0,0x04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add t2,t2,-1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INSERT_NOPS_10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t2, zero, REPEAT   # Repeat the loop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905872" y="1999642"/>
            <a:ext cx="7149387" cy="1857585"/>
          </a:xfrm>
          <a:prstGeom prst="arc">
            <a:avLst>
              <a:gd name="adj1" fmla="val 14049287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13: </a:t>
            </a:r>
            <a:r>
              <a:rPr lang="en-US" sz="4000" b="1" dirty="0" err="1"/>
              <a:t>Escritas</a:t>
            </a:r>
            <a:r>
              <a:rPr lang="en-US" sz="4000" b="1" dirty="0"/>
              <a:t> – </a:t>
            </a:r>
            <a:r>
              <a:rPr lang="en-US" sz="4000" b="1" dirty="0" err="1"/>
              <a:t>Programa</a:t>
            </a:r>
            <a:r>
              <a:rPr lang="en-US" sz="4000" b="1" dirty="0"/>
              <a:t> de </a:t>
            </a:r>
            <a:r>
              <a:rPr lang="en-US" sz="4000" b="1" dirty="0" err="1"/>
              <a:t>Exemplo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200943686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13: </a:t>
            </a:r>
            <a:r>
              <a:rPr lang="en-US" sz="4000" b="1" dirty="0" err="1"/>
              <a:t>Escrita</a:t>
            </a:r>
            <a:r>
              <a:rPr lang="en-US" sz="4000" b="1" dirty="0"/>
              <a:t> de </a:t>
            </a:r>
            <a:r>
              <a:rPr lang="en-US" sz="4000" b="1" dirty="0" err="1"/>
              <a:t>Baixa-Latência</a:t>
            </a:r>
            <a:r>
              <a:rPr lang="en-US" sz="4000" b="1" dirty="0"/>
              <a:t> – </a:t>
            </a:r>
            <a:r>
              <a:rPr lang="en-US" sz="4000" b="1" dirty="0" err="1"/>
              <a:t>Simulação</a:t>
            </a:r>
            <a:endParaRPr lang="en-US" sz="40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2" y="1058677"/>
            <a:ext cx="11992420" cy="503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998517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13: </a:t>
            </a:r>
            <a:r>
              <a:rPr lang="en-US" sz="3200" b="1" dirty="0" err="1"/>
              <a:t>Escrita</a:t>
            </a:r>
            <a:r>
              <a:rPr lang="en-US" sz="3200" b="1" dirty="0"/>
              <a:t> de </a:t>
            </a:r>
            <a:r>
              <a:rPr lang="en-US" sz="3200" b="1" dirty="0" err="1"/>
              <a:t>Baixa-Latência</a:t>
            </a:r>
            <a:r>
              <a:rPr lang="en-US" sz="3200" b="1" dirty="0"/>
              <a:t> – pipeline do </a:t>
            </a:r>
            <a:r>
              <a:rPr lang="en-US" sz="3200" b="1" dirty="0" err="1"/>
              <a:t>SweRV</a:t>
            </a:r>
            <a:r>
              <a:rPr lang="en-US" sz="3200" b="1" dirty="0"/>
              <a:t> EH1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601776"/>
              </p:ext>
            </p:extLst>
          </p:nvPr>
        </p:nvGraphicFramePr>
        <p:xfrm>
          <a:off x="195130" y="881738"/>
          <a:ext cx="11790042" cy="539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8879155" imgH="45148532" progId="Visio.Drawing.15">
                  <p:embed/>
                </p:oleObj>
              </mc:Choice>
              <mc:Fallback>
                <p:oleObj name="Visio" r:id="rId2" imgW="98879155" imgH="45148532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30" y="881738"/>
                        <a:ext cx="11790042" cy="5398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1290055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12370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400" b="1" dirty="0" err="1">
                <a:solidFill>
                  <a:srgbClr val="0070C0"/>
                </a:solidFill>
              </a:rPr>
              <a:t>Ciclo</a:t>
            </a:r>
            <a:r>
              <a:rPr lang="en-GB" sz="2400" b="1" dirty="0">
                <a:solidFill>
                  <a:srgbClr val="0070C0"/>
                </a:solidFill>
              </a:rPr>
              <a:t> i:</a:t>
            </a:r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b="1" dirty="0"/>
              <a:t>Decode: </a:t>
            </a:r>
            <a:r>
              <a:rPr lang="en-GB" sz="2400" dirty="0" err="1"/>
              <a:t>gera</a:t>
            </a:r>
            <a:r>
              <a:rPr lang="en-GB" sz="2400" dirty="0"/>
              <a:t> </a:t>
            </a:r>
            <a:r>
              <a:rPr lang="en-GB" sz="2400" dirty="0" err="1"/>
              <a:t>os</a:t>
            </a:r>
            <a:r>
              <a:rPr lang="en-GB" sz="2400" b="1" dirty="0"/>
              <a:t> </a:t>
            </a:r>
            <a:r>
              <a:rPr lang="en-GB" sz="2400" b="1" dirty="0" err="1"/>
              <a:t>sinais</a:t>
            </a:r>
            <a:r>
              <a:rPr lang="en-GB" sz="2400" b="1" dirty="0"/>
              <a:t> de </a:t>
            </a:r>
            <a:r>
              <a:rPr lang="en-GB" sz="2400" b="1" dirty="0" err="1"/>
              <a:t>controlo</a:t>
            </a:r>
            <a:r>
              <a:rPr lang="en-GB" sz="2400" b="1" dirty="0"/>
              <a:t> </a:t>
            </a:r>
            <a:r>
              <a:rPr lang="en-GB" sz="2400" dirty="0"/>
              <a:t>e </a:t>
            </a:r>
            <a:r>
              <a:rPr lang="en-GB" sz="2400" dirty="0" err="1"/>
              <a:t>lê</a:t>
            </a:r>
            <a:r>
              <a:rPr lang="en-GB" sz="2400" dirty="0"/>
              <a:t> </a:t>
            </a:r>
            <a:r>
              <a:rPr lang="en-GB" sz="2400" dirty="0" err="1"/>
              <a:t>os</a:t>
            </a:r>
            <a:r>
              <a:rPr lang="en-GB" sz="2400" dirty="0"/>
              <a:t> </a:t>
            </a:r>
            <a:r>
              <a:rPr lang="en-GB" sz="2400" b="1" dirty="0" err="1"/>
              <a:t>operandos</a:t>
            </a:r>
            <a:r>
              <a:rPr lang="en-GB" sz="2400" dirty="0"/>
              <a:t>:</a:t>
            </a:r>
          </a:p>
          <a:p>
            <a:pPr lvl="1"/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t0</a:t>
            </a:r>
            <a:r>
              <a:rPr lang="en-GB" sz="1800" dirty="0"/>
              <a:t> = 0xF004000C</a:t>
            </a:r>
          </a:p>
          <a:p>
            <a:pPr lvl="1"/>
            <a:r>
              <a:rPr lang="en-GB" sz="1800" dirty="0"/>
              <a:t>Offset = 0x000</a:t>
            </a:r>
          </a:p>
          <a:p>
            <a:pPr lvl="1"/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t1</a:t>
            </a:r>
            <a:r>
              <a:rPr lang="en-GB" sz="1800" dirty="0"/>
              <a:t> = 0x10</a:t>
            </a:r>
            <a:endParaRPr lang="es-ES" sz="1800" dirty="0"/>
          </a:p>
          <a:p>
            <a:pPr lvl="0"/>
            <a:endParaRPr lang="en-GB" sz="2400" b="1" dirty="0"/>
          </a:p>
          <a:p>
            <a:pPr lvl="0"/>
            <a:r>
              <a:rPr lang="en-GB" sz="2400" b="1" dirty="0" err="1">
                <a:solidFill>
                  <a:srgbClr val="0070C0"/>
                </a:solidFill>
              </a:rPr>
              <a:t>Ciclo</a:t>
            </a:r>
            <a:r>
              <a:rPr lang="en-GB" sz="2400" b="1" dirty="0">
                <a:solidFill>
                  <a:srgbClr val="0070C0"/>
                </a:solidFill>
              </a:rPr>
              <a:t> i+1:</a:t>
            </a:r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b="1" dirty="0"/>
              <a:t>DC1</a:t>
            </a:r>
            <a:r>
              <a:rPr lang="en-GB" sz="2400" dirty="0"/>
              <a:t>:</a:t>
            </a:r>
          </a:p>
          <a:p>
            <a:pPr lvl="1"/>
            <a:r>
              <a:rPr lang="en-GB" sz="1800" dirty="0" err="1"/>
              <a:t>Calcula</a:t>
            </a:r>
            <a:r>
              <a:rPr lang="en-GB" sz="1800" dirty="0"/>
              <a:t> o </a:t>
            </a:r>
            <a:r>
              <a:rPr lang="en-GB" sz="1800" dirty="0" err="1"/>
              <a:t>endereço</a:t>
            </a:r>
            <a:r>
              <a:rPr lang="en-GB" sz="1800" dirty="0"/>
              <a:t> : 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full_addr_dc1</a:t>
            </a:r>
            <a:r>
              <a:rPr lang="en-GB" sz="1800" dirty="0"/>
              <a:t> = 0xF004000C</a:t>
            </a:r>
          </a:p>
          <a:p>
            <a:endParaRPr lang="en-GB" sz="2400" b="1" dirty="0"/>
          </a:p>
          <a:p>
            <a:r>
              <a:rPr lang="en-GB" sz="2400" b="1" dirty="0" err="1">
                <a:solidFill>
                  <a:srgbClr val="0070C0"/>
                </a:solidFill>
              </a:rPr>
              <a:t>Ciclo</a:t>
            </a:r>
            <a:r>
              <a:rPr lang="en-GB" sz="2400" b="1" dirty="0">
                <a:solidFill>
                  <a:srgbClr val="0070C0"/>
                </a:solidFill>
              </a:rPr>
              <a:t> i+6:	</a:t>
            </a:r>
            <a:r>
              <a:rPr lang="en-GB" sz="2400" b="1" dirty="0" err="1">
                <a:solidFill>
                  <a:srgbClr val="0070C0"/>
                </a:solidFill>
              </a:rPr>
              <a:t>Escrita</a:t>
            </a:r>
            <a:r>
              <a:rPr lang="en-GB" sz="2400" b="1" dirty="0">
                <a:solidFill>
                  <a:srgbClr val="0070C0"/>
                </a:solidFill>
              </a:rPr>
              <a:t> </a:t>
            </a:r>
            <a:r>
              <a:rPr lang="en-GB" sz="2400" b="1" dirty="0"/>
              <a:t>DCCM</a:t>
            </a:r>
            <a:r>
              <a:rPr lang="en-GB" sz="2400" dirty="0"/>
              <a:t>:</a:t>
            </a:r>
          </a:p>
          <a:p>
            <a:pPr lvl="1"/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dccm_wr_addr</a:t>
            </a:r>
            <a:r>
              <a:rPr lang="en-GB" sz="1800" dirty="0"/>
              <a:t> = 0x000C</a:t>
            </a:r>
          </a:p>
          <a:p>
            <a:pPr lvl="1"/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dccm_wr_data</a:t>
            </a:r>
            <a:r>
              <a:rPr lang="en-GB" sz="1800" dirty="0"/>
              <a:t> = 0x10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13: </a:t>
            </a:r>
            <a:r>
              <a:rPr lang="pt-PT" sz="4000" b="1" dirty="0"/>
              <a:t>Análise Básica da Escrita - Simulação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00677539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990598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PT" dirty="0"/>
              <a:t>A figura no diapositivo seguinte mostra o caminho principal que a instrução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PT" dirty="0"/>
              <a:t> percorre para ler a Memória Principal</a:t>
            </a:r>
            <a:r>
              <a:rPr lang="en-GB" dirty="0"/>
              <a:t>.</a:t>
            </a:r>
          </a:p>
          <a:p>
            <a:pPr lvl="0"/>
            <a:r>
              <a:rPr lang="pt-PT" dirty="0"/>
              <a:t>O processador deve parar à espera de dados da Memória Externa</a:t>
            </a:r>
            <a:r>
              <a:rPr lang="en-GB" dirty="0"/>
              <a:t>.</a:t>
            </a:r>
          </a:p>
          <a:p>
            <a:pPr lvl="0"/>
            <a:r>
              <a:rPr lang="pt-PT" dirty="0"/>
              <a:t>A Memória Externa é acedida através do barramento AXI, que fornece o endereço ao controlador DRAM Lite e, alguns ciclos mais tarde, alinha e envia os dados pedidos para a etapa DC3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O multiplexer 2:1 </a:t>
            </a:r>
            <a:r>
              <a:rPr lang="pt-PT" dirty="0"/>
              <a:t>na etapa DC3 seleciona os dados provenientes da Memória Externa, em vez dos dados provenientes do DCCM</a:t>
            </a:r>
            <a:r>
              <a:rPr lang="en-GB" dirty="0"/>
              <a:t>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13: </a:t>
            </a:r>
            <a:r>
              <a:rPr lang="pt-PT" sz="4000" b="1" dirty="0"/>
              <a:t>Leitura da Memória Externa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244480696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ángulo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aphicFrame>
          <p:nvGraphicFramePr>
            <p:cNvPr id="11" name="Objeto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59529"/>
                </p:ext>
              </p:extLst>
            </p:nvPr>
          </p:nvGraphicFramePr>
          <p:xfrm>
            <a:off x="43543" y="32658"/>
            <a:ext cx="12100247" cy="67491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64274784" imgH="35870993" progId="Visio.Drawing.15">
                    <p:embed/>
                  </p:oleObj>
                </mc:Choice>
                <mc:Fallback>
                  <p:oleObj name="Visio" r:id="rId2" imgW="64274784" imgH="35870993" progId="Visio.Drawing.15">
                    <p:embed/>
                    <p:pic>
                      <p:nvPicPr>
                        <p:cNvPr id="11" name="Objeto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43" y="32658"/>
                          <a:ext cx="12100247" cy="674914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79465251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main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.data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D: .word 3,5,6,8,7,10,12,2,1,4,11,9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 t2, 0x020</a:t>
            </a:r>
          </a:p>
          <a:p>
            <a:pPr marL="0" indent="0">
              <a:buNone/>
            </a:pP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csrrs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0x7F9, t2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la t4, D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12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INSERT_NOPS_1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t3, (t4)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t5, t5, -1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INSERT_NOPS_10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t6, t3, t6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t4, t4, 4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INSERT_NOPS_9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t5, zero, REPEAT    # Repeat the loop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318042" y="2631014"/>
            <a:ext cx="7149387" cy="1857585"/>
          </a:xfrm>
          <a:prstGeom prst="arc">
            <a:avLst>
              <a:gd name="adj1" fmla="val 12326206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13: </a:t>
            </a:r>
            <a:r>
              <a:rPr lang="pt-PT" sz="3600" b="1" dirty="0"/>
              <a:t>Memória Externa - Programa de Exemplo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75953209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13: </a:t>
            </a:r>
            <a:r>
              <a:rPr lang="pt-PT" b="1" dirty="0"/>
              <a:t>Memória Externa - Simulação</a:t>
            </a:r>
            <a:endParaRPr lang="en-US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6" y="1439812"/>
            <a:ext cx="12119848" cy="340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9972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03510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PT" sz="2400" dirty="0"/>
              <a:t>No andar de </a:t>
            </a:r>
            <a:r>
              <a:rPr lang="pt-PT" sz="2400" dirty="0" err="1"/>
              <a:t>Decode</a:t>
            </a:r>
            <a:r>
              <a:rPr lang="pt-PT" sz="2400" dirty="0"/>
              <a:t>, o endereço, que na quarta iteração do exemplo é </a:t>
            </a:r>
            <a:r>
              <a:rPr lang="en-GB" sz="2400" dirty="0"/>
              <a:t>0x00002204.</a:t>
            </a:r>
          </a:p>
          <a:p>
            <a:pPr lvl="0"/>
            <a:r>
              <a:rPr lang="pt-PT" sz="2400" dirty="0"/>
              <a:t>Depois, o endereço é enviado para a memória externa através do barramento AXI</a:t>
            </a:r>
            <a:r>
              <a:rPr lang="en-GB" sz="2400" dirty="0"/>
              <a:t>: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lsu_axi_arvalid</a:t>
            </a:r>
            <a:r>
              <a:rPr lang="en-GB" sz="2000" dirty="0"/>
              <a:t> = 1 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lsu_axi_araddr</a:t>
            </a:r>
            <a:r>
              <a:rPr lang="en-GB" sz="2000" dirty="0"/>
              <a:t> = 0x00002200</a:t>
            </a:r>
          </a:p>
          <a:p>
            <a:r>
              <a:rPr lang="pt-PT" sz="2400" dirty="0"/>
              <a:t>Alguns ciclos mais tarde, a memória externa devolve dados de 64 bits lidos através do barramento AXI</a:t>
            </a:r>
            <a:endParaRPr lang="en-GB" sz="2400" dirty="0"/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lsu_axi_rdata</a:t>
            </a:r>
            <a:r>
              <a:rPr lang="en-GB" sz="2000" dirty="0"/>
              <a:t> = 0x0000000800000006 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lsu_axi_rvalid</a:t>
            </a:r>
            <a:r>
              <a:rPr lang="en-GB" sz="2000" dirty="0"/>
              <a:t> = 1</a:t>
            </a:r>
          </a:p>
          <a:p>
            <a:r>
              <a:rPr lang="pt-PT" sz="2400" dirty="0"/>
              <a:t>Finalmente, os dados de 32 bits pedidos são extraídos dos dados de 64 bits, inseridos no caminho principal do pipeline, e escritos no Register File</a:t>
            </a:r>
            <a:r>
              <a:rPr lang="en-GB" sz="2400" dirty="0"/>
              <a:t>.</a:t>
            </a:r>
            <a:endParaRPr lang="en-GB" sz="1600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13: </a:t>
            </a:r>
            <a:r>
              <a:rPr lang="pt-PT" b="1" dirty="0"/>
              <a:t>Memória Externa – Análise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22069634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13: </a:t>
            </a:r>
            <a:r>
              <a:rPr lang="en-US" b="1" dirty="0" err="1"/>
              <a:t>Tarefas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29898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TAREFA</a:t>
            </a:r>
            <a:r>
              <a:rPr lang="en-US" sz="2000" dirty="0"/>
              <a:t>. </a:t>
            </a:r>
            <a:r>
              <a:rPr lang="pt-BR" sz="2000" dirty="0"/>
              <a:t>Incluir o sinal lsu_p na simulação da Figura 4 e analisar os seus bits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. </a:t>
            </a:r>
            <a:r>
              <a:rPr lang="pt-BR" sz="2000" dirty="0"/>
              <a:t>Analisar no código Verilog o caminho seguido pelas duas entradas da LSU</a:t>
            </a:r>
            <a:r>
              <a:rPr lang="en-US" sz="2000" dirty="0"/>
              <a:t> (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exu_lsu_rs1_d </a:t>
            </a:r>
            <a:r>
              <a:rPr lang="en-US" sz="2000" dirty="0"/>
              <a:t>e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dec_lsu_offset_d</a:t>
            </a:r>
            <a:r>
              <a:rPr lang="en-US" sz="2000" dirty="0"/>
              <a:t>) </a:t>
            </a:r>
            <a:r>
              <a:rPr lang="pt-BR" sz="2000" dirty="0"/>
              <a:t>das origens onde são provenientes</a:t>
            </a:r>
            <a:r>
              <a:rPr lang="en-US" sz="2000" dirty="0"/>
              <a:t>. </a:t>
            </a:r>
            <a:r>
              <a:rPr lang="pt-BR" sz="2000" dirty="0"/>
              <a:t>Este processo envolve vários módulos</a:t>
            </a:r>
            <a:r>
              <a:rPr lang="en-US" sz="2000" dirty="0"/>
              <a:t>: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dec</a:t>
            </a:r>
            <a:r>
              <a:rPr lang="en-US" sz="2000" dirty="0"/>
              <a:t>,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exu</a:t>
            </a:r>
            <a:r>
              <a:rPr lang="en-US" sz="2000" dirty="0"/>
              <a:t>,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. </a:t>
            </a:r>
            <a:r>
              <a:rPr lang="pt-BR" sz="2000" dirty="0"/>
              <a:t>Analise a implementação dos dois somadores do andar DC1, que estão instanciados no módulo</a:t>
            </a:r>
            <a:r>
              <a:rPr lang="en-US" sz="2000" dirty="0"/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lsu_lsc_ctl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. </a:t>
            </a:r>
            <a:r>
              <a:rPr lang="pt-BR" sz="2000" dirty="0"/>
              <a:t>No programa da Figura 2, experimente diferentes tamanhos de acesso (byte, half-word) e acessos não alinhados. Para isso, altere o deslocamento ou o tipo de acesso de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BR" sz="2000" dirty="0"/>
              <a:t> para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lb</a:t>
            </a:r>
            <a:r>
              <a:rPr lang="pt-BR" sz="2000" dirty="0"/>
              <a:t> (load byte) ou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lh</a:t>
            </a:r>
            <a:r>
              <a:rPr lang="pt-BR" sz="2000" dirty="0"/>
              <a:t> (load half-word). Por exemplo, se alterar o </a:t>
            </a:r>
            <a:r>
              <a:rPr lang="pt-BR" sz="2000" i="1" dirty="0"/>
              <a:t>offset</a:t>
            </a:r>
            <a:r>
              <a:rPr lang="pt-BR" sz="2000" dirty="0"/>
              <a:t> de 4 para 3, a instrução load word efectua um acesso não alinhado aos 32 bits que começam no endereço 0xF0040003, como mostra a Figura 8. Analisar o valor dos sinais</a:t>
            </a:r>
            <a:r>
              <a:rPr lang="en-US" sz="2000" dirty="0"/>
              <a:t>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lsu_addr_dc1[31:0</a:t>
            </a:r>
            <a:r>
              <a:rPr lang="en-US" sz="2000" dirty="0"/>
              <a:t>] (</a:t>
            </a:r>
            <a:r>
              <a:rPr lang="en-US" sz="2000" dirty="0" err="1"/>
              <a:t>ou</a:t>
            </a:r>
            <a:r>
              <a:rPr lang="en-US" sz="2000" dirty="0"/>
              <a:t>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full_addr_dc1[31:0</a:t>
            </a:r>
            <a:r>
              <a:rPr lang="en-US" sz="2000" dirty="0"/>
              <a:t>]) e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end_addr_dc1[31:0</a:t>
            </a:r>
            <a:r>
              <a:rPr lang="en-US" sz="2000" dirty="0"/>
              <a:t>] </a:t>
            </a:r>
            <a:r>
              <a:rPr lang="en-US" sz="2000" dirty="0" err="1"/>
              <a:t>nas</a:t>
            </a:r>
            <a:r>
              <a:rPr lang="en-US" sz="2000" dirty="0"/>
              <a:t> </a:t>
            </a:r>
            <a:r>
              <a:rPr lang="en-US" sz="2000" dirty="0" err="1"/>
              <a:t>diferentes</a:t>
            </a:r>
            <a:r>
              <a:rPr lang="en-US" sz="2000" dirty="0"/>
              <a:t> </a:t>
            </a:r>
            <a:r>
              <a:rPr lang="en-US" sz="2000" dirty="0" err="1"/>
              <a:t>situações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. </a:t>
            </a:r>
            <a:r>
              <a:rPr lang="pt-BR" sz="2000" dirty="0"/>
              <a:t>Analisar as escritas não alinhadas com o DCCM, bem como as escritas de palavras menores</a:t>
            </a:r>
            <a:r>
              <a:rPr lang="en-US" sz="2000" dirty="0"/>
              <a:t>: </a:t>
            </a:r>
            <a:r>
              <a:rPr lang="en-US" sz="2000" i="1" dirty="0"/>
              <a:t>store byte</a:t>
            </a:r>
            <a:r>
              <a:rPr lang="en-US" sz="2000" dirty="0"/>
              <a:t> (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sb</a:t>
            </a:r>
            <a:r>
              <a:rPr lang="en-US" sz="2000" dirty="0"/>
              <a:t>) </a:t>
            </a:r>
            <a:r>
              <a:rPr lang="en-US" sz="2000" dirty="0" err="1"/>
              <a:t>ou</a:t>
            </a:r>
            <a:r>
              <a:rPr lang="en-US" sz="2000" dirty="0"/>
              <a:t> </a:t>
            </a:r>
            <a:r>
              <a:rPr lang="en-US" sz="2000" i="1" dirty="0"/>
              <a:t>store half-word</a:t>
            </a:r>
            <a:r>
              <a:rPr lang="en-US" sz="2000" dirty="0"/>
              <a:t> 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</a:t>
            </a:r>
            <a:r>
              <a:rPr lang="en-US" sz="2000" dirty="0"/>
              <a:t>).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. </a:t>
            </a:r>
            <a:r>
              <a:rPr lang="pt-BR" sz="2000" dirty="0"/>
              <a:t>Também pode ser interessante analisar a implementação do barramento AXI para aceder ao controlador DRAM, para o qual pode inspeccionar o módulo</a:t>
            </a:r>
            <a:r>
              <a:rPr lang="en-US" sz="2000" dirty="0"/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lsu_bus_intf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49986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/>
              <a:t>Hierarquia RVfpga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84559"/>
              </p:ext>
            </p:extLst>
          </p:nvPr>
        </p:nvGraphicFramePr>
        <p:xfrm>
          <a:off x="478463" y="950104"/>
          <a:ext cx="11355572" cy="5149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96">
                  <a:extLst>
                    <a:ext uri="{9D8B030D-6E8A-4147-A177-3AD203B41FA5}">
                      <a16:colId xmlns:a16="http://schemas.microsoft.com/office/drawing/2014/main" val="230221091"/>
                    </a:ext>
                  </a:extLst>
                </a:gridCol>
                <a:gridCol w="8890976">
                  <a:extLst>
                    <a:ext uri="{9D8B030D-6E8A-4147-A177-3AD203B41FA5}">
                      <a16:colId xmlns:a16="http://schemas.microsoft.com/office/drawing/2014/main" val="1872086212"/>
                    </a:ext>
                  </a:extLst>
                </a:gridCol>
              </a:tblGrid>
              <a:tr h="391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Nome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Descrição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9359454"/>
                  </a:ext>
                </a:extLst>
              </a:tr>
              <a:tr h="783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SweRV</a:t>
                      </a:r>
                      <a:r>
                        <a:rPr lang="en-GB" sz="2400" dirty="0">
                          <a:effectLst/>
                        </a:rPr>
                        <a:t> EH1 Core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 dirty="0">
                          <a:effectLst/>
                        </a:rPr>
                        <a:t>Núcleo comercial de código aberto RISC-V desenvolvido pela Western Digital </a:t>
                      </a:r>
                      <a:r>
                        <a:rPr lang="en-GB" sz="2000" dirty="0">
                          <a:effectLst/>
                        </a:rPr>
                        <a:t>(</a:t>
                      </a:r>
                      <a:r>
                        <a:rPr lang="en-GB" sz="2000" u="sng" dirty="0">
                          <a:effectLst/>
                          <a:hlinkClick r:id="rId2"/>
                        </a:rPr>
                        <a:t>https://github.com/chipsalliance/Cores-SweRV</a:t>
                      </a:r>
                      <a:r>
                        <a:rPr lang="en-GB" sz="2000" dirty="0">
                          <a:effectLst/>
                        </a:rPr>
                        <a:t>).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468256840"/>
                  </a:ext>
                </a:extLst>
              </a:tr>
              <a:tr h="1174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SweRV</a:t>
                      </a:r>
                      <a:r>
                        <a:rPr lang="en-GB" sz="2400" dirty="0">
                          <a:effectLst/>
                        </a:rPr>
                        <a:t> EH1 Core Complex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SweRV</a:t>
                      </a:r>
                      <a:r>
                        <a:rPr lang="en-GB" sz="2000" dirty="0">
                          <a:effectLst/>
                        </a:rPr>
                        <a:t> EH1 core </a:t>
                      </a:r>
                      <a:r>
                        <a:rPr lang="pt-PT" sz="2000" dirty="0">
                          <a:effectLst/>
                        </a:rPr>
                        <a:t>com memória adicional (ICCM, DCCM, e cache de instruções), controlador de interrupção programável (PIC), interfaces de barramentos, e unidade de depuração</a:t>
                      </a:r>
                      <a:r>
                        <a:rPr lang="en-GB" sz="2000" dirty="0">
                          <a:effectLst/>
                        </a:rPr>
                        <a:t> (</a:t>
                      </a:r>
                      <a:r>
                        <a:rPr lang="en-GB" sz="2000" u="sng" dirty="0">
                          <a:effectLst/>
                          <a:hlinkClick r:id="rId2"/>
                        </a:rPr>
                        <a:t>https://github.com/chipsalliance/Cores-SweRV</a:t>
                      </a:r>
                      <a:r>
                        <a:rPr lang="en-GB" sz="2000" dirty="0">
                          <a:effectLst/>
                        </a:rPr>
                        <a:t>).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95222721"/>
                  </a:ext>
                </a:extLst>
              </a:tr>
              <a:tr h="2799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SweRVolfX</a:t>
                      </a:r>
                      <a:endParaRPr lang="en-GB" sz="2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(Extended </a:t>
                      </a:r>
                      <a:r>
                        <a:rPr lang="en-GB" sz="2400" dirty="0" err="1">
                          <a:effectLst/>
                        </a:rPr>
                        <a:t>SweRVolf</a:t>
                      </a:r>
                      <a:r>
                        <a:rPr lang="en-GB" sz="2400" dirty="0">
                          <a:effectLst/>
                        </a:rPr>
                        <a:t>)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 dirty="0" err="1">
                          <a:effectLst/>
                        </a:rPr>
                        <a:t>System</a:t>
                      </a:r>
                      <a:r>
                        <a:rPr lang="pt-PT" sz="2000" dirty="0">
                          <a:effectLst/>
                        </a:rPr>
                        <a:t>-</a:t>
                      </a:r>
                      <a:r>
                        <a:rPr lang="pt-PT" sz="2000" dirty="0" err="1">
                          <a:effectLst/>
                        </a:rPr>
                        <a:t>on</a:t>
                      </a:r>
                      <a:r>
                        <a:rPr lang="pt-PT" sz="2000" dirty="0">
                          <a:effectLst/>
                        </a:rPr>
                        <a:t>-a-Chip utilizado no curso de </a:t>
                      </a:r>
                      <a:r>
                        <a:rPr lang="pt-PT" sz="2000" dirty="0" err="1">
                          <a:effectLst/>
                        </a:rPr>
                        <a:t>RVfpga</a:t>
                      </a:r>
                      <a:r>
                        <a:rPr lang="pt-PT" sz="2000" dirty="0">
                          <a:effectLst/>
                        </a:rPr>
                        <a:t>. É uma extensão do </a:t>
                      </a:r>
                      <a:r>
                        <a:rPr lang="pt-PT" sz="2000" dirty="0" err="1">
                          <a:effectLst/>
                        </a:rPr>
                        <a:t>SweRVolf</a:t>
                      </a:r>
                      <a:r>
                        <a:rPr lang="en-GB" sz="2000" dirty="0">
                          <a:effectLst/>
                        </a:rPr>
                        <a:t>.</a:t>
                      </a:r>
                      <a:endParaRPr lang="es-ES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u="sng" dirty="0" err="1">
                          <a:effectLst/>
                        </a:rPr>
                        <a:t>SweRVolf</a:t>
                      </a:r>
                      <a:r>
                        <a:rPr lang="en-GB" sz="2000" dirty="0">
                          <a:effectLst/>
                        </a:rPr>
                        <a:t> (</a:t>
                      </a:r>
                      <a:r>
                        <a:rPr lang="en-GB" sz="20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2000" dirty="0">
                          <a:effectLst/>
                        </a:rPr>
                        <a:t>): </a:t>
                      </a:r>
                      <a:r>
                        <a:rPr lang="pt-PT" sz="2000" dirty="0">
                          <a:effectLst/>
                        </a:rPr>
                        <a:t>Um </a:t>
                      </a:r>
                      <a:r>
                        <a:rPr lang="pt-PT" sz="2000" dirty="0" err="1">
                          <a:effectLst/>
                        </a:rPr>
                        <a:t>SoC</a:t>
                      </a:r>
                      <a:r>
                        <a:rPr lang="pt-PT" sz="2000" dirty="0">
                          <a:effectLst/>
                        </a:rPr>
                        <a:t> de código aberto construído em torno do </a:t>
                      </a:r>
                      <a:r>
                        <a:rPr lang="pt-PT" sz="2000" dirty="0" err="1">
                          <a:effectLst/>
                        </a:rPr>
                        <a:t>SweRV</a:t>
                      </a:r>
                      <a:r>
                        <a:rPr lang="pt-PT" sz="2000" dirty="0">
                          <a:effectLst/>
                        </a:rPr>
                        <a:t> EH1 Core </a:t>
                      </a:r>
                      <a:r>
                        <a:rPr lang="pt-PT" sz="2000" dirty="0" err="1">
                          <a:effectLst/>
                        </a:rPr>
                        <a:t>Complex</a:t>
                      </a:r>
                      <a:r>
                        <a:rPr lang="pt-PT" sz="2000" dirty="0">
                          <a:effectLst/>
                        </a:rPr>
                        <a:t>. Adiciona uma ROM de arranque, interface UART, controlador de sistema, interligação (AXI </a:t>
                      </a:r>
                      <a:r>
                        <a:rPr lang="pt-PT" sz="2000" dirty="0" err="1">
                          <a:effectLst/>
                        </a:rPr>
                        <a:t>Interconnect</a:t>
                      </a:r>
                      <a:r>
                        <a:rPr lang="pt-PT" sz="2000" dirty="0">
                          <a:effectLst/>
                        </a:rPr>
                        <a:t>, </a:t>
                      </a:r>
                      <a:r>
                        <a:rPr lang="pt-PT" sz="2000" dirty="0" err="1">
                          <a:effectLst/>
                        </a:rPr>
                        <a:t>Wishbone</a:t>
                      </a:r>
                      <a:r>
                        <a:rPr lang="pt-PT" sz="2000" dirty="0">
                          <a:effectLst/>
                        </a:rPr>
                        <a:t> </a:t>
                      </a:r>
                      <a:r>
                        <a:rPr lang="pt-PT" sz="2000" dirty="0" err="1">
                          <a:effectLst/>
                        </a:rPr>
                        <a:t>Interconnect</a:t>
                      </a:r>
                      <a:r>
                        <a:rPr lang="pt-PT" sz="2000" dirty="0">
                          <a:effectLst/>
                        </a:rPr>
                        <a:t>, e ponte AXI-para-</a:t>
                      </a:r>
                      <a:r>
                        <a:rPr lang="pt-PT" sz="2000" dirty="0" err="1">
                          <a:effectLst/>
                        </a:rPr>
                        <a:t>Wishbone</a:t>
                      </a:r>
                      <a:r>
                        <a:rPr lang="pt-PT" sz="2000" dirty="0">
                          <a:effectLst/>
                        </a:rPr>
                        <a:t>), e um controlador SPI.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2000" dirty="0" err="1">
                          <a:effectLst/>
                        </a:rPr>
                        <a:t>SweRVolfX</a:t>
                      </a:r>
                      <a:r>
                        <a:rPr lang="pt-PT" sz="2000" dirty="0">
                          <a:effectLst/>
                        </a:rPr>
                        <a:t>: Adiciona 4 novos periféricos ao </a:t>
                      </a:r>
                      <a:r>
                        <a:rPr lang="pt-PT" sz="2000" dirty="0" err="1">
                          <a:effectLst/>
                        </a:rPr>
                        <a:t>SweRVolf</a:t>
                      </a:r>
                      <a:r>
                        <a:rPr lang="pt-PT" sz="2000" dirty="0">
                          <a:effectLst/>
                        </a:rPr>
                        <a:t>: um GPIO, um PTC, um SPI adicional e um controlador para os 8 mostradores de 7 segmentos</a:t>
                      </a:r>
                      <a:r>
                        <a:rPr lang="en-GB" sz="2000" dirty="0">
                          <a:effectLst/>
                        </a:rPr>
                        <a:t>.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085648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39032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3437371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14: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Conflitos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Estruturais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4423192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14: </a:t>
            </a:r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81741"/>
            <a:ext cx="11924252" cy="53884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dirty="0"/>
              <a:t>O </a:t>
            </a:r>
            <a:r>
              <a:rPr lang="pt-BR" dirty="0" err="1"/>
              <a:t>Lab</a:t>
            </a:r>
            <a:r>
              <a:rPr lang="pt-BR" dirty="0"/>
              <a:t> 14 ilustra </a:t>
            </a:r>
            <a:r>
              <a:rPr lang="pt-BR" b="1" dirty="0"/>
              <a:t>dois conflitos estruturais </a:t>
            </a:r>
            <a:r>
              <a:rPr lang="pt-BR" dirty="0"/>
              <a:t>(que têm diferentes compensações entre desempenho e custo).</a:t>
            </a:r>
          </a:p>
          <a:p>
            <a:pPr lvl="1">
              <a:defRPr/>
            </a:pPr>
            <a:r>
              <a:rPr lang="pt-BR" sz="2000" b="1" dirty="0"/>
              <a:t>Conflito de unidade: </a:t>
            </a:r>
            <a:r>
              <a:rPr lang="pt-BR" sz="2000" dirty="0"/>
              <a:t>duas instruções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BR" sz="2000" dirty="0"/>
              <a:t> chegam ao andar de Descodificação no mesmo ciclo. O multiplicador é encadeado, pelo que a segunda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BR" sz="2000" dirty="0"/>
              <a:t> é atrasada apenas por um ciclo. O custo do hardware e a degradação do desempenho (apenas um ciclo) são baixos.</a:t>
            </a:r>
          </a:p>
          <a:p>
            <a:pPr lvl="1">
              <a:defRPr/>
            </a:pPr>
            <a:r>
              <a:rPr lang="pt-BR" sz="20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Conflito de portas de escrita no Register File:</a:t>
            </a:r>
            <a:r>
              <a:rPr lang="pt-BR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Três instruções chegam ao andar de </a:t>
            </a:r>
            <a:r>
              <a:rPr lang="pt-BR" sz="20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Writeback</a:t>
            </a:r>
            <a:r>
              <a:rPr lang="pt-BR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no mesmo ciclo, sendo uma delas uma leitura não bloqueante executada vários ciclos antes. O </a:t>
            </a:r>
            <a:r>
              <a:rPr lang="pt-BR" sz="20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</a:t>
            </a:r>
            <a:r>
              <a:rPr lang="pt-BR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EH1 tem três (em vez de duas) portas de escrita. O conflito estrutural é evitado (resultando em nenhuma perda de desempenho), mas tem um elevado custo de hardware devido à porta extra do Register File.</a:t>
            </a:r>
          </a:p>
          <a:p>
            <a:pPr lvl="1">
              <a:defRPr/>
            </a:pPr>
            <a:r>
              <a:rPr lang="pt-BR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Note-se que a instrução </a:t>
            </a:r>
            <a:r>
              <a:rPr lang="pt-BR" sz="2000" dirty="0" err="1">
                <a:solidFill>
                  <a:srgbClr val="00000A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div</a:t>
            </a:r>
            <a:r>
              <a:rPr lang="pt-BR" sz="20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também pode causar conflitos, o que é discutido no Apêndice do laboratório.</a:t>
            </a:r>
          </a:p>
        </p:txBody>
      </p:sp>
    </p:spTree>
    <p:extLst>
      <p:ext uri="{BB962C8B-B14F-4D97-AF65-F5344CB8AC3E}">
        <p14:creationId xmlns:p14="http://schemas.microsoft.com/office/powerpoint/2010/main" val="2136821200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14: </a:t>
            </a:r>
            <a:r>
              <a:rPr lang="pt-PT" sz="3600" b="1" dirty="0"/>
              <a:t>2 Instruções </a:t>
            </a:r>
            <a:r>
              <a:rPr lang="pt-PT" sz="3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3600" b="1" dirty="0"/>
              <a:t> – Programa de Exemplo </a:t>
            </a:r>
            <a:endParaRPr lang="en-US" sz="36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t2, 0xFFFF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0x3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0x2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0x2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0x2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t2, zero, OUT     #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Permanecer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no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ciclo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INSERT_NOPS_9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t0, t3, t4</a:t>
            </a:r>
            <a:r>
              <a:rPr lang="en-GB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# t0 = t3 * t4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t5, t6</a:t>
            </a:r>
            <a:r>
              <a:rPr lang="en-GB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# t1 = t5 * t6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INSERT_NOPS_9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t2, t2, -1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t0, zero, zero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t1, zero, zero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j REPEAT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OUT: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  <a:endParaRPr lang="en-GB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38003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14: </a:t>
            </a:r>
            <a:r>
              <a:rPr lang="pt-PT" sz="4400" b="1" dirty="0"/>
              <a:t>2 Instruções </a:t>
            </a:r>
            <a:r>
              <a:rPr lang="pt-PT" sz="4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4400" b="1" dirty="0"/>
              <a:t> – </a:t>
            </a:r>
            <a:r>
              <a:rPr lang="en-US" b="1" dirty="0" err="1"/>
              <a:t>Simulação</a:t>
            </a:r>
            <a:endParaRPr lang="en-US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72" y="1110339"/>
            <a:ext cx="11975058" cy="478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0546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186543"/>
            <a:ext cx="11677320" cy="48550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</a:t>
            </a:r>
            <a:r>
              <a:rPr lang="en-GB" sz="2000" dirty="0">
                <a:solidFill>
                  <a:srgbClr val="0070C0"/>
                </a:solidFill>
              </a:rPr>
              <a:t>: </a:t>
            </a:r>
            <a:r>
              <a:rPr lang="pt-PT" sz="2000" dirty="0"/>
              <a:t>As duas instruções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chegam ao andar de Descodificação no mesmo ciclo. Um Conflito Estrutural impede que a segunda instrução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avance</a:t>
            </a:r>
            <a:r>
              <a:rPr lang="en-GB" sz="2000" dirty="0"/>
              <a:t>.</a:t>
            </a:r>
            <a:endParaRPr lang="es-ES" sz="2000" dirty="0"/>
          </a:p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i+1</a:t>
            </a:r>
            <a:r>
              <a:rPr lang="en-GB" sz="2000" dirty="0">
                <a:solidFill>
                  <a:srgbClr val="0070C0"/>
                </a:solidFill>
              </a:rPr>
              <a:t>: </a:t>
            </a:r>
            <a:r>
              <a:rPr lang="pt-PT" sz="2000" dirty="0"/>
              <a:t>A primeira instrução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executa no primeiro andar do multiplicador encadeado (M1), enquanto a segunda instrução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espera no andar de Decodificação</a:t>
            </a:r>
            <a:r>
              <a:rPr lang="en-GB" sz="2000" dirty="0"/>
              <a:t>.</a:t>
            </a:r>
            <a:endParaRPr lang="es-ES" sz="2000" dirty="0"/>
          </a:p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i+2</a:t>
            </a:r>
            <a:r>
              <a:rPr lang="en-GB" sz="2000" dirty="0">
                <a:solidFill>
                  <a:srgbClr val="0070C0"/>
                </a:solidFill>
              </a:rPr>
              <a:t>: </a:t>
            </a:r>
            <a:r>
              <a:rPr lang="pt-PT" sz="2000" dirty="0"/>
              <a:t>A primeira instrução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executa no segundo andar do multiplicador encadeado (M2) e a segunda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executa na primeira etapa (M1</a:t>
            </a:r>
            <a:r>
              <a:rPr lang="en-GB" sz="2000" dirty="0"/>
              <a:t>).</a:t>
            </a:r>
            <a:endParaRPr lang="es-ES" sz="2000" dirty="0"/>
          </a:p>
          <a:p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i+3</a:t>
            </a:r>
            <a:r>
              <a:rPr lang="en-GB" sz="2000" dirty="0">
                <a:solidFill>
                  <a:srgbClr val="0070C0"/>
                </a:solidFill>
              </a:rPr>
              <a:t>: </a:t>
            </a:r>
            <a:r>
              <a:rPr lang="pt-PT" sz="2000" dirty="0"/>
              <a:t>A primeira instrução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obtém o resultado </a:t>
            </a:r>
            <a:r>
              <a:rPr lang="en-GB" sz="2000" dirty="0"/>
              <a:t>: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en-GB" sz="2000" dirty="0"/>
              <a:t> = 0x6.</a:t>
            </a:r>
            <a:endParaRPr lang="es-ES" sz="2000" dirty="0"/>
          </a:p>
          <a:p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i+4</a:t>
            </a:r>
            <a:r>
              <a:rPr lang="en-GB" sz="2000" dirty="0">
                <a:solidFill>
                  <a:srgbClr val="0070C0"/>
                </a:solidFill>
              </a:rPr>
              <a:t>:</a:t>
            </a:r>
            <a:r>
              <a:rPr lang="en-GB" sz="2000" dirty="0"/>
              <a:t> </a:t>
            </a:r>
            <a:r>
              <a:rPr lang="pt-PT" sz="2000" dirty="0"/>
              <a:t>A segunda instrução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2000" dirty="0"/>
              <a:t> obtém o resultado </a:t>
            </a:r>
            <a:r>
              <a:rPr lang="en-GB" sz="2000" dirty="0"/>
              <a:t>: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en-GB" sz="2000" dirty="0"/>
              <a:t> = 0x4.</a:t>
            </a:r>
            <a:endParaRPr lang="es-ES" sz="2000" dirty="0"/>
          </a:p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i+6</a:t>
            </a:r>
            <a:r>
              <a:rPr lang="en-GB" sz="2000" dirty="0">
                <a:solidFill>
                  <a:srgbClr val="0070C0"/>
                </a:solidFill>
              </a:rPr>
              <a:t>: </a:t>
            </a:r>
            <a:r>
              <a:rPr lang="pt-PT" sz="2000" dirty="0"/>
              <a:t>O Register File é </a:t>
            </a:r>
            <a:r>
              <a:rPr lang="pt-PT" sz="2000" dirty="0" err="1"/>
              <a:t>actualizado</a:t>
            </a:r>
            <a:r>
              <a:rPr lang="pt-PT" sz="2000" dirty="0"/>
              <a:t> com o resultado da primeira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2000" dirty="0"/>
              <a:t> (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t0</a:t>
            </a:r>
            <a:r>
              <a:rPr lang="en-GB" sz="2000" dirty="0"/>
              <a:t> = 0x6).</a:t>
            </a:r>
            <a:endParaRPr lang="es-ES" sz="2000" dirty="0"/>
          </a:p>
          <a:p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i+7</a:t>
            </a:r>
            <a:r>
              <a:rPr lang="en-GB" sz="2000" dirty="0">
                <a:solidFill>
                  <a:srgbClr val="0070C0"/>
                </a:solidFill>
              </a:rPr>
              <a:t>: </a:t>
            </a:r>
            <a:r>
              <a:rPr lang="pt-PT" sz="2000" dirty="0"/>
              <a:t>O Register File é </a:t>
            </a:r>
            <a:r>
              <a:rPr lang="pt-PT" sz="2000" dirty="0" err="1"/>
              <a:t>actualizado</a:t>
            </a:r>
            <a:r>
              <a:rPr lang="pt-PT" sz="2000" dirty="0"/>
              <a:t> com o resultado da segunda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2000" dirty="0"/>
              <a:t> (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t1</a:t>
            </a:r>
            <a:r>
              <a:rPr lang="en-GB" sz="2000" dirty="0"/>
              <a:t> = 0x4).</a:t>
            </a:r>
            <a:endParaRPr lang="es-ES" sz="2000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14: </a:t>
            </a:r>
            <a:r>
              <a:rPr lang="pt-PT" sz="4400" b="1" dirty="0"/>
              <a:t>2 Instruções </a:t>
            </a:r>
            <a:r>
              <a:rPr lang="pt-PT" sz="4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4400" b="1" dirty="0"/>
              <a:t> – </a:t>
            </a:r>
            <a:r>
              <a:rPr lang="en-US" b="1" dirty="0" err="1"/>
              <a:t>Análise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2610449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14: </a:t>
            </a:r>
            <a:r>
              <a:rPr lang="pt-PT" sz="4400" b="1" dirty="0"/>
              <a:t>2 Instruções </a:t>
            </a:r>
            <a:r>
              <a:rPr lang="pt-PT" sz="4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PT" sz="4400" b="1" dirty="0"/>
              <a:t> –</a:t>
            </a:r>
            <a:r>
              <a:rPr lang="en-US" b="1" dirty="0"/>
              <a:t> </a:t>
            </a:r>
            <a:r>
              <a:rPr lang="en-US" b="1" dirty="0" err="1"/>
              <a:t>Diagrama</a:t>
            </a:r>
            <a:endParaRPr lang="en-US" b="1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623759"/>
              </p:ext>
            </p:extLst>
          </p:nvPr>
        </p:nvGraphicFramePr>
        <p:xfrm>
          <a:off x="129814" y="1251857"/>
          <a:ext cx="11983662" cy="3483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00679350" imgH="29260814" progId="Visio.Drawing.15">
                  <p:embed/>
                </p:oleObj>
              </mc:Choice>
              <mc:Fallback>
                <p:oleObj name="Visio" r:id="rId2" imgW="100679350" imgH="29260814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14" y="1251857"/>
                        <a:ext cx="11983662" cy="3483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2393747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6315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x28, (x29)</a:t>
            </a:r>
            <a:r>
              <a:rPr lang="es-ES" sz="1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x30, x30, -1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x1, x1,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x31, x31,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x3, x3,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x4, x4,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x5, x5,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x6, x6,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x7, x7,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x8, x8,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x9, x9,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x10, x10,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x11, x11,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14: </a:t>
            </a:r>
            <a:r>
              <a:rPr lang="pt-PT" sz="3600" b="1" dirty="0"/>
              <a:t>3 Escritas Simultâneas – Programa de Exemplo</a:t>
            </a:r>
            <a:endParaRPr lang="en-US" sz="3600" b="1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066907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x12, x12,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x13, x13,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x14, x14,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x15, x15,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x16, x16,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x17, x17,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x18, x18,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x19, x19,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x20, x20,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x21, x21,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x22, x22,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x23, x23, 1</a:t>
            </a:r>
            <a:r>
              <a:rPr lang="es-ES" sz="1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x24, x24, 1</a:t>
            </a:r>
            <a:r>
              <a:rPr lang="es-ES" sz="1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7513330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x25, x25,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x26, x26,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x27, x27,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x31, x31,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x3, x3,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x4, x4,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x5, x5,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x6, x6,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x25, x25,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x26, x26,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add x27, x27, 1</a:t>
            </a:r>
            <a:r>
              <a:rPr lang="es-E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x30, zero, REPEAT</a:t>
            </a: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Arco 2"/>
          <p:cNvSpPr/>
          <p:nvPr/>
        </p:nvSpPr>
        <p:spPr>
          <a:xfrm rot="8661836">
            <a:off x="437785" y="2772528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Arco 11"/>
          <p:cNvSpPr/>
          <p:nvPr/>
        </p:nvSpPr>
        <p:spPr>
          <a:xfrm rot="8661836">
            <a:off x="3851544" y="2543749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9848203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38" y="22052"/>
            <a:ext cx="12204538" cy="683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05439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186543"/>
            <a:ext cx="11677320" cy="48550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b="1" dirty="0" err="1">
                <a:solidFill>
                  <a:srgbClr val="0070C0"/>
                </a:solidFill>
              </a:rPr>
              <a:t>Ciclo</a:t>
            </a:r>
            <a:r>
              <a:rPr lang="en-GB" b="1" dirty="0">
                <a:solidFill>
                  <a:srgbClr val="0070C0"/>
                </a:solidFill>
              </a:rPr>
              <a:t> i-17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pt-PT" dirty="0"/>
              <a:t>A instrução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PT" dirty="0"/>
              <a:t> está no andar de Descodificação</a:t>
            </a:r>
            <a:r>
              <a:rPr lang="en-GB" dirty="0"/>
              <a:t>.</a:t>
            </a:r>
            <a:endParaRPr lang="es-ES" dirty="0"/>
          </a:p>
          <a:p>
            <a:r>
              <a:rPr lang="en-GB" b="1" dirty="0" err="1">
                <a:solidFill>
                  <a:srgbClr val="0070C0"/>
                </a:solidFill>
              </a:rPr>
              <a:t>Ciclo</a:t>
            </a:r>
            <a:r>
              <a:rPr lang="en-GB" b="1" dirty="0">
                <a:solidFill>
                  <a:srgbClr val="0070C0"/>
                </a:solidFill>
              </a:rPr>
              <a:t> i-16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pt-PT" dirty="0"/>
              <a:t>O endereço efetivo da memória é calculado e enviado para a Memória Externa através do barramento AXI. A instrução de leitura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load</a:t>
            </a:r>
            <a:r>
              <a:rPr lang="pt-PT" dirty="0"/>
              <a:t> aguarda vários ciclos para que a Memória Externa forneça os dados</a:t>
            </a:r>
            <a:r>
              <a:rPr lang="en-GB" dirty="0"/>
              <a:t>.</a:t>
            </a:r>
            <a:endParaRPr lang="es-ES" dirty="0"/>
          </a:p>
          <a:p>
            <a:r>
              <a:rPr lang="en-GB" b="1" dirty="0" err="1">
                <a:solidFill>
                  <a:srgbClr val="0070C0"/>
                </a:solidFill>
              </a:rPr>
              <a:t>Ciclo</a:t>
            </a:r>
            <a:r>
              <a:rPr lang="en-GB" b="1" dirty="0">
                <a:solidFill>
                  <a:srgbClr val="0070C0"/>
                </a:solidFill>
              </a:rPr>
              <a:t> i-5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pt-PT" dirty="0"/>
              <a:t>As duas instruções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PT" dirty="0"/>
              <a:t> conflituosas são descodificadas</a:t>
            </a:r>
            <a:r>
              <a:rPr lang="en-GB" dirty="0"/>
              <a:t>.</a:t>
            </a:r>
            <a:endParaRPr lang="es-ES" dirty="0"/>
          </a:p>
          <a:p>
            <a:pPr lvl="0"/>
            <a:r>
              <a:rPr lang="en-GB" b="1" dirty="0" err="1">
                <a:solidFill>
                  <a:srgbClr val="0070C0"/>
                </a:solidFill>
              </a:rPr>
              <a:t>Ciclo</a:t>
            </a:r>
            <a:r>
              <a:rPr lang="en-GB" b="1" dirty="0">
                <a:solidFill>
                  <a:srgbClr val="0070C0"/>
                </a:solidFill>
              </a:rPr>
              <a:t> i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pt-PT" dirty="0"/>
              <a:t>A instrução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PT" dirty="0"/>
              <a:t> e as duas instruções </a:t>
            </a:r>
            <a:r>
              <a:rPr lang="pt-PT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PT" dirty="0"/>
              <a:t> em conflito prosseguem para o andar de </a:t>
            </a:r>
            <a:r>
              <a:rPr lang="pt-PT" dirty="0" err="1"/>
              <a:t>Writeback</a:t>
            </a:r>
            <a:r>
              <a:rPr lang="pt-PT" dirty="0"/>
              <a:t>, onde escrevem no Register File, o que é possível porque o ficheiro de registo tem três portas de escrita</a:t>
            </a:r>
            <a:r>
              <a:rPr lang="en-GB" dirty="0"/>
              <a:t>.</a:t>
            </a:r>
            <a:endParaRPr lang="es-E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14: </a:t>
            </a:r>
            <a:r>
              <a:rPr lang="pt-PT" sz="4000" b="1" dirty="0"/>
              <a:t>3 Escritas Simultâneas </a:t>
            </a:r>
            <a:r>
              <a:rPr lang="en-US" sz="4000" b="1" dirty="0"/>
              <a:t>– </a:t>
            </a:r>
            <a:r>
              <a:rPr lang="en-US" sz="4000" b="1" dirty="0" err="1"/>
              <a:t>Análise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035719107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14: </a:t>
            </a:r>
            <a:r>
              <a:rPr lang="pt-PT" sz="4000" b="1" dirty="0"/>
              <a:t>3 Escritas Simultâneas </a:t>
            </a:r>
            <a:r>
              <a:rPr lang="en-US" sz="4000" b="1" dirty="0"/>
              <a:t>– </a:t>
            </a:r>
            <a:r>
              <a:rPr lang="en-US" sz="4000" b="1" dirty="0" err="1"/>
              <a:t>Diagrama</a:t>
            </a:r>
            <a:endParaRPr lang="en-US" sz="4000" b="1" dirty="0"/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925437"/>
              </p:ext>
            </p:extLst>
          </p:nvPr>
        </p:nvGraphicFramePr>
        <p:xfrm>
          <a:off x="935357" y="870856"/>
          <a:ext cx="10276927" cy="538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01336586" imgH="53101735" progId="Visio.Drawing.15">
                  <p:embed/>
                </p:oleObj>
              </mc:Choice>
              <mc:Fallback>
                <p:oleObj name="Visio" r:id="rId2" imgW="101336586" imgH="53101735" progId="Visio.Drawing.15">
                  <p:embed/>
                  <p:pic>
                    <p:nvPicPr>
                      <p:cNvPr id="7" name="Obje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357" y="870856"/>
                        <a:ext cx="10276927" cy="53880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4772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/>
              <a:t>Hierarquia </a:t>
            </a:r>
            <a:r>
              <a:rPr lang="pt-BR" b="1" dirty="0" err="1"/>
              <a:t>RVfpga</a:t>
            </a:r>
            <a:endParaRPr lang="pt-BR" b="1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934485"/>
              </p:ext>
            </p:extLst>
          </p:nvPr>
        </p:nvGraphicFramePr>
        <p:xfrm>
          <a:off x="478463" y="979924"/>
          <a:ext cx="11355572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96">
                  <a:extLst>
                    <a:ext uri="{9D8B030D-6E8A-4147-A177-3AD203B41FA5}">
                      <a16:colId xmlns:a16="http://schemas.microsoft.com/office/drawing/2014/main" val="230221091"/>
                    </a:ext>
                  </a:extLst>
                </a:gridCol>
                <a:gridCol w="8890976">
                  <a:extLst>
                    <a:ext uri="{9D8B030D-6E8A-4147-A177-3AD203B41FA5}">
                      <a16:colId xmlns:a16="http://schemas.microsoft.com/office/drawing/2014/main" val="1872086212"/>
                    </a:ext>
                  </a:extLst>
                </a:gridCol>
              </a:tblGrid>
              <a:tr h="234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Nome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Descrição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9359454"/>
                  </a:ext>
                </a:extLst>
              </a:tr>
              <a:tr h="1164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 err="1">
                          <a:effectLst/>
                        </a:rPr>
                        <a:t>RVfpgaNexys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O </a:t>
                      </a:r>
                      <a:r>
                        <a:rPr lang="pt-BR" sz="2400" noProof="0" dirty="0" err="1">
                          <a:effectLst/>
                        </a:rPr>
                        <a:t>SoC</a:t>
                      </a:r>
                      <a:r>
                        <a:rPr lang="pt-BR" sz="2400" noProof="0" dirty="0">
                          <a:effectLst/>
                        </a:rPr>
                        <a:t> </a:t>
                      </a:r>
                      <a:r>
                        <a:rPr lang="pt-BR" sz="2400" noProof="0" dirty="0" err="1">
                          <a:effectLst/>
                        </a:rPr>
                        <a:t>SweRVolfX</a:t>
                      </a:r>
                      <a:r>
                        <a:rPr lang="pt-BR" sz="2400" noProof="0" dirty="0">
                          <a:effectLst/>
                        </a:rPr>
                        <a:t> foi concebido para a placa </a:t>
                      </a:r>
                      <a:r>
                        <a:rPr lang="pt-BR" sz="2400" noProof="0" dirty="0" err="1">
                          <a:effectLst/>
                        </a:rPr>
                        <a:t>Nexys</a:t>
                      </a:r>
                      <a:r>
                        <a:rPr lang="pt-BR" sz="2400" noProof="0" dirty="0">
                          <a:effectLst/>
                        </a:rPr>
                        <a:t> A7 e os seus periféricos. Acrescenta uma interface DDR2, unidade CDC (</a:t>
                      </a:r>
                      <a:r>
                        <a:rPr lang="pt-BR" sz="2400" noProof="0" dirty="0" err="1">
                          <a:effectLst/>
                        </a:rPr>
                        <a:t>clock</a:t>
                      </a:r>
                      <a:r>
                        <a:rPr lang="pt-BR" sz="2400" noProof="0" dirty="0">
                          <a:effectLst/>
                        </a:rPr>
                        <a:t> </a:t>
                      </a:r>
                      <a:r>
                        <a:rPr lang="pt-BR" sz="2400" noProof="0" dirty="0" err="1">
                          <a:effectLst/>
                        </a:rPr>
                        <a:t>domain</a:t>
                      </a:r>
                      <a:r>
                        <a:rPr lang="pt-BR" sz="2400" noProof="0" dirty="0">
                          <a:effectLst/>
                        </a:rPr>
                        <a:t> crossing), lógica BSCAN (para a interface JTAG) e gerador de relógio. </a:t>
                      </a:r>
                      <a:r>
                        <a:rPr lang="pt-BR" sz="2400" noProof="0" dirty="0" err="1">
                          <a:effectLst/>
                        </a:rPr>
                        <a:t>RVfpgaNexys</a:t>
                      </a:r>
                      <a:r>
                        <a:rPr lang="pt-BR" sz="2400" noProof="0" dirty="0">
                          <a:effectLst/>
                        </a:rPr>
                        <a:t> é o mesmo que </a:t>
                      </a:r>
                      <a:r>
                        <a:rPr lang="pt-BR" sz="2400" noProof="0" dirty="0" err="1">
                          <a:effectLst/>
                        </a:rPr>
                        <a:t>SweRVolf</a:t>
                      </a:r>
                      <a:r>
                        <a:rPr lang="pt-BR" sz="2400" noProof="0" dirty="0">
                          <a:effectLst/>
                        </a:rPr>
                        <a:t> </a:t>
                      </a:r>
                      <a:r>
                        <a:rPr lang="pt-BR" sz="2400" noProof="0" dirty="0" err="1">
                          <a:effectLst/>
                        </a:rPr>
                        <a:t>Nexys</a:t>
                      </a:r>
                      <a:r>
                        <a:rPr lang="pt-BR" sz="2400" noProof="0" dirty="0">
                          <a:effectLst/>
                        </a:rPr>
                        <a:t> (</a:t>
                      </a:r>
                      <a:r>
                        <a:rPr lang="pt-BR" sz="2400" u="sng" noProof="0" dirty="0">
                          <a:effectLst/>
                          <a:hlinkClick r:id="rId2"/>
                        </a:rPr>
                        <a:t>https://github.com/</a:t>
                      </a:r>
                      <a:r>
                        <a:rPr lang="pt-BR" sz="2400" u="sng" noProof="0" dirty="0" err="1">
                          <a:effectLst/>
                          <a:hlinkClick r:id="rId2"/>
                        </a:rPr>
                        <a:t>chipsalliance</a:t>
                      </a:r>
                      <a:r>
                        <a:rPr lang="pt-BR" sz="2400" u="sng" noProof="0" dirty="0">
                          <a:effectLst/>
                          <a:hlinkClick r:id="rId2"/>
                        </a:rPr>
                        <a:t>/Cores-</a:t>
                      </a:r>
                      <a:r>
                        <a:rPr lang="pt-BR" sz="2400" u="sng" noProof="0" dirty="0" err="1">
                          <a:effectLst/>
                          <a:hlinkClick r:id="rId2"/>
                        </a:rPr>
                        <a:t>SweRVolf</a:t>
                      </a:r>
                      <a:r>
                        <a:rPr lang="pt-BR" sz="2400" noProof="0" dirty="0">
                          <a:effectLst/>
                        </a:rPr>
                        <a:t>), </a:t>
                      </a:r>
                      <a:r>
                        <a:rPr lang="pt-BR" sz="2400" noProof="0" dirty="0" err="1">
                          <a:effectLst/>
                        </a:rPr>
                        <a:t>excepto</a:t>
                      </a:r>
                      <a:r>
                        <a:rPr lang="pt-BR" sz="2400" noProof="0" dirty="0">
                          <a:effectLst/>
                        </a:rPr>
                        <a:t> que este último é baseado no </a:t>
                      </a:r>
                      <a:r>
                        <a:rPr lang="pt-BR" sz="2400" noProof="0" dirty="0" err="1">
                          <a:effectLst/>
                        </a:rPr>
                        <a:t>SweRVolf</a:t>
                      </a:r>
                      <a:r>
                        <a:rPr lang="pt-BR" sz="2400" noProof="0" dirty="0">
                          <a:effectLst/>
                        </a:rPr>
                        <a:t>.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06357147"/>
                  </a:ext>
                </a:extLst>
              </a:tr>
              <a:tr h="970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 err="1">
                          <a:effectLst/>
                        </a:rPr>
                        <a:t>RVfpgaSim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>
                          <a:effectLst/>
                        </a:rPr>
                        <a:t>O </a:t>
                      </a:r>
                      <a:r>
                        <a:rPr lang="pt-BR" sz="2400" noProof="0" dirty="0" err="1">
                          <a:effectLst/>
                        </a:rPr>
                        <a:t>SoC</a:t>
                      </a:r>
                      <a:r>
                        <a:rPr lang="pt-BR" sz="2400" noProof="0" dirty="0">
                          <a:effectLst/>
                        </a:rPr>
                        <a:t> </a:t>
                      </a:r>
                      <a:r>
                        <a:rPr lang="pt-BR" sz="2400" noProof="0" dirty="0" err="1">
                          <a:effectLst/>
                        </a:rPr>
                        <a:t>SweRVolfX</a:t>
                      </a:r>
                      <a:r>
                        <a:rPr lang="pt-BR" sz="2400" noProof="0" dirty="0">
                          <a:effectLst/>
                        </a:rPr>
                        <a:t> com um encapsulamento de banco de ensaio (</a:t>
                      </a:r>
                      <a:r>
                        <a:rPr lang="pt-BR" sz="2400" i="1" noProof="0" dirty="0" err="1">
                          <a:effectLst/>
                        </a:rPr>
                        <a:t>testbench</a:t>
                      </a:r>
                      <a:r>
                        <a:rPr lang="pt-BR" sz="2400" i="1" noProof="0" dirty="0">
                          <a:effectLst/>
                        </a:rPr>
                        <a:t> </a:t>
                      </a:r>
                      <a:r>
                        <a:rPr lang="pt-BR" sz="2400" i="1" noProof="0" dirty="0" err="1">
                          <a:effectLst/>
                        </a:rPr>
                        <a:t>wrapper</a:t>
                      </a:r>
                      <a:r>
                        <a:rPr lang="pt-BR" sz="2400" noProof="0" dirty="0">
                          <a:effectLst/>
                        </a:rPr>
                        <a:t>) e memória AXI destinado à simulação.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noProof="0" dirty="0" err="1">
                          <a:effectLst/>
                        </a:rPr>
                        <a:t>RVfpgaSim</a:t>
                      </a:r>
                      <a:r>
                        <a:rPr lang="pt-BR" sz="2400" noProof="0" dirty="0">
                          <a:effectLst/>
                        </a:rPr>
                        <a:t> é o mesmo que </a:t>
                      </a:r>
                      <a:r>
                        <a:rPr lang="pt-BR" sz="2400" noProof="0" dirty="0" err="1">
                          <a:effectLst/>
                        </a:rPr>
                        <a:t>SweRVolf</a:t>
                      </a:r>
                      <a:r>
                        <a:rPr lang="pt-BR" sz="2400" noProof="0" dirty="0">
                          <a:effectLst/>
                        </a:rPr>
                        <a:t> sim, (</a:t>
                      </a:r>
                      <a:r>
                        <a:rPr lang="pt-BR" sz="2400" u="sng" noProof="0" dirty="0">
                          <a:effectLst/>
                          <a:hlinkClick r:id="rId2"/>
                        </a:rPr>
                        <a:t>https://github.com/</a:t>
                      </a:r>
                      <a:r>
                        <a:rPr lang="pt-BR" sz="2400" u="sng" noProof="0" dirty="0" err="1">
                          <a:effectLst/>
                          <a:hlinkClick r:id="rId2"/>
                        </a:rPr>
                        <a:t>chipsalliance</a:t>
                      </a:r>
                      <a:r>
                        <a:rPr lang="pt-BR" sz="2400" u="sng" noProof="0" dirty="0">
                          <a:effectLst/>
                          <a:hlinkClick r:id="rId2"/>
                        </a:rPr>
                        <a:t>/Cores-</a:t>
                      </a:r>
                      <a:r>
                        <a:rPr lang="pt-BR" sz="2400" u="sng" noProof="0" dirty="0" err="1">
                          <a:effectLst/>
                          <a:hlinkClick r:id="rId2"/>
                        </a:rPr>
                        <a:t>SweRVolf</a:t>
                      </a:r>
                      <a:r>
                        <a:rPr lang="pt-BR" sz="2400" noProof="0" dirty="0">
                          <a:effectLst/>
                        </a:rPr>
                        <a:t>), exceto que este último é baseado no </a:t>
                      </a:r>
                      <a:r>
                        <a:rPr lang="pt-BR" sz="2400" noProof="0" dirty="0" err="1">
                          <a:effectLst/>
                        </a:rPr>
                        <a:t>SweRVolf</a:t>
                      </a:r>
                      <a:r>
                        <a:rPr lang="pt-BR" sz="2400" noProof="0" dirty="0">
                          <a:effectLst/>
                        </a:rPr>
                        <a:t>.</a:t>
                      </a:r>
                      <a:endParaRPr lang="pt-BR" sz="2400" noProof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357821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260790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14: </a:t>
            </a:r>
            <a:r>
              <a:rPr lang="en-US" b="1" dirty="0" err="1"/>
              <a:t>Tarefas</a:t>
            </a:r>
            <a:r>
              <a:rPr lang="en-US" b="1" dirty="0"/>
              <a:t> e </a:t>
            </a:r>
            <a:r>
              <a:rPr lang="en-US" b="1" dirty="0" err="1"/>
              <a:t>Exercícios</a:t>
            </a:r>
            <a:r>
              <a:rPr lang="en-US" b="1" dirty="0"/>
              <a:t> –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29898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TAREFA</a:t>
            </a:r>
            <a:r>
              <a:rPr lang="en-US" sz="1800" dirty="0"/>
              <a:t>: </a:t>
            </a:r>
            <a:r>
              <a:rPr lang="pt-BR" sz="1800" dirty="0"/>
              <a:t>Inspeccione o código Verilog de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exu_mul_ctl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800" dirty="0"/>
              <a:t>e veja como a multiplicação é calculada. Lembre-se que o RISC-V inclui 4 instruções de multiplicação 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mulhsu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/>
              <a:t>e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mulhu</a:t>
            </a:r>
            <a:r>
              <a:rPr lang="pt-BR" sz="1800" dirty="0"/>
              <a:t>), e todas elas devem ser suportadas pelo hardware</a:t>
            </a:r>
            <a:r>
              <a:rPr lang="en-US" sz="1800" dirty="0"/>
              <a:t>.</a:t>
            </a:r>
          </a:p>
          <a:p>
            <a:r>
              <a:rPr lang="en-US" sz="1800" b="1" dirty="0"/>
              <a:t>TAREFA </a:t>
            </a:r>
            <a:r>
              <a:rPr lang="en-US" sz="1800" dirty="0"/>
              <a:t>: </a:t>
            </a:r>
            <a:r>
              <a:rPr lang="pt-BR" sz="1800" dirty="0"/>
              <a:t>Remova as instruções nop incluídas no ciclo da Figura 1 e meça os diferentes eventos (ciclos, instruções/multiplicação cometidas, etc.) usando os Contadores de Desempenho disponíveis no SweRV EH1, como explicado no Laboratório 11. O número de ciclos é o esperado depois de analisar a simulação da Figura 2? Justifique a sua resposta. Agora reordene o código dentro do ciclo tentando atingir a taxa de transferência ideal. Justifique os resultados obtidos no código original e no código reordenado</a:t>
            </a:r>
            <a:r>
              <a:rPr lang="en-US" sz="1800" dirty="0"/>
              <a:t>.</a:t>
            </a:r>
          </a:p>
          <a:p>
            <a:r>
              <a:rPr lang="en-US" sz="1800" b="1" dirty="0"/>
              <a:t>TAREFA </a:t>
            </a:r>
            <a:r>
              <a:rPr lang="en-US" sz="1800" dirty="0"/>
              <a:t>: </a:t>
            </a:r>
            <a:r>
              <a:rPr lang="pt-BR" sz="1800" dirty="0"/>
              <a:t>Modifique o programa da Figura 1, substituindo as duas instruções mul por duas instruções lw para o DCCM. Deverá observar um conflito estrutural análogo ao analisado nesta secção e resolvido de forma semelhante</a:t>
            </a:r>
            <a:r>
              <a:rPr lang="en-US" sz="1800" dirty="0"/>
              <a:t>.</a:t>
            </a:r>
          </a:p>
          <a:p>
            <a:r>
              <a:rPr lang="en-US" sz="1800" b="1" dirty="0"/>
              <a:t>TAREFA </a:t>
            </a:r>
            <a:r>
              <a:rPr lang="en-US" sz="1800" dirty="0"/>
              <a:t>: </a:t>
            </a:r>
            <a:r>
              <a:rPr lang="pt-BR" sz="1800" dirty="0"/>
              <a:t>Compare a simulação apresentada na Figura 6 (leitura não-bloqueante) com a simulação apresentada na Figura 14 do Lab 13 (leitura bloqueante)</a:t>
            </a:r>
            <a:r>
              <a:rPr lang="en-US" sz="1800" dirty="0"/>
              <a:t>.</a:t>
            </a:r>
          </a:p>
          <a:p>
            <a:r>
              <a:rPr lang="en-US" sz="1800" b="1" dirty="0" err="1"/>
              <a:t>Exercício</a:t>
            </a:r>
            <a:r>
              <a:rPr lang="en-US" sz="1800" b="1" dirty="0"/>
              <a:t> 1</a:t>
            </a:r>
            <a:r>
              <a:rPr lang="en-US" sz="1800" dirty="0"/>
              <a:t>. </a:t>
            </a:r>
            <a:r>
              <a:rPr lang="pt-BR" sz="1800" dirty="0"/>
              <a:t>Analise, tanto em simulação como na placa, o conflito estrutural que ocorre entre duas instruções de memória consecutivas (pode analisar qualquer combinação de duas instruções de memória consecutivas, como leituras e escritas) que chegam ao canal L/S no mesmo ciclo</a:t>
            </a:r>
            <a:r>
              <a:rPr lang="en-US" sz="1800" dirty="0"/>
              <a:t>.</a:t>
            </a:r>
          </a:p>
          <a:p>
            <a:r>
              <a:rPr lang="en-US" sz="1800" b="1" dirty="0" err="1"/>
              <a:t>Exercício</a:t>
            </a:r>
            <a:r>
              <a:rPr lang="en-US" sz="1800" b="1" dirty="0"/>
              <a:t> 2</a:t>
            </a:r>
            <a:r>
              <a:rPr lang="en-US" sz="1800" dirty="0"/>
              <a:t>. </a:t>
            </a:r>
            <a:r>
              <a:rPr lang="pt-BR" sz="1800" dirty="0"/>
              <a:t>Este exercício é baseado no exercício 4.22 do livro</a:t>
            </a:r>
            <a:r>
              <a:rPr lang="en-US" sz="1800" dirty="0"/>
              <a:t> “Computer Organization and Design – RISC-V Edition”, by Patterson &amp; Hennessy ([</a:t>
            </a:r>
            <a:r>
              <a:rPr lang="en-US" sz="1800" dirty="0" err="1"/>
              <a:t>PaHe</a:t>
            </a:r>
            <a:r>
              <a:rPr lang="en-US" sz="1800" dirty="0"/>
              <a:t>]).</a:t>
            </a:r>
          </a:p>
        </p:txBody>
      </p:sp>
    </p:spTree>
    <p:extLst>
      <p:ext uri="{BB962C8B-B14F-4D97-AF65-F5344CB8AC3E}">
        <p14:creationId xmlns:p14="http://schemas.microsoft.com/office/powerpoint/2010/main" val="4154281220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3"/>
            <a:ext cx="9144000" cy="3404714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15: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Conflitos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de Dados</a:t>
            </a:r>
          </a:p>
        </p:txBody>
      </p:sp>
    </p:spTree>
    <p:extLst>
      <p:ext uri="{BB962C8B-B14F-4D97-AF65-F5344CB8AC3E}">
        <p14:creationId xmlns:p14="http://schemas.microsoft.com/office/powerpoint/2010/main" val="13927262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15: </a:t>
            </a:r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92629"/>
            <a:ext cx="11924252" cy="537754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dirty="0"/>
              <a:t>O </a:t>
            </a:r>
            <a:r>
              <a:rPr lang="pt-PT" sz="3200" dirty="0" err="1"/>
              <a:t>Lab</a:t>
            </a:r>
            <a:r>
              <a:rPr lang="pt-PT" sz="3200" dirty="0"/>
              <a:t> 15 analisa como os </a:t>
            </a:r>
            <a:r>
              <a:rPr lang="pt-PT" sz="3200" b="1" dirty="0"/>
              <a:t>conflitos de dados</a:t>
            </a:r>
            <a:r>
              <a:rPr lang="pt-PT" sz="3200" dirty="0"/>
              <a:t> (</a:t>
            </a:r>
            <a:r>
              <a:rPr lang="pt-PT" sz="3200" i="1" dirty="0" err="1"/>
              <a:t>read-after-write</a:t>
            </a:r>
            <a:r>
              <a:rPr lang="pt-PT" sz="3200" dirty="0"/>
              <a:t>) RAW são resolvidos</a:t>
            </a:r>
            <a:r>
              <a:rPr lang="en-US" sz="3200" dirty="0"/>
              <a:t>.</a:t>
            </a:r>
          </a:p>
          <a:p>
            <a:pPr>
              <a:defRPr/>
            </a:pPr>
            <a:r>
              <a:rPr lang="pt-PT" sz="3200" dirty="0"/>
              <a:t>Os conflitos de dados RAW são resolvidos </a:t>
            </a:r>
            <a:r>
              <a:rPr lang="pt-PT" sz="3200" b="1" dirty="0"/>
              <a:t>bloqueando</a:t>
            </a:r>
            <a:r>
              <a:rPr lang="pt-PT" sz="3200" dirty="0"/>
              <a:t> o processador ou </a:t>
            </a:r>
            <a:r>
              <a:rPr lang="pt-PT" sz="3200" b="1" dirty="0"/>
              <a:t>encaminhando</a:t>
            </a:r>
            <a:r>
              <a:rPr lang="pt-PT" sz="3200" dirty="0"/>
              <a:t> (também chamado por “</a:t>
            </a:r>
            <a:r>
              <a:rPr lang="pt-PT" sz="3200" dirty="0" err="1"/>
              <a:t>forwarding</a:t>
            </a:r>
            <a:r>
              <a:rPr lang="pt-PT" sz="3200" dirty="0"/>
              <a:t>” ou "</a:t>
            </a:r>
            <a:r>
              <a:rPr lang="pt-PT" sz="3200" dirty="0" err="1"/>
              <a:t>bypassing</a:t>
            </a:r>
            <a:r>
              <a:rPr lang="pt-PT" sz="3200" dirty="0"/>
              <a:t>") o valor de uma instrução executada num andar posterior</a:t>
            </a:r>
            <a:r>
              <a:rPr lang="en-US" sz="3200" dirty="0"/>
              <a:t>.</a:t>
            </a:r>
          </a:p>
          <a:p>
            <a:pPr>
              <a:defRPr/>
            </a:pPr>
            <a:r>
              <a:rPr lang="en-US" sz="3200" b="1" dirty="0" err="1"/>
              <a:t>Dois</a:t>
            </a:r>
            <a:r>
              <a:rPr lang="en-US" sz="3200" b="1" dirty="0"/>
              <a:t> </a:t>
            </a:r>
            <a:r>
              <a:rPr lang="en-US" sz="3200" b="1" dirty="0" err="1"/>
              <a:t>cenários</a:t>
            </a:r>
            <a:r>
              <a:rPr lang="en-US" sz="3200" b="1" dirty="0"/>
              <a:t> </a:t>
            </a:r>
            <a:r>
              <a:rPr lang="en-US" sz="3200" dirty="0" err="1"/>
              <a:t>analisados</a:t>
            </a:r>
            <a:r>
              <a:rPr lang="en-US" sz="3200" dirty="0"/>
              <a:t>:</a:t>
            </a:r>
          </a:p>
          <a:p>
            <a:pPr lvl="1">
              <a:defRPr/>
            </a:pPr>
            <a:r>
              <a:rPr lang="pt-PT" dirty="0"/>
              <a:t>Os conflitos de dados RAW são resolvidos através do </a:t>
            </a:r>
            <a:r>
              <a:rPr lang="pt-PT" b="1" dirty="0" err="1"/>
              <a:t>forwarding</a:t>
            </a:r>
            <a:r>
              <a:rPr lang="pt-PT" dirty="0"/>
              <a:t> para o andar de </a:t>
            </a:r>
            <a:r>
              <a:rPr lang="pt-PT" dirty="0" err="1"/>
              <a:t>Decode</a:t>
            </a:r>
            <a:r>
              <a:rPr lang="pt-PT" dirty="0"/>
              <a:t> (utilizando vários novos </a:t>
            </a:r>
            <a:r>
              <a:rPr lang="pt-PT" dirty="0" err="1"/>
              <a:t>multiplexers</a:t>
            </a:r>
            <a:r>
              <a:rPr lang="en-US" dirty="0"/>
              <a:t>)</a:t>
            </a:r>
          </a:p>
          <a:p>
            <a:pPr lvl="1">
              <a:defRPr/>
            </a:pPr>
            <a:r>
              <a:rPr lang="pt-PT" dirty="0"/>
              <a:t>Conflitos de dados RAW resolvidos no andar de </a:t>
            </a:r>
            <a:r>
              <a:rPr lang="pt-PT" dirty="0" err="1"/>
              <a:t>Commit</a:t>
            </a:r>
            <a:r>
              <a:rPr lang="pt-PT" dirty="0"/>
              <a:t> usando </a:t>
            </a:r>
            <a:r>
              <a:rPr lang="pt-PT" b="1" dirty="0"/>
              <a:t>duas </a:t>
            </a:r>
            <a:r>
              <a:rPr lang="pt-PT" b="1" dirty="0" err="1"/>
              <a:t>ALUs</a:t>
            </a:r>
            <a:r>
              <a:rPr lang="pt-PT" b="1" dirty="0"/>
              <a:t> adicionais</a:t>
            </a:r>
          </a:p>
        </p:txBody>
      </p:sp>
    </p:spTree>
    <p:extLst>
      <p:ext uri="{BB962C8B-B14F-4D97-AF65-F5344CB8AC3E}">
        <p14:creationId xmlns:p14="http://schemas.microsoft.com/office/powerpoint/2010/main" val="3610216712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15: </a:t>
            </a:r>
            <a:r>
              <a:rPr lang="pt-PT" sz="2800" b="1" dirty="0"/>
              <a:t>Resolução de Conflitos de Dados por Encaminhamento</a:t>
            </a:r>
            <a:endParaRPr lang="en-US" sz="28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1070811"/>
            <a:ext cx="11924252" cy="51993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dirty="0"/>
              <a:t>O encaminhamento (</a:t>
            </a:r>
            <a:r>
              <a:rPr lang="pt-PT" i="1" dirty="0" err="1"/>
              <a:t>Forwarding</a:t>
            </a:r>
            <a:r>
              <a:rPr lang="pt-PT" dirty="0"/>
              <a:t>) para o andar de </a:t>
            </a:r>
            <a:r>
              <a:rPr lang="pt-PT" dirty="0" err="1"/>
              <a:t>Decode</a:t>
            </a:r>
            <a:r>
              <a:rPr lang="pt-PT" dirty="0"/>
              <a:t> requer a adição de </a:t>
            </a:r>
            <a:r>
              <a:rPr lang="pt-PT" dirty="0" err="1"/>
              <a:t>Multiplexers</a:t>
            </a:r>
            <a:r>
              <a:rPr lang="pt-PT" dirty="0"/>
              <a:t> em frente das Unidades Funcionais (</a:t>
            </a:r>
            <a:r>
              <a:rPr lang="pt-PT" dirty="0" err="1"/>
              <a:t>ALUs</a:t>
            </a:r>
            <a:r>
              <a:rPr lang="pt-PT" dirty="0"/>
              <a:t>, Multiplicador, e o Somador que calcula o Endereço Efetivo em DC1, etc.) para selecionar os operandos quer do Register File quer dos andares subsequentes</a:t>
            </a:r>
            <a:r>
              <a:rPr lang="en-US" dirty="0"/>
              <a:t>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pt-PT" dirty="0"/>
              <a:t>A figura no slide seguinte mostra os valores transmitidos no andar de Descodificação. A Lógica de </a:t>
            </a:r>
            <a:r>
              <a:rPr lang="pt-PT" dirty="0" err="1"/>
              <a:t>Forwarding</a:t>
            </a:r>
            <a:r>
              <a:rPr lang="pt-PT" dirty="0"/>
              <a:t> produz sinais de </a:t>
            </a:r>
            <a:r>
              <a:rPr lang="pt-PT" i="1" dirty="0"/>
              <a:t>bypass</a:t>
            </a:r>
            <a:r>
              <a:rPr lang="pt-PT" dirty="0"/>
              <a:t> para cada um dos dois operandos de origem em cada uma das vias.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026553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0" y="-3"/>
            <a:ext cx="12192000" cy="6858003"/>
            <a:chOff x="0" y="-3"/>
            <a:chExt cx="12192000" cy="6858003"/>
          </a:xfrm>
        </p:grpSpPr>
        <p:sp>
          <p:nvSpPr>
            <p:cNvPr id="8" name="Rectángulo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aphicFrame>
          <p:nvGraphicFramePr>
            <p:cNvPr id="5" name="Objeto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124721"/>
                </p:ext>
              </p:extLst>
            </p:nvPr>
          </p:nvGraphicFramePr>
          <p:xfrm>
            <a:off x="1186548" y="-3"/>
            <a:ext cx="9590314" cy="68356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91363814" imgH="64903238" progId="Visio.Drawing.15">
                    <p:embed/>
                  </p:oleObj>
                </mc:Choice>
                <mc:Fallback>
                  <p:oleObj name="Visio" r:id="rId2" imgW="91363814" imgH="64903238" progId="Visio.Drawing.15">
                    <p:embed/>
                    <p:pic>
                      <p:nvPicPr>
                        <p:cNvPr id="5" name="Objeto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6548" y="-3"/>
                          <a:ext cx="9590314" cy="683564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49149163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52165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0x3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0x2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0x1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0xFFFF 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t4, t4, t5        # t4 = t4 + t5 (t4 = 2 + 1)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t6, t6, -1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t3, t3, t4        # t3 = t3 + t4 (t3 = 3 + 3)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INSERT_NOPS_9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li t3, 0x3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li t4, 0x2    li t5, 0x1 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t6, zero, REPEAT    #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Repete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o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ciclo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</a:t>
            </a:r>
            <a:r>
              <a:rPr lang="en-US" sz="2400" b="1" dirty="0"/>
              <a:t>– </a:t>
            </a:r>
            <a:r>
              <a:rPr lang="en-US" sz="2400" b="1" dirty="0" err="1"/>
              <a:t>Exemplo</a:t>
            </a:r>
            <a:endParaRPr lang="en-US" sz="2400" b="1" dirty="0"/>
          </a:p>
        </p:txBody>
      </p:sp>
      <p:sp>
        <p:nvSpPr>
          <p:cNvPr id="13" name="Rectángulo 12"/>
          <p:cNvSpPr/>
          <p:nvPr/>
        </p:nvSpPr>
        <p:spPr>
          <a:xfrm>
            <a:off x="1654709" y="4094965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/>
          </a:p>
        </p:txBody>
      </p:sp>
      <p:cxnSp>
        <p:nvCxnSpPr>
          <p:cNvPr id="15" name="Conector recto de flecha 14"/>
          <p:cNvCxnSpPr>
            <a:endCxn id="16" idx="1"/>
          </p:cNvCxnSpPr>
          <p:nvPr/>
        </p:nvCxnSpPr>
        <p:spPr>
          <a:xfrm>
            <a:off x="1961147" y="4319337"/>
            <a:ext cx="531763" cy="40116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2492910" y="4608313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2692159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</a:t>
            </a:r>
            <a:r>
              <a:rPr lang="en-US" sz="2400" b="1" dirty="0"/>
              <a:t>– </a:t>
            </a:r>
            <a:r>
              <a:rPr lang="en-US" sz="2400" b="1" dirty="0" err="1"/>
              <a:t>Diagrama</a:t>
            </a:r>
            <a:endParaRPr lang="en-US" sz="2400" b="1" dirty="0"/>
          </a:p>
        </p:txBody>
      </p:sp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980995"/>
              </p:ext>
            </p:extLst>
          </p:nvPr>
        </p:nvGraphicFramePr>
        <p:xfrm>
          <a:off x="1291159" y="986588"/>
          <a:ext cx="9477114" cy="509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00583863" imgH="54168750" progId="Visio.Drawing.15">
                  <p:embed/>
                </p:oleObj>
              </mc:Choice>
              <mc:Fallback>
                <p:oleObj name="Visio" r:id="rId2" imgW="100583863" imgH="54168750" progId="Visio.Drawing.15">
                  <p:embed/>
                  <p:pic>
                    <p:nvPicPr>
                      <p:cNvPr id="19" name="Objeto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1159" y="986588"/>
                        <a:ext cx="9477114" cy="50933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426906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1311"/>
            <a:ext cx="1189393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</a:t>
            </a:r>
            <a:r>
              <a:rPr lang="en-US" sz="2400" b="1" dirty="0"/>
              <a:t>– Pipeline – </a:t>
            </a:r>
            <a:r>
              <a:rPr lang="en-US" sz="2400" b="1" dirty="0" err="1"/>
              <a:t>Ciclo</a:t>
            </a:r>
            <a:r>
              <a:rPr lang="en-US" sz="2400" b="1" dirty="0"/>
              <a:t> </a:t>
            </a:r>
            <a:r>
              <a:rPr lang="en-US" sz="2400" b="1" i="1" dirty="0"/>
              <a:t>i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73621"/>
              </p:ext>
            </p:extLst>
          </p:nvPr>
        </p:nvGraphicFramePr>
        <p:xfrm>
          <a:off x="1961145" y="694825"/>
          <a:ext cx="8073194" cy="6138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2309966" imgH="32175431" progId="Visio.Drawing.15">
                  <p:embed/>
                </p:oleObj>
              </mc:Choice>
              <mc:Fallback>
                <p:oleObj name="Visio" r:id="rId2" imgW="42309966" imgH="32175431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145" y="694825"/>
                        <a:ext cx="8073194" cy="6138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814851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</a:t>
            </a:r>
            <a:r>
              <a:rPr lang="en-US" sz="2400" b="1" dirty="0"/>
              <a:t>– </a:t>
            </a:r>
            <a:r>
              <a:rPr lang="en-US" sz="2400" b="1" dirty="0" err="1"/>
              <a:t>Simulação</a:t>
            </a:r>
            <a:endParaRPr lang="en-US" sz="24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013" y="974565"/>
            <a:ext cx="9456185" cy="515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388490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50498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BR" sz="2400" dirty="0"/>
              <a:t>Instrução </a:t>
            </a:r>
            <a:r>
              <a:rPr lang="pt-BR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t4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,t4,t5</a:t>
            </a:r>
            <a:r>
              <a:rPr lang="pt-BR" sz="2400" dirty="0"/>
              <a:t> (0x01ee8eb3):</a:t>
            </a:r>
          </a:p>
          <a:p>
            <a:pPr lvl="1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</a:t>
            </a:r>
            <a:r>
              <a:rPr lang="pt-BR" sz="2000" b="1" dirty="0">
                <a:solidFill>
                  <a:srgbClr val="0070C0"/>
                </a:solidFill>
              </a:rPr>
              <a:t>:</a:t>
            </a:r>
            <a:r>
              <a:rPr lang="pt-BR" sz="2000" dirty="0"/>
              <a:t> Esta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2000" dirty="0"/>
              <a:t> está no andar EX1 do canal (</a:t>
            </a:r>
            <a:r>
              <a:rPr lang="pt-BR" sz="2000" i="1" dirty="0" err="1"/>
              <a:t>pipe</a:t>
            </a:r>
            <a:r>
              <a:rPr lang="pt-BR" sz="2000" dirty="0"/>
              <a:t>) I0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i0_inst_e1</a:t>
            </a:r>
            <a:r>
              <a:rPr lang="pt-BR" sz="2000" dirty="0"/>
              <a:t> = 0x01ee8eb3). Calcula a seguinte adição na ALU:</a:t>
            </a:r>
          </a:p>
          <a:p>
            <a:pPr lvl="2"/>
            <a:r>
              <a:rPr lang="pt-BR" sz="1600" dirty="0" err="1"/>
              <a:t>a_ff</a:t>
            </a:r>
            <a:r>
              <a:rPr lang="pt-BR" sz="1600" dirty="0"/>
              <a:t> (2) + </a:t>
            </a:r>
            <a:r>
              <a:rPr lang="pt-BR" sz="1600" dirty="0" err="1"/>
              <a:t>b_ff</a:t>
            </a:r>
            <a:r>
              <a:rPr lang="pt-BR" sz="1600" dirty="0"/>
              <a:t> (1) = out (3)</a:t>
            </a:r>
          </a:p>
          <a:p>
            <a:pPr lvl="1"/>
            <a:r>
              <a:rPr lang="pt-BR" sz="2000" dirty="0"/>
              <a:t>O resultado é enviado para a Lógica de </a:t>
            </a:r>
            <a:r>
              <a:rPr lang="pt-BR" sz="2000" dirty="0" err="1"/>
              <a:t>Forwarding</a:t>
            </a:r>
            <a:r>
              <a:rPr lang="pt-BR" sz="2000" dirty="0"/>
              <a:t> no andar de </a:t>
            </a:r>
            <a:r>
              <a:rPr lang="pt-BR" sz="2000" dirty="0" err="1"/>
              <a:t>Decode</a:t>
            </a:r>
            <a:r>
              <a:rPr lang="pt-BR" sz="2000" dirty="0"/>
              <a:t>.</a:t>
            </a:r>
          </a:p>
          <a:p>
            <a:pPr lvl="0"/>
            <a:r>
              <a:rPr lang="pt-BR" sz="2400" dirty="0"/>
              <a:t>Instrução </a:t>
            </a:r>
            <a:r>
              <a:rPr lang="pt-BR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t3,t3,</a:t>
            </a:r>
            <a:r>
              <a:rPr lang="pt-BR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t4</a:t>
            </a:r>
            <a:r>
              <a:rPr lang="pt-BR" sz="2400" dirty="0"/>
              <a:t> (0x01de0e33):</a:t>
            </a:r>
          </a:p>
          <a:p>
            <a:pPr lvl="1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i:</a:t>
            </a:r>
            <a:r>
              <a:rPr lang="pt-BR" sz="2000" b="1" dirty="0">
                <a:solidFill>
                  <a:srgbClr val="0070C0"/>
                </a:solidFill>
              </a:rPr>
              <a:t> </a:t>
            </a:r>
            <a:r>
              <a:rPr lang="pt-BR" sz="2000" dirty="0"/>
              <a:t>Esta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2000" dirty="0"/>
              <a:t> está no andar de </a:t>
            </a:r>
            <a:r>
              <a:rPr lang="pt-BR" sz="2000" dirty="0" err="1"/>
              <a:t>Decode</a:t>
            </a:r>
            <a:r>
              <a:rPr lang="pt-BR" sz="2000" dirty="0"/>
              <a:t> na Via 0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dec_i0_instr_d</a:t>
            </a:r>
            <a:r>
              <a:rPr lang="pt-BR" sz="2000" dirty="0"/>
              <a:t> = 0x01de0e33). A Lógica de </a:t>
            </a:r>
            <a:r>
              <a:rPr lang="pt-BR" sz="2000" dirty="0" err="1"/>
              <a:t>Forwarding</a:t>
            </a:r>
            <a:r>
              <a:rPr lang="pt-BR" sz="2000" dirty="0"/>
              <a:t> encaminha o resultado de EX1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i0_result_e1</a:t>
            </a:r>
            <a:r>
              <a:rPr lang="pt-BR" sz="2000" dirty="0"/>
              <a:t>) para o andar de </a:t>
            </a:r>
            <a:r>
              <a:rPr lang="pt-BR" sz="2000" dirty="0" err="1"/>
              <a:t>Decode</a:t>
            </a:r>
            <a:r>
              <a:rPr lang="pt-BR" sz="2000" dirty="0"/>
              <a:t>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i0_rs2_bypass_data_d</a:t>
            </a:r>
            <a:r>
              <a:rPr lang="pt-BR" sz="2000" dirty="0"/>
              <a:t>). Dois </a:t>
            </a:r>
            <a:r>
              <a:rPr lang="pt-BR" sz="2000" dirty="0" err="1"/>
              <a:t>multiplexers</a:t>
            </a:r>
            <a:r>
              <a:rPr lang="pt-BR" sz="2000" dirty="0"/>
              <a:t> 3:1 produzem os operandos, em concreto:</a:t>
            </a:r>
          </a:p>
          <a:p>
            <a:pPr lvl="2"/>
            <a:r>
              <a:rPr lang="pt-BR" sz="1600" dirty="0"/>
              <a:t>Operando a = 3 (do Register File)</a:t>
            </a:r>
          </a:p>
          <a:p>
            <a:pPr lvl="2"/>
            <a:r>
              <a:rPr lang="pt-BR" sz="1600" dirty="0"/>
              <a:t>Operando b = 3 (da saída da ALU na etapa EX1 do canal I0, através da lógica de </a:t>
            </a:r>
            <a:r>
              <a:rPr lang="pt-BR" sz="1600" dirty="0" err="1"/>
              <a:t>Forwarding</a:t>
            </a:r>
            <a:r>
              <a:rPr lang="pt-BR" sz="1600" dirty="0"/>
              <a:t>)</a:t>
            </a:r>
          </a:p>
          <a:p>
            <a:pPr lvl="1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i+1:</a:t>
            </a:r>
            <a:r>
              <a:rPr lang="pt-BR" sz="2000" b="1" dirty="0">
                <a:solidFill>
                  <a:srgbClr val="0070C0"/>
                </a:solidFill>
              </a:rPr>
              <a:t> </a:t>
            </a:r>
            <a:r>
              <a:rPr lang="pt-BR" sz="2000" dirty="0"/>
              <a:t>Esta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2000" dirty="0"/>
              <a:t> está no andar EX1 do canal I0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i0_inst_e1</a:t>
            </a:r>
            <a:r>
              <a:rPr lang="pt-BR" sz="2000" dirty="0"/>
              <a:t> = 0x01de0e33). Calcula a adição correta na ALU:</a:t>
            </a:r>
          </a:p>
          <a:p>
            <a:pPr lvl="2"/>
            <a:r>
              <a:rPr lang="pt-BR" sz="1600" dirty="0" err="1"/>
              <a:t>a_ff</a:t>
            </a:r>
            <a:r>
              <a:rPr lang="pt-BR" sz="1600" dirty="0"/>
              <a:t> (3) + </a:t>
            </a:r>
            <a:r>
              <a:rPr lang="pt-BR" sz="1600" dirty="0" err="1"/>
              <a:t>b_ff</a:t>
            </a:r>
            <a:r>
              <a:rPr lang="pt-BR" sz="1600" dirty="0"/>
              <a:t> (3) = out (6)</a:t>
            </a:r>
          </a:p>
          <a:p>
            <a:endParaRPr lang="pt-BR" sz="2400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15: </a:t>
            </a:r>
            <a:r>
              <a:rPr lang="pt-PT" sz="2800" b="1" dirty="0"/>
              <a:t>Resolução de Conflitos de Dados por </a:t>
            </a:r>
            <a:r>
              <a:rPr lang="pt-PT" sz="2800" b="1" dirty="0" err="1"/>
              <a:t>Forwarding</a:t>
            </a:r>
            <a:r>
              <a:rPr lang="pt-PT" sz="2800" b="1" dirty="0"/>
              <a:t> </a:t>
            </a:r>
            <a:r>
              <a:rPr lang="en-US" sz="2800" b="1" dirty="0"/>
              <a:t>– </a:t>
            </a:r>
            <a:r>
              <a:rPr lang="en-US" sz="2800" b="1" dirty="0" err="1"/>
              <a:t>Análise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37154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5013" y="933248"/>
            <a:ext cx="9144000" cy="3626878"/>
          </a:xfrm>
        </p:spPr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RVfpga 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Introdução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6852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SweRV EH1 Core e </a:t>
            </a:r>
            <a:r>
              <a:rPr lang="en-US" b="1" dirty="0" err="1"/>
              <a:t>SweRV</a:t>
            </a:r>
            <a:r>
              <a:rPr lang="en-US" b="1" dirty="0"/>
              <a:t> EH1 Core Complex</a:t>
            </a:r>
          </a:p>
        </p:txBody>
      </p:sp>
      <p:pic>
        <p:nvPicPr>
          <p:cNvPr id="5" name="Imagen 6">
            <a:extLst>
              <a:ext uri="{FF2B5EF4-FFF2-40B4-BE49-F238E27FC236}">
                <a16:creationId xmlns:a16="http://schemas.microsoft.com/office/drawing/2014/main" id="{77B0D7C0-56DF-4F9F-BA8F-7F9C90896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80" y="1138374"/>
            <a:ext cx="5372460" cy="4458639"/>
          </a:xfrm>
          <a:prstGeom prst="rect">
            <a:avLst/>
          </a:prstGeom>
        </p:spPr>
      </p:pic>
      <p:sp>
        <p:nvSpPr>
          <p:cNvPr id="6" name="Rectángulo 7">
            <a:extLst>
              <a:ext uri="{FF2B5EF4-FFF2-40B4-BE49-F238E27FC236}">
                <a16:creationId xmlns:a16="http://schemas.microsoft.com/office/drawing/2014/main" id="{9EAE9778-7E6B-4EEF-AD03-AA59548D1346}"/>
              </a:ext>
            </a:extLst>
          </p:cNvPr>
          <p:cNvSpPr/>
          <p:nvPr/>
        </p:nvSpPr>
        <p:spPr>
          <a:xfrm>
            <a:off x="342290" y="5657649"/>
            <a:ext cx="513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pt-BR" sz="1400" dirty="0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Figura</a:t>
            </a: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GB" sz="1400" u="sng" dirty="0">
                <a:solidFill>
                  <a:srgbClr val="0000FF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https://github.com/chipsalliance/Cores-SweRV/blob/master/docs/RISC-V_SweRV_EH1_PRM.pdf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5966898" y="1057674"/>
            <a:ext cx="5937510" cy="3938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Núcleo de código aberto da Western Digital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Núcleo superescalar de 32 bits (RV32ICM), com pipeline de 9 fases e dupla emissão de instruções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Memórias de Instruções e dados separadas (ICCM e DCCM) e acopladas diretamente ao núcleo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Cache de Instruções I$ associativa de 4 vias com paridade ou proteção ECC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Controlador de Interrupção Programável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Unidade de Depuração Central em conformidade com a especificação RISC-V </a:t>
            </a:r>
            <a:r>
              <a:rPr kumimoji="0" lang="pt-PT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Debug</a:t>
            </a:r>
            <a:endParaRPr kumimoji="0" lang="pt-PT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System</a:t>
            </a:r>
            <a:r>
              <a:rPr kumimoji="0" lang="pt-PT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Bus: AXI4 ou AHB-Lite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3365076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0" y="8422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724777"/>
              </p:ext>
            </p:extLst>
          </p:nvPr>
        </p:nvGraphicFramePr>
        <p:xfrm>
          <a:off x="60160" y="144384"/>
          <a:ext cx="12079705" cy="634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6468050" imgH="45434243" progId="Visio.Drawing.15">
                  <p:embed/>
                </p:oleObj>
              </mc:Choice>
              <mc:Fallback>
                <p:oleObj name="Visio" r:id="rId2" imgW="86468050" imgH="45434243" progId="Visio.Drawing.15">
                  <p:embed/>
                  <p:pic>
                    <p:nvPicPr>
                      <p:cNvPr id="8" name="Objeto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0" y="144384"/>
                        <a:ext cx="12079705" cy="63491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B0C3B39-E9BC-4237-ABDC-93D5A288328F}"/>
              </a:ext>
            </a:extLst>
          </p:cNvPr>
          <p:cNvSpPr txBox="1">
            <a:spLocks/>
          </p:cNvSpPr>
          <p:nvPr/>
        </p:nvSpPr>
        <p:spPr>
          <a:xfrm>
            <a:off x="6939185" y="5976258"/>
            <a:ext cx="4916512" cy="9361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pt-PT" b="1" dirty="0">
                <a:solidFill>
                  <a:srgbClr val="0070C0"/>
                </a:solidFill>
              </a:rPr>
              <a:t>Diagrama detalhado da lógica de </a:t>
            </a:r>
            <a:r>
              <a:rPr lang="pt-PT" b="1" dirty="0" err="1">
                <a:solidFill>
                  <a:srgbClr val="0070C0"/>
                </a:solidFill>
              </a:rPr>
              <a:t>Forwarding</a:t>
            </a:r>
            <a:endParaRPr lang="en-GB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212039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600" b="1" dirty="0"/>
              <a:t>RVfpga Lab 15: </a:t>
            </a:r>
            <a:r>
              <a:rPr lang="pt-PT" sz="2600" b="1" dirty="0"/>
              <a:t>Resolução de Conflitos de Dados por </a:t>
            </a:r>
            <a:r>
              <a:rPr lang="pt-PT" sz="2600" b="1" dirty="0" err="1"/>
              <a:t>Forwarding</a:t>
            </a:r>
            <a:r>
              <a:rPr lang="pt-PT" sz="2600" b="1" dirty="0"/>
              <a:t> no Andar de </a:t>
            </a:r>
            <a:r>
              <a:rPr lang="pt-PT" sz="2600" b="1" dirty="0" err="1"/>
              <a:t>Commit</a:t>
            </a:r>
            <a:endParaRPr lang="en-US" sz="26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1005495"/>
            <a:ext cx="11924252" cy="51993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dirty="0"/>
              <a:t>Instruções que necessitam de vários ciclos para obter o resultado (ou seja, uma operação de vários ciclos, como por exemplo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dirty="0"/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dirty="0"/>
              <a:t>, 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div</a:t>
            </a:r>
            <a:r>
              <a:rPr lang="en-US" dirty="0"/>
              <a:t>) </a:t>
            </a:r>
            <a:r>
              <a:rPr lang="pt-PT" b="1" dirty="0"/>
              <a:t>não pode avançar para o andar de </a:t>
            </a:r>
            <a:r>
              <a:rPr lang="pt-PT" b="1" dirty="0" err="1"/>
              <a:t>Decode</a:t>
            </a:r>
            <a:r>
              <a:rPr lang="en-US" dirty="0"/>
              <a:t>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pt-PT" dirty="0"/>
              <a:t>Mas o </a:t>
            </a:r>
            <a:r>
              <a:rPr lang="pt-PT" dirty="0" err="1"/>
              <a:t>SweRV</a:t>
            </a:r>
            <a:r>
              <a:rPr lang="pt-PT" dirty="0"/>
              <a:t> EH1 adiciona uma ALU extra (a </a:t>
            </a:r>
            <a:r>
              <a:rPr lang="pt-PT" b="1" dirty="0"/>
              <a:t>ALU Secundária</a:t>
            </a:r>
            <a:r>
              <a:rPr lang="pt-PT" dirty="0"/>
              <a:t>) no andar de </a:t>
            </a:r>
            <a:r>
              <a:rPr lang="pt-PT" dirty="0" err="1"/>
              <a:t>Commit</a:t>
            </a:r>
            <a:r>
              <a:rPr lang="pt-PT" dirty="0"/>
              <a:t> de cada via. Esta ALU recalcula a operação aritmética-lógica com as entradas adequadas, quando necessário.</a:t>
            </a:r>
            <a:r>
              <a:rPr lang="en-GB" dirty="0"/>
              <a:t>.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pt-PT" dirty="0"/>
              <a:t>Assim, </a:t>
            </a:r>
            <a:r>
              <a:rPr lang="pt-PT" b="1" dirty="0"/>
              <a:t>não se perdem ciclos</a:t>
            </a:r>
            <a:r>
              <a:rPr lang="pt-PT" dirty="0"/>
              <a:t> devido à suspensão - mas o custo é de </a:t>
            </a:r>
            <a:r>
              <a:rPr lang="pt-PT" b="1" dirty="0"/>
              <a:t>duas </a:t>
            </a:r>
            <a:r>
              <a:rPr lang="pt-PT" b="1" dirty="0" err="1"/>
              <a:t>ALUs</a:t>
            </a:r>
            <a:r>
              <a:rPr lang="pt-PT" b="1" dirty="0"/>
              <a:t> extra</a:t>
            </a:r>
            <a:r>
              <a:rPr lang="pt-PT" dirty="0"/>
              <a:t> (uma por via), bem como sinais de controlo e lógica adicional</a:t>
            </a:r>
            <a:r>
              <a:rPr lang="en-GB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741576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200406"/>
              </p:ext>
            </p:extLst>
          </p:nvPr>
        </p:nvGraphicFramePr>
        <p:xfrm>
          <a:off x="413660" y="892629"/>
          <a:ext cx="11353799" cy="5166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2207948" imgH="28336834" progId="Visio.Drawing.15">
                  <p:embed/>
                </p:oleObj>
              </mc:Choice>
              <mc:Fallback>
                <p:oleObj name="Visio" r:id="rId2" imgW="62207948" imgH="28336834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660" y="892629"/>
                        <a:ext cx="11353799" cy="51663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1311"/>
            <a:ext cx="11893937" cy="680114"/>
          </a:xfrm>
        </p:spPr>
        <p:txBody>
          <a:bodyPr>
            <a:noAutofit/>
          </a:bodyPr>
          <a:lstStyle/>
          <a:p>
            <a:r>
              <a:rPr lang="en-US" sz="2600" b="1" dirty="0"/>
              <a:t>RVfpga Lab 15: </a:t>
            </a:r>
            <a:r>
              <a:rPr lang="pt-PT" sz="2600" b="1" dirty="0"/>
              <a:t>Resolução de Conflitos de Dados via </a:t>
            </a:r>
            <a:r>
              <a:rPr lang="pt-PT" sz="2600" b="1" dirty="0" err="1"/>
              <a:t>Forwarding</a:t>
            </a:r>
            <a:r>
              <a:rPr lang="pt-PT" sz="2600" b="1" dirty="0"/>
              <a:t> em </a:t>
            </a:r>
            <a:r>
              <a:rPr lang="pt-PT" sz="2600" b="1" dirty="0" err="1"/>
              <a:t>Commit</a:t>
            </a:r>
            <a:r>
              <a:rPr lang="pt-PT" sz="2600" b="1" dirty="0"/>
              <a:t> - Pipeline</a:t>
            </a:r>
            <a:endParaRPr lang="en-US" sz="2600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7AB48D-5ADF-4580-A133-3AC1466AD85D}"/>
              </a:ext>
            </a:extLst>
          </p:cNvPr>
          <p:cNvSpPr/>
          <p:nvPr/>
        </p:nvSpPr>
        <p:spPr>
          <a:xfrm>
            <a:off x="5061473" y="1344706"/>
            <a:ext cx="2076226" cy="2194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925966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em </a:t>
            </a:r>
            <a:r>
              <a:rPr lang="pt-PT" sz="2400" b="1" dirty="0" err="1"/>
              <a:t>Commit</a:t>
            </a:r>
            <a:r>
              <a:rPr lang="pt-PT" sz="2400" b="1" dirty="0"/>
              <a:t> </a:t>
            </a:r>
            <a:r>
              <a:rPr lang="en-US" sz="2400" b="1" dirty="0"/>
              <a:t>- </a:t>
            </a:r>
            <a:r>
              <a:rPr lang="en-US" sz="2400" b="1" dirty="0" err="1"/>
              <a:t>Exemplo</a:t>
            </a:r>
            <a:endParaRPr lang="en-US" sz="2400" b="1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.section 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midccm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A: .space 4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la t0, A					# t0 =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(A)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t1, 0x1					# t1 = 1 </a:t>
            </a: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t1, (t0)					# A[0] = 1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t1, 0x0 li t3, 0x1 li t6, 0xFFFF 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t6, zero, OUT     	# Stay in the loop?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INSERT_NOPS_9    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(t0)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t6, t6, -1    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t3, t3, t1          # t3 = t3 + t1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li t1, 0x0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li t3, 0x1    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t4, t4, 0x1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t5, t5, 0x1</a:t>
            </a: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j REPEAT 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OUT: 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858393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/>
          <p:cNvSpPr/>
          <p:nvPr/>
        </p:nvSpPr>
        <p:spPr>
          <a:xfrm>
            <a:off x="6823680" y="2287937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/>
          </a:p>
        </p:txBody>
      </p:sp>
      <p:cxnSp>
        <p:nvCxnSpPr>
          <p:cNvPr id="24" name="Conector recto de flecha 23"/>
          <p:cNvCxnSpPr>
            <a:endCxn id="25" idx="1"/>
          </p:cNvCxnSpPr>
          <p:nvPr/>
        </p:nvCxnSpPr>
        <p:spPr>
          <a:xfrm>
            <a:off x="7130118" y="2512309"/>
            <a:ext cx="618849" cy="40116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7748967" y="2801285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582924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1311"/>
            <a:ext cx="1189393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no </a:t>
            </a:r>
            <a:r>
              <a:rPr lang="pt-PT" sz="2400" b="1" i="1" dirty="0" err="1"/>
              <a:t>Commit</a:t>
            </a:r>
            <a:r>
              <a:rPr lang="pt-PT" sz="2400" b="1" dirty="0"/>
              <a:t> </a:t>
            </a:r>
            <a:r>
              <a:rPr lang="en-US" sz="2400" b="1" dirty="0"/>
              <a:t>– Pipeline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26127"/>
              </p:ext>
            </p:extLst>
          </p:nvPr>
        </p:nvGraphicFramePr>
        <p:xfrm>
          <a:off x="140700" y="1170832"/>
          <a:ext cx="7282154" cy="4516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7434538" imgH="29365755" progId="Visio.Drawing.15">
                  <p:embed/>
                </p:oleObj>
              </mc:Choice>
              <mc:Fallback>
                <p:oleObj name="Visio" r:id="rId2" imgW="47434538" imgH="29365755" progId="Visio.Drawing.15">
                  <p:embed/>
                  <p:pic>
                    <p:nvPicPr>
                      <p:cNvPr id="4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700" y="1170832"/>
                        <a:ext cx="7282154" cy="45163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189680"/>
              </p:ext>
            </p:extLst>
          </p:nvPr>
        </p:nvGraphicFramePr>
        <p:xfrm>
          <a:off x="7946722" y="1260045"/>
          <a:ext cx="4113439" cy="390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7593848" imgH="26174770" progId="Visio.Drawing.15">
                  <p:embed/>
                </p:oleObj>
              </mc:Choice>
              <mc:Fallback>
                <p:oleObj name="Visio" r:id="rId4" imgW="27593848" imgH="26174770" progId="Visio.Drawing.15">
                  <p:embed/>
                  <p:pic>
                    <p:nvPicPr>
                      <p:cNvPr id="7" name="Objeto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6722" y="1260045"/>
                        <a:ext cx="4113439" cy="3906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Conector recto 9"/>
          <p:cNvCxnSpPr/>
          <p:nvPr/>
        </p:nvCxnSpPr>
        <p:spPr>
          <a:xfrm>
            <a:off x="7532915" y="783770"/>
            <a:ext cx="0" cy="5660571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219300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por </a:t>
            </a:r>
            <a:r>
              <a:rPr lang="pt-PT" sz="2400" b="1" dirty="0" err="1"/>
              <a:t>Forwarding</a:t>
            </a:r>
            <a:r>
              <a:rPr lang="pt-PT" sz="2400" b="1" dirty="0"/>
              <a:t> no </a:t>
            </a:r>
            <a:r>
              <a:rPr lang="pt-PT" sz="2400" b="1" i="1" dirty="0" err="1"/>
              <a:t>Commit</a:t>
            </a:r>
            <a:r>
              <a:rPr lang="pt-PT" sz="2400" b="1" dirty="0"/>
              <a:t> - Simulação</a:t>
            </a:r>
            <a:endParaRPr lang="en-US" sz="2400" b="1" dirty="0"/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988" y="901264"/>
            <a:ext cx="5974896" cy="595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85418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b="1" dirty="0"/>
              <a:t>Sinais de </a:t>
            </a:r>
            <a:r>
              <a:rPr lang="pt-BR" sz="2000" b="1" i="1" dirty="0"/>
              <a:t>Trace</a:t>
            </a:r>
            <a:endParaRPr lang="pt-BR" sz="2000" b="1" dirty="0"/>
          </a:p>
          <a:p>
            <a:pPr lvl="1"/>
            <a:r>
              <a:rPr lang="pt-BR" sz="1800" b="1" dirty="0" err="1">
                <a:solidFill>
                  <a:srgbClr val="0070C0"/>
                </a:solidFill>
              </a:rPr>
              <a:t>Cycle</a:t>
            </a:r>
            <a:r>
              <a:rPr lang="pt-BR" sz="1800" b="1" dirty="0">
                <a:solidFill>
                  <a:srgbClr val="0070C0"/>
                </a:solidFill>
              </a:rPr>
              <a:t> </a:t>
            </a:r>
            <a:r>
              <a:rPr lang="pt-BR" sz="1800" b="1" i="1" dirty="0">
                <a:solidFill>
                  <a:srgbClr val="0070C0"/>
                </a:solidFill>
              </a:rPr>
              <a:t>i</a:t>
            </a:r>
            <a:r>
              <a:rPr lang="pt-BR" sz="1800" b="1" dirty="0">
                <a:solidFill>
                  <a:srgbClr val="0070C0"/>
                </a:solidFill>
              </a:rPr>
              <a:t>:</a:t>
            </a:r>
            <a:r>
              <a:rPr lang="pt-BR" sz="1800" dirty="0"/>
              <a:t> a instrução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está no andar EX3 da Via 0 (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i0_inst_e3</a:t>
            </a:r>
            <a:r>
              <a:rPr lang="pt-BR" sz="1800" dirty="0"/>
              <a:t> = 0x006E0E33), e a instrução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BR" sz="1800" dirty="0"/>
              <a:t> está no andar </a:t>
            </a:r>
            <a:r>
              <a:rPr lang="pt-BR" sz="1800" dirty="0" err="1"/>
              <a:t>Commit</a:t>
            </a:r>
            <a:r>
              <a:rPr lang="pt-BR" sz="1800" dirty="0"/>
              <a:t> do canal I0 (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i0_inst_e4</a:t>
            </a:r>
            <a:r>
              <a:rPr lang="pt-BR" sz="1800" dirty="0"/>
              <a:t> = 0x0002A303).</a:t>
            </a:r>
          </a:p>
          <a:p>
            <a:pPr lvl="1"/>
            <a:r>
              <a:rPr lang="pt-BR" sz="1800" b="1" dirty="0" err="1">
                <a:solidFill>
                  <a:srgbClr val="0070C0"/>
                </a:solidFill>
              </a:rPr>
              <a:t>Cycle</a:t>
            </a:r>
            <a:r>
              <a:rPr lang="pt-BR" sz="1800" b="1" dirty="0">
                <a:solidFill>
                  <a:srgbClr val="0070C0"/>
                </a:solidFill>
              </a:rPr>
              <a:t> </a:t>
            </a:r>
            <a:r>
              <a:rPr lang="pt-BR" sz="1800" b="1" i="1" dirty="0">
                <a:solidFill>
                  <a:srgbClr val="0070C0"/>
                </a:solidFill>
              </a:rPr>
              <a:t>i+1</a:t>
            </a:r>
            <a:r>
              <a:rPr lang="pt-BR" sz="1800" b="1" dirty="0">
                <a:solidFill>
                  <a:srgbClr val="0070C0"/>
                </a:solidFill>
              </a:rPr>
              <a:t>:</a:t>
            </a:r>
            <a:r>
              <a:rPr lang="pt-BR" sz="1800" dirty="0"/>
              <a:t> a instrução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está no andar </a:t>
            </a:r>
            <a:r>
              <a:rPr lang="pt-BR" sz="1800" dirty="0" err="1"/>
              <a:t>Commit</a:t>
            </a:r>
            <a:r>
              <a:rPr lang="pt-BR" sz="1800" dirty="0"/>
              <a:t> da Via 0 (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i0_inst_e4</a:t>
            </a:r>
            <a:r>
              <a:rPr lang="pt-BR" sz="1800" dirty="0"/>
              <a:t> = 0x006E0E33).</a:t>
            </a:r>
          </a:p>
          <a:p>
            <a:r>
              <a:rPr lang="pt-BR" sz="2000" b="1" dirty="0" err="1"/>
              <a:t>Multiplexer</a:t>
            </a:r>
            <a:r>
              <a:rPr lang="pt-BR" sz="2000" b="1" dirty="0"/>
              <a:t> 4:1 </a:t>
            </a:r>
            <a:endParaRPr lang="pt-BR" sz="2000" dirty="0"/>
          </a:p>
          <a:p>
            <a:pPr lvl="1"/>
            <a:r>
              <a:rPr lang="pt-BR" sz="1800" b="1" dirty="0" err="1">
                <a:solidFill>
                  <a:srgbClr val="0070C0"/>
                </a:solidFill>
              </a:rPr>
              <a:t>Cycle</a:t>
            </a:r>
            <a:r>
              <a:rPr lang="pt-BR" sz="1800" b="1" dirty="0">
                <a:solidFill>
                  <a:srgbClr val="0070C0"/>
                </a:solidFill>
              </a:rPr>
              <a:t> </a:t>
            </a:r>
            <a:r>
              <a:rPr lang="pt-BR" sz="1800" b="1" i="1" dirty="0">
                <a:solidFill>
                  <a:srgbClr val="0070C0"/>
                </a:solidFill>
              </a:rPr>
              <a:t>i:</a:t>
            </a:r>
            <a:r>
              <a:rPr lang="pt-BR" sz="1800" dirty="0"/>
              <a:t> o resultado da instrução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BR" sz="1800" dirty="0"/>
              <a:t> (no andar de </a:t>
            </a:r>
            <a:r>
              <a:rPr lang="pt-BR" sz="1800" dirty="0" err="1"/>
              <a:t>Commit</a:t>
            </a:r>
            <a:r>
              <a:rPr lang="pt-BR" sz="1800" dirty="0"/>
              <a:t>), é selecionada:</a:t>
            </a:r>
          </a:p>
          <a:p>
            <a:pPr marL="457200" lvl="1" indent="0">
              <a:buNone/>
            </a:pPr>
            <a:r>
              <a:rPr lang="pt-BR" sz="1600" dirty="0"/>
              <a:t>	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i0_rs2_bypass_data_e3</a:t>
            </a:r>
            <a:r>
              <a:rPr lang="pt-BR" sz="1600" dirty="0"/>
              <a:t> =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i0_result_e4_eff</a:t>
            </a:r>
            <a:r>
              <a:rPr lang="pt-BR" sz="1600" dirty="0"/>
              <a:t> = 0x00000001</a:t>
            </a:r>
          </a:p>
          <a:p>
            <a:r>
              <a:rPr lang="pt-BR" sz="2000" b="1" dirty="0" err="1"/>
              <a:t>Multiplexer</a:t>
            </a:r>
            <a:r>
              <a:rPr lang="pt-BR" sz="2000" b="1" dirty="0"/>
              <a:t> 2:1 </a:t>
            </a:r>
            <a:endParaRPr lang="pt-BR" sz="2000" dirty="0"/>
          </a:p>
          <a:p>
            <a:pPr lvl="1"/>
            <a:r>
              <a:rPr lang="pt-BR" sz="1800" b="1" dirty="0" err="1">
                <a:solidFill>
                  <a:srgbClr val="0070C0"/>
                </a:solidFill>
              </a:rPr>
              <a:t>Cycle</a:t>
            </a:r>
            <a:r>
              <a:rPr lang="pt-BR" sz="1800" b="1" dirty="0">
                <a:solidFill>
                  <a:srgbClr val="0070C0"/>
                </a:solidFill>
              </a:rPr>
              <a:t> </a:t>
            </a:r>
            <a:r>
              <a:rPr lang="pt-BR" sz="1800" b="1" i="1" dirty="0">
                <a:solidFill>
                  <a:srgbClr val="0070C0"/>
                </a:solidFill>
              </a:rPr>
              <a:t>i:</a:t>
            </a:r>
            <a:r>
              <a:rPr lang="pt-BR" sz="1800" dirty="0"/>
              <a:t> o valor encaminhado é selecionado devido à dependência entre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BR" sz="1800" dirty="0"/>
              <a:t> e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:</a:t>
            </a:r>
          </a:p>
          <a:p>
            <a:pPr marL="457200" lvl="1" indent="0">
              <a:buNone/>
            </a:pP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i0_rs2_e3_final</a:t>
            </a:r>
            <a:r>
              <a:rPr lang="pt-BR" sz="1600" dirty="0"/>
              <a:t> = 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i0_rs2_bypass_data_e3</a:t>
            </a:r>
            <a:r>
              <a:rPr lang="pt-BR" sz="1600" dirty="0"/>
              <a:t> = 0x00000001</a:t>
            </a:r>
          </a:p>
          <a:p>
            <a:r>
              <a:rPr lang="pt-BR" sz="2000" b="1" dirty="0"/>
              <a:t>Etapa </a:t>
            </a:r>
            <a:r>
              <a:rPr lang="pt-BR" sz="2000" b="1" dirty="0" err="1"/>
              <a:t>Commit</a:t>
            </a:r>
            <a:r>
              <a:rPr lang="pt-BR" sz="2000" b="1" dirty="0"/>
              <a:t> ALU</a:t>
            </a:r>
            <a:endParaRPr lang="pt-BR" sz="2000" dirty="0"/>
          </a:p>
          <a:p>
            <a:pPr lvl="1"/>
            <a:r>
              <a:rPr lang="pt-BR" sz="1800" b="1" dirty="0" err="1">
                <a:solidFill>
                  <a:srgbClr val="0070C0"/>
                </a:solidFill>
              </a:rPr>
              <a:t>Cycle</a:t>
            </a:r>
            <a:r>
              <a:rPr lang="pt-BR" sz="1800" b="1" dirty="0">
                <a:solidFill>
                  <a:srgbClr val="0070C0"/>
                </a:solidFill>
              </a:rPr>
              <a:t> </a:t>
            </a:r>
            <a:r>
              <a:rPr lang="pt-BR" sz="1800" b="1" i="1" dirty="0">
                <a:solidFill>
                  <a:srgbClr val="0070C0"/>
                </a:solidFill>
              </a:rPr>
              <a:t>i+1:</a:t>
            </a:r>
            <a:r>
              <a:rPr lang="pt-BR" sz="1800" dirty="0"/>
              <a:t> a operação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é recalculada usando os valores corretos:</a:t>
            </a:r>
          </a:p>
          <a:p>
            <a:pPr marL="914400" lvl="2" indent="0">
              <a:buNone/>
            </a:pP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pt-BR" sz="1600" dirty="0"/>
              <a:t> = </a:t>
            </a:r>
            <a:r>
              <a:rPr lang="pt-B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a_ff</a:t>
            </a:r>
            <a:r>
              <a:rPr lang="pt-BR" sz="1600" dirty="0"/>
              <a:t> + </a:t>
            </a:r>
            <a:r>
              <a:rPr lang="pt-B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b_ff</a:t>
            </a:r>
            <a:r>
              <a:rPr lang="pt-BR" sz="1600" dirty="0"/>
              <a:t> = 0x00000001 + 0x00000001 = 0x00000002</a:t>
            </a:r>
            <a:endParaRPr lang="pt-BR" sz="1200" dirty="0"/>
          </a:p>
          <a:p>
            <a:r>
              <a:rPr lang="pt-BR" sz="2200" b="1" dirty="0" err="1"/>
              <a:t>Multiplexer</a:t>
            </a:r>
            <a:r>
              <a:rPr lang="pt-BR" sz="2200" b="1" dirty="0"/>
              <a:t> 3:1 </a:t>
            </a:r>
          </a:p>
          <a:p>
            <a:pPr lvl="1"/>
            <a:r>
              <a:rPr lang="pt-BR" sz="1800" b="1" dirty="0" err="1">
                <a:solidFill>
                  <a:srgbClr val="0070C0"/>
                </a:solidFill>
              </a:rPr>
              <a:t>Cycle</a:t>
            </a:r>
            <a:r>
              <a:rPr lang="pt-BR" sz="1800" b="1" dirty="0">
                <a:solidFill>
                  <a:srgbClr val="0070C0"/>
                </a:solidFill>
              </a:rPr>
              <a:t> </a:t>
            </a:r>
            <a:r>
              <a:rPr lang="pt-BR" sz="1800" b="1" i="1" dirty="0">
                <a:solidFill>
                  <a:srgbClr val="0070C0"/>
                </a:solidFill>
              </a:rPr>
              <a:t>i+1:</a:t>
            </a:r>
            <a:r>
              <a:rPr lang="pt-BR" sz="1800" dirty="0"/>
              <a:t> A saída da ALU secundária é selecionada (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exu_i0_result_e4</a:t>
            </a:r>
            <a:r>
              <a:rPr lang="pt-BR" sz="1800" dirty="0"/>
              <a:t>). (Quando não existem dependências,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i0_result_e4</a:t>
            </a:r>
            <a:r>
              <a:rPr lang="pt-BR" sz="1800" dirty="0"/>
              <a:t> é selecionado.)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2400" b="1" dirty="0"/>
              <a:t>RVfpga Lab 15: </a:t>
            </a:r>
            <a:r>
              <a:rPr lang="pt-PT" sz="2400" b="1" dirty="0"/>
              <a:t>Resolução de Conflitos de Dados via </a:t>
            </a:r>
            <a:r>
              <a:rPr lang="pt-PT" sz="2400" b="1" dirty="0" err="1"/>
              <a:t>Forwarding</a:t>
            </a:r>
            <a:r>
              <a:rPr lang="pt-PT" sz="2400" b="1" dirty="0"/>
              <a:t> no </a:t>
            </a:r>
            <a:r>
              <a:rPr lang="pt-PT" sz="2400" b="1" i="1" dirty="0" err="1"/>
              <a:t>Commit</a:t>
            </a:r>
            <a:r>
              <a:rPr lang="pt-PT" sz="2400" b="1" dirty="0"/>
              <a:t> - Simulação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705601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15: </a:t>
            </a:r>
            <a:r>
              <a:rPr lang="en-US" b="1" dirty="0" err="1"/>
              <a:t>Tarefas</a:t>
            </a:r>
            <a:r>
              <a:rPr lang="en-US" b="1" dirty="0"/>
              <a:t> –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29898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Remova todas as instruções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2000" dirty="0"/>
              <a:t> do exemplo da Figura 2. Desenhe uma figura semelhante à Figura 3 para duas iterações consecutivas do ciclo, depois analise e confirme que a figura está correta comparando-a com uma simulação do Verilator e, finalmente, calcule o IPC utilizando os contadores de desempenho enquanto executa o programa na placa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No exemplo da Figura 2, remova todas as instruções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2000" dirty="0"/>
              <a:t> e mova a instrução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add t6,t6,-1</a:t>
            </a:r>
            <a:r>
              <a:rPr lang="pt-BR" sz="2000" dirty="0"/>
              <a:t> após a instrução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add t3,t3,t4</a:t>
            </a:r>
            <a:r>
              <a:rPr lang="pt-BR" sz="2000" dirty="0"/>
              <a:t> e, em seguida, reexamine o programa tanto na simulação quanto na placa. Neste programa reordenado, as duas instruções de adição dependentes (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add t4,t4,t5 </a:t>
            </a:r>
            <a:r>
              <a:rPr lang="en-US" sz="2000" dirty="0"/>
              <a:t>e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add t3,t3,t4</a:t>
            </a:r>
            <a:r>
              <a:rPr lang="pt-BR" sz="2000" dirty="0"/>
              <a:t>) chegam à fase de descodificação no mesmo ciclo, o que tem um impacto no desempenho. Explique o impacto destas alterações, utilizando tanto a simulação como a execução na placa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Compare as equações para o multiplexer 10:1 na lógica de encaminhamento com as equações explicadas para o processador em cadeia do DDCARV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Remova as instruções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2000" dirty="0"/>
              <a:t> no exemplo da Figura 11 e obtenha o IPC usando os contadores HW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Desativar a ALU secundária como explicado no Laboratório 11 e analisar o exemplo da Figura 11 com uma simulação no Verilator e com uma execução na placa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90181544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15: </a:t>
            </a:r>
            <a:r>
              <a:rPr lang="en-US" b="1" dirty="0" err="1"/>
              <a:t>Exercícios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075764"/>
            <a:ext cx="11468213" cy="52630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err="1"/>
              <a:t>Exercício</a:t>
            </a:r>
            <a:r>
              <a:rPr lang="en-US" sz="1800" b="1" dirty="0"/>
              <a:t> 1</a:t>
            </a:r>
            <a:r>
              <a:rPr lang="en-US" sz="1800" dirty="0"/>
              <a:t>. </a:t>
            </a:r>
            <a:r>
              <a:rPr lang="pt-BR" sz="1800" dirty="0"/>
              <a:t>Modifique o programa utilizado na Secção 3, acrescentando uma instrução aritmética-lógica extra que depende do resultado da instrução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. Analise a simulação do Verilator e explique como são tratados os conflitos de dados para a nova instrução A-L. Em seguida, remova todas as instruções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1800" dirty="0"/>
              <a:t> e analise os resultados fornecidos pelos contadores HW</a:t>
            </a:r>
            <a:r>
              <a:rPr lang="en-US" sz="1800" dirty="0"/>
              <a:t>.</a:t>
            </a:r>
          </a:p>
          <a:p>
            <a:r>
              <a:rPr lang="en-US" sz="1800" b="1" dirty="0" err="1"/>
              <a:t>Exercício</a:t>
            </a:r>
            <a:r>
              <a:rPr lang="en-US" sz="1800" b="1" dirty="0"/>
              <a:t> 2</a:t>
            </a:r>
            <a:r>
              <a:rPr lang="en-US" sz="1800" dirty="0"/>
              <a:t>. </a:t>
            </a:r>
            <a:r>
              <a:rPr lang="pt-BR" sz="1800" dirty="0"/>
              <a:t>Analise a mesma situação que a descrita na Secção 3 para uma instrução mul seguida de uma instrução add que usa o resultado da multiplicação. No programa da Figura 11 pode simplesmente substituir o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pt-BR" sz="1800" dirty="0"/>
              <a:t> por um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pt-BR" sz="1800" dirty="0"/>
              <a:t> que escreve no registo t1</a:t>
            </a:r>
            <a:r>
              <a:rPr lang="en-US" sz="1800" dirty="0"/>
              <a:t>.</a:t>
            </a:r>
          </a:p>
          <a:p>
            <a:r>
              <a:rPr lang="en-US" sz="1800" b="1" dirty="0" err="1"/>
              <a:t>Exercício</a:t>
            </a:r>
            <a:r>
              <a:rPr lang="en-US" sz="1800" b="1" dirty="0"/>
              <a:t> 5</a:t>
            </a:r>
            <a:r>
              <a:rPr lang="en-US" sz="1800" dirty="0"/>
              <a:t>. </a:t>
            </a:r>
            <a:r>
              <a:rPr lang="pt-BR" sz="1800" dirty="0"/>
              <a:t>No programa da Secção 2.C do Laboratório 14, substitua a instrução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 x1, x1, 1 </a:t>
            </a:r>
            <a:r>
              <a:rPr lang="pt-BR" sz="1800" dirty="0"/>
              <a:t>por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 x28, x1, 1</a:t>
            </a:r>
            <a:r>
              <a:rPr lang="pt-BR" sz="1800" dirty="0"/>
              <a:t>. Isto introduz um conflito WAW entre a instrução add modificada e a leitura não bloqueante no início do ciclo 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x28, (x29</a:t>
            </a:r>
            <a:r>
              <a:rPr lang="en-US" sz="1800" dirty="0"/>
              <a:t>)</a:t>
            </a:r>
            <a:r>
              <a:rPr lang="pt-BR" sz="1800" dirty="0"/>
              <a:t>). Analise em simulação como este conflito é tratado no SweRV EH1, para o qual pode olhar para o valor do sinal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wen2</a:t>
            </a:r>
            <a:r>
              <a:rPr lang="pt-BR" sz="1800" dirty="0"/>
              <a:t> no Register File. Tente compreender como este sinal é calculado na Unidade de Controlo (módulo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dec</a:t>
            </a:r>
            <a:r>
              <a:rPr lang="pt-BR" sz="1800" dirty="0"/>
              <a:t>)</a:t>
            </a:r>
            <a:r>
              <a:rPr lang="en-US" sz="1800" dirty="0"/>
              <a:t>.</a:t>
            </a:r>
          </a:p>
          <a:p>
            <a:r>
              <a:rPr lang="en-US" sz="1800" b="1" dirty="0" err="1"/>
              <a:t>Exercício</a:t>
            </a:r>
            <a:r>
              <a:rPr lang="en-US" sz="1800" b="1" dirty="0"/>
              <a:t> 7.</a:t>
            </a:r>
            <a:r>
              <a:rPr lang="en-US" sz="1800" dirty="0"/>
              <a:t> </a:t>
            </a:r>
            <a:r>
              <a:rPr lang="pt-BR" sz="1800" dirty="0"/>
              <a:t>No programa da Secção 2.C do </a:t>
            </a:r>
            <a:r>
              <a:rPr lang="pt-BR" sz="1800" dirty="0" err="1"/>
              <a:t>Lab</a:t>
            </a:r>
            <a:r>
              <a:rPr lang="pt-BR" sz="1800" dirty="0"/>
              <a:t> 14, substitua a instrução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 x1, x1, 1</a:t>
            </a:r>
            <a:r>
              <a:rPr lang="pt-BR" sz="1800" dirty="0"/>
              <a:t> por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 x1, x28, 1</a:t>
            </a:r>
            <a:r>
              <a:rPr lang="pt-BR" sz="1800" dirty="0"/>
              <a:t>, e a instrução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 x7, x7, 1</a:t>
            </a:r>
            <a:r>
              <a:rPr lang="pt-BR" sz="1800" dirty="0"/>
              <a:t> por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add x28, x7, 1</a:t>
            </a:r>
            <a:r>
              <a:rPr lang="pt-BR" sz="1800" dirty="0"/>
              <a:t>. Isto faz com que ocorra um conflito RAW e um conflito WAW. Analise em simulação como estes dois conflitos são tratados</a:t>
            </a:r>
            <a:r>
              <a:rPr lang="en-US" sz="1800" dirty="0"/>
              <a:t>.</a:t>
            </a:r>
          </a:p>
          <a:p>
            <a:r>
              <a:rPr lang="en-US" sz="1800" b="1" dirty="0" err="1"/>
              <a:t>Exercício</a:t>
            </a:r>
            <a:r>
              <a:rPr lang="en-US" sz="1800" b="1" dirty="0"/>
              <a:t> 8</a:t>
            </a:r>
            <a:r>
              <a:rPr lang="en-US" sz="1800" dirty="0"/>
              <a:t> - </a:t>
            </a:r>
            <a:r>
              <a:rPr lang="pt-BR" sz="1800" b="1" dirty="0" err="1"/>
              <a:t>Forwarding</a:t>
            </a:r>
            <a:r>
              <a:rPr lang="pt-BR" sz="1800" b="1" dirty="0"/>
              <a:t> de escrita para leitura</a:t>
            </a:r>
            <a:r>
              <a:rPr lang="en-US" sz="1800" dirty="0"/>
              <a:t>: </a:t>
            </a:r>
            <a:r>
              <a:rPr lang="pt-BR" sz="1800" dirty="0"/>
              <a:t>Esta é uma situação muito interessante que não analisámos neste laboratório e que irá analisar neste exercício</a:t>
            </a:r>
            <a:r>
              <a:rPr lang="en-U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9561420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16: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Conflitos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de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Controlo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e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Instruções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de Salto</a:t>
            </a:r>
          </a:p>
        </p:txBody>
      </p:sp>
    </p:spTree>
    <p:extLst>
      <p:ext uri="{BB962C8B-B14F-4D97-AF65-F5344CB8AC3E}">
        <p14:creationId xmlns:p14="http://schemas.microsoft.com/office/powerpoint/2010/main" val="2072572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 err="1"/>
              <a:t>SweRVolfX</a:t>
            </a:r>
            <a:r>
              <a:rPr lang="pt-BR" b="1" dirty="0"/>
              <a:t> </a:t>
            </a:r>
            <a:r>
              <a:rPr lang="pt-BR" b="1" dirty="0" err="1"/>
              <a:t>SoC</a:t>
            </a:r>
            <a:endParaRPr lang="pt-BR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7335297" y="933327"/>
            <a:ext cx="4672484" cy="50800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/>
              <a:t>System-</a:t>
            </a:r>
            <a:r>
              <a:rPr lang="pt-BR" sz="2000" dirty="0" err="1"/>
              <a:t>on</a:t>
            </a:r>
            <a:r>
              <a:rPr lang="pt-BR" sz="2000" dirty="0"/>
              <a:t>-chip (</a:t>
            </a:r>
            <a:r>
              <a:rPr lang="pt-BR" sz="2000" dirty="0" err="1"/>
              <a:t>SoC</a:t>
            </a:r>
            <a:r>
              <a:rPr lang="pt-BR" sz="2000" dirty="0"/>
              <a:t>) de código-aberto da Chips Alliance</a:t>
            </a:r>
          </a:p>
          <a:p>
            <a:r>
              <a:rPr lang="pt-BR" sz="2000" dirty="0" err="1"/>
              <a:t>SweRVolf</a:t>
            </a:r>
            <a:r>
              <a:rPr lang="pt-BR" sz="2000" dirty="0"/>
              <a:t> usa o núcleo SweRV EH1. O </a:t>
            </a:r>
            <a:r>
              <a:rPr lang="pt-BR" sz="2000" dirty="0" err="1"/>
              <a:t>SweRVolf</a:t>
            </a:r>
            <a:r>
              <a:rPr lang="pt-BR" sz="2000" dirty="0"/>
              <a:t> inclui uma Boot ROM, UART, um Controlador de Sistema e um controlador SPI (SPI1)</a:t>
            </a:r>
          </a:p>
          <a:p>
            <a:r>
              <a:rPr lang="pt-BR" sz="2000" dirty="0" err="1"/>
              <a:t>SweRVolfX</a:t>
            </a:r>
            <a:r>
              <a:rPr lang="pt-BR" sz="2000" dirty="0"/>
              <a:t> estende o </a:t>
            </a:r>
            <a:r>
              <a:rPr lang="pt-BR" sz="2000" dirty="0" err="1"/>
              <a:t>SweRVolf</a:t>
            </a:r>
            <a:r>
              <a:rPr lang="pt-BR" sz="2000" dirty="0"/>
              <a:t> com outro controlador SPI (SPI2), e GPIO (General </a:t>
            </a:r>
            <a:r>
              <a:rPr lang="pt-BR" sz="2000" dirty="0" err="1"/>
              <a:t>Purpose</a:t>
            </a:r>
            <a:r>
              <a:rPr lang="pt-BR" sz="2000" dirty="0"/>
              <a:t> Input/Output), 8 mostradores de 7-Segmentos e um PTC (a vermelho).</a:t>
            </a:r>
          </a:p>
          <a:p>
            <a:r>
              <a:rPr lang="pt-BR" sz="2000" dirty="0"/>
              <a:t>SweRV EH1 Core usa um barramento AXI e os periféricos usam um barramento </a:t>
            </a:r>
            <a:r>
              <a:rPr lang="pt-BR" sz="2000" dirty="0" err="1"/>
              <a:t>Wishbone</a:t>
            </a:r>
            <a:r>
              <a:rPr lang="pt-BR" sz="2000" dirty="0"/>
              <a:t> bus, pelo que o </a:t>
            </a:r>
            <a:r>
              <a:rPr lang="pt-BR" sz="2000" dirty="0" err="1"/>
              <a:t>SoC</a:t>
            </a:r>
            <a:r>
              <a:rPr lang="pt-BR" sz="2000" dirty="0"/>
              <a:t> também tem uma ponte AXI-</a:t>
            </a:r>
            <a:r>
              <a:rPr lang="pt-BR" sz="2000" dirty="0" err="1"/>
              <a:t>Wishbone</a:t>
            </a:r>
            <a:endParaRPr lang="pt-BR" sz="2000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314769"/>
              </p:ext>
            </p:extLst>
          </p:nvPr>
        </p:nvGraphicFramePr>
        <p:xfrm>
          <a:off x="2632062" y="4917362"/>
          <a:ext cx="333057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115">
                  <a:extLst>
                    <a:ext uri="{9D8B030D-6E8A-4147-A177-3AD203B41FA5}">
                      <a16:colId xmlns:a16="http://schemas.microsoft.com/office/drawing/2014/main" val="2640305626"/>
                    </a:ext>
                  </a:extLst>
                </a:gridCol>
                <a:gridCol w="1902460">
                  <a:extLst>
                    <a:ext uri="{9D8B030D-6E8A-4147-A177-3AD203B41FA5}">
                      <a16:colId xmlns:a16="http://schemas.microsoft.com/office/drawing/2014/main" val="16298324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Sistema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Endereço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626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Boot ROM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0x80000000 - 0x80000FFF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24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System Controller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0x80001000 - 0x8000103F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41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SPI1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0x80001040 - 0x8000107F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8564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SPI2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0x80001100 - 0x8000113F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388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Timer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0x80001200 - 0x8000123F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9923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GPIO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0x80001400 - 0x8000143F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277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UART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0x80002000 - 0x80002FFF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120589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100053" y="904147"/>
            <a:ext cx="6692633" cy="387886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ctángulo 25"/>
          <p:cNvSpPr/>
          <p:nvPr/>
        </p:nvSpPr>
        <p:spPr>
          <a:xfrm>
            <a:off x="331168" y="5264756"/>
            <a:ext cx="2201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Mapa de Memória do </a:t>
            </a:r>
            <a:r>
              <a:rPr lang="pt-BR" dirty="0" err="1"/>
              <a:t>SweRVolfX</a:t>
            </a:r>
            <a:endParaRPr lang="pt-BR" dirty="0"/>
          </a:p>
        </p:txBody>
      </p:sp>
      <p:pic>
        <p:nvPicPr>
          <p:cNvPr id="9" name="Imagen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" y="954593"/>
            <a:ext cx="6186590" cy="382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95580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16: </a:t>
            </a:r>
            <a:r>
              <a:rPr lang="en-US" b="1" dirty="0" err="1"/>
              <a:t>Conflitos</a:t>
            </a:r>
            <a:r>
              <a:rPr lang="en-US" b="1" dirty="0"/>
              <a:t> de </a:t>
            </a:r>
            <a:r>
              <a:rPr lang="en-US" b="1" dirty="0" err="1"/>
              <a:t>Controlo</a:t>
            </a:r>
            <a:r>
              <a:rPr lang="en-US" b="1" dirty="0"/>
              <a:t> e </a:t>
            </a:r>
            <a:r>
              <a:rPr lang="en-US" b="1" dirty="0" err="1"/>
              <a:t>Saltos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79713"/>
            <a:ext cx="11924252" cy="5268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/>
              <a:t>As instruções de salto calculam o endereço da instrução seguinte após o </a:t>
            </a:r>
            <a:r>
              <a:rPr lang="pt-BR" sz="2400" i="1" dirty="0"/>
              <a:t>fetch</a:t>
            </a:r>
            <a:r>
              <a:rPr lang="en-US" sz="2400" dirty="0"/>
              <a:t>.</a:t>
            </a:r>
          </a:p>
          <a:p>
            <a:pPr>
              <a:defRPr/>
            </a:pPr>
            <a:r>
              <a:rPr lang="pt-PT" sz="2400" dirty="0"/>
              <a:t>Os </a:t>
            </a:r>
            <a:r>
              <a:rPr lang="en-US" sz="2400" dirty="0" err="1"/>
              <a:t>Conflitos</a:t>
            </a:r>
            <a:r>
              <a:rPr lang="en-US" sz="2400" dirty="0"/>
              <a:t> de </a:t>
            </a:r>
            <a:r>
              <a:rPr lang="en-US" sz="2400" dirty="0" err="1"/>
              <a:t>Controlo</a:t>
            </a:r>
            <a:r>
              <a:rPr lang="en-US" sz="2400" dirty="0"/>
              <a:t> </a:t>
            </a:r>
            <a:r>
              <a:rPr lang="en-US" sz="2400" dirty="0" err="1"/>
              <a:t>podem</a:t>
            </a:r>
            <a:r>
              <a:rPr lang="en-US" sz="2400" dirty="0"/>
              <a:t>:</a:t>
            </a:r>
          </a:p>
          <a:p>
            <a:pPr lvl="1">
              <a:defRPr/>
            </a:pPr>
            <a:r>
              <a:rPr lang="pt-PT" sz="1800" b="1" dirty="0"/>
              <a:t>Parar</a:t>
            </a:r>
            <a:r>
              <a:rPr lang="pt-PT" sz="1800" dirty="0"/>
              <a:t> o pipeline até que o próximo endereço de instrução seja calculado, ou</a:t>
            </a:r>
            <a:r>
              <a:rPr lang="en-US" sz="1800" dirty="0"/>
              <a:t> </a:t>
            </a:r>
          </a:p>
          <a:p>
            <a:pPr lvl="1">
              <a:defRPr/>
            </a:pPr>
            <a:r>
              <a:rPr lang="pt-PT" sz="1800" b="1" dirty="0"/>
              <a:t>Prever </a:t>
            </a:r>
            <a:r>
              <a:rPr lang="pt-PT" sz="1800" dirty="0"/>
              <a:t>se um salto será tomado, e carregar as instruções do caminho previsto. </a:t>
            </a:r>
            <a:endParaRPr lang="en-US" sz="1800" dirty="0"/>
          </a:p>
          <a:p>
            <a:pPr>
              <a:defRPr/>
            </a:pPr>
            <a:r>
              <a:rPr lang="en-US" sz="2400" dirty="0"/>
              <a:t>O </a:t>
            </a:r>
            <a:r>
              <a:rPr lang="en-US" sz="2400" dirty="0" err="1"/>
              <a:t>SweRV</a:t>
            </a:r>
            <a:r>
              <a:rPr lang="en-US" sz="2400" dirty="0"/>
              <a:t> EH1 </a:t>
            </a:r>
            <a:r>
              <a:rPr lang="pt-PT" sz="2400" dirty="0"/>
              <a:t>tem dois preditores de salto ou </a:t>
            </a:r>
            <a:r>
              <a:rPr lang="en-US" sz="2400" i="1" dirty="0"/>
              <a:t>branch predictors</a:t>
            </a:r>
            <a:r>
              <a:rPr lang="en-US" sz="2400" dirty="0"/>
              <a:t> (BPs) </a:t>
            </a:r>
            <a:r>
              <a:rPr lang="pt-PT" sz="2400" dirty="0"/>
              <a:t>possíveis</a:t>
            </a:r>
            <a:r>
              <a:rPr lang="en-US" sz="2400" dirty="0"/>
              <a:t>:</a:t>
            </a:r>
          </a:p>
          <a:p>
            <a:pPr lvl="1">
              <a:defRPr/>
            </a:pPr>
            <a:r>
              <a:rPr lang="en-US" sz="1800" b="1" dirty="0" err="1"/>
              <a:t>Preditor</a:t>
            </a:r>
            <a:r>
              <a:rPr lang="en-US" sz="1800" b="1" dirty="0"/>
              <a:t> de Salto Simples (</a:t>
            </a:r>
            <a:r>
              <a:rPr lang="en-US" sz="1800" b="1" dirty="0" err="1"/>
              <a:t>ou</a:t>
            </a:r>
            <a:r>
              <a:rPr lang="en-US" sz="1800" b="1" dirty="0"/>
              <a:t> Naïve): </a:t>
            </a:r>
            <a:r>
              <a:rPr lang="pt-PT" sz="1800" dirty="0"/>
              <a:t>prevê sempre o salto não tomado. Tem fraco desempenho mas sem custos de circuito</a:t>
            </a:r>
            <a:r>
              <a:rPr lang="en-US" sz="1800" dirty="0"/>
              <a:t>.</a:t>
            </a:r>
          </a:p>
          <a:p>
            <a:pPr lvl="1">
              <a:defRPr/>
            </a:pPr>
            <a:r>
              <a:rPr lang="en-US" sz="1800" b="1" dirty="0" err="1"/>
              <a:t>Preditor</a:t>
            </a:r>
            <a:r>
              <a:rPr lang="en-US" sz="1800" b="1" dirty="0"/>
              <a:t> de Salto </a:t>
            </a:r>
            <a:r>
              <a:rPr lang="en-US" sz="1800" b="1" dirty="0" err="1"/>
              <a:t>Gshare</a:t>
            </a:r>
            <a:r>
              <a:rPr lang="en-US" sz="1800" b="1" dirty="0"/>
              <a:t>: </a:t>
            </a:r>
            <a:r>
              <a:rPr lang="pt-PT" sz="1800" dirty="0"/>
              <a:t>oferece maior desempenho ao custo de circuito adicional</a:t>
            </a:r>
            <a:r>
              <a:rPr lang="en-US" sz="1800" dirty="0"/>
              <a:t>.</a:t>
            </a:r>
          </a:p>
          <a:p>
            <a:pPr>
              <a:defRPr/>
            </a:pPr>
            <a:r>
              <a:rPr lang="pt-PT" sz="2400" dirty="0"/>
              <a:t>Este </a:t>
            </a:r>
            <a:r>
              <a:rPr lang="pt-PT" sz="2400" dirty="0" err="1"/>
              <a:t>Lab</a:t>
            </a:r>
            <a:r>
              <a:rPr lang="pt-PT" sz="2400" dirty="0"/>
              <a:t> analisa a execução da instrução </a:t>
            </a:r>
            <a:r>
              <a:rPr lang="pt-PT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2400" dirty="0"/>
              <a:t> usando os preditores (</a:t>
            </a:r>
            <a:r>
              <a:rPr lang="pt-PT" sz="2400" dirty="0" err="1"/>
              <a:t>BPs</a:t>
            </a:r>
            <a:r>
              <a:rPr lang="pt-PT" sz="2400" dirty="0"/>
              <a:t>) naïve e </a:t>
            </a:r>
            <a:r>
              <a:rPr lang="pt-PT" sz="2400" dirty="0" err="1"/>
              <a:t>Gshare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4903459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</a:t>
            </a:r>
            <a:r>
              <a:rPr lang="pt-PT" sz="3200" b="1" dirty="0"/>
              <a:t>Execução de uma Instrução </a:t>
            </a:r>
            <a:r>
              <a:rPr lang="pt-PT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3200" b="1" dirty="0"/>
              <a:t> e cálculo do PC</a:t>
            </a:r>
            <a:endParaRPr lang="en-US" sz="3200" b="1" dirty="0"/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706228"/>
              </p:ext>
            </p:extLst>
          </p:nvPr>
        </p:nvGraphicFramePr>
        <p:xfrm>
          <a:off x="1832" y="1295403"/>
          <a:ext cx="12172914" cy="449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74869614" imgH="64741515" progId="Visio.Drawing.15">
                  <p:embed/>
                </p:oleObj>
              </mc:Choice>
              <mc:Fallback>
                <p:oleObj name="Visio" r:id="rId2" imgW="174869614" imgH="64741515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2" y="1295403"/>
                        <a:ext cx="12172914" cy="449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3462046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52165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 t2, 0x008                  # Disable Branch Predictor</a:t>
            </a:r>
            <a:endParaRPr lang="es-E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csrrs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0x7F9, t2</a:t>
            </a:r>
            <a:endParaRPr lang="es-E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0xFFFF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0x0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LOOP: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t5, t5, 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INSERT_NOPS_7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t3, t4, OUT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INSERT_NOPS_7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t4, t4, 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INSERT_NOPS_7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t3, t3, LOOP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INSERT_NOPS_7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OUT: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INSERT_NOPS_8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16: </a:t>
            </a:r>
            <a:r>
              <a:rPr lang="pt-PT" sz="2800" b="1" dirty="0"/>
              <a:t>Execução de uma Instrução </a:t>
            </a:r>
            <a:r>
              <a:rPr lang="pt-PT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2800" b="1" dirty="0"/>
              <a:t> e cálculo do PC</a:t>
            </a:r>
            <a:r>
              <a:rPr lang="en-US" sz="2800" b="1" dirty="0"/>
              <a:t>– </a:t>
            </a:r>
            <a:r>
              <a:rPr lang="en-US" sz="2800" b="1" dirty="0" err="1"/>
              <a:t>Exemplo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68630708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</a:t>
            </a:r>
            <a:r>
              <a:rPr lang="pt-PT" sz="3200" b="1" dirty="0"/>
              <a:t>Execução da </a:t>
            </a:r>
            <a:r>
              <a:rPr lang="pt-PT" sz="3200" b="1" dirty="0">
                <a:solidFill>
                  <a:srgbClr val="FF0000"/>
                </a:solidFill>
              </a:rPr>
              <a:t>Primeira</a:t>
            </a:r>
            <a:r>
              <a:rPr lang="pt-PT" sz="3200" b="1" dirty="0"/>
              <a:t> Instrução </a:t>
            </a:r>
            <a:r>
              <a:rPr lang="pt-PT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3200" b="1" dirty="0"/>
              <a:t> - Simulação</a:t>
            </a:r>
            <a:endParaRPr lang="en-US" sz="3200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129393"/>
            <a:ext cx="71723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11284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</a:t>
            </a:r>
            <a:r>
              <a:rPr lang="pt-BR" sz="2000" b="1" dirty="0">
                <a:solidFill>
                  <a:srgbClr val="0070C0"/>
                </a:solidFill>
              </a:rPr>
              <a:t> </a:t>
            </a:r>
            <a:r>
              <a:rPr lang="pt-BR" sz="2000" b="1" dirty="0"/>
              <a:t>- Etapa de </a:t>
            </a:r>
            <a:r>
              <a:rPr lang="pt-BR" sz="2000" b="1" dirty="0" err="1"/>
              <a:t>Decode</a:t>
            </a:r>
            <a:r>
              <a:rPr lang="pt-BR" sz="2000" b="1" dirty="0"/>
              <a:t> para a instrução </a:t>
            </a:r>
            <a:r>
              <a:rPr lang="pt-BR" sz="2000" b="1" dirty="0" err="1"/>
              <a:t>beq</a:t>
            </a:r>
            <a:r>
              <a:rPr lang="pt-BR" sz="2000" dirty="0"/>
              <a:t>: O primeiro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BR" sz="2000" dirty="0"/>
              <a:t> (0x07DE0063) é descodificado na Via 0. </a:t>
            </a:r>
            <a:r>
              <a:rPr lang="pt-BR" sz="2000" b="1" dirty="0"/>
              <a:t>Os sinais de controlo são gerados</a:t>
            </a:r>
            <a:r>
              <a:rPr lang="pt-BR" sz="2000" dirty="0"/>
              <a:t>, o </a:t>
            </a:r>
            <a:r>
              <a:rPr lang="pt-BR" sz="2000" b="1" dirty="0" err="1"/>
              <a:t>O</a:t>
            </a:r>
            <a:r>
              <a:rPr lang="pt-BR" sz="2000" b="1" dirty="0"/>
              <a:t> Register File é lido, </a:t>
            </a:r>
            <a:r>
              <a:rPr lang="pt-BR" sz="2000" dirty="0"/>
              <a:t>e </a:t>
            </a:r>
            <a:r>
              <a:rPr lang="pt-BR" sz="2000" b="1" dirty="0"/>
              <a:t>a instrução do salto é encaminhada para o Pipe I0</a:t>
            </a:r>
            <a:r>
              <a:rPr lang="pt-BR" sz="2000" dirty="0"/>
              <a:t>. Os sinais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pt-BR" sz="2000" dirty="0"/>
              <a:t> e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pt-BR" sz="2000" dirty="0"/>
              <a:t> (0xFFFF e 0xC4, respetivamente, neste exemplo) contêm os argumentos para o comparador utilizado na etapa seguinte</a:t>
            </a:r>
          </a:p>
          <a:p>
            <a:pPr lvl="0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i+1</a:t>
            </a:r>
            <a:r>
              <a:rPr lang="pt-BR" sz="2000" b="1" dirty="0">
                <a:solidFill>
                  <a:srgbClr val="0070C0"/>
                </a:solidFill>
              </a:rPr>
              <a:t> </a:t>
            </a:r>
            <a:r>
              <a:rPr lang="pt-BR" sz="2000" b="1" dirty="0"/>
              <a:t>- Etapa EX1 para a instrução </a:t>
            </a:r>
            <a:r>
              <a:rPr lang="pt-BR" sz="2000" b="1" dirty="0" err="1"/>
              <a:t>beq</a:t>
            </a:r>
            <a:r>
              <a:rPr lang="pt-BR" sz="2000" dirty="0"/>
              <a:t>: A instrução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BR" sz="2000" dirty="0"/>
              <a:t> é </a:t>
            </a:r>
            <a:r>
              <a:rPr lang="pt-BR" sz="2000" b="1" dirty="0"/>
              <a:t>executada</a:t>
            </a:r>
            <a:r>
              <a:rPr lang="pt-BR" sz="2000" dirty="0"/>
              <a:t>. Os sinais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a_ff</a:t>
            </a:r>
            <a:r>
              <a:rPr lang="pt-BR" sz="2000" dirty="0"/>
              <a:t> e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b_ff</a:t>
            </a:r>
            <a:r>
              <a:rPr lang="pt-BR" sz="2000" dirty="0"/>
              <a:t> são comparados. Os dois números (0xFFFF e 0xC4) são diferentes, pelo que o salto não é realizado. Neste exemplo, o indicador </a:t>
            </a:r>
            <a:r>
              <a:rPr lang="pt-BR" sz="2000" dirty="0" err="1"/>
              <a:t>Gshare</a:t>
            </a:r>
            <a:r>
              <a:rPr lang="pt-BR" sz="2000" dirty="0"/>
              <a:t> é desativado, pelo que todos os saltos são previstos como </a:t>
            </a:r>
            <a:r>
              <a:rPr lang="pt-BR" sz="2000" i="1" dirty="0"/>
              <a:t>não realizados</a:t>
            </a:r>
            <a:r>
              <a:rPr lang="pt-BR" sz="2000" dirty="0"/>
              <a:t>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i0_ap.predict_nt</a:t>
            </a:r>
            <a:r>
              <a:rPr lang="pt-BR" sz="2000" dirty="0"/>
              <a:t> = 1). Assim, o salto foi corretamente previsto, e o pipeline </a:t>
            </a:r>
            <a:r>
              <a:rPr lang="pt-BR" sz="2000" b="1" dirty="0"/>
              <a:t>não é</a:t>
            </a:r>
            <a:r>
              <a:rPr lang="pt-BR" sz="2000" dirty="0"/>
              <a:t> descarregado (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flush_upper</a:t>
            </a:r>
            <a:r>
              <a:rPr lang="pt-BR" sz="2000" dirty="0"/>
              <a:t> = 0). </a:t>
            </a:r>
          </a:p>
          <a:p>
            <a:pPr lvl="0"/>
            <a:endParaRPr lang="pt-BR" sz="2000" dirty="0"/>
          </a:p>
          <a:p>
            <a:pPr lvl="0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i+2</a:t>
            </a:r>
            <a:r>
              <a:rPr lang="pt-BR" sz="2000" b="1" dirty="0">
                <a:solidFill>
                  <a:srgbClr val="0070C0"/>
                </a:solidFill>
              </a:rPr>
              <a:t> </a:t>
            </a:r>
            <a:r>
              <a:rPr lang="pt-BR" sz="2000" b="1" dirty="0"/>
              <a:t>– Etapa FC1</a:t>
            </a:r>
            <a:r>
              <a:rPr lang="pt-BR" sz="2000" dirty="0"/>
              <a:t>: Dado que o salto foi previsto e determinado como não tomado, o carregamento das instruções continua sequencialmente. Note-se que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exu_flush_final</a:t>
            </a:r>
            <a:r>
              <a:rPr lang="pt-BR" sz="2000" dirty="0"/>
              <a:t> = 0 e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ifc_fetch_addr_f1_ext[31:0]</a:t>
            </a:r>
            <a:r>
              <a:rPr lang="pt-BR" sz="2000" dirty="0"/>
              <a:t> =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ifc_fetch_addr_f1_raw_ext[31:0]</a:t>
            </a:r>
            <a:r>
              <a:rPr lang="pt-BR" sz="2000" dirty="0"/>
              <a:t> = 0x000001F0. Este endereço aponta para a próxima sequência de instruções de 128 bits.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</a:t>
            </a:r>
            <a:r>
              <a:rPr lang="pt-PT" sz="3200" b="1" dirty="0"/>
              <a:t>Execução da </a:t>
            </a:r>
            <a:r>
              <a:rPr lang="pt-PT" sz="3200" b="1" dirty="0">
                <a:solidFill>
                  <a:srgbClr val="FF0000"/>
                </a:solidFill>
              </a:rPr>
              <a:t>Primeira</a:t>
            </a:r>
            <a:r>
              <a:rPr lang="pt-PT" sz="3200" b="1" dirty="0"/>
              <a:t> Instrução </a:t>
            </a:r>
            <a:r>
              <a:rPr lang="pt-PT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3200" b="1" dirty="0"/>
              <a:t> </a:t>
            </a:r>
            <a:r>
              <a:rPr lang="en-US" sz="3200" b="1" dirty="0"/>
              <a:t>– </a:t>
            </a:r>
            <a:r>
              <a:rPr lang="en-US" sz="3200" b="1" dirty="0" err="1"/>
              <a:t>Análise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1844027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509" y="1025975"/>
            <a:ext cx="7181850" cy="565785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</a:t>
            </a:r>
            <a:r>
              <a:rPr lang="pt-PT" sz="3200" b="1" dirty="0"/>
              <a:t>Execução da </a:t>
            </a:r>
            <a:r>
              <a:rPr lang="pt-PT" sz="3200" b="1" dirty="0">
                <a:solidFill>
                  <a:srgbClr val="FF0000"/>
                </a:solidFill>
              </a:rPr>
              <a:t>Segunda</a:t>
            </a:r>
            <a:r>
              <a:rPr lang="pt-PT" sz="3200" b="1" dirty="0"/>
              <a:t> Instrução </a:t>
            </a:r>
            <a:r>
              <a:rPr lang="pt-PT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3200" b="1" dirty="0"/>
              <a:t> </a:t>
            </a:r>
            <a:r>
              <a:rPr lang="en-US" sz="3200" b="1" dirty="0"/>
              <a:t>– </a:t>
            </a:r>
            <a:r>
              <a:rPr lang="en-US" sz="3200" b="1" dirty="0" err="1"/>
              <a:t>Simulação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12459077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38686"/>
            <a:ext cx="11677320" cy="51065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</a:t>
            </a:r>
            <a:r>
              <a:rPr lang="en-GB" sz="2000" b="1" i="1" dirty="0">
                <a:solidFill>
                  <a:srgbClr val="0070C0"/>
                </a:solidFill>
              </a:rPr>
              <a:t>i</a:t>
            </a:r>
            <a:r>
              <a:rPr lang="en-GB" sz="2000" b="1" dirty="0">
                <a:solidFill>
                  <a:srgbClr val="0070C0"/>
                </a:solidFill>
              </a:rPr>
              <a:t> </a:t>
            </a:r>
            <a:r>
              <a:rPr lang="en-GB" sz="2000" b="1" dirty="0"/>
              <a:t>– Etapa de </a:t>
            </a:r>
            <a:r>
              <a:rPr lang="pt-BR" sz="2000" b="1" dirty="0" err="1"/>
              <a:t>Decode</a:t>
            </a:r>
            <a:r>
              <a:rPr lang="pt-BR" sz="2000" b="1" dirty="0"/>
              <a:t> para a instrução beq</a:t>
            </a:r>
            <a:r>
              <a:rPr lang="en-GB" sz="2000" dirty="0"/>
              <a:t>: O </a:t>
            </a:r>
            <a:r>
              <a:rPr lang="en-GB" sz="2000" dirty="0" err="1"/>
              <a:t>segundo</a:t>
            </a:r>
            <a:r>
              <a:rPr lang="en-GB" sz="2000" dirty="0"/>
              <a:t>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GB" sz="2000" dirty="0"/>
              <a:t> (0xFBCE00E3) é </a:t>
            </a:r>
            <a:r>
              <a:rPr lang="en-GB" sz="2000" dirty="0" err="1"/>
              <a:t>descodificado</a:t>
            </a:r>
            <a:r>
              <a:rPr lang="en-GB" sz="2000" dirty="0"/>
              <a:t> </a:t>
            </a:r>
            <a:r>
              <a:rPr lang="en-GB" sz="2000" dirty="0" err="1"/>
              <a:t>na</a:t>
            </a:r>
            <a:r>
              <a:rPr lang="en-GB" sz="2000" dirty="0"/>
              <a:t> Via 0. </a:t>
            </a:r>
            <a:r>
              <a:rPr lang="pt-BR" sz="2000" b="1" dirty="0"/>
              <a:t>São gerados sinais de controlo do pipeline</a:t>
            </a:r>
            <a:r>
              <a:rPr lang="en-GB" sz="2000" dirty="0"/>
              <a:t>, o </a:t>
            </a:r>
            <a:r>
              <a:rPr lang="en-GB" sz="2000" b="1" dirty="0"/>
              <a:t>Register File é lido</a:t>
            </a:r>
            <a:r>
              <a:rPr lang="en-GB" sz="2000" dirty="0"/>
              <a:t>,</a:t>
            </a:r>
            <a:r>
              <a:rPr lang="en-GB" sz="2000" b="1" dirty="0"/>
              <a:t> </a:t>
            </a:r>
            <a:r>
              <a:rPr lang="en-GB" sz="2000" dirty="0"/>
              <a:t>e</a:t>
            </a:r>
            <a:r>
              <a:rPr lang="en-GB" sz="2000" b="1" dirty="0"/>
              <a:t> </a:t>
            </a:r>
            <a:r>
              <a:rPr lang="pt-BR" sz="2000" b="1" dirty="0"/>
              <a:t>a instrução do salto é encaminhada para o Pipe I0</a:t>
            </a:r>
            <a:r>
              <a:rPr lang="en-GB" sz="2000" dirty="0"/>
              <a:t>. </a:t>
            </a:r>
            <a:r>
              <a:rPr lang="en-GB" sz="2000" dirty="0" err="1"/>
              <a:t>Os</a:t>
            </a:r>
            <a:r>
              <a:rPr lang="en-GB" sz="2000" dirty="0"/>
              <a:t> </a:t>
            </a:r>
            <a:r>
              <a:rPr lang="en-GB" sz="2000" dirty="0" err="1"/>
              <a:t>sinais</a:t>
            </a:r>
            <a:r>
              <a:rPr lang="en-GB" sz="2000" dirty="0"/>
              <a:t>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GB" sz="2000" dirty="0"/>
              <a:t> e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GB" sz="2000" dirty="0"/>
              <a:t> (0xFFFF </a:t>
            </a:r>
            <a:r>
              <a:rPr lang="pt-BR" sz="2000" dirty="0"/>
              <a:t>para ambos, neste exemplo) contêm as entradas para o comparador utilizado na etapa seguinte</a:t>
            </a:r>
            <a:r>
              <a:rPr lang="en-GB" sz="2000" dirty="0"/>
              <a:t>.</a:t>
            </a:r>
          </a:p>
          <a:p>
            <a:pPr lvl="0"/>
            <a:endParaRPr lang="en-GB" sz="2000" dirty="0"/>
          </a:p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</a:t>
            </a:r>
            <a:r>
              <a:rPr lang="en-GB" sz="2000" b="1" i="1" dirty="0">
                <a:solidFill>
                  <a:srgbClr val="0070C0"/>
                </a:solidFill>
              </a:rPr>
              <a:t>i+1</a:t>
            </a:r>
            <a:r>
              <a:rPr lang="en-GB" sz="2000" b="1" dirty="0">
                <a:solidFill>
                  <a:srgbClr val="0070C0"/>
                </a:solidFill>
              </a:rPr>
              <a:t> </a:t>
            </a:r>
            <a:r>
              <a:rPr lang="en-GB" sz="2000" b="1" dirty="0"/>
              <a:t>- </a:t>
            </a:r>
            <a:r>
              <a:rPr lang="pt-PT" sz="2000" b="1" dirty="0"/>
              <a:t>Etapa EX1 para a instrução </a:t>
            </a:r>
            <a:r>
              <a:rPr lang="pt-PT" sz="2000" b="1" dirty="0" err="1"/>
              <a:t>beq</a:t>
            </a:r>
            <a:r>
              <a:rPr lang="en-GB" sz="2000" dirty="0"/>
              <a:t>: </a:t>
            </a:r>
            <a:r>
              <a:rPr lang="pt-PT" sz="2000" dirty="0"/>
              <a:t>A instrução </a:t>
            </a:r>
            <a:r>
              <a:rPr lang="pt-PT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pt-PT" sz="2000" dirty="0"/>
              <a:t> é </a:t>
            </a:r>
            <a:r>
              <a:rPr lang="pt-PT" sz="2000" b="1" dirty="0"/>
              <a:t>executada</a:t>
            </a:r>
            <a:r>
              <a:rPr lang="en-GB" sz="2000" dirty="0"/>
              <a:t>. </a:t>
            </a:r>
            <a:r>
              <a:rPr lang="en-GB" sz="2000" dirty="0" err="1"/>
              <a:t>Os</a:t>
            </a:r>
            <a:r>
              <a:rPr lang="en-GB" sz="2000" dirty="0"/>
              <a:t> </a:t>
            </a:r>
            <a:r>
              <a:rPr lang="en-GB" sz="2000" dirty="0" err="1"/>
              <a:t>sinais</a:t>
            </a:r>
            <a:r>
              <a:rPr lang="en-GB" sz="2000" dirty="0"/>
              <a:t>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a_ff</a:t>
            </a:r>
            <a:r>
              <a:rPr lang="en-GB" sz="2000" dirty="0"/>
              <a:t> e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b_ff</a:t>
            </a:r>
            <a:r>
              <a:rPr lang="en-GB" sz="2000" dirty="0"/>
              <a:t> </a:t>
            </a:r>
            <a:r>
              <a:rPr lang="en-GB" sz="2000" dirty="0" err="1"/>
              <a:t>são</a:t>
            </a:r>
            <a:r>
              <a:rPr lang="en-GB" sz="2000" dirty="0"/>
              <a:t> </a:t>
            </a:r>
            <a:r>
              <a:rPr lang="en-GB" sz="2000" dirty="0" err="1"/>
              <a:t>comparados</a:t>
            </a:r>
            <a:r>
              <a:rPr lang="en-GB" sz="2000" dirty="0"/>
              <a:t>. </a:t>
            </a:r>
            <a:r>
              <a:rPr lang="pt-PT" sz="2000" dirty="0"/>
              <a:t>Os dois números são iguais, pelo que o salto é tomado. No entanto, o Naïve BP prevê todos os ramos como </a:t>
            </a:r>
            <a:r>
              <a:rPr lang="pt-PT" sz="2000" i="1" dirty="0"/>
              <a:t>não tomados</a:t>
            </a:r>
            <a:r>
              <a:rPr lang="en-GB" sz="2000" dirty="0"/>
              <a:t> (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i0_ap.predict_nt</a:t>
            </a:r>
            <a:r>
              <a:rPr lang="en-GB" sz="2000" dirty="0"/>
              <a:t> = 1). </a:t>
            </a:r>
            <a:r>
              <a:rPr lang="pt-PT" sz="2000" dirty="0"/>
              <a:t>Assim, o salto foi mal previsto, e as instruções carregadas devem ser descartadas</a:t>
            </a:r>
            <a:r>
              <a:rPr lang="en-GB" sz="2000" dirty="0"/>
              <a:t> (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flush_upper</a:t>
            </a:r>
            <a:r>
              <a:rPr lang="en-GB" sz="2000" dirty="0"/>
              <a:t> = 1)..</a:t>
            </a:r>
          </a:p>
          <a:p>
            <a:pPr lvl="0"/>
            <a:endParaRPr lang="es-ES" sz="2000" dirty="0"/>
          </a:p>
          <a:p>
            <a:pPr lvl="0"/>
            <a:r>
              <a:rPr lang="en-GB" sz="2000" b="1" dirty="0" err="1">
                <a:solidFill>
                  <a:srgbClr val="0070C0"/>
                </a:solidFill>
              </a:rPr>
              <a:t>Ciclo</a:t>
            </a:r>
            <a:r>
              <a:rPr lang="en-GB" sz="2000" b="1" dirty="0">
                <a:solidFill>
                  <a:srgbClr val="0070C0"/>
                </a:solidFill>
              </a:rPr>
              <a:t> </a:t>
            </a:r>
            <a:r>
              <a:rPr lang="en-GB" sz="2000" b="1" i="1" dirty="0">
                <a:solidFill>
                  <a:srgbClr val="0070C0"/>
                </a:solidFill>
              </a:rPr>
              <a:t>i+2</a:t>
            </a:r>
            <a:r>
              <a:rPr lang="en-GB" sz="2000" b="1" dirty="0">
                <a:solidFill>
                  <a:srgbClr val="0070C0"/>
                </a:solidFill>
              </a:rPr>
              <a:t> </a:t>
            </a:r>
            <a:r>
              <a:rPr lang="en-GB" sz="2000" b="1" dirty="0"/>
              <a:t>- FC1 stage</a:t>
            </a:r>
            <a:r>
              <a:rPr lang="en-GB" sz="2000" dirty="0"/>
              <a:t>: </a:t>
            </a:r>
            <a:r>
              <a:rPr lang="pt-PT" sz="2000" dirty="0"/>
              <a:t>A execução deve continuar no endereço de destino do salto</a:t>
            </a:r>
            <a:r>
              <a:rPr lang="en-GB" sz="2000" dirty="0"/>
              <a:t>.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exu_flush_final</a:t>
            </a:r>
            <a:r>
              <a:rPr lang="en-GB" sz="2000" dirty="0"/>
              <a:t> = 1 e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ifc_fetch_addr_f1_ext</a:t>
            </a:r>
            <a:r>
              <a:rPr lang="en-GB" sz="2000" dirty="0"/>
              <a:t> =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exu_flush_path_final_ext</a:t>
            </a:r>
            <a:r>
              <a:rPr lang="en-GB" sz="2000" dirty="0"/>
              <a:t> = 0x00000188. </a:t>
            </a:r>
            <a:r>
              <a:rPr lang="pt-PT" sz="2000" dirty="0"/>
              <a:t>Este endereço corresponde ao endereço de destino do salto, que é o endereço da primeira instrução do ciclo</a:t>
            </a:r>
            <a:r>
              <a:rPr lang="en-GB" sz="2000" dirty="0"/>
              <a:t>.</a:t>
            </a:r>
            <a:endParaRPr lang="es-ES" sz="2000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</a:t>
            </a:r>
            <a:r>
              <a:rPr lang="pt-BR" sz="3200" b="1" dirty="0"/>
              <a:t>Execução da </a:t>
            </a:r>
            <a:r>
              <a:rPr lang="en-US" sz="3200" b="1" dirty="0">
                <a:solidFill>
                  <a:srgbClr val="FF0000"/>
                </a:solidFill>
              </a:rPr>
              <a:t>Segunda</a:t>
            </a:r>
            <a:r>
              <a:rPr lang="pt-BR" sz="3200" b="1" dirty="0"/>
              <a:t> Instrução </a:t>
            </a:r>
            <a:r>
              <a:rPr lang="en-US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200" b="1" dirty="0"/>
              <a:t>– </a:t>
            </a:r>
            <a:r>
              <a:rPr lang="en-US" sz="3200" b="1" dirty="0" err="1"/>
              <a:t>Análise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78423735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O </a:t>
            </a:r>
            <a:r>
              <a:rPr lang="en-US" sz="3200" b="1" dirty="0" err="1"/>
              <a:t>preditor</a:t>
            </a:r>
            <a:r>
              <a:rPr lang="en-US" sz="3200" b="1" dirty="0"/>
              <a:t> de </a:t>
            </a:r>
            <a:r>
              <a:rPr lang="en-US" sz="3200" b="1" dirty="0" err="1"/>
              <a:t>saltos</a:t>
            </a:r>
            <a:r>
              <a:rPr lang="en-US" sz="3200" b="1" dirty="0"/>
              <a:t> </a:t>
            </a:r>
            <a:r>
              <a:rPr lang="en-US" sz="3200" b="1" dirty="0" err="1"/>
              <a:t>Gshare</a:t>
            </a:r>
            <a:endParaRPr lang="en-US" sz="3200" b="1" dirty="0"/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/>
        </p:nvGraphicFramePr>
        <p:xfrm>
          <a:off x="1491341" y="936170"/>
          <a:ext cx="9178119" cy="5856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39817356" imgH="89163562" progId="Visio.Drawing.15">
                  <p:embed/>
                </p:oleObj>
              </mc:Choice>
              <mc:Fallback>
                <p:oleObj name="Visio" r:id="rId2" imgW="139817356" imgH="89163562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1341" y="936170"/>
                        <a:ext cx="9178119" cy="58565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8847626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16: O </a:t>
            </a:r>
            <a:r>
              <a:rPr lang="en-US" sz="3200" b="1" dirty="0" err="1"/>
              <a:t>preditor</a:t>
            </a:r>
            <a:r>
              <a:rPr lang="en-US" sz="3200" b="1" dirty="0"/>
              <a:t> de </a:t>
            </a:r>
            <a:r>
              <a:rPr lang="en-US" sz="3200" b="1" dirty="0" err="1"/>
              <a:t>saltos</a:t>
            </a:r>
            <a:r>
              <a:rPr lang="en-US" sz="3200" b="1" dirty="0"/>
              <a:t> </a:t>
            </a:r>
            <a:r>
              <a:rPr lang="en-US" sz="3200" b="1" dirty="0" err="1"/>
              <a:t>Gshare</a:t>
            </a:r>
            <a:r>
              <a:rPr lang="en-US" sz="3200" b="1" dirty="0"/>
              <a:t> para o </a:t>
            </a:r>
            <a:r>
              <a:rPr lang="en-US" sz="3600" b="1" dirty="0">
                <a:solidFill>
                  <a:srgbClr val="FF0000"/>
                </a:solidFill>
              </a:rPr>
              <a:t>Segundo</a:t>
            </a:r>
            <a:r>
              <a:rPr lang="en-US" sz="3200" b="1" dirty="0"/>
              <a:t> </a:t>
            </a:r>
            <a:r>
              <a:rPr lang="en-US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en-US" sz="3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42" y="1272268"/>
            <a:ext cx="10965271" cy="383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66567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</a:t>
            </a:r>
            <a:r>
              <a:rPr lang="pt-BR" sz="2000" dirty="0">
                <a:solidFill>
                  <a:srgbClr val="0070C0"/>
                </a:solidFill>
              </a:rPr>
              <a:t>: </a:t>
            </a:r>
            <a:r>
              <a:rPr lang="pt-BR" sz="2000" dirty="0"/>
              <a:t>O endereço do pacote que contém o segundo ramo é fornecido à Cache de Instrução :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ifc_fetch_addr_f1_ext</a:t>
            </a:r>
            <a:r>
              <a:rPr lang="pt-BR" sz="2000" dirty="0"/>
              <a:t> = 0x000001E0. O Branch Target Buffer (BTB) é lido utilizando este endereço.</a:t>
            </a:r>
          </a:p>
          <a:p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i+2</a:t>
            </a:r>
            <a:r>
              <a:rPr lang="pt-BR" sz="2000" dirty="0">
                <a:solidFill>
                  <a:srgbClr val="0070C0"/>
                </a:solidFill>
              </a:rPr>
              <a:t>: </a:t>
            </a:r>
            <a:r>
              <a:rPr lang="pt-BR" sz="2000" dirty="0"/>
              <a:t>Ocorre um </a:t>
            </a:r>
            <a:r>
              <a:rPr lang="pt-BR" sz="2000" i="1" dirty="0"/>
              <a:t>hit</a:t>
            </a:r>
            <a:r>
              <a:rPr lang="pt-BR" sz="2000" dirty="0"/>
              <a:t> no BTB: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wayhit_f2</a:t>
            </a:r>
            <a:r>
              <a:rPr lang="pt-BR" sz="2000" dirty="0"/>
              <a:t> = 0x20. O endereço do salto (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pc_ext</a:t>
            </a:r>
            <a:r>
              <a:rPr lang="pt-BR" sz="2000" dirty="0"/>
              <a:t> = 0x000001E8) é adicionado ao deslocamento fornecido pelo BTB (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offset_ext</a:t>
            </a:r>
            <a:r>
              <a:rPr lang="pt-BR" sz="2000" dirty="0"/>
              <a:t> = 0x1FA0, que é um valor negativo), o que resulta no endereço alvo previsto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ifu_bp_btb_target_f2_ext</a:t>
            </a:r>
            <a:r>
              <a:rPr lang="pt-BR" sz="2000" dirty="0"/>
              <a:t> = 0x00000188). Dado que o salto é previsto pelo BHT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ifu_bp_kill_next_f2</a:t>
            </a:r>
            <a:r>
              <a:rPr lang="pt-BR" sz="2000" dirty="0"/>
              <a:t> = 1), é utilizado como o Próximo Carregamento do PC (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fetch_addr_bf_ext</a:t>
            </a:r>
            <a:r>
              <a:rPr lang="pt-BR" sz="2000" dirty="0"/>
              <a:t> = 0x00000188).</a:t>
            </a:r>
          </a:p>
          <a:p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i+3</a:t>
            </a:r>
            <a:r>
              <a:rPr lang="pt-BR" sz="2000" dirty="0">
                <a:solidFill>
                  <a:srgbClr val="0070C0"/>
                </a:solidFill>
              </a:rPr>
              <a:t>: </a:t>
            </a:r>
            <a:r>
              <a:rPr lang="pt-BR" sz="2000" dirty="0"/>
              <a:t>O Endereço de </a:t>
            </a:r>
            <a:r>
              <a:rPr lang="pt-BR" sz="2000" dirty="0" err="1"/>
              <a:t>Fetch</a:t>
            </a:r>
            <a:r>
              <a:rPr lang="pt-BR" sz="2000" dirty="0"/>
              <a:t> é o endereço alvo previsto do salto, que foi calculado no ciclo anterior: 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ifc_fetch_addr_f1_ext</a:t>
            </a:r>
            <a:r>
              <a:rPr lang="pt-BR" sz="2000" dirty="0"/>
              <a:t> = 0x00000188.</a:t>
            </a:r>
          </a:p>
          <a:p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i+7</a:t>
            </a:r>
            <a:r>
              <a:rPr lang="pt-BR" sz="2000" dirty="0">
                <a:solidFill>
                  <a:srgbClr val="0070C0"/>
                </a:solidFill>
              </a:rPr>
              <a:t>: </a:t>
            </a:r>
            <a:r>
              <a:rPr lang="pt-BR" sz="2000" dirty="0"/>
              <a:t>O ramo é descodificado na Via 1 (</a:t>
            </a:r>
            <a:r>
              <a:rPr lang="pt-BR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dec_i1_instr_d</a:t>
            </a:r>
            <a:r>
              <a:rPr lang="pt-BR" sz="2000" dirty="0"/>
              <a:t> = 0xFBCE00E3).</a:t>
            </a:r>
          </a:p>
          <a:p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i+8</a:t>
            </a:r>
            <a:r>
              <a:rPr lang="pt-BR" sz="2000" dirty="0">
                <a:solidFill>
                  <a:srgbClr val="0070C0"/>
                </a:solidFill>
              </a:rPr>
              <a:t>: </a:t>
            </a:r>
            <a:r>
              <a:rPr lang="pt-BR" sz="2000" dirty="0"/>
              <a:t>O salto executa. A previsão estava correta, pelo que não é necessário ativar a descarga (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flush_upper</a:t>
            </a:r>
            <a:r>
              <a:rPr lang="pt-BR" sz="2000" dirty="0"/>
              <a:t> = 0).</a:t>
            </a:r>
          </a:p>
          <a:p>
            <a:r>
              <a:rPr lang="pt-BR" sz="2000" b="1" dirty="0">
                <a:solidFill>
                  <a:srgbClr val="0070C0"/>
                </a:solidFill>
              </a:rPr>
              <a:t>Ciclo </a:t>
            </a:r>
            <a:r>
              <a:rPr lang="pt-BR" sz="2000" b="1" i="1" dirty="0">
                <a:solidFill>
                  <a:srgbClr val="0070C0"/>
                </a:solidFill>
              </a:rPr>
              <a:t>i+9</a:t>
            </a:r>
            <a:r>
              <a:rPr lang="pt-BR" sz="2000" dirty="0">
                <a:solidFill>
                  <a:srgbClr val="0070C0"/>
                </a:solidFill>
              </a:rPr>
              <a:t>: </a:t>
            </a:r>
            <a:r>
              <a:rPr lang="pt-BR" sz="2000" dirty="0"/>
              <a:t>A execução continua normalmente através do endereço de destino do salto, dado que a previsão estava correta.</a:t>
            </a:r>
          </a:p>
          <a:p>
            <a:endParaRPr lang="pt-BR" sz="2000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20" y="95535"/>
            <a:ext cx="12007517" cy="680114"/>
          </a:xfrm>
        </p:spPr>
        <p:txBody>
          <a:bodyPr>
            <a:noAutofit/>
          </a:bodyPr>
          <a:lstStyle/>
          <a:p>
            <a:r>
              <a:rPr lang="pt-BR" sz="3200" b="1" dirty="0"/>
              <a:t>RVfpga </a:t>
            </a:r>
            <a:r>
              <a:rPr lang="pt-BR" sz="3200" b="1" dirty="0" err="1"/>
              <a:t>Lab</a:t>
            </a:r>
            <a:r>
              <a:rPr lang="pt-BR" sz="3200" b="1" dirty="0"/>
              <a:t> 16: O preditor de saltos </a:t>
            </a:r>
            <a:r>
              <a:rPr lang="pt-BR" sz="3200" b="1" dirty="0" err="1"/>
              <a:t>Gshare</a:t>
            </a:r>
            <a:r>
              <a:rPr lang="pt-BR" sz="3200" b="1" dirty="0"/>
              <a:t> para o </a:t>
            </a:r>
            <a:r>
              <a:rPr lang="pt-BR" sz="3600" b="1" dirty="0">
                <a:solidFill>
                  <a:srgbClr val="FF0000"/>
                </a:solidFill>
              </a:rPr>
              <a:t>Segundo</a:t>
            </a:r>
            <a:r>
              <a:rPr lang="pt-BR" sz="3200" b="1" dirty="0"/>
              <a:t> </a:t>
            </a:r>
            <a:r>
              <a:rPr lang="pt-BR" sz="3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beq</a:t>
            </a:r>
            <a:endParaRPr lang="pt-BR" sz="3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635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RVfpgaNexys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827660" y="922872"/>
            <a:ext cx="4178653" cy="487385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20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RVfpgaNexys</a:t>
            </a:r>
            <a:r>
              <a:rPr kumimoji="0" lang="pt-PT" sz="20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kumimoji="0" lang="pt-PT" sz="20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SweRVolfX</a:t>
            </a:r>
            <a:r>
              <a:rPr kumimoji="0" lang="pt-PT" sz="2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pt-PT" sz="20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SoC</a:t>
            </a:r>
            <a:r>
              <a:rPr kumimoji="0" lang="pt-PT" sz="2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para a placa </a:t>
            </a:r>
            <a:r>
              <a:rPr kumimoji="0" lang="pt-PT" sz="20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FPGANexys</a:t>
            </a:r>
            <a:r>
              <a:rPr kumimoji="0" lang="pt-PT" sz="2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A7 com os periféricos: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pt-PT" sz="16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Core &amp; Sistema: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16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SweRVolfX</a:t>
            </a:r>
            <a:r>
              <a:rPr kumimoji="0" lang="pt-PT" sz="16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pt-PT" sz="16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SoC</a:t>
            </a:r>
            <a:endParaRPr kumimoji="0" lang="pt-PT" sz="16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PT" sz="16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Controlador DRAM Lite </a:t>
            </a:r>
          </a:p>
          <a:p>
            <a:pPr lvl="2">
              <a:defRPr/>
            </a:pPr>
            <a:r>
              <a:rPr lang="pt-PT" sz="1600" dirty="0">
                <a:solidFill>
                  <a:sysClr val="windowText" lastClr="000000"/>
                </a:solidFill>
              </a:rPr>
              <a:t>Gerador de sinal e domínio de relógio, e lógica BSCAN para o porto JTAG</a:t>
            </a:r>
          </a:p>
          <a:p>
            <a:pPr lvl="1"/>
            <a:r>
              <a:rPr lang="pt-PT" sz="1600" b="1" dirty="0"/>
              <a:t>Periféricos </a:t>
            </a:r>
            <a:r>
              <a:rPr lang="pt-PT" sz="1600" dirty="0"/>
              <a:t>usados na placa FPGA </a:t>
            </a:r>
            <a:r>
              <a:rPr lang="pt-PT" sz="1600" dirty="0" err="1"/>
              <a:t>Nexys</a:t>
            </a:r>
            <a:r>
              <a:rPr lang="pt-PT" sz="1600" dirty="0"/>
              <a:t> A7 </a:t>
            </a:r>
            <a:r>
              <a:rPr lang="pt-PT" sz="1600" b="1" dirty="0"/>
              <a:t>:</a:t>
            </a:r>
          </a:p>
          <a:p>
            <a:pPr lvl="2"/>
            <a:r>
              <a:rPr lang="pt-PT" sz="1600" dirty="0"/>
              <a:t>Memória DDR2</a:t>
            </a:r>
          </a:p>
          <a:p>
            <a:pPr lvl="2"/>
            <a:r>
              <a:rPr lang="pt-PT" sz="1600" dirty="0"/>
              <a:t>Ligação UART via USB</a:t>
            </a:r>
          </a:p>
          <a:p>
            <a:pPr lvl="2"/>
            <a:r>
              <a:rPr lang="pt-PT" sz="1600" dirty="0"/>
              <a:t>Memória Flash SPI</a:t>
            </a:r>
          </a:p>
          <a:p>
            <a:pPr lvl="2"/>
            <a:r>
              <a:rPr lang="pt-PT" sz="1600" dirty="0"/>
              <a:t>16 </a:t>
            </a:r>
            <a:r>
              <a:rPr lang="pt-PT" sz="1600" dirty="0" err="1"/>
              <a:t>LEDs</a:t>
            </a:r>
            <a:r>
              <a:rPr lang="pt-PT" sz="1600" dirty="0"/>
              <a:t> e 16 interruptores</a:t>
            </a:r>
          </a:p>
          <a:p>
            <a:pPr lvl="2"/>
            <a:r>
              <a:rPr lang="pt-PT" sz="1600" dirty="0"/>
              <a:t>Acelerómetro SPI</a:t>
            </a:r>
          </a:p>
          <a:p>
            <a:pPr lvl="2"/>
            <a:r>
              <a:rPr lang="pt-PT" sz="1600" dirty="0"/>
              <a:t>8 mostradores de 7-segmentos</a:t>
            </a:r>
          </a:p>
          <a:p>
            <a:pPr marL="914400" lvl="2" indent="0">
              <a:buNone/>
              <a:defRPr/>
            </a:pPr>
            <a:endParaRPr lang="pt-PT" sz="1600" dirty="0">
              <a:solidFill>
                <a:sysClr val="windowText" lastClr="000000"/>
              </a:solidFill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0F37FA75-821F-44E2-9803-4D9E2004DF6D}"/>
              </a:ext>
            </a:extLst>
          </p:cNvPr>
          <p:cNvSpPr txBox="1">
            <a:spLocks/>
          </p:cNvSpPr>
          <p:nvPr/>
        </p:nvSpPr>
        <p:spPr>
          <a:xfrm>
            <a:off x="4722724" y="3904854"/>
            <a:ext cx="655978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GB" sz="1800" dirty="0"/>
          </a:p>
        </p:txBody>
      </p:sp>
      <p:sp>
        <p:nvSpPr>
          <p:cNvPr id="84" name="Rectángulo 83"/>
          <p:cNvSpPr/>
          <p:nvPr/>
        </p:nvSpPr>
        <p:spPr>
          <a:xfrm>
            <a:off x="100053" y="904147"/>
            <a:ext cx="7727607" cy="5236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5" y="994483"/>
            <a:ext cx="6939268" cy="50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23132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16: Tarefas e exercícios - Exemplos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29898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900" b="1" dirty="0"/>
              <a:t>TAREFA</a:t>
            </a:r>
            <a:r>
              <a:rPr lang="pt-BR" sz="1900" dirty="0"/>
              <a:t>: No </a:t>
            </a:r>
            <a:r>
              <a:rPr lang="pt-BR" sz="1900" dirty="0" err="1"/>
              <a:t>Lab</a:t>
            </a:r>
            <a:r>
              <a:rPr lang="pt-BR" sz="1900" dirty="0"/>
              <a:t> 15, analisámos como os conflitos de dados RAW são resolvidos nó andar de </a:t>
            </a:r>
            <a:r>
              <a:rPr lang="pt-BR" sz="1900" i="1" dirty="0" err="1"/>
              <a:t>Commit</a:t>
            </a:r>
            <a:r>
              <a:rPr lang="pt-BR" sz="1900" dirty="0"/>
              <a:t> através das </a:t>
            </a:r>
            <a:r>
              <a:rPr lang="pt-BR" sz="1900" dirty="0" err="1"/>
              <a:t>ALUs</a:t>
            </a:r>
            <a:r>
              <a:rPr lang="pt-BR" sz="1900" dirty="0"/>
              <a:t> secundárias. À semelhança das instruções A-L que estudámos nesse </a:t>
            </a:r>
            <a:r>
              <a:rPr lang="pt-BR" sz="1900" dirty="0" err="1"/>
              <a:t>lab</a:t>
            </a:r>
            <a:r>
              <a:rPr lang="pt-BR" sz="1900" dirty="0"/>
              <a:t>, uma instrução de salto condicional pode ter um conflito de dados RAW com uma operação </a:t>
            </a:r>
            <a:r>
              <a:rPr lang="pt-BR" sz="1900" dirty="0" err="1"/>
              <a:t>multi-ciclo</a:t>
            </a:r>
            <a:r>
              <a:rPr lang="pt-BR" sz="1900" dirty="0"/>
              <a:t> anterior que tem de ser resolvido no momento do </a:t>
            </a:r>
            <a:r>
              <a:rPr lang="pt-BR" sz="1900" dirty="0" err="1"/>
              <a:t>Commit</a:t>
            </a:r>
            <a:r>
              <a:rPr lang="pt-BR" sz="1900" dirty="0"/>
              <a:t>. Se for determinado que o salto foi mal previsto, o pipeline deve ser descarregado e redirecionado a partir do andar de </a:t>
            </a:r>
            <a:r>
              <a:rPr lang="pt-BR" sz="1900" dirty="0" err="1"/>
              <a:t>Commit</a:t>
            </a:r>
            <a:r>
              <a:rPr lang="pt-BR" sz="1900" dirty="0"/>
              <a:t>. Analise esta situação utilizando uma versão ligeiramente modificada do programa da Figura 2.</a:t>
            </a:r>
          </a:p>
          <a:p>
            <a:r>
              <a:rPr lang="pt-BR" sz="1900" b="1" dirty="0"/>
              <a:t>TAREFA </a:t>
            </a:r>
            <a:r>
              <a:rPr lang="pt-BR" sz="1900" dirty="0"/>
              <a:t>: No exemplo da Figura 2, remova todas as instruções </a:t>
            </a:r>
            <a:r>
              <a:rPr lang="pt-BR" sz="1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1900" dirty="0"/>
              <a:t> e analise a simulação. Em seguida, calcule o IPC com os contadores de desempenho, executando o programa na placa. Active o preditor de ramos utilizado no SweRV EH1 (comentando as duas instruções iniciais da Figura 2) e analise a simulação e a execução na placa. Compare as duas experiências e explique os resultados.</a:t>
            </a:r>
          </a:p>
          <a:p>
            <a:r>
              <a:rPr lang="pt-BR" sz="1900" b="1" dirty="0"/>
              <a:t>TAREFA</a:t>
            </a:r>
            <a:r>
              <a:rPr lang="pt-BR" sz="1900" dirty="0"/>
              <a:t>: Explicar como o Global </a:t>
            </a:r>
            <a:r>
              <a:rPr lang="pt-BR" sz="1900" dirty="0" err="1"/>
              <a:t>History</a:t>
            </a:r>
            <a:r>
              <a:rPr lang="pt-BR" sz="1900" dirty="0"/>
              <a:t> Register é atualizado no módulo </a:t>
            </a:r>
            <a:r>
              <a:rPr lang="pt-BR" sz="1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ifu_bp_ctl</a:t>
            </a:r>
            <a:r>
              <a:rPr lang="pt-BR" sz="1900" dirty="0"/>
              <a:t>.</a:t>
            </a:r>
          </a:p>
          <a:p>
            <a:r>
              <a:rPr lang="pt-BR" sz="1900" b="1" dirty="0"/>
              <a:t>Exercício 1</a:t>
            </a:r>
            <a:r>
              <a:rPr lang="pt-BR" sz="1900" dirty="0"/>
              <a:t>) Implemente um Preditor de Salto Bimodal e compare o seu desempenho com o BP </a:t>
            </a:r>
            <a:r>
              <a:rPr lang="pt-BR" sz="1900" dirty="0" err="1"/>
              <a:t>Gshare</a:t>
            </a:r>
            <a:r>
              <a:rPr lang="pt-BR" sz="1900" dirty="0"/>
              <a:t>.</a:t>
            </a:r>
          </a:p>
          <a:p>
            <a:r>
              <a:rPr lang="pt-BR" sz="1900" b="1" dirty="0"/>
              <a:t>Exercício 2</a:t>
            </a:r>
            <a:r>
              <a:rPr lang="pt-BR" sz="1900" dirty="0"/>
              <a:t>) Este exercício é baseado no exercício 4.25 do livro “Computer </a:t>
            </a:r>
            <a:r>
              <a:rPr lang="pt-BR" sz="1900" dirty="0" err="1"/>
              <a:t>Organization</a:t>
            </a:r>
            <a:r>
              <a:rPr lang="pt-BR" sz="1900" dirty="0"/>
              <a:t> </a:t>
            </a:r>
            <a:r>
              <a:rPr lang="pt-BR" sz="1900" dirty="0" err="1"/>
              <a:t>and</a:t>
            </a:r>
            <a:r>
              <a:rPr lang="pt-BR" sz="1900" dirty="0"/>
              <a:t> Design – RISC-V </a:t>
            </a:r>
            <a:r>
              <a:rPr lang="pt-BR" sz="1900" dirty="0" err="1"/>
              <a:t>Edition</a:t>
            </a:r>
            <a:r>
              <a:rPr lang="pt-BR" sz="1900" dirty="0"/>
              <a:t>”, </a:t>
            </a:r>
            <a:r>
              <a:rPr lang="pt-BR" sz="1900" dirty="0" err="1"/>
              <a:t>by</a:t>
            </a:r>
            <a:r>
              <a:rPr lang="pt-BR" sz="1900" dirty="0"/>
              <a:t> Patterson &amp; Hennessy ([</a:t>
            </a:r>
            <a:r>
              <a:rPr lang="pt-BR" sz="1900" dirty="0" err="1"/>
              <a:t>HePa</a:t>
            </a:r>
            <a:r>
              <a:rPr lang="pt-BR" sz="1900" dirty="0"/>
              <a:t>]).</a:t>
            </a:r>
          </a:p>
        </p:txBody>
      </p:sp>
    </p:spTree>
    <p:extLst>
      <p:ext uri="{BB962C8B-B14F-4D97-AF65-F5344CB8AC3E}">
        <p14:creationId xmlns:p14="http://schemas.microsoft.com/office/powerpoint/2010/main" val="750501360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3"/>
            <a:ext cx="9144000" cy="339382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17: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 err="1">
                <a:solidFill>
                  <a:srgbClr val="002060"/>
                </a:solidFill>
                <a:latin typeface="+mn-lt"/>
              </a:rPr>
              <a:t>Execução</a:t>
            </a:r>
            <a:r>
              <a:rPr lang="en-US" sz="6000" dirty="0">
                <a:solidFill>
                  <a:srgbClr val="002060"/>
                </a:solidFill>
                <a:latin typeface="+mn-lt"/>
              </a:rPr>
              <a:t> Super-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escalar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8455879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17: </a:t>
            </a:r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924252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700" dirty="0"/>
              <a:t>O processador SweRV EH1 da Western Digital é um núcleo super escalar de 2 vias de 32 bits com 9 andares de pipeline</a:t>
            </a:r>
            <a:r>
              <a:rPr lang="en-GB" sz="2700" dirty="0"/>
              <a:t>.</a:t>
            </a:r>
          </a:p>
          <a:p>
            <a:pPr>
              <a:defRPr/>
            </a:pPr>
            <a:r>
              <a:rPr lang="pt-BR" sz="2700" dirty="0"/>
              <a:t>Um processador </a:t>
            </a:r>
            <a:r>
              <a:rPr lang="pt-BR" sz="2700" dirty="0" err="1"/>
              <a:t>super-escalar</a:t>
            </a:r>
            <a:r>
              <a:rPr lang="pt-BR" sz="2700" dirty="0"/>
              <a:t> contém </a:t>
            </a:r>
            <a:r>
              <a:rPr lang="pt-BR" sz="2700" b="1" dirty="0"/>
              <a:t>múltiplas cópias do circuito</a:t>
            </a:r>
            <a:r>
              <a:rPr lang="pt-BR" sz="2700" dirty="0"/>
              <a:t> para executar múltiplas instruções simultaneamente</a:t>
            </a:r>
            <a:r>
              <a:rPr lang="en-GB" sz="2700" dirty="0"/>
              <a:t>. </a:t>
            </a:r>
          </a:p>
          <a:p>
            <a:pPr>
              <a:defRPr/>
            </a:pPr>
            <a:r>
              <a:rPr lang="pt-BR" sz="2700" dirty="0"/>
              <a:t>A </a:t>
            </a:r>
            <a:r>
              <a:rPr lang="pt-BR" sz="2700" b="1" dirty="0"/>
              <a:t>latência</a:t>
            </a:r>
            <a:r>
              <a:rPr lang="pt-BR" sz="2700" dirty="0"/>
              <a:t> da execução de uma única instrução é a mesma de um processador escalar, mas o processador pode executar e efectivar mais instruções por ciclo, </a:t>
            </a:r>
            <a:r>
              <a:rPr lang="pt-BR" sz="2700" b="1" dirty="0"/>
              <a:t>melhorando assim o seu rendimento</a:t>
            </a:r>
            <a:r>
              <a:rPr lang="en-GB" sz="2700" dirty="0"/>
              <a:t>.</a:t>
            </a:r>
            <a:endParaRPr lang="en-US" sz="2700" dirty="0"/>
          </a:p>
          <a:p>
            <a:pPr>
              <a:defRPr/>
            </a:pPr>
            <a:r>
              <a:rPr lang="pt-BR" sz="2700" dirty="0"/>
              <a:t>O SweRV EH1 não inclui suporte para escalonamento dinâmico de instruções com execução fora de ordem, excepto para as leituras não bloqueantes. No entanto, é possível reordenar estaticamente o código de modo a explorar melhor os recursos, incluindo as duas vias do pipeline</a:t>
            </a:r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2497486004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17: </a:t>
            </a:r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03099" y="903511"/>
            <a:ext cx="11924252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/>
              <a:t>SweRV</a:t>
            </a:r>
            <a:r>
              <a:rPr lang="en-GB" sz="2400" dirty="0"/>
              <a:t> EH1 é um </a:t>
            </a:r>
            <a:r>
              <a:rPr lang="en-GB" sz="2400" dirty="0" err="1"/>
              <a:t>processador</a:t>
            </a:r>
            <a:r>
              <a:rPr lang="en-GB" sz="2400" dirty="0"/>
              <a:t> </a:t>
            </a:r>
            <a:r>
              <a:rPr lang="en-GB" sz="2400" b="1" dirty="0"/>
              <a:t>super-</a:t>
            </a:r>
            <a:r>
              <a:rPr lang="en-GB" sz="2400" b="1" dirty="0" err="1"/>
              <a:t>escalar</a:t>
            </a:r>
            <a:r>
              <a:rPr lang="en-GB" sz="2400" b="1" dirty="0"/>
              <a:t> de 2 vias</a:t>
            </a:r>
            <a:r>
              <a:rPr lang="en-GB" sz="2400" dirty="0"/>
              <a:t>.</a:t>
            </a:r>
          </a:p>
          <a:p>
            <a:pPr lvl="1"/>
            <a:r>
              <a:rPr lang="pt-BR" sz="2000" dirty="0"/>
              <a:t>Carrega, executa e efectiva até </a:t>
            </a:r>
            <a:r>
              <a:rPr lang="pt-BR" sz="2000" b="1" dirty="0"/>
              <a:t>duas instruções por ciclo</a:t>
            </a:r>
            <a:r>
              <a:rPr lang="en-GB" sz="2000" dirty="0"/>
              <a:t>.</a:t>
            </a:r>
          </a:p>
          <a:p>
            <a:pPr lvl="1"/>
            <a:r>
              <a:rPr lang="pt-BR" sz="2000" dirty="0"/>
              <a:t>O Register File multi-portas lê até quatro operandos de entrada e escreve dois valores em cada ciclo (mais um valor proveniente de uma leitura não bloqueante, tal como analisado no Lab 15)</a:t>
            </a:r>
            <a:r>
              <a:rPr lang="en-GB" sz="2000" dirty="0"/>
              <a:t>. </a:t>
            </a:r>
          </a:p>
          <a:p>
            <a:pPr lvl="1"/>
            <a:r>
              <a:rPr lang="pt-BR" sz="2000" dirty="0"/>
              <a:t>Cada via contém canais independentes: dois canais para Inteiros, um canal para Multiplicação, um canal para Leitura-Escrita, e um Dividisor (</a:t>
            </a:r>
            <a:r>
              <a:rPr lang="pt-BR" sz="2000" i="1" dirty="0"/>
              <a:t>non-pipelined</a:t>
            </a:r>
            <a:r>
              <a:rPr lang="pt-BR" sz="2000" dirty="0"/>
              <a:t>)</a:t>
            </a:r>
            <a:r>
              <a:rPr lang="en-GB" sz="2000" dirty="0"/>
              <a:t>. </a:t>
            </a:r>
            <a:endParaRPr lang="es-ES" sz="2000" dirty="0"/>
          </a:p>
          <a:p>
            <a:r>
              <a:rPr lang="pt-BR" sz="2400" dirty="0"/>
              <a:t>Idealmente, num processador super-escalar de 2 vias, o débito (IPC) duplica em comparação com um processador de uma única via. Infelizmente, os programas reais normalmente apresentam melhorias de desempenho de 1,3x-1,5x ao passar de processadores de 1 para 2 vias; no entanto, adicionar a segunda via requer muito mais hardware</a:t>
            </a:r>
            <a:r>
              <a:rPr lang="en-GB" sz="2400" dirty="0"/>
              <a:t>.</a:t>
            </a:r>
            <a:endParaRPr lang="es-ES" sz="2400" dirty="0"/>
          </a:p>
          <a:p>
            <a:r>
              <a:rPr lang="pt-BR" sz="2400" dirty="0"/>
              <a:t>Neste laboratório, analisamos dois programas simples, comparando o comportamento ao utilizar configurações de uma e duas vias de SweRV EH1</a:t>
            </a:r>
            <a:r>
              <a:rPr lang="en-GB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6976873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– </a:t>
            </a:r>
            <a:r>
              <a:rPr lang="en-US" sz="2800" b="1" dirty="0" err="1"/>
              <a:t>Exemplo</a:t>
            </a:r>
            <a:r>
              <a:rPr lang="en-US" sz="2800" b="1" dirty="0"/>
              <a:t> – </a:t>
            </a:r>
            <a:r>
              <a:rPr lang="en-US" sz="3200" b="1" dirty="0">
                <a:solidFill>
                  <a:srgbClr val="FF0000"/>
                </a:solidFill>
              </a:rPr>
              <a:t>Single-Issue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 t2, 0x400         # Disable Dual-Issue Execution</a:t>
            </a:r>
            <a:endParaRPr lang="es-E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csrrs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0x7F9, t2</a:t>
            </a:r>
            <a:endParaRPr lang="es-E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t0, 0x0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t1, 0x1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t2, 0x1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0x3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0x4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0x5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0x6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t2, 0xF4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add t2, t2, 0x240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add t0, t0, 1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INSERT_NOPS_4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add t3, t3, t1         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sub t4, t4, t1</a:t>
            </a:r>
            <a:r>
              <a:rPr lang="es-ES" sz="9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or  t5, t5, t1         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xor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t6, t6, t1</a:t>
            </a:r>
            <a:r>
              <a:rPr lang="es-ES" sz="9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INSERT_NOPS_3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t0, t2, REPEAT # Repeat the loop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23875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9236468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803163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- </a:t>
            </a:r>
            <a:r>
              <a:rPr lang="en-US" sz="2800" b="1" dirty="0" err="1"/>
              <a:t>Simulação</a:t>
            </a:r>
            <a:r>
              <a:rPr lang="en-US" sz="2800" b="1" dirty="0"/>
              <a:t> - </a:t>
            </a:r>
            <a:r>
              <a:rPr lang="en-US" sz="2800" b="1" dirty="0">
                <a:solidFill>
                  <a:srgbClr val="FF0000"/>
                </a:solidFill>
              </a:rPr>
              <a:t>Single-Issue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115790"/>
            <a:ext cx="120205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81373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/>
              <a:t>As instruções são recebidas de ambas as vias no momento da descodificação, mas só são enviadas para execução na Via 0, porque a Via 1 está desativada</a:t>
            </a:r>
            <a:r>
              <a:rPr lang="en-GB" sz="2000" dirty="0"/>
              <a:t>.</a:t>
            </a:r>
            <a:endParaRPr lang="es-ES" sz="2000" dirty="0"/>
          </a:p>
          <a:p>
            <a:pPr lvl="1"/>
            <a:r>
              <a:rPr lang="en-GB" sz="1600" b="1" dirty="0"/>
              <a:t>Via 0</a:t>
            </a:r>
            <a:r>
              <a:rPr lang="en-GB" sz="1600" dirty="0"/>
              <a:t>:</a:t>
            </a:r>
            <a:endParaRPr lang="es-ES" sz="1600" dirty="0"/>
          </a:p>
          <a:p>
            <a:pPr lvl="2"/>
            <a:r>
              <a:rPr lang="en-GB" sz="1600" dirty="0"/>
              <a:t>O </a:t>
            </a:r>
            <a:r>
              <a:rPr lang="en-GB" sz="1600" dirty="0" err="1"/>
              <a:t>sinal</a:t>
            </a:r>
            <a:r>
              <a:rPr lang="en-GB" sz="1600" dirty="0"/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dec_i0_decode_d</a:t>
            </a:r>
            <a:r>
              <a:rPr lang="en-GB" sz="1600" dirty="0"/>
              <a:t> é sempre 1 </a:t>
            </a:r>
            <a:r>
              <a:rPr lang="pt-BR" sz="1600" dirty="0"/>
              <a:t>no nosso exemplo; especificamente, é 1 para as quatro instruções AL em análise</a:t>
            </a:r>
            <a:r>
              <a:rPr lang="en-GB" sz="1600" dirty="0"/>
              <a:t>.</a:t>
            </a:r>
            <a:endParaRPr lang="es-ES" sz="1600" dirty="0"/>
          </a:p>
          <a:p>
            <a:pPr lvl="2"/>
            <a:r>
              <a:rPr lang="pt-BR" sz="1600" dirty="0"/>
              <a:t>A instrução no andar de </a:t>
            </a:r>
            <a:r>
              <a:rPr lang="pt-BR" sz="1600" dirty="0" err="1"/>
              <a:t>Decode</a:t>
            </a:r>
            <a:r>
              <a:rPr lang="pt-BR" sz="1600" dirty="0"/>
              <a:t> </a:t>
            </a:r>
            <a:r>
              <a:rPr lang="pt-BR" sz="1600" b="1" dirty="0"/>
              <a:t>é propagada</a:t>
            </a:r>
            <a:r>
              <a:rPr lang="pt-BR" sz="1600" dirty="0"/>
              <a:t> para o canal I0</a:t>
            </a:r>
            <a:r>
              <a:rPr lang="en-GB" sz="1600" dirty="0"/>
              <a:t> (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i0_inst_e1[31:0]</a:t>
            </a:r>
            <a:r>
              <a:rPr lang="en-GB" sz="1600" dirty="0"/>
              <a:t>)</a:t>
            </a:r>
            <a:endParaRPr lang="es-ES" sz="1600" dirty="0"/>
          </a:p>
          <a:p>
            <a:pPr lvl="1"/>
            <a:r>
              <a:rPr lang="en-GB" sz="1600" b="1" dirty="0"/>
              <a:t>Via 1</a:t>
            </a:r>
            <a:r>
              <a:rPr lang="en-GB" sz="1600" dirty="0"/>
              <a:t>:</a:t>
            </a:r>
            <a:endParaRPr lang="es-ES" sz="1600" dirty="0"/>
          </a:p>
          <a:p>
            <a:pPr lvl="2"/>
            <a:r>
              <a:rPr lang="en-GB" sz="1600" dirty="0"/>
              <a:t>O </a:t>
            </a:r>
            <a:r>
              <a:rPr lang="en-GB" sz="1600" dirty="0" err="1"/>
              <a:t>sinal</a:t>
            </a:r>
            <a:r>
              <a:rPr lang="en-GB" sz="1600" dirty="0"/>
              <a:t> 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dec_i1_decode_d</a:t>
            </a:r>
            <a:r>
              <a:rPr lang="en-GB" sz="1600" dirty="0"/>
              <a:t> é sempre 0 </a:t>
            </a:r>
            <a:r>
              <a:rPr lang="pt-BR" sz="1600" dirty="0"/>
              <a:t>no nosso exemplo; especificamente, é 0 para as quatro instruções AL em análise</a:t>
            </a:r>
            <a:r>
              <a:rPr lang="en-GB" sz="1600" dirty="0"/>
              <a:t>.</a:t>
            </a:r>
            <a:endParaRPr lang="es-ES" sz="1600" dirty="0"/>
          </a:p>
          <a:p>
            <a:pPr lvl="2"/>
            <a:r>
              <a:rPr lang="pt-BR" sz="1600" dirty="0"/>
              <a:t>A instrução no andar de </a:t>
            </a:r>
            <a:r>
              <a:rPr lang="pt-BR" sz="1600" dirty="0" err="1"/>
              <a:t>Decode</a:t>
            </a:r>
            <a:r>
              <a:rPr lang="pt-BR" sz="1600" dirty="0"/>
              <a:t> </a:t>
            </a:r>
            <a:r>
              <a:rPr lang="pt-BR" sz="1600" b="1" dirty="0"/>
              <a:t>NÃO é propagada </a:t>
            </a:r>
            <a:r>
              <a:rPr lang="en-GB" sz="1600" dirty="0"/>
              <a:t>(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i1_inst_e1[31:0]</a:t>
            </a:r>
            <a:r>
              <a:rPr lang="en-GB" sz="1600" dirty="0"/>
              <a:t>) </a:t>
            </a:r>
            <a:r>
              <a:rPr lang="pt-BR" sz="1600" dirty="0"/>
              <a:t>para o andar de Execute</a:t>
            </a:r>
            <a:r>
              <a:rPr lang="en-GB" sz="1600" dirty="0"/>
              <a:t>.</a:t>
            </a:r>
            <a:endParaRPr lang="es-ES" sz="1600" dirty="0"/>
          </a:p>
          <a:p>
            <a:endParaRPr lang="es-ES" sz="2000" b="1" dirty="0"/>
          </a:p>
          <a:p>
            <a:r>
              <a:rPr lang="pt-BR" sz="2000" dirty="0"/>
              <a:t>Consequentemente, apenas a ALU do canal I0 é utilizada (ver sinais</a:t>
            </a:r>
            <a:r>
              <a:rPr lang="en-GB" sz="2000" dirty="0"/>
              <a:t>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aff</a:t>
            </a:r>
            <a:r>
              <a:rPr lang="en-GB" sz="2000" dirty="0"/>
              <a:t>,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bff</a:t>
            </a:r>
            <a:r>
              <a:rPr lang="en-GB" sz="2000" dirty="0"/>
              <a:t> e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en-GB" sz="2000" dirty="0"/>
              <a:t> </a:t>
            </a:r>
            <a:r>
              <a:rPr lang="en-GB" sz="2000" dirty="0" err="1"/>
              <a:t>em</a:t>
            </a:r>
            <a:r>
              <a:rPr lang="en-GB" sz="2000" dirty="0"/>
              <a:t> ambas as vias) </a:t>
            </a:r>
            <a:r>
              <a:rPr lang="pt-BR" sz="2000" dirty="0"/>
              <a:t>e só é utilizada a porta 0 do Register File</a:t>
            </a:r>
            <a:r>
              <a:rPr lang="en-GB" sz="2000" dirty="0"/>
              <a:t> (</a:t>
            </a:r>
            <a:r>
              <a:rPr lang="pt-BR" sz="2000" dirty="0"/>
              <a:t>ver sinais</a:t>
            </a:r>
            <a:r>
              <a:rPr lang="en-GB" sz="2000" dirty="0"/>
              <a:t>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waddr</a:t>
            </a:r>
            <a:r>
              <a:rPr lang="en-GB" sz="2000" dirty="0"/>
              <a:t>,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wen</a:t>
            </a:r>
            <a:r>
              <a:rPr lang="en-GB" sz="2000" dirty="0"/>
              <a:t> e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wd</a:t>
            </a:r>
            <a:r>
              <a:rPr lang="en-GB" sz="2000" dirty="0"/>
              <a:t> </a:t>
            </a:r>
            <a:r>
              <a:rPr lang="en-GB" sz="2000" dirty="0" err="1"/>
              <a:t>em</a:t>
            </a:r>
            <a:r>
              <a:rPr lang="en-GB" sz="2000" dirty="0"/>
              <a:t> ambas as vias).</a:t>
            </a:r>
            <a:endParaRPr lang="es-ES" sz="2000" b="1" dirty="0"/>
          </a:p>
          <a:p>
            <a:endParaRPr lang="es-ES" sz="1600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903371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– </a:t>
            </a:r>
            <a:r>
              <a:rPr lang="en-US" sz="2800" b="1" dirty="0" err="1"/>
              <a:t>Simulação</a:t>
            </a:r>
            <a:r>
              <a:rPr lang="en-US" sz="2800" b="1" dirty="0"/>
              <a:t> – </a:t>
            </a:r>
            <a:r>
              <a:rPr lang="en-US" sz="2800" b="1" dirty="0">
                <a:solidFill>
                  <a:srgbClr val="FF0000"/>
                </a:solidFill>
              </a:rPr>
              <a:t>Single-Issue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75141442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- </a:t>
            </a:r>
            <a:r>
              <a:rPr lang="en-US" sz="2800" b="1" dirty="0" err="1"/>
              <a:t>Diagrama</a:t>
            </a:r>
            <a:r>
              <a:rPr lang="en-US" sz="2800" b="1" dirty="0"/>
              <a:t> - </a:t>
            </a:r>
            <a:r>
              <a:rPr lang="en-US" sz="2800" b="1" dirty="0">
                <a:solidFill>
                  <a:srgbClr val="FF0000"/>
                </a:solidFill>
              </a:rPr>
              <a:t>Single-Issue</a:t>
            </a:r>
            <a:endParaRPr lang="en-US" sz="2800" b="1" dirty="0"/>
          </a:p>
        </p:txBody>
      </p:sp>
      <p:pic>
        <p:nvPicPr>
          <p:cNvPr id="7" name="Imagen 6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39" y="968829"/>
            <a:ext cx="10635343" cy="5181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9926413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– </a:t>
            </a:r>
            <a:r>
              <a:rPr lang="en-US" sz="2800" b="1" dirty="0" err="1"/>
              <a:t>Exemplo</a:t>
            </a:r>
            <a:r>
              <a:rPr lang="en-US" sz="2800" b="1" dirty="0"/>
              <a:t> – </a:t>
            </a:r>
            <a:r>
              <a:rPr lang="en-US" sz="3200" b="1" dirty="0">
                <a:solidFill>
                  <a:srgbClr val="FF0000"/>
                </a:solidFill>
              </a:rPr>
              <a:t>Dual-Issue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t2, 0x400         # Disable Dual-Issue Execution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csrrs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t1, 0x7F9, t2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t0, 0x0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t1, 0x1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t2, 0x1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0x3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0x4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0x5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0x6                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t2, 0xF4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add t2, t2, 0x240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add t0, t0, 1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INSERT_NOPS_4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add t3, t3, t1        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sub t4, t4, t1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or  t5, t5, t1        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xor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t6, t6, t1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INSERT_NOPS_3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t0, t2, REPEAT # Repeat the loop</a:t>
            </a:r>
            <a:r>
              <a:rPr lang="es-E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23875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6799433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- </a:t>
            </a:r>
            <a:r>
              <a:rPr lang="en-US" sz="2800" b="1" dirty="0" err="1"/>
              <a:t>Simulação</a:t>
            </a:r>
            <a:r>
              <a:rPr lang="en-US" sz="2800" b="1" dirty="0"/>
              <a:t>- </a:t>
            </a:r>
            <a:r>
              <a:rPr lang="en-US" sz="3200" b="1" dirty="0">
                <a:solidFill>
                  <a:srgbClr val="FF0000"/>
                </a:solidFill>
              </a:rPr>
              <a:t>Dual-Issue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79" y="1001486"/>
            <a:ext cx="11549816" cy="545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248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RVfpgaSim</a:t>
            </a:r>
            <a:endParaRPr 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8587" y="1442702"/>
            <a:ext cx="105581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s-ES" sz="3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RVfpgaSim</a:t>
            </a:r>
            <a:r>
              <a:rPr kumimoji="0" lang="en-GB" altLang="es-E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pt-PT" altLang="es-E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é o </a:t>
            </a:r>
            <a:r>
              <a:rPr kumimoji="0" lang="pt-PT" altLang="es-E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SweRVolfX</a:t>
            </a:r>
            <a:r>
              <a:rPr kumimoji="0" lang="pt-PT" altLang="es-E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pt-PT" altLang="es-E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SoC</a:t>
            </a:r>
            <a:r>
              <a:rPr kumimoji="0" lang="pt-PT" altLang="es-E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acoplado a um banco de ensaio (</a:t>
            </a:r>
            <a:r>
              <a:rPr kumimoji="0" lang="pt-PT" altLang="es-ES" sz="32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testbench</a:t>
            </a:r>
            <a:r>
              <a:rPr kumimoji="0" lang="pt-PT" altLang="es-E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) para ser utilizado por simuladores HDL</a:t>
            </a:r>
            <a:r>
              <a:rPr kumimoji="0" lang="en-GB" altLang="es-E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 </a:t>
            </a:r>
            <a:endParaRPr kumimoji="0" lang="en-GB" altLang="es-E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06116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/>
              <a:t>Em cada ciclo, duas instruções são descodificadas, uma de cada via, e duas instruções são enviadas para os andares Execute, uma através do canal I0 e a outra através de I1</a:t>
            </a:r>
            <a:r>
              <a:rPr lang="en-GB" sz="2400" dirty="0"/>
              <a:t>.</a:t>
            </a:r>
            <a:endParaRPr lang="es-ES" sz="2400" dirty="0"/>
          </a:p>
          <a:p>
            <a:pPr lvl="1"/>
            <a:r>
              <a:rPr lang="en-GB" b="1" dirty="0"/>
              <a:t>Via 0</a:t>
            </a:r>
            <a:r>
              <a:rPr lang="en-GB" dirty="0"/>
              <a:t>:</a:t>
            </a:r>
            <a:endParaRPr lang="es-ES" dirty="0"/>
          </a:p>
          <a:p>
            <a:pPr lvl="2"/>
            <a:r>
              <a:rPr lang="en-GB" dirty="0"/>
              <a:t>O </a:t>
            </a:r>
            <a:r>
              <a:rPr lang="en-GB" dirty="0" err="1"/>
              <a:t>sinal</a:t>
            </a:r>
            <a:r>
              <a:rPr lang="en-GB" dirty="0"/>
              <a:t>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dec_i0_decode_d</a:t>
            </a:r>
            <a:r>
              <a:rPr lang="en-GB" dirty="0"/>
              <a:t> </a:t>
            </a:r>
            <a:r>
              <a:rPr lang="pt-PT" dirty="0"/>
              <a:t>é sempre</a:t>
            </a:r>
            <a:r>
              <a:rPr lang="en-GB" dirty="0"/>
              <a:t> 1 – </a:t>
            </a:r>
            <a:r>
              <a:rPr lang="pt-BR" dirty="0"/>
              <a:t>sendo verdade para duas das quatro instruções A-L do nosso exemplo (as outras duas instruções A-L são descodificadas na Via 1</a:t>
            </a:r>
            <a:r>
              <a:rPr lang="en-GB" dirty="0"/>
              <a:t>).</a:t>
            </a:r>
            <a:endParaRPr lang="es-ES" dirty="0"/>
          </a:p>
          <a:p>
            <a:pPr lvl="2"/>
            <a:r>
              <a:rPr lang="pt-BR" dirty="0"/>
              <a:t>A instrução no andar de </a:t>
            </a:r>
            <a:r>
              <a:rPr lang="pt-BR" dirty="0" err="1"/>
              <a:t>Decode</a:t>
            </a:r>
            <a:r>
              <a:rPr lang="pt-BR" dirty="0"/>
              <a:t> é propagada para o canal I0 </a:t>
            </a:r>
            <a:r>
              <a:rPr lang="en-GB" dirty="0"/>
              <a:t>(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i0_inst_e1[31:0]</a:t>
            </a:r>
            <a:r>
              <a:rPr lang="en-GB" dirty="0"/>
              <a:t>).</a:t>
            </a:r>
            <a:endParaRPr lang="es-ES" dirty="0"/>
          </a:p>
          <a:p>
            <a:pPr lvl="1"/>
            <a:r>
              <a:rPr lang="en-GB" b="1" dirty="0"/>
              <a:t>Via 1</a:t>
            </a:r>
            <a:r>
              <a:rPr lang="en-GB" dirty="0"/>
              <a:t>:</a:t>
            </a:r>
            <a:endParaRPr lang="es-ES" dirty="0"/>
          </a:p>
          <a:p>
            <a:pPr lvl="2"/>
            <a:r>
              <a:rPr lang="en-GB" dirty="0"/>
              <a:t>O </a:t>
            </a:r>
            <a:r>
              <a:rPr lang="en-GB" dirty="0" err="1"/>
              <a:t>sinal</a:t>
            </a:r>
            <a:r>
              <a:rPr lang="en-GB" dirty="0"/>
              <a:t>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dec_i1_decode_d</a:t>
            </a:r>
            <a:r>
              <a:rPr lang="en-GB" dirty="0"/>
              <a:t> </a:t>
            </a:r>
            <a:r>
              <a:rPr lang="pt-PT" dirty="0"/>
              <a:t>é sempre</a:t>
            </a:r>
            <a:r>
              <a:rPr lang="en-GB" dirty="0"/>
              <a:t> 1 – </a:t>
            </a:r>
            <a:r>
              <a:rPr lang="pt-BR" dirty="0"/>
              <a:t>sendo verdade para duas das quatro instruções A-L do nosso exemplo (as outras duas instruções A-L são descodificadas no Caminho 0)</a:t>
            </a:r>
            <a:r>
              <a:rPr lang="en-GB" dirty="0"/>
              <a:t>.</a:t>
            </a:r>
            <a:endParaRPr lang="es-ES" dirty="0"/>
          </a:p>
          <a:p>
            <a:pPr lvl="2"/>
            <a:r>
              <a:rPr lang="pt-BR" dirty="0"/>
              <a:t>A instrução no andar de </a:t>
            </a:r>
            <a:r>
              <a:rPr lang="pt-BR" dirty="0" err="1"/>
              <a:t>Decode</a:t>
            </a:r>
            <a:r>
              <a:rPr lang="pt-BR" dirty="0"/>
              <a:t> é propagada para o canal I1 </a:t>
            </a:r>
            <a:r>
              <a:rPr lang="en-GB" dirty="0"/>
              <a:t>(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i1_inst_e1[31:0]</a:t>
            </a:r>
            <a:r>
              <a:rPr lang="en-GB" dirty="0"/>
              <a:t>).</a:t>
            </a:r>
            <a:endParaRPr lang="es-ES" sz="2400" b="1" dirty="0"/>
          </a:p>
          <a:p>
            <a:r>
              <a:rPr lang="pt-BR" sz="2400" dirty="0"/>
              <a:t>Assim, são utilizadas as ALUs em ambos os canais (I0 e I1) (ver sinais</a:t>
            </a:r>
            <a:r>
              <a:rPr lang="en-GB" sz="2400" dirty="0"/>
              <a:t>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aff</a:t>
            </a:r>
            <a:r>
              <a:rPr lang="en-GB" sz="2400" dirty="0"/>
              <a:t>,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bff</a:t>
            </a:r>
            <a:r>
              <a:rPr lang="en-GB" sz="2400" dirty="0"/>
              <a:t>, e </a:t>
            </a: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en-GB" sz="2400" dirty="0"/>
              <a:t> </a:t>
            </a:r>
            <a:r>
              <a:rPr lang="en-GB" sz="2400" dirty="0" err="1"/>
              <a:t>em</a:t>
            </a:r>
            <a:r>
              <a:rPr lang="en-GB" sz="2400" dirty="0"/>
              <a:t> ambas as vias), </a:t>
            </a:r>
            <a:r>
              <a:rPr lang="pt-BR" sz="2400" dirty="0"/>
              <a:t>e são utilizadas as duas portas de escrita do registo de ficheiros (ver sinais</a:t>
            </a:r>
            <a:r>
              <a:rPr lang="en-GB" sz="2400" dirty="0"/>
              <a:t>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waddr</a:t>
            </a:r>
            <a:r>
              <a:rPr lang="en-GB" sz="2400" dirty="0"/>
              <a:t>, </a:t>
            </a: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wen</a:t>
            </a:r>
            <a:r>
              <a:rPr lang="en-GB" sz="2400" dirty="0"/>
              <a:t> e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wd</a:t>
            </a:r>
            <a:r>
              <a:rPr lang="en-GB" sz="2400" dirty="0"/>
              <a:t> </a:t>
            </a:r>
            <a:r>
              <a:rPr lang="en-GB" sz="2400" dirty="0" err="1"/>
              <a:t>em</a:t>
            </a:r>
            <a:r>
              <a:rPr lang="en-GB" sz="2400" dirty="0"/>
              <a:t> ambas as vias).</a:t>
            </a:r>
            <a:endParaRPr lang="es-ES" sz="2400" b="1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– </a:t>
            </a:r>
            <a:r>
              <a:rPr lang="en-US" sz="2800" b="1" dirty="0" err="1"/>
              <a:t>Análise</a:t>
            </a:r>
            <a:r>
              <a:rPr lang="en-US" sz="2800" b="1" dirty="0"/>
              <a:t> – </a:t>
            </a:r>
            <a:r>
              <a:rPr lang="en-US" sz="3200" b="1" dirty="0">
                <a:solidFill>
                  <a:srgbClr val="FF0000"/>
                </a:solidFill>
              </a:rPr>
              <a:t>Dual-Issue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70539538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17: Quatro </a:t>
            </a:r>
            <a:r>
              <a:rPr lang="en-US" sz="2800" b="1" dirty="0" err="1"/>
              <a:t>Instruções</a:t>
            </a:r>
            <a:r>
              <a:rPr lang="en-US" sz="2800" b="1" dirty="0"/>
              <a:t> A-L </a:t>
            </a:r>
            <a:r>
              <a:rPr lang="en-US" sz="2800" b="1" dirty="0" err="1"/>
              <a:t>Independentes</a:t>
            </a:r>
            <a:r>
              <a:rPr lang="en-US" sz="2800" b="1" dirty="0"/>
              <a:t> - </a:t>
            </a:r>
            <a:r>
              <a:rPr lang="en-US" sz="2800" b="1" dirty="0" err="1"/>
              <a:t>Diagrama</a:t>
            </a:r>
            <a:r>
              <a:rPr lang="en-US" sz="2800" b="1" dirty="0"/>
              <a:t> - </a:t>
            </a:r>
            <a:r>
              <a:rPr lang="en-US" sz="3200" b="1" dirty="0">
                <a:solidFill>
                  <a:srgbClr val="FF0000"/>
                </a:solidFill>
              </a:rPr>
              <a:t>Dual-Issue</a:t>
            </a:r>
            <a:endParaRPr lang="en-US" sz="2800" b="1" dirty="0"/>
          </a:p>
        </p:txBody>
      </p:sp>
      <p:pic>
        <p:nvPicPr>
          <p:cNvPr id="8" name="Imagen 7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3" y="1001486"/>
            <a:ext cx="11713028" cy="5159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9492311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200" b="1" dirty="0"/>
              <a:t>RVfpga Lab 17: </a:t>
            </a:r>
            <a:r>
              <a:rPr lang="pt-BR" sz="2200" b="1" dirty="0"/>
              <a:t>Duas Instruções mul Entrelaçadas com Duas Instruções A-L</a:t>
            </a:r>
            <a:r>
              <a:rPr lang="en-US" sz="2200" b="1" dirty="0"/>
              <a:t> – </a:t>
            </a:r>
            <a:r>
              <a:rPr lang="en-US" sz="2200" b="1" dirty="0" err="1"/>
              <a:t>Exemplo</a:t>
            </a:r>
            <a:r>
              <a:rPr lang="en-US" sz="2200" b="1" dirty="0"/>
              <a:t> – </a:t>
            </a:r>
            <a:r>
              <a:rPr lang="en-US" sz="2200" b="1" dirty="0">
                <a:solidFill>
                  <a:srgbClr val="FF0000"/>
                </a:solidFill>
              </a:rPr>
              <a:t>Dual-Issue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.text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li t2, 0x400      # Disable Dual-Issue Execution</a:t>
            </a:r>
            <a:r>
              <a:rPr lang="es-E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csrrs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t1, 0x7F9, t2</a:t>
            </a:r>
            <a:r>
              <a:rPr lang="es-E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t3, 0x3                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t4, 0x4                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t5, 0x5                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t6, 0x6                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li t0, 0x0</a:t>
            </a:r>
            <a:r>
              <a:rPr lang="es-E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lui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t1, 0xF4</a:t>
            </a:r>
            <a:r>
              <a:rPr lang="es-E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add t1, t1, 0x240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add t0, t0, 1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INSERT_NOPS_4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t3, t3, t1        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add t4, t4, t1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mul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t5, t5, t1        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sub t6, t6, t1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INSERT_NOPS_3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t0, t1, REPEAT # Repeat the loop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s-E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s-E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7" name="Arco 16"/>
          <p:cNvSpPr/>
          <p:nvPr/>
        </p:nvSpPr>
        <p:spPr>
          <a:xfrm rot="8661836">
            <a:off x="326597" y="2233655"/>
            <a:ext cx="7149387" cy="2148533"/>
          </a:xfrm>
          <a:prstGeom prst="arc">
            <a:avLst>
              <a:gd name="adj1" fmla="val 12326206"/>
              <a:gd name="adj2" fmla="val 583395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9210438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200" b="1" dirty="0"/>
              <a:t>RVfpga Lab 17: </a:t>
            </a:r>
            <a:r>
              <a:rPr lang="pt-BR" sz="2200" b="1" dirty="0"/>
              <a:t>Duas Instruções mul Entrelaçadas com Duas Instruções A-L</a:t>
            </a:r>
            <a:r>
              <a:rPr lang="en-US" sz="2200" b="1" dirty="0"/>
              <a:t>– </a:t>
            </a:r>
            <a:r>
              <a:rPr lang="en-US" sz="2200" b="1" dirty="0" err="1"/>
              <a:t>Simulação</a:t>
            </a:r>
            <a:r>
              <a:rPr lang="en-US" sz="2200" b="1" dirty="0"/>
              <a:t> – </a:t>
            </a:r>
            <a:r>
              <a:rPr lang="en-US" sz="2200" b="1" dirty="0">
                <a:solidFill>
                  <a:srgbClr val="FF0000"/>
                </a:solidFill>
              </a:rPr>
              <a:t>Dual-Issue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84" y="968828"/>
            <a:ext cx="11668287" cy="559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48072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/>
              <a:t>As instruções são recebidas de ambas as vias no momento da descodificação e são enviadas para os andares de execução de ambas as vias</a:t>
            </a:r>
            <a:r>
              <a:rPr lang="en-GB" sz="2000" dirty="0"/>
              <a:t>.</a:t>
            </a:r>
            <a:endParaRPr lang="es-ES" sz="2000" dirty="0"/>
          </a:p>
          <a:p>
            <a:pPr lvl="1"/>
            <a:r>
              <a:rPr lang="en-GB" sz="2000" b="1" dirty="0"/>
              <a:t>Via 0</a:t>
            </a:r>
            <a:r>
              <a:rPr lang="en-GB" sz="2000" dirty="0"/>
              <a:t>:</a:t>
            </a:r>
            <a:endParaRPr lang="es-ES" sz="2000" dirty="0"/>
          </a:p>
          <a:p>
            <a:pPr lvl="2"/>
            <a:r>
              <a:rPr lang="en-GB" dirty="0"/>
              <a:t>O </a:t>
            </a:r>
            <a:r>
              <a:rPr lang="en-GB" dirty="0" err="1"/>
              <a:t>sinal</a:t>
            </a:r>
            <a:r>
              <a:rPr lang="en-GB" dirty="0"/>
              <a:t>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dec_i0_decode_d</a:t>
            </a:r>
            <a:r>
              <a:rPr lang="en-GB" dirty="0"/>
              <a:t> é sempre 1 – </a:t>
            </a:r>
            <a:r>
              <a:rPr lang="pt-BR" dirty="0"/>
              <a:t>para duas das quatro instruções analisadas no nosso exemplo (as outras duas instruções são descodificadas na Via 1</a:t>
            </a:r>
            <a:r>
              <a:rPr lang="en-GB" dirty="0"/>
              <a:t>).</a:t>
            </a:r>
            <a:endParaRPr lang="es-ES" dirty="0"/>
          </a:p>
          <a:p>
            <a:pPr lvl="2"/>
            <a:r>
              <a:rPr lang="pt-BR" dirty="0"/>
              <a:t>A instrução no andar de </a:t>
            </a:r>
            <a:r>
              <a:rPr lang="pt-BR" dirty="0" err="1"/>
              <a:t>Decode</a:t>
            </a:r>
            <a:r>
              <a:rPr lang="pt-BR" dirty="0"/>
              <a:t> é enviada para o canal da Multiplicação </a:t>
            </a:r>
            <a:r>
              <a:rPr lang="en-GB" dirty="0"/>
              <a:t>(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i0_inst_e1[31:0]</a:t>
            </a:r>
            <a:r>
              <a:rPr lang="en-GB" dirty="0"/>
              <a:t>)</a:t>
            </a:r>
            <a:endParaRPr lang="es-ES" dirty="0"/>
          </a:p>
          <a:p>
            <a:pPr lvl="1"/>
            <a:r>
              <a:rPr lang="en-GB" sz="2000" b="1" dirty="0"/>
              <a:t>Via 1</a:t>
            </a:r>
            <a:r>
              <a:rPr lang="en-GB" sz="2000" dirty="0"/>
              <a:t>:</a:t>
            </a:r>
            <a:endParaRPr lang="es-ES" sz="2000" dirty="0"/>
          </a:p>
          <a:p>
            <a:pPr lvl="2"/>
            <a:r>
              <a:rPr lang="en-GB" dirty="0"/>
              <a:t>O </a:t>
            </a:r>
            <a:r>
              <a:rPr lang="en-GB" dirty="0" err="1"/>
              <a:t>sinal</a:t>
            </a:r>
            <a:r>
              <a:rPr lang="en-GB" dirty="0"/>
              <a:t>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dec_i1_decode_d</a:t>
            </a:r>
            <a:r>
              <a:rPr lang="en-GB" dirty="0"/>
              <a:t> é sempre 1 – </a:t>
            </a:r>
            <a:r>
              <a:rPr lang="pt-BR" dirty="0"/>
              <a:t>para duas das quatro instruções analisadas no nosso exemplo (as outras duas instruções são descodificadas na Via 1</a:t>
            </a:r>
            <a:r>
              <a:rPr lang="en-GB" dirty="0"/>
              <a:t>).</a:t>
            </a:r>
            <a:endParaRPr lang="es-ES" dirty="0"/>
          </a:p>
          <a:p>
            <a:pPr lvl="2"/>
            <a:r>
              <a:rPr lang="en-GB" dirty="0"/>
              <a:t>A </a:t>
            </a:r>
            <a:r>
              <a:rPr lang="en-GB" dirty="0" err="1"/>
              <a:t>instrução</a:t>
            </a:r>
            <a:r>
              <a:rPr lang="en-GB" dirty="0"/>
              <a:t> </a:t>
            </a:r>
            <a:r>
              <a:rPr lang="en-GB" dirty="0" err="1"/>
              <a:t>em</a:t>
            </a:r>
            <a:r>
              <a:rPr lang="en-GB" dirty="0"/>
              <a:t> DECODE (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dec_i1_instr_d[31:0]</a:t>
            </a:r>
            <a:r>
              <a:rPr lang="en-GB" dirty="0"/>
              <a:t>) é </a:t>
            </a:r>
            <a:r>
              <a:rPr lang="en-GB" dirty="0" err="1"/>
              <a:t>propagada</a:t>
            </a:r>
            <a:r>
              <a:rPr lang="en-GB" dirty="0"/>
              <a:t> para o canal I1  (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i1_inst_e1[31:0]</a:t>
            </a:r>
            <a:r>
              <a:rPr lang="en-GB" dirty="0"/>
              <a:t>)</a:t>
            </a:r>
            <a:endParaRPr lang="es-ES" b="1" dirty="0"/>
          </a:p>
          <a:p>
            <a:r>
              <a:rPr lang="pt-BR" sz="2000" dirty="0"/>
              <a:t>Assim, são utilizadas as ALU na Via I1 e o Multiplicador (ver sinais</a:t>
            </a:r>
            <a:r>
              <a:rPr lang="en-GB" sz="2000" dirty="0"/>
              <a:t>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a_ff_e1</a:t>
            </a:r>
            <a:r>
              <a:rPr lang="en-GB" sz="2000" dirty="0"/>
              <a:t>,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b_ff_e1</a:t>
            </a:r>
            <a:r>
              <a:rPr lang="en-GB" sz="2000" dirty="0"/>
              <a:t>,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en-GB" sz="2000" dirty="0"/>
              <a:t>,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a_ff</a:t>
            </a:r>
            <a:r>
              <a:rPr lang="en-GB" sz="2000" dirty="0"/>
              <a:t>,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b_ff</a:t>
            </a:r>
            <a:r>
              <a:rPr lang="en-GB" sz="2000" dirty="0"/>
              <a:t>, e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out</a:t>
            </a:r>
            <a:r>
              <a:rPr lang="en-GB" sz="2000" dirty="0"/>
              <a:t>), </a:t>
            </a:r>
            <a:r>
              <a:rPr lang="pt-BR" sz="2000" dirty="0"/>
              <a:t>e são utilizadas as duas portas de escrita de ficheiros de registo (ver sinais</a:t>
            </a:r>
            <a:r>
              <a:rPr lang="en-GB" sz="2000" dirty="0"/>
              <a:t>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waddr</a:t>
            </a:r>
            <a:r>
              <a:rPr lang="en-GB" sz="2000" dirty="0"/>
              <a:t>, 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wen</a:t>
            </a:r>
            <a:r>
              <a:rPr lang="en-GB" sz="2000" dirty="0"/>
              <a:t>, e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wd</a:t>
            </a:r>
            <a:r>
              <a:rPr lang="en-GB" sz="2000" dirty="0"/>
              <a:t> </a:t>
            </a:r>
            <a:r>
              <a:rPr lang="en-GB" sz="2000" dirty="0" err="1"/>
              <a:t>em</a:t>
            </a:r>
            <a:r>
              <a:rPr lang="en-GB" sz="2000" dirty="0"/>
              <a:t> ambos </a:t>
            </a:r>
            <a:r>
              <a:rPr lang="en-GB" sz="2000" dirty="0" err="1"/>
              <a:t>os</a:t>
            </a:r>
            <a:r>
              <a:rPr lang="en-GB" sz="2000" dirty="0"/>
              <a:t> </a:t>
            </a:r>
            <a:r>
              <a:rPr lang="en-GB" sz="2000" dirty="0" err="1"/>
              <a:t>sentidos</a:t>
            </a:r>
            <a:r>
              <a:rPr lang="en-GB" sz="2000" dirty="0"/>
              <a:t>).</a:t>
            </a:r>
            <a:endParaRPr lang="es-ES" sz="2000" b="1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200" b="1" dirty="0"/>
              <a:t>RVfpga Lab 17: </a:t>
            </a:r>
            <a:r>
              <a:rPr lang="pt-BR" sz="2200" b="1" dirty="0"/>
              <a:t>Duas Instruções mul Entrelaçadas com Duas Instruções A-L - Análise </a:t>
            </a:r>
            <a:r>
              <a:rPr lang="en-US" sz="2200" b="1" dirty="0"/>
              <a:t>– </a:t>
            </a:r>
            <a:r>
              <a:rPr lang="en-US" sz="2200" b="1" dirty="0">
                <a:solidFill>
                  <a:srgbClr val="FF0000"/>
                </a:solidFill>
              </a:rPr>
              <a:t>Dual-Issue</a:t>
            </a:r>
          </a:p>
        </p:txBody>
      </p:sp>
    </p:spTree>
    <p:extLst>
      <p:ext uri="{BB962C8B-B14F-4D97-AF65-F5344CB8AC3E}">
        <p14:creationId xmlns:p14="http://schemas.microsoft.com/office/powerpoint/2010/main" val="2212994548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17: Tarefas e exercícios - Exemplos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929898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b="1" dirty="0"/>
              <a:t>TAREFA</a:t>
            </a:r>
            <a:r>
              <a:rPr lang="pt-BR" sz="2000" dirty="0"/>
              <a:t>: Remova todas as instruções </a:t>
            </a:r>
            <a:r>
              <a:rPr lang="pt-BR" sz="2000" dirty="0" err="1"/>
              <a:t>nop</a:t>
            </a:r>
            <a:r>
              <a:rPr lang="pt-BR" sz="2000" dirty="0"/>
              <a:t> dentro do corpo do ciclo da Figura 2. Repita a simulação da Figura 3. Qual é o IPC esperado para este programa? Execute o programa na placa e verifique se o IPC obtido é o esperado.</a:t>
            </a:r>
          </a:p>
          <a:p>
            <a:r>
              <a:rPr lang="pt-BR" sz="2000" b="1" dirty="0"/>
              <a:t>Exercício 2</a:t>
            </a:r>
            <a:r>
              <a:rPr lang="pt-BR" sz="2000" dirty="0"/>
              <a:t>) Analise as diferenças entre o processador SweRV EH1 (dual-</a:t>
            </a:r>
            <a:r>
              <a:rPr lang="pt-BR" sz="2000" dirty="0" err="1"/>
              <a:t>issue</a:t>
            </a:r>
            <a:r>
              <a:rPr lang="pt-BR" sz="2000" dirty="0"/>
              <a:t>) e o exemplo de processador </a:t>
            </a:r>
            <a:r>
              <a:rPr lang="pt-BR" sz="2000" dirty="0" err="1"/>
              <a:t>superescalar</a:t>
            </a:r>
            <a:r>
              <a:rPr lang="pt-BR" sz="2000" dirty="0"/>
              <a:t> proposto na Secção 7.7.4 do livro S. Harris </a:t>
            </a:r>
            <a:r>
              <a:rPr lang="pt-BR" sz="2000" dirty="0" err="1"/>
              <a:t>and</a:t>
            </a:r>
            <a:r>
              <a:rPr lang="pt-BR" sz="2000" dirty="0"/>
              <a:t> D. Harris, “Digital Design </a:t>
            </a:r>
            <a:r>
              <a:rPr lang="pt-BR" sz="2000" dirty="0" err="1"/>
              <a:t>and</a:t>
            </a:r>
            <a:r>
              <a:rPr lang="pt-BR" sz="2000" dirty="0"/>
              <a:t> Computer </a:t>
            </a:r>
            <a:r>
              <a:rPr lang="pt-BR" sz="2000" dirty="0" err="1"/>
              <a:t>Architecture</a:t>
            </a:r>
            <a:r>
              <a:rPr lang="pt-BR" sz="2000" dirty="0"/>
              <a:t>: RISC-V </a:t>
            </a:r>
            <a:r>
              <a:rPr lang="pt-BR" sz="2000" dirty="0" err="1"/>
              <a:t>Edition</a:t>
            </a:r>
            <a:r>
              <a:rPr lang="pt-BR" sz="2000" dirty="0"/>
              <a:t>” [DDCARV] (mostrado na Figura 1 para maior conveniência).</a:t>
            </a:r>
          </a:p>
          <a:p>
            <a:r>
              <a:rPr lang="pt-BR" sz="2000" b="1" dirty="0"/>
              <a:t>Exercício 3</a:t>
            </a:r>
            <a:r>
              <a:rPr lang="pt-BR" sz="2000" dirty="0"/>
              <a:t>) Analise o programa da Figura 7.70 na Secção 7.7.4 do DDCARV, que é fornecido num projeto </a:t>
            </a:r>
            <a:r>
              <a:rPr lang="pt-BR" sz="2000" dirty="0" err="1"/>
              <a:t>PlatformIO</a:t>
            </a:r>
            <a:r>
              <a:rPr lang="pt-BR" sz="2000" dirty="0"/>
              <a:t>. Execute o programa no SweRV EH1, tanto em simulação como na placa (para esta última, remova as instruções </a:t>
            </a:r>
            <a:r>
              <a:rPr lang="pt-BR" sz="2000" dirty="0" err="1"/>
              <a:t>nop</a:t>
            </a:r>
            <a:r>
              <a:rPr lang="pt-BR" sz="2000" dirty="0"/>
              <a:t>). Explique os resultados. Se necessário, reordene o programa tentando obter o IPC óptimo. Em seguida, desative a execução em dual-</a:t>
            </a:r>
            <a:r>
              <a:rPr lang="pt-BR" sz="2000" dirty="0" err="1"/>
              <a:t>issue</a:t>
            </a:r>
            <a:r>
              <a:rPr lang="pt-BR" sz="2000" dirty="0"/>
              <a:t> como explicado neste laboratório - e em SweRVref.docx (Secção 2). Compare a simulação e os resultados obtidos na placa quando o </a:t>
            </a:r>
            <a:r>
              <a:rPr lang="pt-BR" sz="2000" i="1" dirty="0"/>
              <a:t>dual-</a:t>
            </a:r>
            <a:r>
              <a:rPr lang="pt-BR" sz="2000" i="1" dirty="0" err="1"/>
              <a:t>issue</a:t>
            </a:r>
            <a:r>
              <a:rPr lang="pt-BR" sz="2000" dirty="0"/>
              <a:t> está ativado.</a:t>
            </a:r>
          </a:p>
          <a:p>
            <a:r>
              <a:rPr lang="pt-BR" sz="2000" b="1" dirty="0"/>
              <a:t>Exercícios 5, 6 </a:t>
            </a:r>
            <a:r>
              <a:rPr lang="pt-BR" sz="2000" dirty="0"/>
              <a:t>e </a:t>
            </a:r>
            <a:r>
              <a:rPr lang="pt-BR" sz="2000" b="1" dirty="0"/>
              <a:t>7</a:t>
            </a:r>
            <a:r>
              <a:rPr lang="pt-BR" sz="2000" dirty="0"/>
              <a:t>) Estes exercícios são baseados nos exercícios dos livros:</a:t>
            </a:r>
          </a:p>
          <a:p>
            <a:pPr lvl="1"/>
            <a:r>
              <a:rPr lang="pt-BR" sz="1600" dirty="0"/>
              <a:t>“Computer </a:t>
            </a:r>
            <a:r>
              <a:rPr lang="pt-BR" sz="1600" dirty="0" err="1"/>
              <a:t>Organization</a:t>
            </a:r>
            <a:r>
              <a:rPr lang="pt-BR" sz="1600" dirty="0"/>
              <a:t> </a:t>
            </a:r>
            <a:r>
              <a:rPr lang="pt-BR" sz="1600" dirty="0" err="1"/>
              <a:t>and</a:t>
            </a:r>
            <a:r>
              <a:rPr lang="pt-BR" sz="1600" dirty="0"/>
              <a:t> Design – RISC-V </a:t>
            </a:r>
            <a:r>
              <a:rPr lang="pt-BR" sz="1600" dirty="0" err="1"/>
              <a:t>Edition</a:t>
            </a:r>
            <a:r>
              <a:rPr lang="pt-BR" sz="1600" dirty="0"/>
              <a:t>”, </a:t>
            </a:r>
            <a:r>
              <a:rPr lang="pt-BR" sz="1600" dirty="0" err="1"/>
              <a:t>by</a:t>
            </a:r>
            <a:r>
              <a:rPr lang="pt-BR" sz="1600" dirty="0"/>
              <a:t> Patterson &amp; Hennessy.</a:t>
            </a:r>
          </a:p>
          <a:p>
            <a:pPr lvl="1"/>
            <a:r>
              <a:rPr lang="pt-BR" sz="1600" dirty="0"/>
              <a:t>“Digital Design </a:t>
            </a:r>
            <a:r>
              <a:rPr lang="pt-BR" sz="1600" dirty="0" err="1"/>
              <a:t>and</a:t>
            </a:r>
            <a:r>
              <a:rPr lang="pt-BR" sz="1600" dirty="0"/>
              <a:t> Computer </a:t>
            </a:r>
            <a:r>
              <a:rPr lang="pt-BR" sz="1600" dirty="0" err="1"/>
              <a:t>Architecture</a:t>
            </a:r>
            <a:r>
              <a:rPr lang="pt-BR" sz="1600" dirty="0"/>
              <a:t>: RISC-V </a:t>
            </a:r>
            <a:r>
              <a:rPr lang="pt-BR" sz="1600" dirty="0" err="1"/>
              <a:t>Edition</a:t>
            </a:r>
            <a:r>
              <a:rPr lang="pt-BR" sz="1600" dirty="0"/>
              <a:t>”, </a:t>
            </a:r>
            <a:r>
              <a:rPr lang="pt-BR" sz="1600" dirty="0" err="1"/>
              <a:t>by</a:t>
            </a:r>
            <a:r>
              <a:rPr lang="pt-BR" sz="1600" dirty="0"/>
              <a:t> S. Harris </a:t>
            </a:r>
            <a:r>
              <a:rPr lang="pt-BR" sz="1600" dirty="0" err="1"/>
              <a:t>and</a:t>
            </a:r>
            <a:r>
              <a:rPr lang="pt-BR" sz="1600" dirty="0"/>
              <a:t> D. Harris.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609578613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3774827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18: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pt-BR" sz="6000" dirty="0">
                <a:solidFill>
                  <a:srgbClr val="002060"/>
                </a:solidFill>
                <a:latin typeface="+mn-lt"/>
              </a:rPr>
              <a:t>Adicionando Novas Características: Instruções e Contadores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3258842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18: </a:t>
            </a:r>
            <a:r>
              <a:rPr lang="en-US" sz="4000" b="1" dirty="0" err="1"/>
              <a:t>Adicionar</a:t>
            </a:r>
            <a:r>
              <a:rPr lang="en-US" sz="4000" b="1" dirty="0"/>
              <a:t> </a:t>
            </a:r>
            <a:r>
              <a:rPr lang="en-US" sz="4000" b="1" dirty="0" err="1"/>
              <a:t>Instruções</a:t>
            </a:r>
            <a:r>
              <a:rPr lang="en-US" sz="4000" b="1" dirty="0"/>
              <a:t> e </a:t>
            </a:r>
            <a:r>
              <a:rPr lang="en-US" sz="4000" b="1" dirty="0" err="1"/>
              <a:t>Funcionalidades</a:t>
            </a:r>
            <a:endParaRPr lang="en-US" sz="40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90600"/>
            <a:ext cx="11924252" cy="52795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/>
              <a:t>Neste </a:t>
            </a:r>
            <a:r>
              <a:rPr lang="pt-BR" sz="2400" dirty="0" err="1"/>
              <a:t>lab</a:t>
            </a:r>
            <a:r>
              <a:rPr lang="pt-BR" sz="2400" dirty="0"/>
              <a:t>, aplicará os conhecimentos adquiridos em laboratórios anteriores para modificar o processador </a:t>
            </a:r>
            <a:r>
              <a:rPr lang="pt-BR" sz="2400" dirty="0" err="1"/>
              <a:t>SweRV</a:t>
            </a:r>
            <a:r>
              <a:rPr lang="pt-BR" sz="2400" dirty="0"/>
              <a:t> EH1 para adicionar as seguintes novas características:</a:t>
            </a:r>
          </a:p>
          <a:p>
            <a:pPr lvl="1">
              <a:defRPr/>
            </a:pPr>
            <a:r>
              <a:rPr lang="pt-BR" b="1" dirty="0"/>
              <a:t>Adicionar instruções A-L</a:t>
            </a:r>
            <a:r>
              <a:rPr lang="pt-BR" dirty="0"/>
              <a:t>: Adicionar instruções aritmético-lógicas da nova extensão de manipulação de bits disponível na arquitetura RISC-V.</a:t>
            </a:r>
          </a:p>
          <a:p>
            <a:pPr lvl="1">
              <a:defRPr/>
            </a:pPr>
            <a:r>
              <a:rPr lang="pt-BR" b="1" dirty="0"/>
              <a:t>Adicionar instruções de virgula-flutuante</a:t>
            </a:r>
            <a:r>
              <a:rPr lang="pt-BR" dirty="0"/>
              <a:t>: Adicionar três instruções de vírgula-flutuante: adicionar, multiplicar e dividir. Depois utilizá-las para calcular o algoritmo de bissecção.</a:t>
            </a:r>
          </a:p>
          <a:p>
            <a:pPr lvl="1">
              <a:defRPr/>
            </a:pPr>
            <a:r>
              <a:rPr lang="pt-BR" b="1" dirty="0"/>
              <a:t>Adicionar Contador HW </a:t>
            </a:r>
            <a:r>
              <a:rPr lang="pt-BR" dirty="0"/>
              <a:t>: Adicionar um novo contador em hardware que conta o número de instruções do tipo I executadas.</a:t>
            </a:r>
          </a:p>
          <a:p>
            <a:pPr>
              <a:defRPr/>
            </a:pPr>
            <a:r>
              <a:rPr lang="pt-BR" sz="2400" dirty="0"/>
              <a:t>Em alguns destes exercícios guiamo-lo através do processo de modificação do núcleo, e em outros descobrirá o que precisa de ser feito. Pode encontrar todos os detalhes no documento do laboratório.</a:t>
            </a:r>
          </a:p>
        </p:txBody>
      </p:sp>
    </p:spTree>
    <p:extLst>
      <p:ext uri="{BB962C8B-B14F-4D97-AF65-F5344CB8AC3E}">
        <p14:creationId xmlns:p14="http://schemas.microsoft.com/office/powerpoint/2010/main" val="4126352711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3"/>
            <a:ext cx="9144000" cy="3393828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19: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>
                <a:solidFill>
                  <a:srgbClr val="002060"/>
                </a:solidFill>
                <a:latin typeface="+mn-lt"/>
              </a:rPr>
              <a:t>Cache de </a:t>
            </a:r>
            <a:r>
              <a:rPr lang="en-US" sz="6000" dirty="0" err="1">
                <a:solidFill>
                  <a:srgbClr val="002060"/>
                </a:solidFill>
                <a:latin typeface="+mn-lt"/>
              </a:rPr>
              <a:t>Instruções</a:t>
            </a:r>
            <a:endParaRPr lang="en-US" sz="6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6634534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</a:t>
            </a:r>
            <a:r>
              <a:rPr lang="en-US" b="1" dirty="0" err="1"/>
              <a:t>Introdução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924252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dirty="0"/>
              <a:t>Este laboratório descreve e explora o sistema de memória do Sistema RVfpga. O Sistema de Memória da </a:t>
            </a:r>
            <a:r>
              <a:rPr lang="pt-BR" dirty="0" err="1"/>
              <a:t>Rvfpga</a:t>
            </a:r>
            <a:r>
              <a:rPr lang="pt-BR" dirty="0"/>
              <a:t> tem os seguintes elementos</a:t>
            </a:r>
            <a:r>
              <a:rPr lang="en-GB" dirty="0"/>
              <a:t>:</a:t>
            </a:r>
          </a:p>
          <a:p>
            <a:pPr lvl="1">
              <a:defRPr/>
            </a:pPr>
            <a:r>
              <a:rPr lang="en-GB" dirty="0" err="1"/>
              <a:t>Memória</a:t>
            </a:r>
            <a:r>
              <a:rPr lang="en-GB" dirty="0"/>
              <a:t> principal externa DDR</a:t>
            </a:r>
          </a:p>
          <a:p>
            <a:pPr lvl="1">
              <a:defRPr/>
            </a:pPr>
            <a:r>
              <a:rPr lang="en-GB" dirty="0"/>
              <a:t>Cache de </a:t>
            </a:r>
            <a:r>
              <a:rPr lang="en-GB" dirty="0" err="1"/>
              <a:t>instruções</a:t>
            </a:r>
            <a:r>
              <a:rPr lang="en-GB" dirty="0"/>
              <a:t> (I$) </a:t>
            </a:r>
          </a:p>
          <a:p>
            <a:pPr lvl="1">
              <a:defRPr/>
            </a:pPr>
            <a:r>
              <a:rPr lang="pt-BR" dirty="0"/>
              <a:t>Duas memórias </a:t>
            </a:r>
            <a:r>
              <a:rPr lang="en-GB" i="1" dirty="0"/>
              <a:t>Scratchpad</a:t>
            </a:r>
            <a:r>
              <a:rPr lang="en-GB" dirty="0"/>
              <a:t> (</a:t>
            </a:r>
            <a:r>
              <a:rPr lang="pt-BR" dirty="0"/>
              <a:t>também chamadas memórias estreitamente acopladas</a:t>
            </a:r>
            <a:r>
              <a:rPr lang="en-GB" dirty="0"/>
              <a:t>), </a:t>
            </a:r>
            <a:r>
              <a:rPr lang="en-GB" dirty="0" err="1"/>
              <a:t>uma</a:t>
            </a:r>
            <a:r>
              <a:rPr lang="en-GB" dirty="0"/>
              <a:t> para dados (DCCM) e </a:t>
            </a:r>
            <a:r>
              <a:rPr lang="en-GB" dirty="0" err="1"/>
              <a:t>uma</a:t>
            </a:r>
            <a:r>
              <a:rPr lang="en-GB" dirty="0"/>
              <a:t> para </a:t>
            </a:r>
            <a:r>
              <a:rPr lang="en-GB" dirty="0" err="1"/>
              <a:t>instruções</a:t>
            </a:r>
            <a:r>
              <a:rPr lang="en-GB" dirty="0"/>
              <a:t> (ICCM). </a:t>
            </a:r>
            <a:r>
              <a:rPr lang="pt-BR" dirty="0"/>
              <a:t>A ICCM está desativada no sistema base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pt-BR" dirty="0"/>
              <a:t>Neste laboratório, primeiro descrevemos como os dados são lidos e gravados na memória externa DDR, e depois aprofundamos o funcionamento e a gestão da I$ disponível no sistema RVfpga</a:t>
            </a:r>
            <a:r>
              <a:rPr lang="en-GB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87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Extensões</a:t>
            </a:r>
            <a:r>
              <a:rPr lang="en-US" b="1" dirty="0"/>
              <a:t> do Sistema 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5237" y="1231741"/>
            <a:ext cx="11334979" cy="382853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dirty="0">
                <a:solidFill>
                  <a:sysClr val="windowText" lastClr="000000"/>
                </a:solidFill>
              </a:rPr>
              <a:t>O Sistema </a:t>
            </a:r>
            <a:r>
              <a:rPr lang="pt-PT" sz="3200" dirty="0" err="1">
                <a:solidFill>
                  <a:sysClr val="windowText" lastClr="000000"/>
                </a:solidFill>
              </a:rPr>
              <a:t>Rvfpga</a:t>
            </a:r>
            <a:r>
              <a:rPr lang="pt-PT" sz="3200" dirty="0">
                <a:solidFill>
                  <a:sysClr val="windowText" lastClr="000000"/>
                </a:solidFill>
              </a:rPr>
              <a:t> é </a:t>
            </a:r>
            <a:r>
              <a:rPr lang="pt-PT" sz="3200" b="1" dirty="0">
                <a:solidFill>
                  <a:sysClr val="windowText" lastClr="000000"/>
                </a:solidFill>
              </a:rPr>
              <a:t>aprofundado </a:t>
            </a:r>
            <a:r>
              <a:rPr lang="pt-PT" sz="3200" dirty="0">
                <a:solidFill>
                  <a:sysClr val="windowText" lastClr="000000"/>
                </a:solidFill>
              </a:rPr>
              <a:t>nos laboratórios 6-10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lvl="1">
              <a:defRPr/>
            </a:pPr>
            <a:r>
              <a:rPr lang="pt-PT" dirty="0">
                <a:solidFill>
                  <a:sysClr val="windowText" lastClr="000000"/>
                </a:solidFill>
              </a:rPr>
              <a:t>Um controlador </a:t>
            </a:r>
            <a:r>
              <a:rPr lang="pt-PT" b="1" dirty="0">
                <a:solidFill>
                  <a:sysClr val="windowText" lastClr="000000"/>
                </a:solidFill>
              </a:rPr>
              <a:t>GPIO</a:t>
            </a:r>
            <a:r>
              <a:rPr lang="pt-PT" dirty="0">
                <a:solidFill>
                  <a:sysClr val="windowText" lastClr="000000"/>
                </a:solidFill>
              </a:rPr>
              <a:t> adicional para fazer interface com os </a:t>
            </a:r>
            <a:r>
              <a:rPr lang="pt-PT" b="1" dirty="0">
                <a:solidFill>
                  <a:sysClr val="windowText" lastClr="000000"/>
                </a:solidFill>
              </a:rPr>
              <a:t>botões</a:t>
            </a:r>
            <a:r>
              <a:rPr lang="pt-PT" dirty="0">
                <a:solidFill>
                  <a:sysClr val="windowText" lastClr="000000"/>
                </a:solidFill>
              </a:rPr>
              <a:t> na placa </a:t>
            </a:r>
            <a:r>
              <a:rPr lang="pt-PT" dirty="0" err="1">
                <a:solidFill>
                  <a:sysClr val="windowText" lastClr="000000"/>
                </a:solidFill>
              </a:rPr>
              <a:t>Nexys</a:t>
            </a:r>
            <a:r>
              <a:rPr lang="pt-PT" dirty="0">
                <a:solidFill>
                  <a:sysClr val="windowText" lastClr="000000"/>
                </a:solidFill>
              </a:rPr>
              <a:t> A7</a:t>
            </a:r>
            <a:endParaRPr lang="en-GB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pt-PT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Modificação do controlador dos mostradores de 7 segmentos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pt-PT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Novos módulos </a:t>
            </a:r>
            <a:r>
              <a:rPr kumimoji="0" lang="pt-PT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temporizadores</a:t>
            </a:r>
            <a:r>
              <a:rPr kumimoji="0" lang="pt-PT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para utilização dos </a:t>
            </a:r>
            <a:r>
              <a:rPr kumimoji="0" lang="pt-PT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LEDs</a:t>
            </a:r>
            <a:r>
              <a:rPr kumimoji="0" lang="pt-PT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tricolores</a:t>
            </a:r>
            <a:r>
              <a:rPr kumimoji="0" lang="pt-PT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existentes na placa</a:t>
            </a:r>
            <a:endParaRPr lang="en-US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pt-PT" dirty="0">
                <a:solidFill>
                  <a:sysClr val="windowText" lastClr="000000"/>
                </a:solidFill>
              </a:rPr>
              <a:t>Novas </a:t>
            </a:r>
            <a:r>
              <a:rPr lang="pt-PT" b="1" dirty="0">
                <a:solidFill>
                  <a:sysClr val="windowText" lastClr="000000"/>
                </a:solidFill>
              </a:rPr>
              <a:t>fontes de interrupção externa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29379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655184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.data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D: .space 40000 </a:t>
            </a:r>
          </a:p>
          <a:p>
            <a:pPr marL="0" indent="0">
              <a:buNone/>
            </a:pPr>
            <a:endParaRPr lang="fr-FR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.text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Test_Assembly: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 t2, 0x000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csrrs t1, 0x7F9, t2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la t4, D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 t5, 50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 t0, 40000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la t6, D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add t6, t6, t0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275776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REPEAT: </a:t>
            </a:r>
          </a:p>
          <a:p>
            <a:pPr marL="0" indent="0">
              <a:buNone/>
            </a:pPr>
            <a:r>
              <a:rPr lang="fr-FR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 t3, (t4)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add t3, t3, t5 </a:t>
            </a:r>
          </a:p>
          <a:p>
            <a:pPr marL="0" indent="0">
              <a:buNone/>
            </a:pPr>
            <a:r>
              <a:rPr lang="fr-FR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 t3, (t4)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add t4, t4, 4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bne t4, t6, REPEAT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Arco 2"/>
          <p:cNvSpPr/>
          <p:nvPr/>
        </p:nvSpPr>
        <p:spPr>
          <a:xfrm rot="8661836">
            <a:off x="1460674" y="2345221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19: </a:t>
            </a:r>
            <a:r>
              <a:rPr lang="pt-BR" sz="3200" b="1" dirty="0"/>
              <a:t>Leitura e escrita de dados na memória - Exemplo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8986837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0" y="979714"/>
            <a:ext cx="12192000" cy="5878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50" y="2044429"/>
            <a:ext cx="12007756" cy="2497491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16552"/>
            <a:ext cx="11677320" cy="573222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dirty="0"/>
              <a:t>O exemplo ilustra um programa que inclui uma instrução </a:t>
            </a:r>
            <a:r>
              <a:rPr lang="pt-BR" i="1" dirty="0"/>
              <a:t>load</a:t>
            </a:r>
            <a:r>
              <a:rPr lang="pt-BR" dirty="0"/>
              <a:t> seguida de uma instrução </a:t>
            </a:r>
            <a:r>
              <a:rPr lang="pt-BR" i="1" dirty="0"/>
              <a:t>store</a:t>
            </a:r>
            <a:endParaRPr lang="en-US" i="1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Ciclo</a:t>
            </a:r>
            <a:r>
              <a:rPr lang="en-US" sz="2400" dirty="0"/>
              <a:t> </a:t>
            </a:r>
            <a:r>
              <a:rPr lang="en-US" sz="2400" i="1" dirty="0"/>
              <a:t>i</a:t>
            </a:r>
            <a:r>
              <a:rPr lang="en-US" sz="2400" dirty="0"/>
              <a:t> – </a:t>
            </a:r>
            <a:r>
              <a:rPr lang="en-US" sz="2400" i="1" dirty="0"/>
              <a:t>i+8</a:t>
            </a:r>
            <a:r>
              <a:rPr lang="en-US" sz="2400" dirty="0"/>
              <a:t>: </a:t>
            </a:r>
            <a:r>
              <a:rPr lang="pt-BR" sz="2400" dirty="0"/>
              <a:t>O processador lê dados da memória externa DDR (quadrado amarelo) em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t3</a:t>
            </a:r>
            <a:r>
              <a:rPr lang="pt-BR" sz="2400" dirty="0"/>
              <a:t>, através do barramento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Ciclo</a:t>
            </a:r>
            <a:r>
              <a:rPr lang="en-US" sz="2400" dirty="0"/>
              <a:t> </a:t>
            </a:r>
            <a:r>
              <a:rPr lang="en-US" sz="2400" i="1" dirty="0"/>
              <a:t>i+16</a:t>
            </a:r>
            <a:r>
              <a:rPr lang="en-US" sz="2400" dirty="0"/>
              <a:t> – </a:t>
            </a:r>
            <a:r>
              <a:rPr lang="en-US" sz="2400" i="1" dirty="0"/>
              <a:t>i+21</a:t>
            </a:r>
            <a:r>
              <a:rPr lang="en-US" sz="2400" dirty="0"/>
              <a:t>: </a:t>
            </a:r>
            <a:r>
              <a:rPr lang="pt-BR" sz="2400" dirty="0"/>
              <a:t>O processador escreve o valor de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t3</a:t>
            </a:r>
            <a:r>
              <a:rPr lang="pt-BR" sz="2400" dirty="0"/>
              <a:t> na memória externa DDR (quadrado vermelho), através do barramento</a:t>
            </a:r>
            <a:r>
              <a:rPr lang="en-US" sz="2400" dirty="0"/>
              <a:t>.</a:t>
            </a:r>
            <a:endParaRPr lang="es-ES" sz="2400" dirty="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19: </a:t>
            </a:r>
            <a:r>
              <a:rPr lang="pt-BR" sz="3200" b="1" dirty="0"/>
              <a:t>Leitura e escrita de dados na memória - Simulação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07509758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968830"/>
            <a:ext cx="12192000" cy="588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/>
        </p:nvGraphicFramePr>
        <p:xfrm>
          <a:off x="10886" y="1328058"/>
          <a:ext cx="12165835" cy="5094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24167991" imgH="51930138" progId="Visio.Drawing.15">
                  <p:embed/>
                </p:oleObj>
              </mc:Choice>
              <mc:Fallback>
                <p:oleObj name="Visio" r:id="rId2" imgW="124167991" imgH="51930138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86" y="1328058"/>
                        <a:ext cx="12165835" cy="50945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</a:t>
            </a:r>
            <a:r>
              <a:rPr lang="en-US" b="1" dirty="0" err="1"/>
              <a:t>Configuração</a:t>
            </a:r>
            <a:r>
              <a:rPr lang="en-US" b="1" dirty="0"/>
              <a:t> e </a:t>
            </a:r>
            <a:r>
              <a:rPr lang="pt-BR" b="1" dirty="0"/>
              <a:t>Funcionamento</a:t>
            </a:r>
            <a:r>
              <a:rPr lang="en-US" b="1" dirty="0"/>
              <a:t> I$</a:t>
            </a:r>
          </a:p>
        </p:txBody>
      </p:sp>
    </p:spTree>
    <p:extLst>
      <p:ext uri="{BB962C8B-B14F-4D97-AF65-F5344CB8AC3E}">
        <p14:creationId xmlns:p14="http://schemas.microsoft.com/office/powerpoint/2010/main" val="356151634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6315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INSERT_NOPS_3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li t6, 0x10000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066907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REPEAT: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add t6, t6, -1</a:t>
            </a:r>
          </a:p>
          <a:p>
            <a:pPr marL="0" indent="0">
              <a:buNone/>
            </a:pP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t0, t0, t0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t1, t1, t1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t2, t2, t2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t3, t3, t3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t4, t4, t4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t5, t5, t5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t6, t6, t6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a7, a7, a7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t0, t0, t0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t2, t2, t2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t1, t1, t1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t3, t3, t3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t4, t4, t4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t6, t6, t6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t5, t5, t5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add a7, a7, a7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7513330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INSERT_NOPS_8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bne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t6, zero, REPEAT    </a:t>
            </a:r>
          </a:p>
          <a:p>
            <a:pPr marL="0" indent="0">
              <a:buNone/>
            </a:pP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ret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Arco 2"/>
          <p:cNvSpPr/>
          <p:nvPr/>
        </p:nvSpPr>
        <p:spPr>
          <a:xfrm rot="8661836">
            <a:off x="437785" y="159959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Arco 11"/>
          <p:cNvSpPr/>
          <p:nvPr/>
        </p:nvSpPr>
        <p:spPr>
          <a:xfrm rot="8661836">
            <a:off x="5283000" y="4065302"/>
            <a:ext cx="5310757" cy="728671"/>
          </a:xfrm>
          <a:prstGeom prst="arc">
            <a:avLst>
              <a:gd name="adj1" fmla="val 20341436"/>
              <a:gd name="adj2" fmla="val 92492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19: Gestão de Hits e Misses I$ – </a:t>
            </a:r>
            <a:r>
              <a:rPr lang="en-US" sz="4000" b="1" dirty="0" err="1"/>
              <a:t>Exemplo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161893643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0" y="979714"/>
            <a:ext cx="12192000" cy="5878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1" y="1217476"/>
            <a:ext cx="12069284" cy="5281303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Gestão de </a:t>
            </a:r>
            <a:r>
              <a:rPr lang="en-US" b="1" dirty="0">
                <a:solidFill>
                  <a:srgbClr val="FF0000"/>
                </a:solidFill>
              </a:rPr>
              <a:t>Misses</a:t>
            </a:r>
            <a:r>
              <a:rPr lang="en-US" b="1" dirty="0"/>
              <a:t> I$ - </a:t>
            </a:r>
            <a:r>
              <a:rPr lang="en-US" b="1" dirty="0" err="1"/>
              <a:t>Simulação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72154345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/>
              <a:t>A simulação mostra o carregamento das 16 instruções </a:t>
            </a: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en-GB" sz="2400" dirty="0"/>
              <a:t> </a:t>
            </a:r>
            <a:r>
              <a:rPr lang="pt-BR" sz="2400" dirty="0"/>
              <a:t>a primeira vez que são executadas</a:t>
            </a:r>
            <a:r>
              <a:rPr lang="en-GB" sz="2400" dirty="0"/>
              <a:t>. </a:t>
            </a:r>
            <a:r>
              <a:rPr lang="pt-BR" sz="2400" dirty="0"/>
              <a:t>Dado que estas instruções ainda não estão no I$, um Miss é acionado na I$ e as instruções devem ser copiadas da Memória Externa da DDR para a I$</a:t>
            </a:r>
            <a:r>
              <a:rPr lang="en-GB" sz="2400" dirty="0"/>
              <a:t>.</a:t>
            </a:r>
            <a:endParaRPr lang="es-ES" sz="2400" dirty="0"/>
          </a:p>
          <a:p>
            <a:pPr lvl="1"/>
            <a:r>
              <a:rPr lang="pt-BR" sz="2000" dirty="0"/>
              <a:t>Um Miss de I$ é assinalado em cerca de 29ns</a:t>
            </a:r>
            <a:r>
              <a:rPr lang="en-GB" sz="2000" dirty="0"/>
              <a:t> (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ic_act_miss_f2</a:t>
            </a:r>
            <a:r>
              <a:rPr lang="en-GB" sz="2000" dirty="0"/>
              <a:t> = 1), </a:t>
            </a:r>
            <a:r>
              <a:rPr lang="pt-BR" sz="2000" dirty="0"/>
              <a:t>o que desencadeia o pedido do bloco através do barramento AXI</a:t>
            </a:r>
            <a:r>
              <a:rPr lang="en-GB" sz="2000" dirty="0"/>
              <a:t> (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ifu_axi_arvalid</a:t>
            </a:r>
            <a:r>
              <a:rPr lang="en-GB" sz="2000" dirty="0"/>
              <a:t> = 1).</a:t>
            </a:r>
            <a:endParaRPr lang="es-ES" sz="2000" dirty="0"/>
          </a:p>
          <a:p>
            <a:pPr lvl="1"/>
            <a:r>
              <a:rPr lang="pt-BR" sz="2000" dirty="0"/>
              <a:t>Os oito pedaços de 64 bits que compõem o bloco alvo são solicitados sequencialmente através do barramento AXI</a:t>
            </a:r>
            <a:r>
              <a:rPr lang="en-GB" sz="2000" dirty="0"/>
              <a:t>.</a:t>
            </a:r>
            <a:endParaRPr lang="es-ES" sz="2000" dirty="0"/>
          </a:p>
          <a:p>
            <a:pPr lvl="2"/>
            <a:r>
              <a:rPr lang="en-GB" dirty="0"/>
              <a:t>O </a:t>
            </a:r>
            <a:r>
              <a:rPr lang="en-GB" dirty="0" err="1"/>
              <a:t>sinal</a:t>
            </a:r>
            <a:r>
              <a:rPr lang="en-GB" dirty="0"/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ifu_axi_arvalid</a:t>
            </a:r>
            <a:r>
              <a:rPr lang="en-GB" dirty="0"/>
              <a:t> </a:t>
            </a:r>
            <a:r>
              <a:rPr lang="pt-BR" dirty="0"/>
              <a:t>fica ativo durante 27 ciclos. Este sinal indica que o canal está a sinalizar um endereço de leitura válido e informação de controlo.</a:t>
            </a:r>
            <a:r>
              <a:rPr lang="en-GB" dirty="0"/>
              <a:t> </a:t>
            </a:r>
            <a:endParaRPr lang="es-ES" dirty="0"/>
          </a:p>
          <a:p>
            <a:pPr lvl="2"/>
            <a:r>
              <a:rPr lang="pt-BR" dirty="0"/>
              <a:t>Durante estes 27 ciclos onde</a:t>
            </a:r>
            <a:r>
              <a:rPr lang="en-GB" dirty="0"/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ifu_axi_arvalid</a:t>
            </a:r>
            <a:r>
              <a:rPr lang="en-GB" dirty="0"/>
              <a:t> = 1 </a:t>
            </a:r>
            <a:r>
              <a:rPr lang="pt-BR" dirty="0"/>
              <a:t>os endereços iniciais dos oito pedaços de 64 bits são fornecidos sequencialmente através do bus AXI utilizando o sinal</a:t>
            </a:r>
            <a:r>
              <a:rPr lang="en-GB" dirty="0"/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ifu_axi_araddr</a:t>
            </a:r>
            <a:r>
              <a:rPr lang="en-GB" dirty="0"/>
              <a:t>, </a:t>
            </a:r>
            <a:r>
              <a:rPr lang="pt-BR" dirty="0"/>
              <a:t>que fornece os 8 endereços que devem ser lidos a partir da memória DDR</a:t>
            </a:r>
            <a:r>
              <a:rPr lang="en-GB" dirty="0"/>
              <a:t>.</a:t>
            </a:r>
            <a:endParaRPr lang="es-E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Gestão de </a:t>
            </a:r>
            <a:r>
              <a:rPr lang="en-US" b="1" dirty="0">
                <a:solidFill>
                  <a:srgbClr val="FF0000"/>
                </a:solidFill>
              </a:rPr>
              <a:t>Misses</a:t>
            </a:r>
            <a:r>
              <a:rPr lang="en-US" b="1" dirty="0"/>
              <a:t> I$ - </a:t>
            </a:r>
            <a:r>
              <a:rPr lang="en-US" b="1" dirty="0" err="1"/>
              <a:t>Análise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83902496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pt-BR" dirty="0"/>
              <a:t>A figura do meio mostra os oito pedaços de 64 bits que chegam sequencialmente ao processador através do barramento AXI no sinal</a:t>
            </a:r>
            <a:r>
              <a:rPr lang="en-GB" dirty="0"/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ifu_axi_rdata</a:t>
            </a:r>
            <a:r>
              <a:rPr lang="en-GB" dirty="0"/>
              <a:t>.</a:t>
            </a:r>
            <a:endParaRPr lang="es-ES" dirty="0"/>
          </a:p>
          <a:p>
            <a:pPr lvl="2"/>
            <a:r>
              <a:rPr lang="en-GB" sz="2400" dirty="0"/>
              <a:t>O </a:t>
            </a:r>
            <a:r>
              <a:rPr lang="en-GB" sz="2400" dirty="0" err="1"/>
              <a:t>sigal</a:t>
            </a:r>
            <a:r>
              <a:rPr lang="en-GB" sz="2400" dirty="0"/>
              <a:t>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ifu_axi_rvalid</a:t>
            </a:r>
            <a:r>
              <a:rPr lang="en-GB" sz="2400" dirty="0"/>
              <a:t>, </a:t>
            </a:r>
            <a:r>
              <a:rPr lang="pt-BR" sz="2400" dirty="0"/>
              <a:t>indica que o canal está a sinalizar os dados lidos necessários, vai alto durante um ciclo a cada 7 ciclos</a:t>
            </a:r>
            <a:r>
              <a:rPr lang="en-GB" sz="2400" dirty="0"/>
              <a:t>.</a:t>
            </a:r>
            <a:endParaRPr lang="es-ES" sz="2400" dirty="0"/>
          </a:p>
          <a:p>
            <a:pPr lvl="2"/>
            <a:r>
              <a:rPr lang="pt-BR" sz="2400" dirty="0"/>
              <a:t>Cada um dos oito pedaços de 64 bits (cada um contendo duas instruções) é fornecido no sinal</a:t>
            </a:r>
            <a:r>
              <a:rPr lang="en-GB" sz="2400" dirty="0"/>
              <a:t>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ifu_axi_rdata</a:t>
            </a:r>
            <a:r>
              <a:rPr lang="en-GB" sz="2400" dirty="0"/>
              <a:t>.</a:t>
            </a:r>
            <a:endParaRPr lang="es-ES" sz="2400" b="1" dirty="0"/>
          </a:p>
          <a:p>
            <a:pPr lvl="1"/>
            <a:r>
              <a:rPr lang="pt-BR" dirty="0"/>
              <a:t>As duas figuras de baixo mostram que cada um dos oito pedaços de 64 bits está escrito no I$ logo após a sua chegada ao controlador de cache</a:t>
            </a:r>
            <a:r>
              <a:rPr lang="en-GB" dirty="0"/>
              <a:t>. </a:t>
            </a:r>
            <a:endParaRPr lang="es-ES" dirty="0"/>
          </a:p>
          <a:p>
            <a:pPr lvl="1"/>
            <a:r>
              <a:rPr lang="pt-BR" dirty="0"/>
              <a:t>Finalmente, pode-se ver que as quatro instruções são desviadas do controlador I$ para o pipeline, para que este possa reiniciar a execução o mais cedo possível após o Miss de I$. Vários ciclos mais tarde, as quatro instruções chegam à fase de descodificação</a:t>
            </a:r>
            <a:r>
              <a:rPr lang="en-US" dirty="0"/>
              <a:t>.</a:t>
            </a:r>
            <a:endParaRPr lang="es-E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Gestão de </a:t>
            </a:r>
            <a:r>
              <a:rPr lang="en-US" b="1" dirty="0">
                <a:solidFill>
                  <a:srgbClr val="FF0000"/>
                </a:solidFill>
              </a:rPr>
              <a:t>Misses</a:t>
            </a:r>
            <a:r>
              <a:rPr lang="en-US" b="1" dirty="0"/>
              <a:t> I$ - </a:t>
            </a:r>
            <a:r>
              <a:rPr lang="en-US" b="1" dirty="0" err="1"/>
              <a:t>Análise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13446954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0" y="1499930"/>
            <a:ext cx="12148458" cy="502061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Gestão de </a:t>
            </a:r>
            <a:r>
              <a:rPr lang="en-US" b="1" dirty="0">
                <a:solidFill>
                  <a:srgbClr val="FF0000"/>
                </a:solidFill>
              </a:rPr>
              <a:t>Hits</a:t>
            </a:r>
            <a:r>
              <a:rPr lang="en-US" b="1" dirty="0"/>
              <a:t> I$ - </a:t>
            </a:r>
            <a:r>
              <a:rPr lang="en-US" b="1" dirty="0" err="1"/>
              <a:t>Simulação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66764762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57947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Na simulação anterior pode ver-se um Hit na I$.</a:t>
            </a:r>
          </a:p>
          <a:p>
            <a:pPr lvl="1"/>
            <a:r>
              <a:rPr lang="pt-BR" sz="1800" b="1" dirty="0">
                <a:solidFill>
                  <a:srgbClr val="0070C0"/>
                </a:solidFill>
              </a:rPr>
              <a:t>Ciclo i: </a:t>
            </a:r>
            <a:r>
              <a:rPr lang="pt-BR" sz="1800" dirty="0"/>
              <a:t>O endereço da primeira instrução de adição (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t0,t0,t0</a:t>
            </a:r>
            <a:r>
              <a:rPr lang="pt-BR" sz="1800" dirty="0"/>
              <a:t>) é dado no sinal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ifc_fetch_addr_f1_ext</a:t>
            </a:r>
            <a:r>
              <a:rPr lang="pt-BR" sz="1800" dirty="0"/>
              <a:t>. Este sinal é passado para o I$ exceto pelos seus dois bits menos significativos, que não são necessários porque as instruções estão alinhadas em 4 bytes (32 bits). Assim,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ic_rw_addr</a:t>
            </a:r>
            <a:r>
              <a:rPr lang="pt-BR" sz="1800" dirty="0"/>
              <a:t> = 0x0000070. Os vectores </a:t>
            </a:r>
            <a:r>
              <a:rPr lang="pt-BR" sz="1800" dirty="0" err="1"/>
              <a:t>Tag</a:t>
            </a:r>
            <a:r>
              <a:rPr lang="pt-BR" sz="1800" dirty="0"/>
              <a:t> e Data usam um subconjunto do endereço </a:t>
            </a:r>
            <a:r>
              <a:rPr lang="pt-BR" sz="1800" dirty="0" err="1"/>
              <a:t>Fetch</a:t>
            </a:r>
            <a:r>
              <a:rPr lang="pt-BR" sz="1800" dirty="0"/>
              <a:t>.</a:t>
            </a:r>
          </a:p>
          <a:p>
            <a:pPr lvl="1"/>
            <a:r>
              <a:rPr lang="pt-BR" sz="1800" b="1" dirty="0">
                <a:solidFill>
                  <a:srgbClr val="0070C0"/>
                </a:solidFill>
              </a:rPr>
              <a:t>Ciclo i+1: </a:t>
            </a:r>
            <a:r>
              <a:rPr lang="pt-BR" sz="1800" dirty="0"/>
              <a:t>As quatro etiquetas, uma por via de cache, estão nos sinais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TagWay0-TagWay3</a:t>
            </a:r>
            <a:r>
              <a:rPr lang="pt-BR" sz="1800" dirty="0"/>
              <a:t>. Estes são comparados com o campo TAG do endereço </a:t>
            </a:r>
            <a:r>
              <a:rPr lang="pt-BR" sz="1800" dirty="0" err="1"/>
              <a:t>Fetch</a:t>
            </a:r>
            <a:r>
              <a:rPr lang="pt-BR" sz="1800" dirty="0"/>
              <a:t>. Neste caso, todas as etiquetas são as mesmas que o campo TAG, contudo apenas uma via (Via 0) é válida (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ic_tag_valid</a:t>
            </a:r>
            <a:r>
              <a:rPr lang="pt-BR" sz="1800" dirty="0"/>
              <a:t> = 0001), assim, é sinalizado um Hit na Via 0 :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ic_rd_hit</a:t>
            </a:r>
            <a:r>
              <a:rPr lang="pt-BR" sz="1800" dirty="0"/>
              <a:t> = 0001. Além disso, quatro pacotes de 128 bits estão nos sinais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DataWay0-DataWay3</a:t>
            </a:r>
            <a:r>
              <a:rPr lang="pt-BR" sz="1800" dirty="0"/>
              <a:t>: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ic_rd_data_only</a:t>
            </a:r>
            <a:r>
              <a:rPr lang="pt-BR" sz="1800" dirty="0"/>
              <a:t> = 0x</a:t>
            </a:r>
            <a:r>
              <a:rPr lang="pt-BR" sz="1800" dirty="0">
                <a:solidFill>
                  <a:srgbClr val="FF0000"/>
                </a:solidFill>
              </a:rPr>
              <a:t>01ce0e33</a:t>
            </a:r>
            <a:r>
              <a:rPr lang="pt-BR" sz="1800" dirty="0"/>
              <a:t>007383b3</a:t>
            </a:r>
            <a:r>
              <a:rPr lang="pt-BR" sz="1800" dirty="0">
                <a:solidFill>
                  <a:srgbClr val="FF0000"/>
                </a:solidFill>
              </a:rPr>
              <a:t>00630333</a:t>
            </a:r>
            <a:r>
              <a:rPr lang="pt-BR" sz="1800" dirty="0"/>
              <a:t>005282b3</a:t>
            </a:r>
          </a:p>
          <a:p>
            <a:pPr lvl="1"/>
            <a:r>
              <a:rPr lang="pt-BR" sz="1800" b="1" dirty="0">
                <a:solidFill>
                  <a:srgbClr val="0070C0"/>
                </a:solidFill>
              </a:rPr>
              <a:t>Ciclo i+2: </a:t>
            </a:r>
            <a:r>
              <a:rPr lang="pt-BR" sz="1800" dirty="0"/>
              <a:t>A primeira e a segunda instruções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são extraídas no andar de </a:t>
            </a:r>
            <a:r>
              <a:rPr lang="pt-BR" sz="1800" dirty="0" err="1"/>
              <a:t>Align</a:t>
            </a:r>
            <a:r>
              <a:rPr lang="pt-BR" sz="1800" dirty="0"/>
              <a:t> do buffer q1: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ifu_i0_instr</a:t>
            </a:r>
            <a:r>
              <a:rPr lang="pt-BR" sz="1800" dirty="0"/>
              <a:t> = 0x005282b3 e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ifu_i1_instr</a:t>
            </a:r>
            <a:r>
              <a:rPr lang="pt-BR" sz="1800" dirty="0"/>
              <a:t> = 0x00630333</a:t>
            </a:r>
          </a:p>
          <a:p>
            <a:pPr lvl="1"/>
            <a:r>
              <a:rPr lang="pt-BR" sz="1800" b="1" dirty="0">
                <a:solidFill>
                  <a:srgbClr val="0070C0"/>
                </a:solidFill>
              </a:rPr>
              <a:t>Ciclo i+3: </a:t>
            </a:r>
            <a:r>
              <a:rPr lang="pt-BR" sz="1800" dirty="0"/>
              <a:t>A terceira e a quarta instruções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são extraídos no andar de </a:t>
            </a:r>
            <a:r>
              <a:rPr lang="pt-BR" sz="1800" dirty="0" err="1"/>
              <a:t>Align</a:t>
            </a:r>
            <a:r>
              <a:rPr lang="pt-BR" sz="1800" dirty="0"/>
              <a:t> e, ao mesmo tempo, a primeira e a segunda instruções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são descodificadas: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ifu_i0_instr</a:t>
            </a:r>
            <a:r>
              <a:rPr lang="pt-BR" sz="1800" dirty="0"/>
              <a:t> = 0x007383b3,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ifu_i1_instr</a:t>
            </a:r>
            <a:r>
              <a:rPr lang="pt-BR" sz="1800" dirty="0"/>
              <a:t> = 0x01ce0e33,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dec_i0_instr_d</a:t>
            </a:r>
            <a:r>
              <a:rPr lang="pt-BR" sz="1800" dirty="0"/>
              <a:t> = 0x005282b3 e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dec_i1_instr_d</a:t>
            </a:r>
            <a:r>
              <a:rPr lang="pt-BR" sz="1800" dirty="0"/>
              <a:t> = 0x00630333</a:t>
            </a:r>
          </a:p>
          <a:p>
            <a:pPr lvl="1"/>
            <a:r>
              <a:rPr lang="pt-BR" sz="1800" b="1" dirty="0">
                <a:solidFill>
                  <a:srgbClr val="0070C0"/>
                </a:solidFill>
              </a:rPr>
              <a:t>Ciclo i+4: </a:t>
            </a:r>
            <a:r>
              <a:rPr lang="pt-BR" sz="1800" dirty="0"/>
              <a:t>Finalmente, a terceira e quarta instruções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pt-BR" sz="1800" dirty="0"/>
              <a:t> são descodificadas: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dec_i0_instr_d</a:t>
            </a:r>
            <a:r>
              <a:rPr lang="pt-BR" sz="1800" dirty="0"/>
              <a:t> = 0x007383b3 e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dec_i1_instr_d</a:t>
            </a:r>
            <a:r>
              <a:rPr lang="pt-BR" sz="1800" dirty="0"/>
              <a:t> = 0x01ce0e33</a:t>
            </a:r>
          </a:p>
          <a:p>
            <a:pPr lvl="1"/>
            <a:endParaRPr lang="pt-BR" sz="1800" dirty="0"/>
          </a:p>
          <a:p>
            <a:pPr lvl="1"/>
            <a:endParaRPr lang="pt-BR" sz="1600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Gestão de </a:t>
            </a:r>
            <a:r>
              <a:rPr lang="en-US" b="1" dirty="0">
                <a:solidFill>
                  <a:srgbClr val="FF0000"/>
                </a:solidFill>
              </a:rPr>
              <a:t>Hits</a:t>
            </a:r>
            <a:r>
              <a:rPr lang="en-US" b="1" dirty="0"/>
              <a:t> I$ - </a:t>
            </a:r>
            <a:r>
              <a:rPr lang="en-US" b="1" dirty="0" err="1"/>
              <a:t>Análise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0041402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19: Política de </a:t>
            </a:r>
            <a:r>
              <a:rPr lang="en-US" b="1" dirty="0" err="1"/>
              <a:t>Substituição</a:t>
            </a:r>
            <a:r>
              <a:rPr lang="en-US" b="1" dirty="0"/>
              <a:t> I$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70853"/>
            <a:ext cx="11924252" cy="26778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/>
              <a:t>A maioria das caches associativas tem uma política de substituição dos dados menos recentemente utilizada (LRU). No entanto, o rastreio da forma menos recentemente utilizada torna-se complicado, pelo que as políticas de LRU aproximadas (normalmente chamadas Pseudo LRU) são frequentemente utilizadas e são suficientemente boas na prática</a:t>
            </a:r>
            <a:r>
              <a:rPr lang="en-GB" sz="2400" dirty="0"/>
              <a:t>.</a:t>
            </a:r>
          </a:p>
          <a:p>
            <a:pPr>
              <a:defRPr/>
            </a:pPr>
            <a:r>
              <a:rPr lang="en-GB" sz="2400" dirty="0" err="1"/>
              <a:t>SweRV</a:t>
            </a:r>
            <a:r>
              <a:rPr lang="en-GB" sz="2400" dirty="0"/>
              <a:t> </a:t>
            </a:r>
            <a:r>
              <a:rPr lang="pt-BR" sz="2400" dirty="0"/>
              <a:t>EH1 utiliza uma política aproximada chamada </a:t>
            </a:r>
            <a:r>
              <a:rPr lang="en-GB" sz="2400" b="1" dirty="0"/>
              <a:t>Binary Tree Pseudo LRU</a:t>
            </a:r>
            <a:r>
              <a:rPr lang="en-GB" sz="2400" dirty="0"/>
              <a:t>.</a:t>
            </a:r>
          </a:p>
          <a:p>
            <a:pPr lvl="1">
              <a:defRPr/>
            </a:pPr>
            <a:r>
              <a:rPr lang="pt-BR" sz="2000" dirty="0"/>
              <a:t>Requer N-1 bits por Set (a que chamamos Estado LRU) numa cache associativa N-Vias. Isto traduz-se em 3 bits por Set no I$ de SweRV EH1</a:t>
            </a:r>
            <a:r>
              <a:rPr lang="en-US" sz="2000" dirty="0"/>
              <a:t>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338606" y="4020824"/>
            <a:ext cx="342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Substituição</a:t>
            </a:r>
            <a:r>
              <a:rPr lang="en-US" sz="2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Bloco</a:t>
            </a:r>
            <a:endParaRPr lang="es-ES" sz="24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912426" y="4027699"/>
            <a:ext cx="4390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Atualização</a:t>
            </a:r>
            <a:r>
              <a:rPr lang="en-US" sz="2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Estado LRU</a:t>
            </a:r>
            <a:endParaRPr lang="es-ES" sz="24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21057"/>
              </p:ext>
            </p:extLst>
          </p:nvPr>
        </p:nvGraphicFramePr>
        <p:xfrm>
          <a:off x="1153886" y="4450234"/>
          <a:ext cx="3701143" cy="1884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070">
                  <a:extLst>
                    <a:ext uri="{9D8B030D-6E8A-4147-A177-3AD203B41FA5}">
                      <a16:colId xmlns:a16="http://schemas.microsoft.com/office/drawing/2014/main" val="3946571756"/>
                    </a:ext>
                  </a:extLst>
                </a:gridCol>
                <a:gridCol w="2117073">
                  <a:extLst>
                    <a:ext uri="{9D8B030D-6E8A-4147-A177-3AD203B41FA5}">
                      <a16:colId xmlns:a16="http://schemas.microsoft.com/office/drawing/2014/main" val="3707986999"/>
                    </a:ext>
                  </a:extLst>
                </a:gridCol>
              </a:tblGrid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Estado LRU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Via a </a:t>
                      </a:r>
                      <a:r>
                        <a:rPr lang="en-GB" sz="2400" dirty="0" err="1">
                          <a:effectLst/>
                        </a:rPr>
                        <a:t>Substituir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7406667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x00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Way 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6033620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x10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Way 1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0391617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0x1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Way 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772933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1x1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Way 3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1568001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435669"/>
              </p:ext>
            </p:extLst>
          </p:nvPr>
        </p:nvGraphicFramePr>
        <p:xfrm>
          <a:off x="6237509" y="4476867"/>
          <a:ext cx="5376313" cy="1884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7195">
                  <a:extLst>
                    <a:ext uri="{9D8B030D-6E8A-4147-A177-3AD203B41FA5}">
                      <a16:colId xmlns:a16="http://schemas.microsoft.com/office/drawing/2014/main" val="2537768470"/>
                    </a:ext>
                  </a:extLst>
                </a:gridCol>
                <a:gridCol w="2739118">
                  <a:extLst>
                    <a:ext uri="{9D8B030D-6E8A-4147-A177-3AD203B41FA5}">
                      <a16:colId xmlns:a16="http://schemas.microsoft.com/office/drawing/2014/main" val="4703793"/>
                    </a:ext>
                  </a:extLst>
                </a:gridCol>
              </a:tblGrid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Via </a:t>
                      </a:r>
                      <a:r>
                        <a:rPr lang="en-GB" sz="2400" dirty="0" err="1">
                          <a:effectLst/>
                        </a:rPr>
                        <a:t>Escrita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Próximo</a:t>
                      </a:r>
                      <a:r>
                        <a:rPr lang="en-GB" sz="2400" dirty="0">
                          <a:effectLst/>
                        </a:rPr>
                        <a:t> Estado LRU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204892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Via 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-11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598869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Via 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-01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3241402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Via 2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5932489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Via 3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0-0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247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828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9500" dirty="0">
                <a:solidFill>
                  <a:srgbClr val="002060"/>
                </a:solidFill>
                <a:latin typeface="+mn-lt"/>
              </a:rPr>
              <a:t>Panorama dos </a:t>
            </a:r>
            <a:r>
              <a:rPr lang="pt-PT" sz="9500" dirty="0" err="1">
                <a:solidFill>
                  <a:srgbClr val="002060"/>
                </a:solidFill>
                <a:latin typeface="+mn-lt"/>
              </a:rPr>
              <a:t>Labs</a:t>
            </a:r>
            <a:r>
              <a:rPr lang="pt-PT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pt-PT" sz="9500" dirty="0" err="1">
                <a:solidFill>
                  <a:srgbClr val="002060"/>
                </a:solidFill>
                <a:latin typeface="+mn-lt"/>
              </a:rPr>
              <a:t>RVfpga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6051711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012372" y="3570512"/>
            <a:ext cx="9416143" cy="24710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Set8_Block1:  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 Set8_Block2       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 This j instruction is at address 0x00000200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INSERT_NOPS_1023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Set8_Block2:  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 Set8_Block3       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 This j instruction is at address 0x00001200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INSERT_NOPS_1023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Set8_Block3:  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 Set8_Block4       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 This j instruction is at address 0x00002200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INSERT_NOPS_1023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Set8_Block4:  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 Set8_Block5       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 This j instruction is at address 0x00003200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INSERT_NOPS_1023</a:t>
            </a:r>
            <a:endParaRPr lang="es-E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Set8_Block5:   </a:t>
            </a:r>
            <a:r>
              <a:rPr lang="en-GB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 Set8_Block1        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 This j instruction is at address 0x00004200</a:t>
            </a:r>
            <a:endParaRPr lang="es-E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19: Política de </a:t>
            </a:r>
            <a:r>
              <a:rPr lang="en-US" sz="4000" b="1" dirty="0" err="1"/>
              <a:t>Substituição</a:t>
            </a:r>
            <a:r>
              <a:rPr lang="en-US" sz="4000" b="1" dirty="0"/>
              <a:t> I$ – </a:t>
            </a:r>
            <a:r>
              <a:rPr lang="en-US" sz="4000" b="1" dirty="0" err="1"/>
              <a:t>Exemplo</a:t>
            </a:r>
            <a:r>
              <a:rPr lang="en-US" sz="4000" b="1" dirty="0"/>
              <a:t> 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68829"/>
            <a:ext cx="11924252" cy="2383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/>
              <a:t>O exemplo abaixo acede a cinco blocos diferentes de I$ dentro de um laço infinito. Todos os cinco blocos mapeiam para o mesmo conjunto de I$: SET = 8</a:t>
            </a:r>
            <a:r>
              <a:rPr lang="en-GB" sz="2400" dirty="0"/>
              <a:t>.</a:t>
            </a:r>
          </a:p>
          <a:p>
            <a:pPr>
              <a:defRPr/>
            </a:pPr>
            <a:r>
              <a:rPr lang="pt-BR" sz="2400" dirty="0"/>
              <a:t>O loop infinito contém cinco instruções 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pt-BR" sz="2400" dirty="0"/>
              <a:t> (salto), onde cada par de instruções 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pt-BR" sz="2400" dirty="0"/>
              <a:t> é separado por 1023 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2400" dirty="0"/>
              <a:t>s. A instrução 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pt-BR" sz="2400" dirty="0"/>
              <a:t> mais os </a:t>
            </a:r>
            <a:r>
              <a:rPr lang="pt-BR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2400" dirty="0"/>
              <a:t>s ocupam 4 KiB, o que é igual ao tamanho de cada Via no I$</a:t>
            </a:r>
            <a:r>
              <a:rPr lang="en-GB" sz="24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6587663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/>
        </p:nvGraphicFramePr>
        <p:xfrm>
          <a:off x="3331029" y="87084"/>
          <a:ext cx="5334000" cy="6675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5305995" imgH="106784955" progId="Visio.Drawing.15">
                  <p:embed/>
                </p:oleObj>
              </mc:Choice>
              <mc:Fallback>
                <p:oleObj name="Visio" r:id="rId2" imgW="85305995" imgH="106784955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1029" y="87084"/>
                        <a:ext cx="5334000" cy="66752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32434" y="3007300"/>
            <a:ext cx="6585863" cy="680114"/>
          </a:xfrm>
        </p:spPr>
        <p:txBody>
          <a:bodyPr>
            <a:noAutofit/>
          </a:bodyPr>
          <a:lstStyle/>
          <a:p>
            <a:r>
              <a:rPr lang="en-US" sz="1800" b="1" dirty="0"/>
              <a:t>RVfpga Lab 19: Política de </a:t>
            </a:r>
            <a:r>
              <a:rPr lang="en-US" sz="1800" b="1" dirty="0" err="1"/>
              <a:t>Substituição</a:t>
            </a:r>
            <a:r>
              <a:rPr lang="en-US" sz="1800" b="1" dirty="0"/>
              <a:t>  I$ – </a:t>
            </a:r>
            <a:r>
              <a:rPr lang="pt-BR" sz="1800" b="1" dirty="0"/>
              <a:t>Evolução do SET 8 da I$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6572470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sz="4000" b="1" dirty="0"/>
              <a:t>RVfpga </a:t>
            </a:r>
            <a:r>
              <a:rPr lang="pt-BR" sz="4000" b="1" dirty="0" err="1"/>
              <a:t>Lab</a:t>
            </a:r>
            <a:r>
              <a:rPr lang="pt-BR" sz="4000" b="1" dirty="0"/>
              <a:t> 19: Política de Substituição I$ – 1</a:t>
            </a:r>
            <a:r>
              <a:rPr lang="pt-BR" sz="4000" b="1" baseline="30000" dirty="0"/>
              <a:t>º</a:t>
            </a:r>
            <a:r>
              <a:rPr lang="pt-BR" sz="4000" b="1" dirty="0"/>
              <a:t> Salto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030" y="871184"/>
            <a:ext cx="8871855" cy="3011469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677320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/>
              <a:t>O primeiro endereço do salto (0x200) mapeia o conjunto 8 dos I$. Esse conjunto está inicialmente vazio, portanto, o novo bloco deve ser escrito na Via 0: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replace_way_mb_any</a:t>
            </a:r>
            <a:r>
              <a:rPr lang="pt-BR" sz="2000" dirty="0"/>
              <a:t> =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ic_wr_en</a:t>
            </a:r>
            <a:r>
              <a:rPr lang="pt-BR" sz="2000" dirty="0"/>
              <a:t> = 0001. O estado do set 8 da LRU é atualizado da seguinte forma : </a:t>
            </a:r>
            <a:r>
              <a:rPr lang="pt-BR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way_status_new</a:t>
            </a:r>
            <a:r>
              <a:rPr lang="pt-BR" sz="2000" dirty="0"/>
              <a:t> = 011.</a:t>
            </a:r>
          </a:p>
          <a:p>
            <a:r>
              <a:rPr lang="pt-BR" sz="2000" dirty="0"/>
              <a:t>O bloco I$ é lido a partir da Memória DDR e escrito no I$ em pedaços de 64 bits. A figura ilustra a escrita da etiqueta e as duas primeiras instruções do novo bloco no Set 8:</a:t>
            </a:r>
          </a:p>
          <a:p>
            <a:pPr lvl="1"/>
            <a:r>
              <a:rPr lang="pt-B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ic_rw_addr_q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[11:4]</a:t>
            </a:r>
            <a:r>
              <a:rPr lang="pt-BR" sz="1600" dirty="0"/>
              <a:t> = </a:t>
            </a:r>
            <a:r>
              <a:rPr lang="pt-BR" sz="1600" dirty="0">
                <a:solidFill>
                  <a:srgbClr val="FF0000"/>
                </a:solidFill>
              </a:rPr>
              <a:t>001000</a:t>
            </a:r>
            <a:r>
              <a:rPr lang="pt-BR" sz="1600" dirty="0"/>
              <a:t>00 (SET 8)</a:t>
            </a:r>
          </a:p>
          <a:p>
            <a:pPr lvl="1"/>
            <a:r>
              <a:rPr lang="pt-B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ic_tag_wr_data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[19:0]</a:t>
            </a:r>
            <a:r>
              <a:rPr lang="pt-BR" sz="1600" dirty="0"/>
              <a:t> = 0x0</a:t>
            </a: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ic_wr_data1[31:0]</a:t>
            </a:r>
            <a:r>
              <a:rPr lang="pt-BR" sz="1600" dirty="0"/>
              <a:t> = 0x0000106F (</a:t>
            </a:r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 Set8_Block2</a:t>
            </a:r>
            <a:r>
              <a:rPr lang="pt-BR" sz="1600" dirty="0"/>
              <a:t>)</a:t>
            </a:r>
          </a:p>
          <a:p>
            <a:pPr lvl="1"/>
            <a:r>
              <a:rPr lang="pt-B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ic_wr_data2[31:0]</a:t>
            </a:r>
            <a:r>
              <a:rPr lang="pt-BR" sz="1600" dirty="0"/>
              <a:t> = 0x00000013 (</a:t>
            </a:r>
            <a:r>
              <a:rPr lang="pt-BR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pt-BR" sz="1600" dirty="0"/>
              <a:t>)</a:t>
            </a:r>
            <a:endParaRPr lang="pt-BR" sz="2000" dirty="0"/>
          </a:p>
          <a:p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2801949335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19: I$ Política de </a:t>
            </a:r>
            <a:r>
              <a:rPr lang="en-US" sz="4000" b="1" dirty="0" err="1"/>
              <a:t>Substituição</a:t>
            </a:r>
            <a:r>
              <a:rPr lang="en-US" sz="4000" b="1" dirty="0"/>
              <a:t> – 2</a:t>
            </a:r>
            <a:r>
              <a:rPr lang="en-US" sz="4000" b="1" baseline="30000" dirty="0"/>
              <a:t>º</a:t>
            </a:r>
            <a:r>
              <a:rPr lang="en-US" sz="4000" b="1" dirty="0"/>
              <a:t> Salto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799000"/>
            <a:ext cx="11677320" cy="286675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800" dirty="0"/>
              <a:t>O endereço do segundo salto (0x1200) também mapeia o Set 8 de I$. Apenas a Via 0 é válida nesse conjunto</a:t>
            </a:r>
            <a:r>
              <a:rPr lang="en-US" sz="1800" dirty="0"/>
              <a:t>: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tagv_mb_ff</a:t>
            </a:r>
            <a:r>
              <a:rPr lang="en-US" sz="1800" dirty="0"/>
              <a:t> = 0001. </a:t>
            </a:r>
            <a:r>
              <a:rPr lang="pt-BR" sz="1800" dirty="0"/>
              <a:t>Assim, o novo bloco deve ser escrito na Via 1</a:t>
            </a:r>
            <a:r>
              <a:rPr lang="en-US" sz="1800" dirty="0"/>
              <a:t>: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replace_way_mb_any</a:t>
            </a:r>
            <a:r>
              <a:rPr lang="en-US" sz="1800" dirty="0"/>
              <a:t> =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ic_wr_en</a:t>
            </a:r>
            <a:r>
              <a:rPr lang="en-US" sz="1800" dirty="0"/>
              <a:t> = 0010. </a:t>
            </a:r>
            <a:r>
              <a:rPr lang="pt-BR" sz="1800" dirty="0"/>
              <a:t>O estado do Set 8 da LRU é actualizado da seguinte forma</a:t>
            </a:r>
            <a:r>
              <a:rPr lang="en-US" sz="1800" dirty="0"/>
              <a:t>: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way_status_new</a:t>
            </a:r>
            <a:r>
              <a:rPr lang="en-US" sz="1800" dirty="0"/>
              <a:t> = 001.</a:t>
            </a:r>
          </a:p>
          <a:p>
            <a:r>
              <a:rPr lang="pt-BR" sz="1800" dirty="0"/>
              <a:t>O bloco I$ é lido a partir da Memória DDR e escrito no I$ em blocos de 64 bits. A figura ilustra a escrita da etiqueta e as duas primeiras instruções do novo bloco no SET 8</a:t>
            </a:r>
            <a:r>
              <a:rPr lang="en-US" sz="1800" dirty="0"/>
              <a:t>:</a:t>
            </a:r>
          </a:p>
          <a:p>
            <a:pPr lvl="1"/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ic_rw_addr_q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[11:4]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001000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00 (SET 8)</a:t>
            </a:r>
          </a:p>
          <a:p>
            <a:pPr lvl="1"/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ic_tag_wr_data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[19:0]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0x1</a:t>
            </a:r>
          </a:p>
          <a:p>
            <a:pPr lvl="1"/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ic_wr_data1[31:0]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0x0000106F (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j Set8_Block3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ic_wr_data2[31:0]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0x00000013 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nop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812" y="876536"/>
            <a:ext cx="8822531" cy="298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147539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19: Política de </a:t>
            </a:r>
            <a:r>
              <a:rPr lang="en-US" sz="4000" b="1" dirty="0" err="1"/>
              <a:t>Substituição</a:t>
            </a:r>
            <a:r>
              <a:rPr lang="en-US" sz="4000" b="1" dirty="0"/>
              <a:t> I$ – 5</a:t>
            </a:r>
            <a:r>
              <a:rPr lang="en-US" sz="4000" b="1" baseline="30000" dirty="0"/>
              <a:t>º</a:t>
            </a:r>
            <a:r>
              <a:rPr lang="en-US" sz="4000" b="1" dirty="0"/>
              <a:t> Salto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717478"/>
            <a:ext cx="11913228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/>
              <a:t>O endereço do quinto salto (0x4200) também mapeia o Set 8 de I$. No entanto, neste caso, o conjunto (Set) está cheio </a:t>
            </a:r>
            <a:r>
              <a:rPr lang="en-GB" sz="2000" dirty="0"/>
              <a:t>: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tagv_mb_ff</a:t>
            </a:r>
            <a:r>
              <a:rPr lang="en-GB" sz="2000" dirty="0"/>
              <a:t> = 1111. </a:t>
            </a:r>
            <a:r>
              <a:rPr lang="pt-BR" sz="2000" dirty="0"/>
              <a:t>Assim, o novo bloco deve ser escrito no Via 1</a:t>
            </a:r>
            <a:r>
              <a:rPr lang="en-GB" sz="2000" dirty="0"/>
              <a:t>: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replace_way_mb_any</a:t>
            </a:r>
            <a:r>
              <a:rPr lang="en-GB" sz="2000" dirty="0"/>
              <a:t> =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ic_wr_en</a:t>
            </a:r>
            <a:r>
              <a:rPr lang="en-GB" sz="2000" dirty="0"/>
              <a:t> = 0001. </a:t>
            </a:r>
            <a:r>
              <a:rPr lang="pt-BR" sz="2000" dirty="0"/>
              <a:t>O estado do Set 8 da LRU é actualizado da seguinte forma </a:t>
            </a:r>
            <a:r>
              <a:rPr lang="en-GB" sz="2000" dirty="0"/>
              <a:t>: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way_status_new</a:t>
            </a:r>
            <a:r>
              <a:rPr lang="en-GB" sz="2000" dirty="0"/>
              <a:t> = 011.</a:t>
            </a:r>
            <a:endParaRPr lang="en-US" sz="2000" dirty="0"/>
          </a:p>
          <a:p>
            <a:r>
              <a:rPr lang="pt-BR" sz="2000" dirty="0"/>
              <a:t>O bloco I$ é lido da Memória DDR e escrito no I$ em pedaços de 64 bits. A figura ilustra a escrita da etiqueta e as duas primeiras instruções do novo bloco no SET 8</a:t>
            </a:r>
            <a:r>
              <a:rPr lang="en-US" sz="2000" dirty="0"/>
              <a:t>:</a:t>
            </a:r>
          </a:p>
          <a:p>
            <a:pPr lvl="1"/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ic_rw_addr_q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[11:4]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001000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00 (SET 8)</a:t>
            </a:r>
          </a:p>
          <a:p>
            <a:pPr lvl="1"/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ic_tag_wr_data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[19:0]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0x4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ic_wr_data1[31:0]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0x800fc06f (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 Set8_Block1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ic_wr_data2[31:0]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0x00008067 (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3" y="871760"/>
            <a:ext cx="8921524" cy="296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52404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19: Tarefas e Exercícios - Exemplos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883404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100" b="1" dirty="0"/>
              <a:t>TAREFA</a:t>
            </a:r>
            <a:r>
              <a:rPr lang="pt-BR" sz="2100" dirty="0"/>
              <a:t>: Usando os contadores HW, meça o número de ciclos, instruções, leituras e escritas no programa da Figura 2. Quanto tempo no total (tanto para leitura como para escrita) é necessário para aceder à memória externa DDR?</a:t>
            </a:r>
          </a:p>
          <a:p>
            <a:r>
              <a:rPr lang="pt-BR" sz="2100" b="1" dirty="0"/>
              <a:t>TAREFA</a:t>
            </a:r>
            <a:r>
              <a:rPr lang="pt-BR" sz="2100" dirty="0"/>
              <a:t>: Utilize o exemplo de </a:t>
            </a:r>
            <a:r>
              <a:rPr lang="pt-BR" sz="2100" i="1" dirty="0"/>
              <a:t>[</a:t>
            </a:r>
            <a:r>
              <a:rPr lang="pt-BR" sz="2100" i="1" dirty="0" err="1"/>
              <a:t>RVfpgaPath</a:t>
            </a:r>
            <a:r>
              <a:rPr lang="pt-BR" sz="2100" i="1" dirty="0"/>
              <a:t>]/RVfpga/</a:t>
            </a:r>
            <a:r>
              <a:rPr lang="pt-BR" sz="2100" i="1" dirty="0" err="1"/>
              <a:t>Labs</a:t>
            </a:r>
            <a:r>
              <a:rPr lang="pt-BR" sz="2100" i="1" dirty="0"/>
              <a:t>/Lab19/</a:t>
            </a:r>
            <a:r>
              <a:rPr lang="pt-BR" sz="2100" i="1" dirty="0" err="1"/>
              <a:t>LW_Instruction_ExtMem</a:t>
            </a:r>
            <a:r>
              <a:rPr lang="pt-BR" sz="2100" dirty="0"/>
              <a:t> para estimar a latência de leitura da memória externa DDR utilizando os contadores HW.</a:t>
            </a:r>
          </a:p>
          <a:p>
            <a:r>
              <a:rPr lang="pt-BR" sz="2100" b="1" dirty="0"/>
              <a:t>TAREFA</a:t>
            </a:r>
            <a:r>
              <a:rPr lang="pt-BR" sz="2100" dirty="0"/>
              <a:t>: Um exercício bastante complexo mas muito interessante é analisar o controlador de memória usado no sistema RVfpga. Lembre-se que pode encontrar os módulos que compõem este controlador na pasta </a:t>
            </a:r>
            <a:r>
              <a:rPr lang="pt-BR" sz="2100" i="1" dirty="0"/>
              <a:t>[</a:t>
            </a:r>
            <a:r>
              <a:rPr lang="pt-BR" sz="2100" i="1" dirty="0" err="1"/>
              <a:t>RVfpgaPath</a:t>
            </a:r>
            <a:r>
              <a:rPr lang="pt-BR" sz="2100" i="1" dirty="0"/>
              <a:t>]/RVfpga/</a:t>
            </a:r>
            <a:r>
              <a:rPr lang="pt-BR" sz="2100" i="1" dirty="0" err="1"/>
              <a:t>src</a:t>
            </a:r>
            <a:r>
              <a:rPr lang="pt-BR" sz="2100" i="1" dirty="0"/>
              <a:t>/</a:t>
            </a:r>
            <a:r>
              <a:rPr lang="pt-BR" sz="2100" i="1" dirty="0" err="1"/>
              <a:t>LiteDRAM</a:t>
            </a:r>
            <a:r>
              <a:rPr lang="pt-BR" sz="2100" dirty="0"/>
              <a:t>, e que o módulo de topo está implementado no ficheiro </a:t>
            </a:r>
            <a:r>
              <a:rPr lang="pt-BR" sz="2100" dirty="0" err="1"/>
              <a:t>litedram_top.v</a:t>
            </a:r>
            <a:r>
              <a:rPr lang="pt-BR" sz="2100" dirty="0"/>
              <a:t> dentro dessa pasta. Pode começar com a simulação da Figura 3 e adicionar e analisar alguns sinais do controlador </a:t>
            </a:r>
            <a:r>
              <a:rPr lang="pt-BR" sz="2100" dirty="0" err="1"/>
              <a:t>LiteDRAM</a:t>
            </a:r>
            <a:r>
              <a:rPr lang="pt-BR" sz="2100" dirty="0"/>
              <a:t>.</a:t>
            </a:r>
          </a:p>
          <a:p>
            <a:r>
              <a:rPr lang="pt-BR" sz="2100" b="1" dirty="0"/>
              <a:t>Exercício 4</a:t>
            </a:r>
            <a:r>
              <a:rPr lang="pt-BR" sz="2100" dirty="0"/>
              <a:t>) Analise em simulação e na placa outras configurações de I$, como um I$ com um tamanho de bloco diferente. Recorde-se que o número de vias não pode ser modificado.</a:t>
            </a:r>
          </a:p>
          <a:p>
            <a:r>
              <a:rPr lang="pt-BR" sz="2100" b="1" dirty="0"/>
              <a:t>Exercício 5</a:t>
            </a:r>
            <a:r>
              <a:rPr lang="pt-BR" sz="2100" dirty="0"/>
              <a:t>) Analise a lógica que verifica a correção das informações de paridade do </a:t>
            </a:r>
            <a:r>
              <a:rPr lang="pt-BR" sz="2100" i="1" dirty="0"/>
              <a:t>Data </a:t>
            </a:r>
            <a:r>
              <a:rPr lang="pt-BR" sz="2100" i="1" dirty="0" err="1"/>
              <a:t>Array</a:t>
            </a:r>
            <a:r>
              <a:rPr lang="pt-BR" sz="2100" dirty="0"/>
              <a:t> e do </a:t>
            </a:r>
            <a:r>
              <a:rPr lang="pt-BR" sz="2100" i="1" dirty="0" err="1"/>
              <a:t>Tag</a:t>
            </a:r>
            <a:r>
              <a:rPr lang="pt-BR" sz="2100" i="1" dirty="0"/>
              <a:t> </a:t>
            </a:r>
            <a:r>
              <a:rPr lang="pt-BR" sz="2100" i="1" dirty="0" err="1"/>
              <a:t>Array</a:t>
            </a:r>
            <a:r>
              <a:rPr lang="pt-BR" sz="2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9813533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4068741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002060"/>
                </a:solidFill>
                <a:latin typeface="+mn-lt"/>
              </a:rPr>
              <a:t>Lab 20:</a:t>
            </a:r>
            <a:br>
              <a:rPr lang="en-US" sz="6000" dirty="0">
                <a:solidFill>
                  <a:srgbClr val="002060"/>
                </a:solidFill>
                <a:latin typeface="+mn-lt"/>
              </a:rPr>
            </a:br>
            <a:r>
              <a:rPr lang="en-US" sz="6000" dirty="0">
                <a:solidFill>
                  <a:srgbClr val="002060"/>
                </a:solidFill>
                <a:latin typeface="+mn-lt"/>
              </a:rPr>
              <a:t>ICCM, DCCM, e Benchmarking</a:t>
            </a:r>
          </a:p>
        </p:txBody>
      </p:sp>
    </p:spTree>
    <p:extLst>
      <p:ext uri="{BB962C8B-B14F-4D97-AF65-F5344CB8AC3E}">
        <p14:creationId xmlns:p14="http://schemas.microsoft.com/office/powerpoint/2010/main" val="2873010196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pt-BR" b="1" dirty="0"/>
              <a:t>ICCM, DDCM e Benchmarking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79713"/>
            <a:ext cx="11924252" cy="52904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 err="1">
                <a:solidFill>
                  <a:srgbClr val="0070C0"/>
                </a:solidFill>
              </a:rPr>
              <a:t>Memórias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Locais</a:t>
            </a:r>
            <a:r>
              <a:rPr lang="en-US" b="1" dirty="0">
                <a:solidFill>
                  <a:srgbClr val="0070C0"/>
                </a:solidFill>
              </a:rPr>
              <a:t> (</a:t>
            </a:r>
            <a:r>
              <a:rPr lang="en-US" b="1" i="1" dirty="0">
                <a:solidFill>
                  <a:srgbClr val="0070C0"/>
                </a:solidFill>
              </a:rPr>
              <a:t>Scratchpad</a:t>
            </a:r>
            <a:r>
              <a:rPr lang="en-US" b="1" dirty="0">
                <a:solidFill>
                  <a:srgbClr val="0070C0"/>
                </a:solidFill>
              </a:rPr>
              <a:t>) SPM: </a:t>
            </a:r>
          </a:p>
          <a:p>
            <a:pPr lvl="1">
              <a:defRPr/>
            </a:pPr>
            <a:r>
              <a:rPr lang="pt-BR" dirty="0"/>
              <a:t>Memória de instruções estreitamente acoplada - </a:t>
            </a:r>
            <a:r>
              <a:rPr lang="en-US" i="1" dirty="0"/>
              <a:t>Instruction Closely-Coupled Memory</a:t>
            </a:r>
            <a:r>
              <a:rPr lang="en-US" dirty="0"/>
              <a:t> (</a:t>
            </a:r>
            <a:r>
              <a:rPr lang="en-US" b="1" dirty="0"/>
              <a:t>ICCM</a:t>
            </a:r>
            <a:r>
              <a:rPr lang="en-US" dirty="0"/>
              <a:t>)</a:t>
            </a:r>
          </a:p>
          <a:p>
            <a:pPr lvl="1">
              <a:defRPr/>
            </a:pPr>
            <a:r>
              <a:rPr lang="pt-BR" dirty="0"/>
              <a:t>Memória de dados estreitamente acoplada - </a:t>
            </a:r>
            <a:r>
              <a:rPr lang="en-US" i="1" dirty="0"/>
              <a:t>Data Closely-Coupled Memory </a:t>
            </a:r>
            <a:r>
              <a:rPr lang="en-US" dirty="0"/>
              <a:t>(</a:t>
            </a:r>
            <a:r>
              <a:rPr lang="en-US" b="1" dirty="0"/>
              <a:t>DCCM</a:t>
            </a:r>
            <a:r>
              <a:rPr lang="en-US" dirty="0"/>
              <a:t>)</a:t>
            </a:r>
          </a:p>
          <a:p>
            <a:pPr lvl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98627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20: </a:t>
            </a:r>
            <a:r>
              <a:rPr lang="pt-BR" sz="4000" b="1" dirty="0"/>
              <a:t>Espaço de Endereçamento (Instruções)</a:t>
            </a:r>
            <a:endParaRPr lang="en-US" sz="4000" b="1" dirty="0"/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/>
        </p:nvGraphicFramePr>
        <p:xfrm>
          <a:off x="1894114" y="968826"/>
          <a:ext cx="7968343" cy="521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3411552" imgH="61083688" progId="Visio.Drawing.15">
                  <p:embed/>
                </p:oleObj>
              </mc:Choice>
              <mc:Fallback>
                <p:oleObj name="Visio" r:id="rId2" imgW="93411552" imgH="61083688" progId="Visio.Drawing.15">
                  <p:embed/>
                  <p:pic>
                    <p:nvPicPr>
                      <p:cNvPr id="6" name="Objeto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4114" y="968826"/>
                        <a:ext cx="7968343" cy="52182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2110025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20: </a:t>
            </a:r>
            <a:r>
              <a:rPr lang="pt-BR" sz="4000" b="1" dirty="0"/>
              <a:t>Espaço de Endereçamento (Dados)</a:t>
            </a:r>
            <a:endParaRPr lang="en-US" sz="4000" b="1" dirty="0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/>
        </p:nvGraphicFramePr>
        <p:xfrm>
          <a:off x="3058884" y="925285"/>
          <a:ext cx="5431972" cy="5281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2483958" imgH="60493218" progId="Visio.Drawing.15">
                  <p:embed/>
                </p:oleObj>
              </mc:Choice>
              <mc:Fallback>
                <p:oleObj name="Visio" r:id="rId2" imgW="62483958" imgH="60493218" progId="Visio.Drawing.15">
                  <p:embed/>
                  <p:pic>
                    <p:nvPicPr>
                      <p:cNvPr id="3" name="Objeto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8884" y="925285"/>
                        <a:ext cx="5431972" cy="52819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0564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Panorama dos </a:t>
            </a:r>
            <a:r>
              <a:rPr lang="pt-BR" b="1" dirty="0" err="1"/>
              <a:t>Labs</a:t>
            </a:r>
            <a:r>
              <a:rPr lang="pt-BR" b="1" dirty="0"/>
              <a:t> 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51492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pt-BR" sz="5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pt-BR" sz="3200" b="1" dirty="0">
                <a:solidFill>
                  <a:sysClr val="windowText" lastClr="000000"/>
                </a:solidFill>
              </a:rPr>
              <a:t>Parte 1: </a:t>
            </a:r>
            <a:r>
              <a:rPr lang="pt-BR" sz="3200" b="1" dirty="0" err="1">
                <a:solidFill>
                  <a:sysClr val="windowText" lastClr="000000"/>
                </a:solidFill>
              </a:rPr>
              <a:t>Labs</a:t>
            </a:r>
            <a:r>
              <a:rPr lang="pt-BR" sz="3200" b="1" dirty="0">
                <a:solidFill>
                  <a:sysClr val="windowText" lastClr="000000"/>
                </a:solidFill>
              </a:rPr>
              <a:t> 1-10</a:t>
            </a:r>
            <a:endParaRPr lang="pt-BR" sz="32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Projeto e Programação com o Vivado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Sistemas de E/S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pt-BR" sz="3200" b="1" dirty="0">
                <a:solidFill>
                  <a:sysClr val="windowText" lastClr="000000"/>
                </a:solidFill>
              </a:rPr>
              <a:t>Parte 2: </a:t>
            </a:r>
            <a:r>
              <a:rPr lang="pt-BR" sz="3200" b="1" dirty="0" err="1">
                <a:solidFill>
                  <a:sysClr val="windowText" lastClr="000000"/>
                </a:solidFill>
              </a:rPr>
              <a:t>Labs</a:t>
            </a:r>
            <a:r>
              <a:rPr lang="pt-BR" sz="3200" b="1" dirty="0">
                <a:solidFill>
                  <a:sysClr val="windowText" lastClr="000000"/>
                </a:solidFill>
              </a:rPr>
              <a:t> 11-20</a:t>
            </a:r>
            <a:endParaRPr kumimoji="0" lang="pt-BR" sz="32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Core do RISC-V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Sistemas de Memória do RISC-V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400" dirty="0">
                <a:solidFill>
                  <a:sysClr val="windowText" lastClr="000000"/>
                </a:solidFill>
              </a:rPr>
              <a:t>Desempenho do RISC-V</a:t>
            </a:r>
            <a:endParaRPr kumimoji="0" lang="pt-BR" sz="24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AE9B5-F25B-44C7-A450-6F1D8BF0A158}"/>
              </a:ext>
            </a:extLst>
          </p:cNvPr>
          <p:cNvSpPr txBox="1"/>
          <p:nvPr/>
        </p:nvSpPr>
        <p:spPr>
          <a:xfrm>
            <a:off x="377092" y="4596619"/>
            <a:ext cx="115413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2400" dirty="0"/>
              <a:t>Todos os laboratórios incluem </a:t>
            </a:r>
            <a:r>
              <a:rPr lang="pt-BR" sz="2400" b="1" dirty="0"/>
              <a:t>exercícios</a:t>
            </a:r>
            <a:r>
              <a:rPr lang="pt-BR" sz="2400" dirty="0"/>
              <a:t> de utilização e/ou modificação do Sistema RVfpga para aumentar a compreensão através da concepção prática. O RVfpga inclui programas e soluções de exemplo em C e Assembly</a:t>
            </a:r>
          </a:p>
        </p:txBody>
      </p:sp>
    </p:spTree>
    <p:extLst>
      <p:ext uri="{BB962C8B-B14F-4D97-AF65-F5344CB8AC3E}">
        <p14:creationId xmlns:p14="http://schemas.microsoft.com/office/powerpoint/2010/main" val="1073186422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968830"/>
            <a:ext cx="12192000" cy="588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en-US" b="1" dirty="0" err="1"/>
              <a:t>Configuração</a:t>
            </a:r>
            <a:r>
              <a:rPr lang="en-US" b="1" dirty="0"/>
              <a:t> e </a:t>
            </a:r>
            <a:r>
              <a:rPr lang="en-US" b="1" dirty="0" err="1"/>
              <a:t>Operação</a:t>
            </a:r>
            <a:r>
              <a:rPr lang="en-US" b="1" dirty="0"/>
              <a:t> da ICCM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/>
        </p:nvGraphicFramePr>
        <p:xfrm>
          <a:off x="533401" y="925283"/>
          <a:ext cx="11125200" cy="584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39979503" imgH="73742686" progId="Visio.Drawing.15">
                  <p:embed/>
                </p:oleObj>
              </mc:Choice>
              <mc:Fallback>
                <p:oleObj name="Visio" r:id="rId2" imgW="139979503" imgH="73742686" progId="Visio.Drawing.15">
                  <p:embed/>
                  <p:pic>
                    <p:nvPicPr>
                      <p:cNvPr id="4" name="Objeto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1" y="925283"/>
                        <a:ext cx="11125200" cy="5843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2540059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20: </a:t>
            </a:r>
            <a:r>
              <a:rPr lang="en-US" sz="4000" b="1" dirty="0" err="1"/>
              <a:t>Acesso</a:t>
            </a:r>
            <a:r>
              <a:rPr lang="en-US" sz="4000" b="1" dirty="0"/>
              <a:t> à ICCM - </a:t>
            </a:r>
            <a:r>
              <a:rPr lang="en-US" sz="4000" b="1" dirty="0" err="1"/>
              <a:t>Exemplo</a:t>
            </a:r>
            <a:endParaRPr lang="en-US" sz="4000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655184" y="1673816"/>
            <a:ext cx="3929743" cy="44221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Access array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la t4, D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 t5, 50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 t0, 1000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la t6, D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add t6, t6, t0 </a:t>
            </a:r>
          </a:p>
          <a:p>
            <a:pPr marL="0" indent="0">
              <a:buNone/>
            </a:pPr>
            <a:r>
              <a:rPr lang="fr-FR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li t5, 1</a:t>
            </a:r>
            <a:endParaRPr lang="es-E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275776" y="1673816"/>
            <a:ext cx="3929743" cy="44221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fr-FR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REPEAT_Access: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fr-FR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lw t3, (t4)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add t3, t3, t5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fr-FR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 t3, (t4)</a:t>
            </a: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add t4, t4, 4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INSERT_NOPS_10 </a:t>
            </a:r>
          </a:p>
          <a:p>
            <a:pPr marL="0" indent="0">
              <a:buNone/>
            </a:pPr>
            <a:r>
              <a:rPr lang="fr-FR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bne t4, t6, REPEAT_Access</a:t>
            </a:r>
            <a:endParaRPr lang="es-ES" sz="14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Arco 14"/>
          <p:cNvSpPr/>
          <p:nvPr/>
        </p:nvSpPr>
        <p:spPr>
          <a:xfrm rot="8661836">
            <a:off x="1460674" y="2345221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2633244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en-US" sz="4400" b="1" dirty="0" err="1"/>
              <a:t>Acesso</a:t>
            </a:r>
            <a:r>
              <a:rPr lang="en-US" sz="4400" b="1" dirty="0"/>
              <a:t> à ICCM - </a:t>
            </a:r>
            <a:r>
              <a:rPr lang="en-US" sz="4400" b="1" dirty="0" err="1"/>
              <a:t>Exemplo</a:t>
            </a:r>
            <a:endParaRPr lang="en-US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81" y="1561273"/>
            <a:ext cx="11899787" cy="383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92526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2276" y="1045029"/>
            <a:ext cx="11677320" cy="51002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b="1" i="1" dirty="0" err="1">
                <a:solidFill>
                  <a:srgbClr val="0070C0"/>
                </a:solidFill>
              </a:rPr>
              <a:t>Ciclo</a:t>
            </a:r>
            <a:r>
              <a:rPr lang="en-GB" sz="2200" b="1" i="1" dirty="0">
                <a:solidFill>
                  <a:srgbClr val="0070C0"/>
                </a:solidFill>
              </a:rPr>
              <a:t> i</a:t>
            </a:r>
            <a:r>
              <a:rPr lang="en-GB" sz="2200" b="1" dirty="0">
                <a:solidFill>
                  <a:srgbClr val="0070C0"/>
                </a:solidFill>
              </a:rPr>
              <a:t>: </a:t>
            </a:r>
            <a:r>
              <a:rPr lang="en-GB" sz="2200" dirty="0"/>
              <a:t>A </a:t>
            </a:r>
            <a:r>
              <a:rPr lang="en-GB" sz="2200" dirty="0" err="1"/>
              <a:t>instrução</a:t>
            </a:r>
            <a:r>
              <a:rPr lang="en-GB" sz="2200" dirty="0"/>
              <a:t> </a:t>
            </a:r>
            <a:r>
              <a:rPr lang="en-GB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lw</a:t>
            </a:r>
            <a:r>
              <a:rPr lang="en-GB" sz="2200" dirty="0"/>
              <a:t> </a:t>
            </a:r>
            <a:r>
              <a:rPr lang="pt-BR" sz="2200" dirty="0"/>
              <a:t>é descodificado na Via #1 </a:t>
            </a:r>
            <a:r>
              <a:rPr lang="en-GB" sz="2200" dirty="0"/>
              <a:t>: </a:t>
            </a:r>
            <a:r>
              <a:rPr lang="en-GB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dec_i1_instr_d</a:t>
            </a:r>
            <a:r>
              <a:rPr lang="en-GB" sz="2200" dirty="0"/>
              <a:t> = 0x000eae03.</a:t>
            </a:r>
          </a:p>
          <a:p>
            <a:endParaRPr lang="es-ES" sz="2200" dirty="0"/>
          </a:p>
          <a:p>
            <a:r>
              <a:rPr lang="en-GB" sz="2200" b="1" i="1" dirty="0" err="1">
                <a:solidFill>
                  <a:srgbClr val="0070C0"/>
                </a:solidFill>
              </a:rPr>
              <a:t>Ciclo</a:t>
            </a:r>
            <a:r>
              <a:rPr lang="en-GB" sz="2200" b="1" i="1" dirty="0">
                <a:solidFill>
                  <a:srgbClr val="0070C0"/>
                </a:solidFill>
              </a:rPr>
              <a:t> i+1</a:t>
            </a:r>
            <a:r>
              <a:rPr lang="en-GB" sz="2200" b="1" dirty="0">
                <a:solidFill>
                  <a:srgbClr val="0070C0"/>
                </a:solidFill>
              </a:rPr>
              <a:t>: </a:t>
            </a:r>
            <a:r>
              <a:rPr lang="pt-BR" sz="2200" dirty="0"/>
              <a:t>O endereço é gerado na etapa DC1 e fornecido ao DCCM </a:t>
            </a:r>
            <a:r>
              <a:rPr lang="en-GB" sz="2200" dirty="0"/>
              <a:t>:</a:t>
            </a:r>
            <a:endParaRPr lang="es-ES" sz="2200" dirty="0"/>
          </a:p>
          <a:p>
            <a:pPr marL="358775" indent="0">
              <a:buNone/>
            </a:pPr>
            <a:r>
              <a:rPr lang="pt-BR" sz="2200" dirty="0"/>
              <a:t>Como resultado da verificação de endereço, a leitura do DCCM é ativada: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dccm_rden</a:t>
            </a:r>
            <a:r>
              <a:rPr lang="pt-BR" sz="2200" dirty="0"/>
              <a:t> = 1. Apenas o segundo banco é lido, pois o acesso é alinhado por palavras: rden_bank = 0x02 (em binário 00000010)</a:t>
            </a:r>
            <a:r>
              <a:rPr lang="en-GB" sz="2200" dirty="0"/>
              <a:t>.</a:t>
            </a:r>
          </a:p>
          <a:p>
            <a:pPr marL="358775" indent="0">
              <a:buNone/>
            </a:pPr>
            <a:endParaRPr lang="es-ES" sz="2200" dirty="0"/>
          </a:p>
          <a:p>
            <a:r>
              <a:rPr lang="en-GB" sz="2200" b="1" i="1" dirty="0" err="1">
                <a:solidFill>
                  <a:srgbClr val="0070C0"/>
                </a:solidFill>
              </a:rPr>
              <a:t>Ciclo</a:t>
            </a:r>
            <a:r>
              <a:rPr lang="en-GB" sz="2200" b="1" i="1" dirty="0">
                <a:solidFill>
                  <a:srgbClr val="0070C0"/>
                </a:solidFill>
              </a:rPr>
              <a:t> i+2</a:t>
            </a:r>
            <a:r>
              <a:rPr lang="en-GB" sz="2200" b="1" dirty="0">
                <a:solidFill>
                  <a:srgbClr val="0070C0"/>
                </a:solidFill>
              </a:rPr>
              <a:t>: </a:t>
            </a:r>
            <a:r>
              <a:rPr lang="pt-BR" sz="2200" dirty="0"/>
              <a:t>Os dados lidos são obtidos a partir da DCCM e fornecidos ao núcleo</a:t>
            </a:r>
            <a:r>
              <a:rPr lang="pt-PT" sz="2200" dirty="0"/>
              <a:t>.</a:t>
            </a:r>
          </a:p>
          <a:p>
            <a:endParaRPr lang="es-ES" sz="2200" dirty="0"/>
          </a:p>
          <a:p>
            <a:r>
              <a:rPr lang="en-GB" sz="2200" b="1" i="1" dirty="0" err="1">
                <a:solidFill>
                  <a:srgbClr val="0070C0"/>
                </a:solidFill>
              </a:rPr>
              <a:t>Ciclo</a:t>
            </a:r>
            <a:r>
              <a:rPr lang="en-GB" sz="2200" b="1" i="1" dirty="0">
                <a:solidFill>
                  <a:srgbClr val="0070C0"/>
                </a:solidFill>
              </a:rPr>
              <a:t> i+8</a:t>
            </a:r>
            <a:r>
              <a:rPr lang="en-GB" sz="2200" b="1" dirty="0">
                <a:solidFill>
                  <a:srgbClr val="0070C0"/>
                </a:solidFill>
              </a:rPr>
              <a:t>: </a:t>
            </a:r>
            <a:r>
              <a:rPr lang="pt-BR" sz="2200" dirty="0"/>
              <a:t>Depois de adicionar 1 (o imediato) ao valor de leitura (0x00000009 + 1 = 0x0000000A) e atravessar o Store Buffer, como explicado no Laboratório 13, os dados e o endereço são fornecidos ao DCCM e a escrita do banco correcto é ativada</a:t>
            </a:r>
            <a:r>
              <a:rPr lang="en-GB" sz="2200" dirty="0"/>
              <a:t>.</a:t>
            </a:r>
            <a:endParaRPr lang="es-ES" sz="2200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en-US" sz="4400" b="1" dirty="0" err="1"/>
              <a:t>Acesso</a:t>
            </a:r>
            <a:r>
              <a:rPr lang="en-US" sz="4400" b="1" dirty="0"/>
              <a:t> à ICCM - </a:t>
            </a:r>
            <a:r>
              <a:rPr lang="en-US" sz="4400" b="1" dirty="0" err="1"/>
              <a:t>Exemplo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25597672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0" y="870857"/>
            <a:ext cx="12141155" cy="53448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err="1">
                <a:solidFill>
                  <a:srgbClr val="0070C0"/>
                </a:solidFill>
              </a:rPr>
              <a:t>Medidas</a:t>
            </a:r>
            <a:r>
              <a:rPr lang="en-GB" b="1" dirty="0">
                <a:solidFill>
                  <a:srgbClr val="0070C0"/>
                </a:solidFill>
              </a:rPr>
              <a:t> de </a:t>
            </a:r>
            <a:r>
              <a:rPr lang="en-GB" b="1" dirty="0" err="1">
                <a:solidFill>
                  <a:srgbClr val="0070C0"/>
                </a:solidFill>
              </a:rPr>
              <a:t>Desempenho</a:t>
            </a:r>
            <a:r>
              <a:rPr lang="en-GB" b="1" dirty="0">
                <a:solidFill>
                  <a:srgbClr val="0070C0"/>
                </a:solidFill>
              </a:rPr>
              <a:t> (Benchmarks):</a:t>
            </a:r>
          </a:p>
          <a:p>
            <a:pPr lvl="1"/>
            <a:r>
              <a:rPr lang="pt-BR" dirty="0"/>
              <a:t>Executar um conjunto de programas no processador</a:t>
            </a:r>
            <a:endParaRPr lang="en-GB" dirty="0"/>
          </a:p>
          <a:p>
            <a:pPr lvl="1"/>
            <a:r>
              <a:rPr lang="en-GB" dirty="0" err="1"/>
              <a:t>Comparar</a:t>
            </a:r>
            <a:r>
              <a:rPr lang="en-GB" dirty="0"/>
              <a:t> </a:t>
            </a:r>
            <a:r>
              <a:rPr lang="en-GB" dirty="0" err="1"/>
              <a:t>processadores</a:t>
            </a:r>
            <a:endParaRPr lang="en-GB" dirty="0"/>
          </a:p>
          <a:p>
            <a:r>
              <a:rPr lang="en-GB" b="1" dirty="0" err="1">
                <a:solidFill>
                  <a:srgbClr val="0070C0"/>
                </a:solidFill>
              </a:rPr>
              <a:t>Dois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indicadores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comuns</a:t>
            </a:r>
            <a:r>
              <a:rPr lang="en-GB" b="1" dirty="0">
                <a:solidFill>
                  <a:srgbClr val="0070C0"/>
                </a:solidFill>
              </a:rPr>
              <a:t>: </a:t>
            </a:r>
          </a:p>
          <a:p>
            <a:pPr lvl="1"/>
            <a:r>
              <a:rPr lang="en-GB" dirty="0"/>
              <a:t>CoreMark</a:t>
            </a:r>
          </a:p>
          <a:p>
            <a:pPr lvl="1"/>
            <a:r>
              <a:rPr lang="en-GB" dirty="0"/>
              <a:t>Dhrystone</a:t>
            </a:r>
          </a:p>
          <a:p>
            <a:r>
              <a:rPr lang="en-GB" dirty="0"/>
              <a:t>Benchmarks </a:t>
            </a:r>
            <a:r>
              <a:rPr lang="en-GB" dirty="0" err="1"/>
              <a:t>usam</a:t>
            </a:r>
            <a:r>
              <a:rPr lang="en-GB" dirty="0"/>
              <a:t> </a:t>
            </a:r>
            <a:r>
              <a:rPr lang="en-GB" b="1" dirty="0" err="1">
                <a:solidFill>
                  <a:srgbClr val="0070C0"/>
                </a:solidFill>
              </a:rPr>
              <a:t>contadores</a:t>
            </a:r>
            <a:r>
              <a:rPr lang="en-GB" b="1" dirty="0">
                <a:solidFill>
                  <a:srgbClr val="0070C0"/>
                </a:solidFill>
              </a:rPr>
              <a:t> hardware </a:t>
            </a:r>
            <a:r>
              <a:rPr lang="en-GB" dirty="0"/>
              <a:t>(HW Counters) </a:t>
            </a:r>
            <a:r>
              <a:rPr lang="pt-BR" dirty="0"/>
              <a:t>para medir eventos (como o número de instruções, o número de ciclos)</a:t>
            </a:r>
            <a:r>
              <a:rPr lang="en-GB" dirty="0"/>
              <a:t>. </a:t>
            </a:r>
            <a:endParaRPr lang="es-ES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38460C9-504E-4C22-B338-5480DBF8B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pt-BR" b="1" dirty="0"/>
              <a:t>Benchmarking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59311876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Contadores</a:t>
            </a:r>
            <a:r>
              <a:rPr lang="en-US" b="1" dirty="0"/>
              <a:t> hardware no RISC-V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957944"/>
            <a:ext cx="11677320" cy="1240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t-BR" dirty="0"/>
              <a:t>Registos para fins especiais para registar o desempenho e outros parâmetros</a:t>
            </a:r>
            <a:r>
              <a:rPr lang="en-GB" dirty="0"/>
              <a:t> (</a:t>
            </a:r>
            <a:r>
              <a:rPr lang="en-GB" dirty="0" err="1"/>
              <a:t>apresentado</a:t>
            </a:r>
            <a:r>
              <a:rPr lang="en-GB" dirty="0"/>
              <a:t>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dirty="0" err="1"/>
              <a:t>baixo</a:t>
            </a:r>
            <a:r>
              <a:rPr lang="en-GB" dirty="0"/>
              <a:t>). </a:t>
            </a:r>
          </a:p>
          <a:p>
            <a:pPr lvl="0"/>
            <a:endParaRPr lang="en-GB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02" y="1923222"/>
            <a:ext cx="11902981" cy="39849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2D5700-1C4D-4298-8BBF-3AF9432D9F5A}"/>
              </a:ext>
            </a:extLst>
          </p:cNvPr>
          <p:cNvSpPr txBox="1"/>
          <p:nvPr/>
        </p:nvSpPr>
        <p:spPr>
          <a:xfrm>
            <a:off x="184244" y="5918610"/>
            <a:ext cx="1190298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Tabela 7-2 do Manual de Referência do Programador SweRV EH1</a:t>
            </a:r>
            <a:r>
              <a:rPr lang="en-US" sz="13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US" sz="1300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https://github.com/chipsalliance/Cores-SweRV/blob/master/docs/RISC-V_SweRV_EH1_PRM.pdf</a:t>
            </a:r>
            <a:endParaRPr lang="en-US" sz="1300" dirty="0">
              <a:solidFill>
                <a:srgbClr val="0563C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241185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b="1" dirty="0"/>
              <a:t>Como Usar e Inicializar Contadores de Hardware</a:t>
            </a:r>
            <a:endParaRPr lang="en-US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957944"/>
            <a:ext cx="11677320" cy="1240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500" b="1" dirty="0" err="1"/>
              <a:t>Incluir</a:t>
            </a:r>
            <a:r>
              <a:rPr lang="en-GB" sz="2500" b="1" dirty="0"/>
              <a:t> o PSP (Platform Support Package) da Western Digital:</a:t>
            </a:r>
          </a:p>
          <a:p>
            <a:pPr lvl="1"/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#include &lt;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psp_api.h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lvl="0"/>
            <a:r>
              <a:rPr lang="en-GB" sz="2500" b="1" dirty="0" err="1"/>
              <a:t>ativar</a:t>
            </a:r>
            <a:r>
              <a:rPr lang="en-GB" sz="2500" b="1" dirty="0"/>
              <a:t> </a:t>
            </a:r>
            <a:r>
              <a:rPr lang="en-GB" sz="2500" b="1" dirty="0" err="1"/>
              <a:t>contadores</a:t>
            </a:r>
            <a:r>
              <a:rPr lang="en-GB" sz="2500" b="1" dirty="0"/>
              <a:t>: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pspEnableAllPerformanceMonitor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(1);</a:t>
            </a:r>
          </a:p>
          <a:p>
            <a:r>
              <a:rPr lang="pt-BR" sz="2500" b="1" dirty="0"/>
              <a:t>Definir contadores para medir várias métricas </a:t>
            </a:r>
            <a:r>
              <a:rPr lang="en-GB" sz="2500" b="1" dirty="0"/>
              <a:t>: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(D_PSP_COUNTER0, E_CYCLES_CLOCKS_ACTIVE);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(D_PSP_COUNTER1, E_INSTR_COMMITTED_ALL);</a:t>
            </a:r>
            <a:endParaRPr lang="en-GB" sz="2400" dirty="0"/>
          </a:p>
          <a:p>
            <a:r>
              <a:rPr lang="en-GB" sz="2500" b="1" dirty="0" err="1"/>
              <a:t>Ler</a:t>
            </a:r>
            <a:r>
              <a:rPr lang="en-GB" sz="2500" b="1" dirty="0"/>
              <a:t> </a:t>
            </a:r>
            <a:r>
              <a:rPr lang="en-GB" sz="2500" b="1" dirty="0" err="1"/>
              <a:t>métricas</a:t>
            </a:r>
            <a:r>
              <a:rPr lang="en-GB" sz="2500" b="1" dirty="0"/>
              <a:t>: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(D_PSP_COUNTER0);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(D_PSP_COUNTER1);</a:t>
            </a:r>
            <a:endParaRPr lang="en-GB" sz="2400" dirty="0"/>
          </a:p>
          <a:p>
            <a:r>
              <a:rPr lang="en-GB" sz="2500" b="1" dirty="0" err="1"/>
              <a:t>Impressão</a:t>
            </a:r>
            <a:r>
              <a:rPr lang="en-GB" sz="2500" b="1" dirty="0"/>
              <a:t> de </a:t>
            </a:r>
            <a:r>
              <a:rPr lang="en-GB" sz="2500" b="1" dirty="0" err="1"/>
              <a:t>métricas</a:t>
            </a:r>
            <a:r>
              <a:rPr lang="en-GB" sz="2500" b="1" dirty="0"/>
              <a:t>: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("Cycles = %d",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cyc_beg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("Instructions = %d",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instr_beg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48327255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pt-BR" sz="4000" b="1" dirty="0"/>
              <a:t>Programa de Exemplo com Contadores em Hardware</a:t>
            </a:r>
            <a:endParaRPr lang="en-US" sz="4000" b="1" dirty="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848608"/>
            <a:ext cx="11677320" cy="572612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Inclui ficheiros header do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bsp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(board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support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package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 - ver ficheiros </a:t>
            </a:r>
            <a:r>
              <a:rPr lang="pt-BR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</a:t>
            </a:r>
            <a:r>
              <a:rPr lang="pt-BR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20</a:t>
            </a:r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#include &lt;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psp_api.h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int main(void) {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int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cyc_beg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instr_beg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uartInit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pspEnableAllPerformanceMonitor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(1);                         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ativar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contadores</a:t>
            </a:r>
            <a:endParaRPr lang="en-GB" sz="18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(D_PSP_COUNTER0, E_CYCLES_CLOCKS_ACTIVE); 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atribuir</a:t>
            </a:r>
            <a:endParaRPr lang="en-GB" sz="18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pspPerformanceCounterSet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(D_PSP_COUNTER1, E_INSTR_COMMITTED_ALL);  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contadores</a:t>
            </a:r>
            <a:endParaRPr lang="en-GB" sz="18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cyc_beg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(D_PSP_COUNTER0);          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ler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contadores</a:t>
            </a:r>
            <a:endParaRPr lang="en-GB" sz="18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instr_beg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(D_PSP_COUNTER1);</a:t>
            </a: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Test_Assembly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(D_PSP_COUNTER0);          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ler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contadores</a:t>
            </a:r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pspPerformanceCounterGet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(D_PSP_COUNTER1);</a:t>
            </a:r>
          </a:p>
          <a:p>
            <a:pPr marL="0" lvl="0" indent="0">
              <a:spcBef>
                <a:spcPts val="0"/>
              </a:spcBef>
              <a:buNone/>
            </a:pPr>
            <a:endParaRPr lang="en-GB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Ciclos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%d",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cyc_end-cyc_beg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);                 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imprimir</a:t>
            </a:r>
            <a:r>
              <a:rPr lang="en-GB" sz="18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valores</a:t>
            </a:r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printfNexys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Instruções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%d", </a:t>
            </a:r>
            <a:r>
              <a:rPr lang="en-GB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instr_end-instr_beg</a:t>
            </a: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98304583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0" y="1109395"/>
            <a:ext cx="12141155" cy="53448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err="1">
                <a:solidFill>
                  <a:srgbClr val="0070C0"/>
                </a:solidFill>
              </a:rPr>
              <a:t>Métricas</a:t>
            </a:r>
            <a:r>
              <a:rPr lang="en-GB" b="1" dirty="0">
                <a:solidFill>
                  <a:srgbClr val="0070C0"/>
                </a:solidFill>
              </a:rPr>
              <a:t> CoreMark</a:t>
            </a:r>
          </a:p>
          <a:p>
            <a:pPr lvl="1"/>
            <a:r>
              <a:rPr lang="pt-BR" dirty="0"/>
              <a:t>O CoreMark executa várias iterações de um ciclo</a:t>
            </a:r>
            <a:r>
              <a:rPr lang="en-GB" dirty="0"/>
              <a:t>.</a:t>
            </a:r>
          </a:p>
          <a:p>
            <a:pPr lvl="1"/>
            <a:r>
              <a:rPr lang="en-GB" b="1" dirty="0"/>
              <a:t>CoreMark Score (CM):</a:t>
            </a:r>
            <a:r>
              <a:rPr lang="en-GB" dirty="0"/>
              <a:t> </a:t>
            </a:r>
            <a:r>
              <a:rPr lang="pt-BR" dirty="0"/>
              <a:t>O número de iterações que completa por segundo (ou seja, as iterações/segundo)</a:t>
            </a:r>
            <a:r>
              <a:rPr lang="en-GB" dirty="0"/>
              <a:t>.</a:t>
            </a:r>
          </a:p>
          <a:p>
            <a:pPr lvl="1"/>
            <a:r>
              <a:rPr lang="en-GB" b="1" dirty="0"/>
              <a:t>CM/MHz: </a:t>
            </a:r>
            <a:r>
              <a:rPr lang="pt-BR" dirty="0"/>
              <a:t>CM dividido pela frequência do relógio em MHz (também designado por Iterat/Sec/MHz ou iterações/segundo/MHz</a:t>
            </a:r>
            <a:r>
              <a:rPr lang="en-GB" dirty="0"/>
              <a:t>).</a:t>
            </a:r>
          </a:p>
          <a:p>
            <a:r>
              <a:rPr lang="en-GB" dirty="0" err="1"/>
              <a:t>Recordar</a:t>
            </a:r>
            <a:r>
              <a:rPr lang="en-GB" dirty="0"/>
              <a:t>: </a:t>
            </a:r>
            <a:r>
              <a:rPr lang="en-GB" b="1" dirty="0">
                <a:solidFill>
                  <a:srgbClr val="0070C0"/>
                </a:solidFill>
              </a:rPr>
              <a:t>IPC ideal </a:t>
            </a:r>
            <a:r>
              <a:rPr lang="en-GB" dirty="0"/>
              <a:t>(</a:t>
            </a:r>
            <a:r>
              <a:rPr lang="en-GB" dirty="0" err="1"/>
              <a:t>instruções</a:t>
            </a:r>
            <a:r>
              <a:rPr lang="en-GB" dirty="0"/>
              <a:t> </a:t>
            </a:r>
            <a:r>
              <a:rPr lang="en-GB" dirty="0" err="1"/>
              <a:t>por</a:t>
            </a:r>
            <a:r>
              <a:rPr lang="en-GB" dirty="0"/>
              <a:t> </a:t>
            </a:r>
            <a:r>
              <a:rPr lang="en-GB" dirty="0" err="1"/>
              <a:t>ciclo</a:t>
            </a:r>
            <a:r>
              <a:rPr lang="en-GB" dirty="0"/>
              <a:t>)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dirty="0"/>
              <a:t>é </a:t>
            </a:r>
            <a:r>
              <a:rPr lang="en-GB" b="1" dirty="0">
                <a:solidFill>
                  <a:srgbClr val="0070C0"/>
                </a:solidFill>
              </a:rPr>
              <a:t>2</a:t>
            </a:r>
            <a:r>
              <a:rPr lang="en-GB" dirty="0"/>
              <a:t> para o </a:t>
            </a:r>
            <a:r>
              <a:rPr lang="en-GB" dirty="0" err="1"/>
              <a:t>SweRV</a:t>
            </a:r>
            <a:r>
              <a:rPr lang="en-GB" dirty="0"/>
              <a:t> EH1 </a:t>
            </a:r>
            <a:r>
              <a:rPr lang="en-GB" dirty="0" err="1"/>
              <a:t>porque</a:t>
            </a:r>
            <a:r>
              <a:rPr lang="en-GB" dirty="0"/>
              <a:t> é um super</a:t>
            </a:r>
            <a:r>
              <a:rPr lang="pt-PT" dirty="0"/>
              <a:t>-</a:t>
            </a:r>
            <a:r>
              <a:rPr lang="en-GB" dirty="0" err="1"/>
              <a:t>escalar</a:t>
            </a:r>
            <a:r>
              <a:rPr lang="en-GB" dirty="0"/>
              <a:t> com 2-vias.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38460C9-504E-4C22-B338-5480DBF8B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en-US" b="1" dirty="0" err="1"/>
              <a:t>Métricas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28368834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5BE4B27-7A8F-485F-BED0-AF54E0AA9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875692"/>
              </p:ext>
            </p:extLst>
          </p:nvPr>
        </p:nvGraphicFramePr>
        <p:xfrm>
          <a:off x="359484" y="1230654"/>
          <a:ext cx="11473032" cy="50292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551797">
                  <a:extLst>
                    <a:ext uri="{9D8B030D-6E8A-4147-A177-3AD203B41FA5}">
                      <a16:colId xmlns:a16="http://schemas.microsoft.com/office/drawing/2014/main" val="2366973542"/>
                    </a:ext>
                  </a:extLst>
                </a:gridCol>
                <a:gridCol w="2531652">
                  <a:extLst>
                    <a:ext uri="{9D8B030D-6E8A-4147-A177-3AD203B41FA5}">
                      <a16:colId xmlns:a16="http://schemas.microsoft.com/office/drawing/2014/main" val="1809653310"/>
                    </a:ext>
                  </a:extLst>
                </a:gridCol>
                <a:gridCol w="2415092">
                  <a:extLst>
                    <a:ext uri="{9D8B030D-6E8A-4147-A177-3AD203B41FA5}">
                      <a16:colId xmlns:a16="http://schemas.microsoft.com/office/drawing/2014/main" val="149000232"/>
                    </a:ext>
                  </a:extLst>
                </a:gridCol>
                <a:gridCol w="2974491">
                  <a:extLst>
                    <a:ext uri="{9D8B030D-6E8A-4147-A177-3AD203B41FA5}">
                      <a16:colId xmlns:a16="http://schemas.microsoft.com/office/drawing/2014/main" val="2016668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Compilador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dirty="0" err="1"/>
                        <a:t>depuração</a:t>
                      </a:r>
                      <a:r>
                        <a:rPr lang="en-US" sz="2400" dirty="0"/>
                        <a:t> </a:t>
                      </a:r>
                    </a:p>
                    <a:p>
                      <a:r>
                        <a:rPr lang="en-US" sz="2400" dirty="0"/>
                        <a:t>Memoria Externa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Compilador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dirty="0" err="1"/>
                        <a:t>depuração</a:t>
                      </a:r>
                      <a:endParaRPr lang="en-US" sz="2400" dirty="0"/>
                    </a:p>
                    <a:p>
                      <a:r>
                        <a:rPr lang="en-US" sz="2400" dirty="0"/>
                        <a:t>DCCM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Compilador</a:t>
                      </a:r>
                      <a:r>
                        <a:rPr lang="en-US" sz="2400" dirty="0"/>
                        <a:t> = DCCM </a:t>
                      </a:r>
                      <a:r>
                        <a:rPr lang="en-US" sz="2400" dirty="0" err="1"/>
                        <a:t>optimizada</a:t>
                      </a:r>
                      <a:endParaRPr lang="en-US" sz="2400" dirty="0"/>
                    </a:p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76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CM/MHz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1.88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3.47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07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# </a:t>
                      </a:r>
                      <a:r>
                        <a:rPr lang="en-US" sz="2400" b="1" dirty="0" err="1"/>
                        <a:t>Instruções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~0.5 </a:t>
                      </a:r>
                      <a:r>
                        <a:rPr lang="en-US" sz="2400" dirty="0" err="1"/>
                        <a:t>milhões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~0.5 </a:t>
                      </a:r>
                      <a:r>
                        <a:rPr lang="en-US" sz="2400" dirty="0" err="1"/>
                        <a:t>milhões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0.309 </a:t>
                      </a:r>
                      <a:r>
                        <a:rPr lang="en-US" sz="2400" dirty="0" err="1"/>
                        <a:t>milhões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286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# </a:t>
                      </a:r>
                      <a:r>
                        <a:rPr lang="en-US" sz="2400" b="1" dirty="0" err="1"/>
                        <a:t>Ciclos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~2 </a:t>
                      </a:r>
                      <a:r>
                        <a:rPr lang="en-US" sz="2400" dirty="0" err="1"/>
                        <a:t>milhões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~0.5 </a:t>
                      </a:r>
                      <a:r>
                        <a:rPr lang="en-US" sz="2400" dirty="0" err="1"/>
                        <a:t>milhões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0.288 </a:t>
                      </a:r>
                      <a:r>
                        <a:rPr lang="en-US" sz="2400" dirty="0" err="1"/>
                        <a:t>milhões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25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/>
                        <a:t>IPC (</a:t>
                      </a:r>
                      <a:r>
                        <a:rPr lang="en-US" sz="2400" b="1" dirty="0" err="1"/>
                        <a:t>instruções</a:t>
                      </a:r>
                      <a:r>
                        <a:rPr lang="en-US" sz="2400" b="1" dirty="0"/>
                        <a:t>/</a:t>
                      </a:r>
                      <a:r>
                        <a:rPr lang="en-US" sz="2400" b="1" dirty="0" err="1"/>
                        <a:t>ciclos</a:t>
                      </a:r>
                      <a:r>
                        <a:rPr lang="en-US" sz="2400" b="1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~1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831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400" b="1" dirty="0"/>
                        <a:t>Transacções do Barramento de Dados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~133,000</a:t>
                      </a:r>
                    </a:p>
                    <a:p>
                      <a:r>
                        <a:rPr lang="en-US" sz="2400" dirty="0"/>
                        <a:t>(</a:t>
                      </a:r>
                      <a:r>
                        <a:rPr lang="pt-BR" sz="2400" dirty="0"/>
                        <a:t>todos vão para a memória externa</a:t>
                      </a:r>
                      <a:r>
                        <a:rPr lang="en-US" sz="2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 </a:t>
                      </a:r>
                    </a:p>
                    <a:p>
                      <a:r>
                        <a:rPr lang="en-US" sz="2400" dirty="0"/>
                        <a:t>(</a:t>
                      </a:r>
                      <a:r>
                        <a:rPr lang="en-US" sz="2400" dirty="0" err="1"/>
                        <a:t>devido</a:t>
                      </a:r>
                      <a:r>
                        <a:rPr lang="en-US" sz="2400" dirty="0"/>
                        <a:t> a DCCM)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</a:p>
                    <a:p>
                      <a:r>
                        <a:rPr lang="en-US" sz="2400" dirty="0"/>
                        <a:t>(</a:t>
                      </a:r>
                      <a:r>
                        <a:rPr lang="en-US" sz="2400" dirty="0" err="1"/>
                        <a:t>devido</a:t>
                      </a:r>
                      <a:r>
                        <a:rPr lang="en-US" sz="2400" dirty="0"/>
                        <a:t> a DCCM)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19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400" b="1" dirty="0"/>
                        <a:t>Transacções do Barramento de Instruções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392 </a:t>
                      </a:r>
                    </a:p>
                    <a:p>
                      <a:r>
                        <a:rPr lang="en-US" sz="2400" dirty="0"/>
                        <a:t>(</a:t>
                      </a:r>
                      <a:r>
                        <a:rPr lang="en-US" sz="2400" dirty="0" err="1"/>
                        <a:t>devido</a:t>
                      </a:r>
                      <a:r>
                        <a:rPr lang="en-US" sz="2400" dirty="0"/>
                        <a:t> a I$)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392 </a:t>
                      </a:r>
                    </a:p>
                    <a:p>
                      <a:r>
                        <a:rPr lang="en-US" sz="2400" dirty="0"/>
                        <a:t>(</a:t>
                      </a:r>
                      <a:r>
                        <a:rPr lang="en-US" sz="2400" dirty="0" err="1"/>
                        <a:t>devido</a:t>
                      </a:r>
                      <a:r>
                        <a:rPr lang="en-US" sz="2400" dirty="0"/>
                        <a:t> a I$)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392</a:t>
                      </a:r>
                    </a:p>
                    <a:p>
                      <a:r>
                        <a:rPr lang="en-US" sz="2400" dirty="0"/>
                        <a:t>(</a:t>
                      </a:r>
                      <a:r>
                        <a:rPr lang="en-US" sz="2400" dirty="0" err="1"/>
                        <a:t>devido</a:t>
                      </a:r>
                      <a:r>
                        <a:rPr lang="en-US" sz="2400" dirty="0"/>
                        <a:t> a I$)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42920"/>
                  </a:ext>
                </a:extLst>
              </a:tr>
            </a:tbl>
          </a:graphicData>
        </a:graphic>
      </p:graphicFrame>
      <p:sp>
        <p:nvSpPr>
          <p:cNvPr id="13" name="Title 3">
            <a:extLst>
              <a:ext uri="{FF2B5EF4-FFF2-40B4-BE49-F238E27FC236}">
                <a16:creationId xmlns:a16="http://schemas.microsoft.com/office/drawing/2014/main" id="{8B1FDFFA-858D-4832-A7EA-24EE11FF2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28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sz="4300" b="1" dirty="0"/>
              <a:t>RVfpga Lab 20: CoreMark Sob </a:t>
            </a:r>
            <a:r>
              <a:rPr lang="en-US" sz="4300" b="1" dirty="0" err="1"/>
              <a:t>Várias</a:t>
            </a:r>
            <a:r>
              <a:rPr lang="en-US" sz="4300" b="1" dirty="0"/>
              <a:t> </a:t>
            </a:r>
            <a:r>
              <a:rPr lang="en-US" sz="4300" b="1" dirty="0" err="1"/>
              <a:t>Condições</a:t>
            </a:r>
            <a:endParaRPr lang="en-US" sz="4300" b="1" dirty="0"/>
          </a:p>
        </p:txBody>
      </p:sp>
    </p:spTree>
    <p:extLst>
      <p:ext uri="{BB962C8B-B14F-4D97-AF65-F5344CB8AC3E}">
        <p14:creationId xmlns:p14="http://schemas.microsoft.com/office/powerpoint/2010/main" val="217212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Labs</a:t>
            </a:r>
            <a:r>
              <a:rPr lang="pt-BR" b="1" dirty="0"/>
              <a:t> 1-4: Programação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pt-BR" sz="5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pt-BR" sz="2400" b="1" dirty="0">
                <a:solidFill>
                  <a:sysClr val="windowText" lastClr="000000"/>
                </a:solidFill>
              </a:rPr>
              <a:t>1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Programação em C: 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Escrever um programa em C no 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 execute-o / depure-o no 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RVfpgaNexys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RVfpgaSim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Whisper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Introduz também os pacotes de suporte de placa e de suporte de plataforma (BSP e PSP) da Western Digital para operações de suporte, como a impressão no terminal.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2: Linguagem Assembly RISC-V : 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Escrever um programa em Assembly RISC-V no 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 executá-lo/depurá-lo no 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RVfpgaNexys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 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RVfpgaSim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 </a:t>
            </a:r>
            <a:r>
              <a:rPr kumimoji="0" lang="pt-BR" sz="240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Whisper</a:t>
            </a:r>
            <a:r>
              <a:rPr lang="pt-BR" sz="2400" dirty="0">
                <a:solidFill>
                  <a:sysClr val="windowText" lastClr="000000"/>
                </a:solidFill>
              </a:rPr>
              <a:t>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3: Chamadas a Funções: 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Introdução às chamadas de função, às bibliotecas C e à convenção de chamadas do RISC-V.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4: Processamento de Imagem: C &amp; Assembly: </a:t>
            </a:r>
            <a:r>
              <a:rPr lang="pt-BR" sz="2400" dirty="0"/>
              <a:t>Incorporar código Assembly com código C.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8986264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20: </a:t>
            </a:r>
            <a:r>
              <a:rPr lang="en-US" b="1" dirty="0" err="1"/>
              <a:t>Tarefas</a:t>
            </a:r>
            <a:r>
              <a:rPr lang="en-US" b="1" dirty="0"/>
              <a:t> e </a:t>
            </a:r>
            <a:r>
              <a:rPr lang="en-US" b="1" dirty="0" err="1"/>
              <a:t>Exercícios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883404"/>
            <a:ext cx="11468213" cy="54089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Usando as instruções fornecidas no </a:t>
            </a:r>
            <a:r>
              <a:rPr lang="pt-BR" sz="2000" dirty="0" err="1"/>
              <a:t>Lab</a:t>
            </a:r>
            <a:r>
              <a:rPr lang="pt-BR" sz="2000" dirty="0"/>
              <a:t> 1, implemente um novo sistema RVfpga que inclua uma ICCM de 64 KiB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Simular uma leitura não alinhada para a DCCM e analisar o modo como esta é tratada no interior da DCCM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Simular um conflito de banco DCCM modificando o programa da Figura 4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Modifique o ficheiro platformio.ini para utilizar a DCCM para armazenar a maioria dos dados e a ICCM para armazenar as instruções. Execute o teste de referência </a:t>
            </a:r>
            <a:r>
              <a:rPr lang="pt-BR" sz="2000" i="1" dirty="0"/>
              <a:t>CoreMark</a:t>
            </a:r>
            <a:r>
              <a:rPr lang="pt-BR" sz="2000" dirty="0"/>
              <a:t> e compare os resultados com os obtidos nesta secção</a:t>
            </a:r>
            <a:r>
              <a:rPr lang="en-US" sz="2000" dirty="0"/>
              <a:t>.</a:t>
            </a:r>
          </a:p>
          <a:p>
            <a:r>
              <a:rPr lang="en-US" sz="2000" b="1" dirty="0"/>
              <a:t>TAREFA</a:t>
            </a:r>
            <a:r>
              <a:rPr lang="en-US" sz="2000" dirty="0"/>
              <a:t>: </a:t>
            </a:r>
            <a:r>
              <a:rPr lang="pt-BR" sz="2000" dirty="0"/>
              <a:t>Modificar a optimização de compilação para -O3 e explicar os resultados</a:t>
            </a:r>
            <a:r>
              <a:rPr lang="en-US" sz="2000" dirty="0"/>
              <a:t>.</a:t>
            </a:r>
          </a:p>
          <a:p>
            <a:r>
              <a:rPr lang="pt-BR" sz="2000" b="1" dirty="0"/>
              <a:t>Exercício</a:t>
            </a:r>
            <a:r>
              <a:rPr lang="en-US" sz="2000" b="1" dirty="0"/>
              <a:t> 1</a:t>
            </a:r>
            <a:r>
              <a:rPr lang="en-US" sz="2000" dirty="0"/>
              <a:t>) </a:t>
            </a:r>
            <a:r>
              <a:rPr lang="pt-BR" sz="2000" dirty="0"/>
              <a:t>Faça a mesma análise que foi feita para o </a:t>
            </a:r>
            <a:r>
              <a:rPr lang="pt-BR" sz="2000" i="1" dirty="0"/>
              <a:t>CoreMark</a:t>
            </a:r>
            <a:r>
              <a:rPr lang="pt-BR" sz="2000" dirty="0"/>
              <a:t>, mas desta vez usando o benchmark </a:t>
            </a:r>
            <a:r>
              <a:rPr lang="pt-BR" sz="2000" i="1" dirty="0"/>
              <a:t>Dhrystone</a:t>
            </a:r>
            <a:r>
              <a:rPr lang="en-US" sz="2000" dirty="0"/>
              <a:t>.</a:t>
            </a:r>
          </a:p>
          <a:p>
            <a:r>
              <a:rPr lang="en-US" sz="2000" b="1" dirty="0" err="1"/>
              <a:t>Exercício</a:t>
            </a:r>
            <a:r>
              <a:rPr lang="en-US" sz="2000" b="1" dirty="0"/>
              <a:t> 2</a:t>
            </a:r>
            <a:r>
              <a:rPr lang="en-US" sz="2000" dirty="0"/>
              <a:t>) </a:t>
            </a:r>
            <a:r>
              <a:rPr lang="pt-BR" sz="2000" dirty="0"/>
              <a:t>Faça a mesma análise que foi efectuada para o </a:t>
            </a:r>
            <a:r>
              <a:rPr lang="pt-BR" sz="2000" i="1" dirty="0"/>
              <a:t>CoreMark</a:t>
            </a:r>
            <a:r>
              <a:rPr lang="pt-BR" sz="2000" dirty="0"/>
              <a:t>, mas desta vez para a aplicação </a:t>
            </a:r>
            <a:r>
              <a:rPr lang="pt-BR" sz="2000" i="1" dirty="0"/>
              <a:t>ImageProcessing</a:t>
            </a:r>
            <a:r>
              <a:rPr lang="pt-BR" sz="2000" dirty="0"/>
              <a:t> do Laboratório 4</a:t>
            </a:r>
            <a:r>
              <a:rPr lang="en-US" sz="2000" dirty="0"/>
              <a:t>.</a:t>
            </a:r>
          </a:p>
          <a:p>
            <a:r>
              <a:rPr lang="en-US" sz="2000" b="1" dirty="0" err="1"/>
              <a:t>Exercício</a:t>
            </a:r>
            <a:r>
              <a:rPr lang="en-US" sz="2000" b="1" dirty="0"/>
              <a:t> 3</a:t>
            </a:r>
            <a:r>
              <a:rPr lang="en-US" sz="2000" dirty="0"/>
              <a:t>) </a:t>
            </a:r>
            <a:r>
              <a:rPr lang="pt-BR" sz="2000" dirty="0"/>
              <a:t>ativar/desativar várias funcionalidades principais. Compare os resultados de desempenho. Execute os três programas (</a:t>
            </a:r>
            <a:r>
              <a:rPr lang="pt-BR" sz="2000" i="1" dirty="0"/>
              <a:t>CoreMark</a:t>
            </a:r>
            <a:r>
              <a:rPr lang="pt-BR" sz="2000" dirty="0"/>
              <a:t>, </a:t>
            </a:r>
            <a:r>
              <a:rPr lang="pt-BR" sz="2000" i="1" dirty="0"/>
              <a:t>Dhrystone</a:t>
            </a:r>
            <a:r>
              <a:rPr lang="pt-BR" sz="2000" dirty="0"/>
              <a:t> e </a:t>
            </a:r>
            <a:r>
              <a:rPr lang="pt-BR" sz="2000" i="1" dirty="0"/>
              <a:t>ImageProcessing</a:t>
            </a:r>
            <a:r>
              <a:rPr lang="pt-BR" sz="2000" dirty="0"/>
              <a:t>) nestes sistemas RVfpga modificados na placa Nexys A7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3747131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Agradecimentos</a:t>
            </a:r>
            <a:endParaRPr lang="en-US" b="1" dirty="0"/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11823"/>
            <a:ext cx="6695289" cy="20460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06851"/>
            <a:ext cx="1803481" cy="225876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89806" y="2370983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27823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-68" dirty="0" err="1">
                <a:solidFill>
                  <a:schemeClr val="tx2"/>
                </a:solidFill>
              </a:rPr>
              <a:t>Patrocinadores</a:t>
            </a:r>
            <a:r>
              <a:rPr lang="en-US" sz="2800" b="1" spc="-68" dirty="0">
                <a:solidFill>
                  <a:schemeClr val="tx2"/>
                </a:solidFill>
              </a:rPr>
              <a:t> e </a:t>
            </a:r>
            <a:r>
              <a:rPr lang="en-US" sz="2800" b="1" spc="-68" dirty="0" err="1">
                <a:solidFill>
                  <a:schemeClr val="tx2"/>
                </a:solidFill>
              </a:rPr>
              <a:t>Apoiantes</a:t>
            </a:r>
            <a:endParaRPr lang="en-US" sz="2800" b="1" spc="-68" dirty="0">
              <a:solidFill>
                <a:schemeClr val="tx2"/>
              </a:solidFill>
            </a:endParaRP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3" y="928558"/>
            <a:ext cx="2133914" cy="12852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893142"/>
            <a:ext cx="19161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AUTORES</a:t>
            </a:r>
          </a:p>
          <a:p>
            <a:r>
              <a:rPr lang="es-ES" sz="1600" dirty="0"/>
              <a:t>Prof. Sarah Harris</a:t>
            </a:r>
          </a:p>
          <a:p>
            <a:r>
              <a:rPr lang="es-ES" sz="1600" dirty="0"/>
              <a:t>Prof. Daniel </a:t>
            </a:r>
            <a:r>
              <a:rPr lang="es-ES" sz="1600" dirty="0" err="1"/>
              <a:t>Chaver</a:t>
            </a:r>
            <a:endParaRPr lang="es-ES" sz="1600" dirty="0"/>
          </a:p>
          <a:p>
            <a:r>
              <a:rPr lang="es-ES" sz="1600" dirty="0" err="1"/>
              <a:t>Zubair</a:t>
            </a:r>
            <a:r>
              <a:rPr lang="es-ES" sz="1600" dirty="0"/>
              <a:t> </a:t>
            </a:r>
            <a:r>
              <a:rPr lang="es-ES" sz="1600" dirty="0" err="1"/>
              <a:t>Kakakhel</a:t>
            </a:r>
            <a:endParaRPr lang="es-ES" sz="1600" dirty="0"/>
          </a:p>
          <a:p>
            <a:r>
              <a:rPr lang="es-ES" sz="1600" dirty="0"/>
              <a:t>M. </a:t>
            </a:r>
            <a:r>
              <a:rPr lang="es-ES" sz="1600" dirty="0" err="1"/>
              <a:t>Hamza</a:t>
            </a:r>
            <a:r>
              <a:rPr lang="es-ES" sz="1600" dirty="0"/>
              <a:t> </a:t>
            </a:r>
            <a:r>
              <a:rPr lang="es-ES" sz="1600" dirty="0" err="1"/>
              <a:t>Liaqat</a:t>
            </a:r>
            <a:endParaRPr lang="es-ES" sz="1600" dirty="0"/>
          </a:p>
          <a:p>
            <a:endParaRPr lang="es-ES" sz="1600" dirty="0"/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49006" y="2338088"/>
            <a:ext cx="2133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/>
              <a:t>ORIENTADOR</a:t>
            </a:r>
            <a:endParaRPr lang="es-ES" sz="1600" b="1" dirty="0"/>
          </a:p>
          <a:p>
            <a:r>
              <a:rPr lang="es-ES" sz="1600" dirty="0"/>
              <a:t>Prof. David Patterson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17825" y="892468"/>
            <a:ext cx="19161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COLABORADORES</a:t>
            </a:r>
          </a:p>
          <a:p>
            <a:r>
              <a:rPr lang="es-ES" sz="1600" dirty="0"/>
              <a:t>Robert Owen</a:t>
            </a:r>
          </a:p>
          <a:p>
            <a:r>
              <a:rPr lang="es-ES" sz="1600" dirty="0" err="1"/>
              <a:t>Olof</a:t>
            </a:r>
            <a:r>
              <a:rPr lang="es-ES" sz="1600" dirty="0"/>
              <a:t> Kindgren</a:t>
            </a:r>
          </a:p>
          <a:p>
            <a:r>
              <a:rPr lang="es-ES" sz="1600" dirty="0"/>
              <a:t>Prof. Luis Piñuel</a:t>
            </a:r>
          </a:p>
          <a:p>
            <a:r>
              <a:rPr lang="es-ES" sz="1600" dirty="0"/>
              <a:t>Ivan Kravets</a:t>
            </a:r>
          </a:p>
          <a:p>
            <a:r>
              <a:rPr lang="es-ES" sz="1600" dirty="0"/>
              <a:t>Valerii Koval</a:t>
            </a:r>
          </a:p>
          <a:p>
            <a:r>
              <a:rPr lang="es-ES" sz="1600" dirty="0"/>
              <a:t>Ted Marena</a:t>
            </a:r>
          </a:p>
          <a:p>
            <a:r>
              <a:rPr lang="es-ES" sz="1600" dirty="0"/>
              <a:t>Prof. Roy </a:t>
            </a:r>
            <a:r>
              <a:rPr lang="es-ES" sz="1600" dirty="0" err="1"/>
              <a:t>Kravitz</a:t>
            </a:r>
            <a:endParaRPr lang="es-ES" sz="1600" dirty="0"/>
          </a:p>
          <a:p>
            <a:r>
              <a:rPr lang="es-ES" sz="1600" dirty="0"/>
              <a:t>Prof. </a:t>
            </a:r>
            <a:r>
              <a:rPr lang="es-ES" sz="1600" dirty="0" err="1"/>
              <a:t>Peng</a:t>
            </a:r>
            <a:r>
              <a:rPr lang="es-ES" sz="1600" dirty="0"/>
              <a:t> Liu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893539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s-ES" sz="1600" b="1" dirty="0"/>
              <a:t>ASSOCIADOS</a:t>
            </a:r>
          </a:p>
          <a:p>
            <a:r>
              <a:rPr lang="es-ES" sz="1600" dirty="0"/>
              <a:t>Prof. José Ignacio Gómez</a:t>
            </a:r>
          </a:p>
          <a:p>
            <a:r>
              <a:rPr lang="es-ES" sz="1600" dirty="0"/>
              <a:t>Prof. Christian </a:t>
            </a:r>
            <a:r>
              <a:rPr lang="es-ES" sz="1600" dirty="0" err="1"/>
              <a:t>Tenllado</a:t>
            </a:r>
            <a:endParaRPr lang="es-ES" sz="1600" dirty="0"/>
          </a:p>
          <a:p>
            <a:r>
              <a:rPr lang="es-ES" sz="1600" dirty="0"/>
              <a:t>Prof. Daniel León</a:t>
            </a:r>
          </a:p>
          <a:p>
            <a:r>
              <a:rPr lang="es-ES" sz="1600" dirty="0"/>
              <a:t>Prof. </a:t>
            </a:r>
            <a:r>
              <a:rPr lang="es-ES" sz="1600" dirty="0" err="1"/>
              <a:t>Katzalin</a:t>
            </a:r>
            <a:r>
              <a:rPr lang="es-ES" sz="1600" dirty="0"/>
              <a:t> </a:t>
            </a:r>
            <a:r>
              <a:rPr lang="es-ES" sz="1600" dirty="0" err="1"/>
              <a:t>Olcoz</a:t>
            </a:r>
            <a:endParaRPr lang="es-ES" sz="1600" dirty="0"/>
          </a:p>
          <a:p>
            <a:r>
              <a:rPr lang="es-ES" sz="1600" dirty="0"/>
              <a:t>Prof. Alberto del Barrio</a:t>
            </a:r>
          </a:p>
          <a:p>
            <a:r>
              <a:rPr lang="es-ES" sz="1600" dirty="0"/>
              <a:t>Prof. Fernando Castro</a:t>
            </a:r>
          </a:p>
          <a:p>
            <a:r>
              <a:rPr lang="es-ES" sz="1600" dirty="0"/>
              <a:t>Prof. Manuel Prieto</a:t>
            </a:r>
          </a:p>
          <a:p>
            <a:endParaRPr lang="es-ES" sz="1600" dirty="0"/>
          </a:p>
          <a:p>
            <a:endParaRPr lang="es-ES" sz="1600" dirty="0"/>
          </a:p>
          <a:p>
            <a:r>
              <a:rPr lang="es-ES" sz="1600" dirty="0"/>
              <a:t>Prof. Francisco Tirado</a:t>
            </a:r>
          </a:p>
          <a:p>
            <a:r>
              <a:rPr lang="es-ES" sz="1600" dirty="0"/>
              <a:t>Prof. Román Hermida</a:t>
            </a:r>
          </a:p>
          <a:p>
            <a:r>
              <a:rPr lang="es-ES" sz="1600" dirty="0"/>
              <a:t>Prof. Julio Villalba</a:t>
            </a:r>
          </a:p>
          <a:p>
            <a:r>
              <a:rPr lang="es-ES" sz="1600" dirty="0" err="1"/>
              <a:t>Prof</a:t>
            </a:r>
            <a:r>
              <a:rPr lang="es-ES" sz="1600" dirty="0"/>
              <a:t> </a:t>
            </a:r>
            <a:r>
              <a:rPr lang="es-ES" sz="1600" dirty="0" err="1"/>
              <a:t>Ataur</a:t>
            </a:r>
            <a:r>
              <a:rPr lang="es-ES" sz="1600" dirty="0"/>
              <a:t> </a:t>
            </a:r>
            <a:r>
              <a:rPr lang="es-ES" sz="1600" dirty="0" err="1"/>
              <a:t>Patwary</a:t>
            </a:r>
            <a:endParaRPr lang="es-ES" sz="1600" dirty="0"/>
          </a:p>
          <a:p>
            <a:r>
              <a:rPr lang="es-ES" sz="1600" dirty="0" err="1"/>
              <a:t>Cathal</a:t>
            </a:r>
            <a:r>
              <a:rPr lang="es-ES" sz="1600" dirty="0"/>
              <a:t> </a:t>
            </a:r>
            <a:r>
              <a:rPr lang="es-ES" sz="1600" dirty="0" err="1"/>
              <a:t>McCabe</a:t>
            </a:r>
            <a:endParaRPr lang="es-ES" sz="1600" dirty="0"/>
          </a:p>
          <a:p>
            <a:r>
              <a:rPr lang="es-ES" sz="1600" dirty="0"/>
              <a:t>Dan Hugo</a:t>
            </a:r>
          </a:p>
          <a:p>
            <a:r>
              <a:rPr lang="es-ES" sz="1600" dirty="0" err="1"/>
              <a:t>Braden</a:t>
            </a:r>
            <a:r>
              <a:rPr lang="es-ES" sz="1600" dirty="0"/>
              <a:t> </a:t>
            </a:r>
            <a:r>
              <a:rPr lang="es-ES" sz="1600" dirty="0" err="1"/>
              <a:t>Harwood</a:t>
            </a:r>
            <a:endParaRPr lang="es-ES" sz="1600" dirty="0"/>
          </a:p>
          <a:p>
            <a:r>
              <a:rPr lang="es-ES" sz="1600" dirty="0"/>
              <a:t>Prof. David </a:t>
            </a:r>
            <a:r>
              <a:rPr lang="es-ES" sz="1600" dirty="0" err="1"/>
              <a:t>Burnett</a:t>
            </a:r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r>
              <a:rPr lang="es-ES" sz="1600" dirty="0" err="1"/>
              <a:t>Gage</a:t>
            </a:r>
            <a:r>
              <a:rPr lang="es-ES" sz="1600" dirty="0"/>
              <a:t> </a:t>
            </a:r>
            <a:r>
              <a:rPr lang="es-ES" sz="1600" dirty="0" err="1"/>
              <a:t>Elerding</a:t>
            </a:r>
            <a:endParaRPr lang="es-ES" sz="1600" dirty="0"/>
          </a:p>
          <a:p>
            <a:r>
              <a:rPr lang="es-ES" sz="1600" dirty="0"/>
              <a:t>Prof. Brian </a:t>
            </a:r>
            <a:r>
              <a:rPr lang="es-ES" sz="1600" dirty="0" err="1"/>
              <a:t>Cruickshank</a:t>
            </a:r>
            <a:endParaRPr lang="es-ES" sz="1600" dirty="0"/>
          </a:p>
          <a:p>
            <a:r>
              <a:rPr lang="es-ES" sz="1600" dirty="0" err="1"/>
              <a:t>Deepen</a:t>
            </a:r>
            <a:r>
              <a:rPr lang="es-ES" sz="1600" dirty="0"/>
              <a:t> </a:t>
            </a:r>
            <a:r>
              <a:rPr lang="es-ES" sz="1600" dirty="0" err="1"/>
              <a:t>Parmar</a:t>
            </a:r>
            <a:endParaRPr lang="es-ES" sz="1600" dirty="0"/>
          </a:p>
          <a:p>
            <a:r>
              <a:rPr lang="es-ES" sz="1600" dirty="0" err="1"/>
              <a:t>Thong</a:t>
            </a:r>
            <a:r>
              <a:rPr lang="es-ES" sz="1600" dirty="0"/>
              <a:t> </a:t>
            </a:r>
            <a:r>
              <a:rPr lang="es-ES" sz="1600" dirty="0" err="1"/>
              <a:t>Doan</a:t>
            </a:r>
            <a:endParaRPr lang="es-ES" sz="1600" dirty="0"/>
          </a:p>
          <a:p>
            <a:r>
              <a:rPr lang="es-ES" sz="1600" dirty="0"/>
              <a:t>Oliver </a:t>
            </a:r>
            <a:r>
              <a:rPr lang="es-ES" sz="1600" dirty="0" err="1"/>
              <a:t>Rew</a:t>
            </a:r>
            <a:endParaRPr lang="es-ES" sz="1600" dirty="0"/>
          </a:p>
          <a:p>
            <a:r>
              <a:rPr lang="es-ES" sz="1600" dirty="0" err="1"/>
              <a:t>Niko</a:t>
            </a:r>
            <a:r>
              <a:rPr lang="es-ES" sz="1600" dirty="0"/>
              <a:t> </a:t>
            </a:r>
            <a:r>
              <a:rPr lang="es-ES" sz="1600" dirty="0" err="1"/>
              <a:t>Nikolay</a:t>
            </a:r>
            <a:endParaRPr lang="es-ES" sz="1600" dirty="0"/>
          </a:p>
          <a:p>
            <a:r>
              <a:rPr lang="es-ES" sz="1600" dirty="0" err="1"/>
              <a:t>Guanyang</a:t>
            </a:r>
            <a:r>
              <a:rPr lang="es-ES" sz="1600" dirty="0"/>
              <a:t> He</a:t>
            </a:r>
          </a:p>
          <a:p>
            <a:r>
              <a:rPr lang="es-ES" sz="1600" dirty="0"/>
              <a:t>Prof. </a:t>
            </a:r>
            <a:r>
              <a:rPr lang="es-ES" sz="1600" dirty="0" err="1"/>
              <a:t>Peng</a:t>
            </a:r>
            <a:r>
              <a:rPr lang="es-ES" sz="1600" dirty="0"/>
              <a:t> </a:t>
            </a:r>
            <a:r>
              <a:rPr lang="es-ES" sz="1600" dirty="0" err="1"/>
              <a:t>Liu</a:t>
            </a:r>
            <a:endParaRPr lang="es-ES" sz="1600" dirty="0"/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941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Labs</a:t>
            </a:r>
            <a:r>
              <a:rPr lang="pt-BR" b="1" dirty="0"/>
              <a:t> 5-10: E/S &amp; Periféricos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5: Criando um projeto no Vivado: </a:t>
            </a:r>
            <a:r>
              <a:rPr lang="pt-BR" sz="2400" dirty="0"/>
              <a:t>Criar um projeto no Vivado para implementar o </a:t>
            </a:r>
            <a:r>
              <a:rPr lang="pt-BR" sz="2400" dirty="0" err="1"/>
              <a:t>RVfpgaNexys</a:t>
            </a:r>
            <a:r>
              <a:rPr lang="pt-BR" sz="2400" dirty="0"/>
              <a:t> numa placa FPGA e simular o </a:t>
            </a:r>
            <a:r>
              <a:rPr lang="pt-BR" sz="2400" dirty="0" err="1"/>
              <a:t>RVfpgaSim</a:t>
            </a:r>
            <a:r>
              <a:rPr lang="pt-BR" sz="2400" dirty="0"/>
              <a:t> no </a:t>
            </a:r>
            <a:r>
              <a:rPr lang="pt-BR" sz="2400" dirty="0" err="1"/>
              <a:t>Verilator</a:t>
            </a:r>
            <a:r>
              <a:rPr lang="pt-BR" sz="2400" dirty="0"/>
              <a:t>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6: Introdução às E/S: 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Introdução às E/S mapeadas na memória e ao módulo GPIO de código-aberto do sistema RVfpga.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7: Mostradores de 7 segmentos: </a:t>
            </a:r>
            <a:r>
              <a:rPr lang="pt-BR" sz="2400" dirty="0"/>
              <a:t>Construir um descodificador de mostrador de 7 segmentos e integrá-lo no sistema RVfpga.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pt-BR" sz="2400" b="1" dirty="0">
                <a:solidFill>
                  <a:sysClr val="windowText" lastClr="000000"/>
                </a:solidFill>
              </a:rPr>
              <a:t>8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Temporizadores: </a:t>
            </a:r>
            <a:r>
              <a:rPr lang="pt-BR" sz="2400" dirty="0"/>
              <a:t>Compreender e utilizar temporizadores e um controlador de temporizador.</a:t>
            </a:r>
            <a:endParaRPr kumimoji="0" lang="pt-BR" sz="2400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lang="pt-BR" sz="2400" b="1" dirty="0" err="1">
                <a:solidFill>
                  <a:sysClr val="windowText" lastClr="000000"/>
                </a:solidFill>
              </a:rPr>
              <a:t>Lab</a:t>
            </a:r>
            <a:r>
              <a:rPr lang="pt-BR" sz="2400" b="1" dirty="0">
                <a:solidFill>
                  <a:sysClr val="windowText" lastClr="000000"/>
                </a:solidFill>
              </a:rPr>
              <a:t> 9: E/S Orientadas à Interrupção: </a:t>
            </a:r>
            <a:r>
              <a:rPr lang="pt-BR" sz="2400" dirty="0"/>
              <a:t>Introdução ao suporte de interrupções do sistema RVfpga e à utilização de E/S acionadas por interrupções.</a:t>
            </a:r>
            <a:endParaRPr lang="pt-BR" sz="2400" b="1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10: Barramentos Série: 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Introdução às interfaces de série (SPI, I2C e UART). Mostrar como utilizar o acelerómetro integrado na placa que utiliza uma interface SPI.</a:t>
            </a:r>
            <a:endParaRPr kumimoji="0" lang="pt-BR" sz="24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74307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Labs 11-20: O </a:t>
            </a:r>
            <a:r>
              <a:rPr lang="en-US" b="1" dirty="0" err="1"/>
              <a:t>Núcleo</a:t>
            </a:r>
            <a:r>
              <a:rPr lang="en-US" b="1" dirty="0"/>
              <a:t> RISC-V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497981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700" b="1" dirty="0" err="1"/>
              <a:t>Lab</a:t>
            </a:r>
            <a:r>
              <a:rPr lang="pt-BR" sz="2700" b="1" dirty="0"/>
              <a:t> 11: </a:t>
            </a:r>
            <a:r>
              <a:rPr lang="pt-BR" sz="2700" dirty="0"/>
              <a:t>Compreender a configuração do </a:t>
            </a:r>
            <a:r>
              <a:rPr lang="pt-BR" sz="2700" dirty="0" err="1"/>
              <a:t>SweRV</a:t>
            </a:r>
            <a:r>
              <a:rPr lang="pt-BR" sz="2700" dirty="0"/>
              <a:t> EH1, a estrutura do núcleo e a monitorização de desempenho.</a:t>
            </a:r>
          </a:p>
          <a:p>
            <a:r>
              <a:rPr lang="pt-BR" sz="2700" b="1" dirty="0" err="1"/>
              <a:t>Labs</a:t>
            </a:r>
            <a:r>
              <a:rPr lang="pt-BR" sz="2700" b="1" dirty="0"/>
              <a:t> 12, 13, 16: </a:t>
            </a:r>
            <a:r>
              <a:rPr lang="pt-BR" sz="2700" dirty="0"/>
              <a:t>Examinar o fluxo de instruções através do pipeline (aritmética/lógica, memória, e saltos condicionais e incondicionais).</a:t>
            </a:r>
          </a:p>
          <a:p>
            <a:r>
              <a:rPr lang="pt-BR" sz="2700" b="1" dirty="0" err="1"/>
              <a:t>Labs</a:t>
            </a:r>
            <a:r>
              <a:rPr lang="pt-BR" sz="2700" b="1" dirty="0"/>
              <a:t> 14-16:</a:t>
            </a:r>
            <a:r>
              <a:rPr lang="pt-BR" sz="2700" dirty="0"/>
              <a:t> Compreender os conflitos e como lidar com eles.</a:t>
            </a:r>
          </a:p>
          <a:p>
            <a:r>
              <a:rPr lang="pt-BR" sz="2700" b="1" dirty="0" err="1"/>
              <a:t>Lab</a:t>
            </a:r>
            <a:r>
              <a:rPr lang="pt-BR" sz="2700" b="1" dirty="0"/>
              <a:t> 16:</a:t>
            </a:r>
            <a:r>
              <a:rPr lang="pt-BR" sz="2700" dirty="0"/>
              <a:t> Compreender e modificar o preditor de saltos.</a:t>
            </a:r>
          </a:p>
          <a:p>
            <a:r>
              <a:rPr lang="pt-BR" sz="2700" b="1" dirty="0" err="1"/>
              <a:t>Lab</a:t>
            </a:r>
            <a:r>
              <a:rPr lang="pt-BR" sz="2700" b="1" dirty="0"/>
              <a:t> 17: </a:t>
            </a:r>
            <a:r>
              <a:rPr lang="pt-BR" sz="2700" dirty="0"/>
              <a:t>Explorar a execução </a:t>
            </a:r>
            <a:r>
              <a:rPr lang="pt-BR" sz="2700" dirty="0" err="1"/>
              <a:t>superescalar</a:t>
            </a:r>
            <a:r>
              <a:rPr lang="pt-BR" sz="2700" dirty="0"/>
              <a:t>.</a:t>
            </a:r>
            <a:endParaRPr lang="pt-BR" sz="2700" b="1" dirty="0"/>
          </a:p>
          <a:p>
            <a:r>
              <a:rPr lang="pt-BR" sz="2700" b="1" dirty="0" err="1"/>
              <a:t>Lab</a:t>
            </a:r>
            <a:r>
              <a:rPr lang="pt-BR" sz="2700" b="1" dirty="0"/>
              <a:t> 18: </a:t>
            </a:r>
            <a:r>
              <a:rPr lang="pt-BR" sz="2700" dirty="0"/>
              <a:t>Adição de novas instruções e contadores de hardware.</a:t>
            </a:r>
          </a:p>
          <a:p>
            <a:r>
              <a:rPr lang="pt-BR" sz="2700" b="1" dirty="0" err="1"/>
              <a:t>Lab</a:t>
            </a:r>
            <a:r>
              <a:rPr lang="pt-BR" sz="2700" b="1" dirty="0"/>
              <a:t> 19: </a:t>
            </a:r>
            <a:r>
              <a:rPr lang="pt-BR" sz="2700" dirty="0"/>
              <a:t>Compreender a hierarquia da memória e I$.</a:t>
            </a:r>
          </a:p>
          <a:p>
            <a:r>
              <a:rPr lang="pt-BR" sz="2700" b="1" dirty="0" err="1"/>
              <a:t>Lab</a:t>
            </a:r>
            <a:r>
              <a:rPr lang="pt-BR" sz="2700" b="1" dirty="0"/>
              <a:t> 20: </a:t>
            </a:r>
            <a:r>
              <a:rPr lang="pt-BR" sz="2700" dirty="0"/>
              <a:t>Ativar ICCM e DCCM (memórias de instruções e dados estreitamente acopladas) e comparar desempenhos com benchmarks.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pt-BR" sz="27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040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Agradecimentos</a:t>
            </a:r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06853"/>
            <a:ext cx="6695289" cy="20460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06852"/>
            <a:ext cx="1803481" cy="204601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89806" y="2370983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27823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spc="-68" dirty="0">
                <a:solidFill>
                  <a:schemeClr val="tx2"/>
                </a:solidFill>
              </a:rPr>
              <a:t>Patrocinadores e Apoiantes</a:t>
            </a: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3" y="928558"/>
            <a:ext cx="2133914" cy="12852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893142"/>
            <a:ext cx="19161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/>
              <a:t>AUTORES</a:t>
            </a:r>
          </a:p>
          <a:p>
            <a:r>
              <a:rPr lang="pt-BR" sz="1600" dirty="0"/>
              <a:t>Prof. Sarah Harris</a:t>
            </a:r>
          </a:p>
          <a:p>
            <a:r>
              <a:rPr lang="pt-BR" sz="1600" dirty="0"/>
              <a:t>Prof. Daniel </a:t>
            </a:r>
            <a:r>
              <a:rPr lang="pt-BR" sz="1600" dirty="0" err="1"/>
              <a:t>Chaver</a:t>
            </a:r>
            <a:endParaRPr lang="pt-BR" sz="1600" dirty="0"/>
          </a:p>
          <a:p>
            <a:r>
              <a:rPr lang="pt-BR" sz="1600" dirty="0" err="1"/>
              <a:t>Zubair</a:t>
            </a:r>
            <a:r>
              <a:rPr lang="pt-BR" sz="1600" dirty="0"/>
              <a:t> </a:t>
            </a:r>
            <a:r>
              <a:rPr lang="pt-BR" sz="1600" dirty="0" err="1"/>
              <a:t>Kakakhel</a:t>
            </a:r>
            <a:endParaRPr lang="pt-BR" sz="1600" dirty="0"/>
          </a:p>
          <a:p>
            <a:r>
              <a:rPr lang="pt-BR" sz="1600" dirty="0"/>
              <a:t>M. Hamza </a:t>
            </a:r>
            <a:r>
              <a:rPr lang="pt-BR" sz="1600" dirty="0" err="1"/>
              <a:t>Liaqat</a:t>
            </a:r>
            <a:endParaRPr lang="pt-BR" sz="1600" dirty="0"/>
          </a:p>
          <a:p>
            <a:endParaRPr lang="pt-BR" sz="1600" dirty="0"/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49006" y="2338088"/>
            <a:ext cx="2133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/>
              <a:t>ORIENTADOR</a:t>
            </a:r>
          </a:p>
          <a:p>
            <a:r>
              <a:rPr lang="pt-BR" sz="1600" dirty="0"/>
              <a:t>Prof. David Patterson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17825" y="892468"/>
            <a:ext cx="19161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/>
              <a:t>COLABORADORES</a:t>
            </a:r>
          </a:p>
          <a:p>
            <a:r>
              <a:rPr lang="pt-BR" sz="1600" dirty="0"/>
              <a:t>Robert Owen</a:t>
            </a:r>
          </a:p>
          <a:p>
            <a:r>
              <a:rPr lang="pt-BR" sz="1600" dirty="0"/>
              <a:t>Olof </a:t>
            </a:r>
            <a:r>
              <a:rPr lang="pt-BR" sz="1600" dirty="0" err="1"/>
              <a:t>Kindgren</a:t>
            </a:r>
            <a:endParaRPr lang="pt-BR" sz="1600" dirty="0"/>
          </a:p>
          <a:p>
            <a:r>
              <a:rPr lang="pt-BR" sz="1600" dirty="0"/>
              <a:t>Prof. Luis </a:t>
            </a:r>
            <a:r>
              <a:rPr lang="pt-BR" sz="1600" dirty="0" err="1"/>
              <a:t>Piñuel</a:t>
            </a:r>
            <a:endParaRPr lang="pt-BR" sz="1600" dirty="0"/>
          </a:p>
          <a:p>
            <a:r>
              <a:rPr lang="pt-BR" sz="1600" dirty="0"/>
              <a:t>Ivan </a:t>
            </a:r>
            <a:r>
              <a:rPr lang="pt-BR" sz="1600" dirty="0" err="1"/>
              <a:t>Kravets</a:t>
            </a:r>
            <a:endParaRPr lang="pt-BR" sz="1600" dirty="0"/>
          </a:p>
          <a:p>
            <a:r>
              <a:rPr lang="pt-BR" sz="1600" dirty="0" err="1"/>
              <a:t>Valerii</a:t>
            </a:r>
            <a:r>
              <a:rPr lang="pt-BR" sz="1600" dirty="0"/>
              <a:t> </a:t>
            </a:r>
            <a:r>
              <a:rPr lang="pt-BR" sz="1600" dirty="0" err="1"/>
              <a:t>Koval</a:t>
            </a:r>
            <a:endParaRPr lang="pt-BR" sz="1600" dirty="0"/>
          </a:p>
          <a:p>
            <a:r>
              <a:rPr lang="pt-BR" sz="1600" dirty="0"/>
              <a:t>Ted </a:t>
            </a:r>
            <a:r>
              <a:rPr lang="pt-BR" sz="1600" dirty="0" err="1"/>
              <a:t>Marena</a:t>
            </a:r>
            <a:endParaRPr lang="pt-BR" sz="1600" dirty="0"/>
          </a:p>
          <a:p>
            <a:r>
              <a:rPr lang="pt-BR" sz="1600" dirty="0"/>
              <a:t>Prof. Roy Kravitz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873659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pt-BR" sz="1600" b="1" dirty="0"/>
              <a:t>ASSOCIADOS</a:t>
            </a:r>
          </a:p>
          <a:p>
            <a:r>
              <a:rPr lang="pt-BR" sz="1600" dirty="0"/>
              <a:t>Prof. José Ignacio Gómez</a:t>
            </a:r>
          </a:p>
          <a:p>
            <a:r>
              <a:rPr lang="pt-BR" sz="1600" dirty="0"/>
              <a:t>Prof. Christian </a:t>
            </a:r>
            <a:r>
              <a:rPr lang="pt-BR" sz="1600" dirty="0" err="1"/>
              <a:t>Tenllado</a:t>
            </a:r>
            <a:endParaRPr lang="pt-BR" sz="1600" dirty="0"/>
          </a:p>
          <a:p>
            <a:r>
              <a:rPr lang="pt-BR" sz="1600" dirty="0"/>
              <a:t>Prof. Daniel León</a:t>
            </a:r>
          </a:p>
          <a:p>
            <a:r>
              <a:rPr lang="pt-BR" sz="1600" dirty="0"/>
              <a:t>Prof. </a:t>
            </a:r>
            <a:r>
              <a:rPr lang="pt-BR" sz="1600" dirty="0" err="1"/>
              <a:t>Katzalin</a:t>
            </a:r>
            <a:r>
              <a:rPr lang="pt-BR" sz="1600" dirty="0"/>
              <a:t> </a:t>
            </a:r>
            <a:r>
              <a:rPr lang="pt-BR" sz="1600" dirty="0" err="1"/>
              <a:t>Olcoz</a:t>
            </a:r>
            <a:endParaRPr lang="pt-BR" sz="1600" dirty="0"/>
          </a:p>
          <a:p>
            <a:r>
              <a:rPr lang="pt-BR" sz="1600" dirty="0"/>
              <a:t>Prof. Alberto </a:t>
            </a:r>
            <a:r>
              <a:rPr lang="pt-BR" sz="1600" dirty="0" err="1"/>
              <a:t>del</a:t>
            </a:r>
            <a:r>
              <a:rPr lang="pt-BR" sz="1600" dirty="0"/>
              <a:t> Barrio</a:t>
            </a:r>
          </a:p>
          <a:p>
            <a:r>
              <a:rPr lang="pt-BR" sz="1600" dirty="0"/>
              <a:t>Prof. Fernando Castro</a:t>
            </a:r>
          </a:p>
          <a:p>
            <a:r>
              <a:rPr lang="pt-BR" sz="1600" dirty="0"/>
              <a:t>Prof. Manuel Prieto</a:t>
            </a:r>
          </a:p>
          <a:p>
            <a:endParaRPr lang="pt-BR" sz="1600" dirty="0"/>
          </a:p>
          <a:p>
            <a:endParaRPr lang="pt-BR" sz="1600" dirty="0"/>
          </a:p>
          <a:p>
            <a:endParaRPr lang="pt-BR" sz="1600" dirty="0"/>
          </a:p>
          <a:p>
            <a:r>
              <a:rPr lang="pt-BR" sz="1600" dirty="0"/>
              <a:t>Prof. Francisco Tirado</a:t>
            </a:r>
          </a:p>
          <a:p>
            <a:r>
              <a:rPr lang="pt-BR" sz="1600" dirty="0"/>
              <a:t>Prof. Román Hermida</a:t>
            </a:r>
          </a:p>
          <a:p>
            <a:r>
              <a:rPr lang="pt-BR" sz="1600" dirty="0" err="1"/>
              <a:t>Prof</a:t>
            </a:r>
            <a:r>
              <a:rPr lang="pt-BR" sz="1600" dirty="0"/>
              <a:t> </a:t>
            </a:r>
            <a:r>
              <a:rPr lang="pt-BR" sz="1600" dirty="0" err="1"/>
              <a:t>Ataur</a:t>
            </a:r>
            <a:r>
              <a:rPr lang="pt-BR" sz="1600" dirty="0"/>
              <a:t> </a:t>
            </a:r>
            <a:r>
              <a:rPr lang="pt-BR" sz="1600" dirty="0" err="1"/>
              <a:t>Patwary</a:t>
            </a:r>
            <a:endParaRPr lang="pt-BR" sz="1600" dirty="0"/>
          </a:p>
          <a:p>
            <a:r>
              <a:rPr lang="pt-BR" sz="1600" dirty="0"/>
              <a:t>Cathal McCabe</a:t>
            </a:r>
          </a:p>
          <a:p>
            <a:r>
              <a:rPr lang="pt-BR" sz="1600" dirty="0"/>
              <a:t>Dan Hugo</a:t>
            </a:r>
          </a:p>
          <a:p>
            <a:r>
              <a:rPr lang="pt-BR" sz="1600" dirty="0" err="1"/>
              <a:t>Braden</a:t>
            </a:r>
            <a:r>
              <a:rPr lang="pt-BR" sz="1600" dirty="0"/>
              <a:t> </a:t>
            </a:r>
            <a:r>
              <a:rPr lang="pt-BR" sz="1600" dirty="0" err="1"/>
              <a:t>Harwood</a:t>
            </a:r>
            <a:endParaRPr lang="pt-BR" sz="1600" dirty="0"/>
          </a:p>
          <a:p>
            <a:r>
              <a:rPr lang="pt-BR" sz="1600" dirty="0"/>
              <a:t>Prof. David Burnett</a:t>
            </a:r>
          </a:p>
          <a:p>
            <a:endParaRPr lang="pt-BR" sz="1600" dirty="0"/>
          </a:p>
          <a:p>
            <a:endParaRPr lang="pt-BR" sz="1600" dirty="0"/>
          </a:p>
          <a:p>
            <a:endParaRPr lang="pt-BR" sz="1600" dirty="0"/>
          </a:p>
          <a:p>
            <a:r>
              <a:rPr lang="pt-BR" sz="1600" dirty="0"/>
              <a:t>Gage </a:t>
            </a:r>
            <a:r>
              <a:rPr lang="pt-BR" sz="1600" dirty="0" err="1"/>
              <a:t>Elerding</a:t>
            </a:r>
            <a:endParaRPr lang="pt-BR" sz="1600" dirty="0"/>
          </a:p>
          <a:p>
            <a:r>
              <a:rPr lang="pt-BR" sz="1600" dirty="0"/>
              <a:t>Prof. Brian </a:t>
            </a:r>
            <a:r>
              <a:rPr lang="pt-BR" sz="1600" dirty="0" err="1"/>
              <a:t>Cruickshank</a:t>
            </a:r>
            <a:endParaRPr lang="pt-BR" sz="1600" dirty="0"/>
          </a:p>
          <a:p>
            <a:r>
              <a:rPr lang="pt-BR" sz="1600" dirty="0" err="1"/>
              <a:t>Deepen</a:t>
            </a:r>
            <a:r>
              <a:rPr lang="pt-BR" sz="1600" dirty="0"/>
              <a:t> </a:t>
            </a:r>
            <a:r>
              <a:rPr lang="pt-BR" sz="1600" dirty="0" err="1"/>
              <a:t>Parmar</a:t>
            </a:r>
            <a:endParaRPr lang="pt-BR" sz="1600" dirty="0"/>
          </a:p>
          <a:p>
            <a:r>
              <a:rPr lang="pt-BR" sz="1600" dirty="0" err="1"/>
              <a:t>Thong</a:t>
            </a:r>
            <a:r>
              <a:rPr lang="pt-BR" sz="1600" dirty="0"/>
              <a:t> </a:t>
            </a:r>
            <a:r>
              <a:rPr lang="pt-BR" sz="1600" dirty="0" err="1"/>
              <a:t>Doan</a:t>
            </a:r>
            <a:endParaRPr lang="pt-BR" sz="1600" dirty="0"/>
          </a:p>
          <a:p>
            <a:r>
              <a:rPr lang="pt-BR" sz="1600" dirty="0"/>
              <a:t>Oliver </a:t>
            </a:r>
            <a:r>
              <a:rPr lang="pt-BR" sz="1600" dirty="0" err="1"/>
              <a:t>Rew</a:t>
            </a:r>
            <a:endParaRPr lang="pt-BR" sz="1600" dirty="0"/>
          </a:p>
          <a:p>
            <a:r>
              <a:rPr lang="pt-BR" sz="1600" dirty="0"/>
              <a:t>Niko Nikolay</a:t>
            </a:r>
          </a:p>
          <a:p>
            <a:r>
              <a:rPr lang="pt-BR" sz="1600" dirty="0" err="1"/>
              <a:t>Guanyang</a:t>
            </a:r>
            <a:r>
              <a:rPr lang="pt-BR" sz="1600" dirty="0"/>
              <a:t> He</a:t>
            </a:r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50" dirty="0"/>
          </a:p>
          <a:p>
            <a:pPr algn="ctr"/>
            <a:endParaRPr lang="pt-BR" sz="1350" dirty="0"/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236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3877747"/>
          </a:xfrm>
        </p:spPr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Hierarquia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das Pastas</a:t>
            </a:r>
          </a:p>
        </p:txBody>
      </p:sp>
    </p:spTree>
    <p:extLst>
      <p:ext uri="{BB962C8B-B14F-4D97-AF65-F5344CB8AC3E}">
        <p14:creationId xmlns:p14="http://schemas.microsoft.com/office/powerpoint/2010/main" val="37317531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Hierarquia das Pastas dos Materiais 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65693" y="944087"/>
            <a:ext cx="11334979" cy="54032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i="1" dirty="0">
                <a:solidFill>
                  <a:sysClr val="windowText" lastClr="000000"/>
                </a:solidFill>
              </a:rPr>
              <a:t>RVfpga/</a:t>
            </a:r>
            <a:r>
              <a:rPr lang="pt-BR" i="1" dirty="0" err="1">
                <a:solidFill>
                  <a:sysClr val="windowText" lastClr="000000"/>
                </a:solidFill>
              </a:rPr>
              <a:t>Documents</a:t>
            </a:r>
            <a:r>
              <a:rPr lang="pt-BR" dirty="0">
                <a:solidFill>
                  <a:sysClr val="windowText" lastClr="000000"/>
                </a:solidFill>
              </a:rPr>
              <a:t>: Documentos (GSG, Slides, </a:t>
            </a:r>
            <a:r>
              <a:rPr lang="pt-BR" dirty="0" err="1">
                <a:solidFill>
                  <a:sysClr val="windowText" lastClr="000000"/>
                </a:solidFill>
              </a:rPr>
              <a:t>Labs</a:t>
            </a:r>
            <a:r>
              <a:rPr lang="pt-BR" dirty="0">
                <a:solidFill>
                  <a:sysClr val="windowText" lastClr="000000"/>
                </a:solidFill>
              </a:rPr>
              <a:t>, …).</a:t>
            </a:r>
            <a:endParaRPr lang="pt-BR" i="1" dirty="0">
              <a:solidFill>
                <a:sysClr val="windowText" lastClr="000000"/>
              </a:solidFill>
            </a:endParaRPr>
          </a:p>
          <a:p>
            <a:pPr lvl="1">
              <a:defRPr/>
            </a:pPr>
            <a:r>
              <a:rPr lang="pt-BR" i="1" dirty="0" err="1">
                <a:solidFill>
                  <a:sysClr val="windowText" lastClr="000000"/>
                </a:solidFill>
              </a:rPr>
              <a:t>LabInstructions</a:t>
            </a:r>
            <a:r>
              <a:rPr lang="pt-BR" dirty="0">
                <a:solidFill>
                  <a:sysClr val="windowText" lastClr="000000"/>
                </a:solidFill>
              </a:rPr>
              <a:t>:</a:t>
            </a:r>
          </a:p>
          <a:p>
            <a:pPr lvl="2">
              <a:defRPr/>
            </a:pPr>
            <a:r>
              <a:rPr lang="pt-BR" dirty="0">
                <a:solidFill>
                  <a:sysClr val="windowText" lastClr="000000"/>
                </a:solidFill>
              </a:rPr>
              <a:t>Instruções para cada laboratório + Figuras utilizadas nas instruções de cada laboratório.</a:t>
            </a:r>
          </a:p>
          <a:p>
            <a:pPr lvl="0">
              <a:defRPr/>
            </a:pPr>
            <a:r>
              <a:rPr lang="pt-BR" i="1" dirty="0">
                <a:solidFill>
                  <a:sysClr val="windowText" lastClr="000000"/>
                </a:solidFill>
              </a:rPr>
              <a:t>RVfpga/</a:t>
            </a:r>
            <a:r>
              <a:rPr lang="pt-BR" i="1" dirty="0" err="1">
                <a:solidFill>
                  <a:sysClr val="windowText" lastClr="000000"/>
                </a:solidFill>
              </a:rPr>
              <a:t>verilatorSIM</a:t>
            </a:r>
            <a:r>
              <a:rPr lang="pt-BR" dirty="0">
                <a:solidFill>
                  <a:sysClr val="windowText" lastClr="000000"/>
                </a:solidFill>
              </a:rPr>
              <a:t>: Fontes para o simulador </a:t>
            </a:r>
            <a:r>
              <a:rPr lang="pt-BR" dirty="0" err="1">
                <a:solidFill>
                  <a:sysClr val="windowText" lastClr="000000"/>
                </a:solidFill>
              </a:rPr>
              <a:t>Verilator</a:t>
            </a:r>
            <a:endParaRPr lang="pt-BR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i="1" dirty="0">
                <a:solidFill>
                  <a:sysClr val="windowText" lastClr="000000"/>
                </a:solidFill>
              </a:rPr>
              <a:t>RVfpga/</a:t>
            </a:r>
            <a:r>
              <a:rPr lang="pt-BR" i="1" dirty="0" err="1">
                <a:solidFill>
                  <a:sysClr val="windowText" lastClr="000000"/>
                </a:solidFill>
              </a:rPr>
              <a:t>src</a:t>
            </a:r>
            <a:r>
              <a:rPr lang="pt-BR" dirty="0">
                <a:solidFill>
                  <a:sysClr val="windowText" lastClr="000000"/>
                </a:solidFill>
              </a:rPr>
              <a:t> folder: Fontes </a:t>
            </a:r>
            <a:r>
              <a:rPr lang="pt-BR" dirty="0" err="1">
                <a:solidFill>
                  <a:sysClr val="windowText" lastClr="000000"/>
                </a:solidFill>
              </a:rPr>
              <a:t>Verilog</a:t>
            </a:r>
            <a:r>
              <a:rPr lang="pt-BR" dirty="0">
                <a:solidFill>
                  <a:sysClr val="windowText" lastClr="000000"/>
                </a:solidFill>
              </a:rPr>
              <a:t> para o </a:t>
            </a:r>
            <a:r>
              <a:rPr lang="pt-BR" dirty="0" err="1">
                <a:solidFill>
                  <a:sysClr val="windowText" lastClr="000000"/>
                </a:solidFill>
              </a:rPr>
              <a:t>SoC</a:t>
            </a:r>
            <a:endParaRPr lang="pt-BR" i="1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i="1" dirty="0">
                <a:solidFill>
                  <a:sysClr val="windowText" lastClr="000000"/>
                </a:solidFill>
              </a:rPr>
              <a:t>RVfpga/</a:t>
            </a:r>
            <a:r>
              <a:rPr lang="pt-BR" i="1" dirty="0" err="1">
                <a:solidFill>
                  <a:sysClr val="windowText" lastClr="000000"/>
                </a:solidFill>
              </a:rPr>
              <a:t>examples</a:t>
            </a:r>
            <a:r>
              <a:rPr lang="pt-BR" dirty="0">
                <a:solidFill>
                  <a:sysClr val="windowText" lastClr="000000"/>
                </a:solidFill>
              </a:rPr>
              <a:t>: projetos </a:t>
            </a:r>
            <a:r>
              <a:rPr lang="pt-BR" dirty="0" err="1">
                <a:solidFill>
                  <a:sysClr val="windowText" lastClr="000000"/>
                </a:solidFill>
              </a:rPr>
              <a:t>PlatformIO</a:t>
            </a:r>
            <a:r>
              <a:rPr lang="pt-BR" dirty="0">
                <a:solidFill>
                  <a:sysClr val="windowText" lastClr="000000"/>
                </a:solidFill>
              </a:rPr>
              <a:t> para os exemplos GSG</a:t>
            </a:r>
            <a:endParaRPr lang="pt-BR" i="1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i="1" dirty="0">
                <a:solidFill>
                  <a:sysClr val="windowText" lastClr="000000"/>
                </a:solidFill>
              </a:rPr>
              <a:t>RVfpga/</a:t>
            </a:r>
            <a:r>
              <a:rPr lang="pt-BR" i="1" dirty="0" err="1">
                <a:solidFill>
                  <a:sysClr val="windowText" lastClr="000000"/>
                </a:solidFill>
              </a:rPr>
              <a:t>Labs</a:t>
            </a:r>
            <a:r>
              <a:rPr lang="pt-BR" dirty="0">
                <a:solidFill>
                  <a:sysClr val="windowText" lastClr="000000"/>
                </a:solidFill>
              </a:rPr>
              <a:t>:</a:t>
            </a:r>
          </a:p>
          <a:p>
            <a:pPr lvl="1">
              <a:defRPr/>
            </a:pPr>
            <a:r>
              <a:rPr lang="pt-BR" i="1" dirty="0">
                <a:solidFill>
                  <a:sysClr val="windowText" lastClr="000000"/>
                </a:solidFill>
              </a:rPr>
              <a:t>Lab1</a:t>
            </a:r>
            <a:r>
              <a:rPr lang="pt-BR" dirty="0">
                <a:solidFill>
                  <a:sysClr val="windowText" lastClr="000000"/>
                </a:solidFill>
              </a:rPr>
              <a:t>,…, </a:t>
            </a:r>
            <a:r>
              <a:rPr lang="pt-BR" i="1" dirty="0">
                <a:solidFill>
                  <a:sysClr val="windowText" lastClr="000000"/>
                </a:solidFill>
              </a:rPr>
              <a:t>Lab20</a:t>
            </a:r>
            <a:r>
              <a:rPr lang="pt-BR" dirty="0">
                <a:solidFill>
                  <a:sysClr val="windowText" lastClr="000000"/>
                </a:solidFill>
              </a:rPr>
              <a:t>: Recursos a utilizar durante a realização dos laboratórios.</a:t>
            </a:r>
          </a:p>
          <a:p>
            <a:pPr lvl="1">
              <a:defRPr/>
            </a:pPr>
            <a:r>
              <a:rPr lang="pt-BR" i="1" dirty="0" err="1">
                <a:solidFill>
                  <a:sysClr val="windowText" lastClr="000000"/>
                </a:solidFill>
              </a:rPr>
              <a:t>RVfpgaLabsSolutions</a:t>
            </a:r>
            <a:r>
              <a:rPr lang="pt-BR" dirty="0">
                <a:solidFill>
                  <a:sysClr val="windowText" lastClr="000000"/>
                </a:solidFill>
              </a:rPr>
              <a:t>: Soluções de exercícios para os laboratórios.</a:t>
            </a:r>
          </a:p>
          <a:p>
            <a:pPr lvl="2">
              <a:defRPr/>
            </a:pPr>
            <a:r>
              <a:rPr lang="pt-BR" i="1" dirty="0" err="1">
                <a:solidFill>
                  <a:sysClr val="windowText" lastClr="000000"/>
                </a:solidFill>
              </a:rPr>
              <a:t>ProgramsAndDocuments</a:t>
            </a:r>
            <a:r>
              <a:rPr lang="pt-BR" dirty="0">
                <a:solidFill>
                  <a:sysClr val="windowText" lastClr="000000"/>
                </a:solidFill>
              </a:rPr>
              <a:t>: Soluções para as tarefas e exercícios propostos.</a:t>
            </a:r>
          </a:p>
          <a:p>
            <a:pPr lvl="2">
              <a:defRPr/>
            </a:pPr>
            <a:r>
              <a:rPr lang="pt-BR" i="1" dirty="0" err="1">
                <a:solidFill>
                  <a:sysClr val="windowText" lastClr="000000"/>
                </a:solidFill>
              </a:rPr>
              <a:t>Modified_RVfpgaSystem</a:t>
            </a:r>
            <a:r>
              <a:rPr lang="pt-BR" dirty="0">
                <a:solidFill>
                  <a:sysClr val="windowText" lastClr="000000"/>
                </a:solidFill>
              </a:rPr>
              <a:t>: Sistema RVfpga modificado conforme orientado pelos exercícios dos </a:t>
            </a:r>
            <a:r>
              <a:rPr lang="pt-BR" dirty="0" err="1">
                <a:solidFill>
                  <a:sysClr val="windowText" lastClr="000000"/>
                </a:solidFill>
              </a:rPr>
              <a:t>Labs</a:t>
            </a:r>
            <a:r>
              <a:rPr lang="pt-BR" dirty="0">
                <a:solidFill>
                  <a:sysClr val="windowText" lastClr="000000"/>
                </a:solidFill>
              </a:rPr>
              <a:t> 6-10 e </a:t>
            </a:r>
            <a:r>
              <a:rPr lang="pt-BR" dirty="0" err="1">
                <a:solidFill>
                  <a:sysClr val="windowText" lastClr="000000"/>
                </a:solidFill>
              </a:rPr>
              <a:t>Lab</a:t>
            </a:r>
            <a:r>
              <a:rPr lang="pt-BR" dirty="0">
                <a:solidFill>
                  <a:sysClr val="windowText" lastClr="000000"/>
                </a:solidFill>
              </a:rPr>
              <a:t> 18. Soluções para os exercícios + Instruções.</a:t>
            </a:r>
          </a:p>
        </p:txBody>
      </p:sp>
    </p:spTree>
    <p:extLst>
      <p:ext uri="{BB962C8B-B14F-4D97-AF65-F5344CB8AC3E}">
        <p14:creationId xmlns:p14="http://schemas.microsoft.com/office/powerpoint/2010/main" val="18543224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5657" y="574017"/>
            <a:ext cx="9797143" cy="4204673"/>
          </a:xfrm>
        </p:spPr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Instalação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das Ferramentas RVfpga</a:t>
            </a:r>
          </a:p>
        </p:txBody>
      </p:sp>
    </p:spTree>
    <p:extLst>
      <p:ext uri="{BB962C8B-B14F-4D97-AF65-F5344CB8AC3E}">
        <p14:creationId xmlns:p14="http://schemas.microsoft.com/office/powerpoint/2010/main" val="18648683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Ferramentas de Software RVfpga (Sec. 5 GSG)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21539D-B665-4AE1-A791-F647FE0DDE59}"/>
              </a:ext>
            </a:extLst>
          </p:cNvPr>
          <p:cNvSpPr txBox="1">
            <a:spLocks/>
          </p:cNvSpPr>
          <p:nvPr/>
        </p:nvSpPr>
        <p:spPr>
          <a:xfrm>
            <a:off x="860622" y="929136"/>
            <a:ext cx="1128955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b="1" dirty="0">
                <a:solidFill>
                  <a:sysClr val="windowText" lastClr="000000"/>
                </a:solidFill>
              </a:rPr>
              <a:t>Vivado IDE da </a:t>
            </a:r>
            <a:r>
              <a:rPr lang="pt-BR" b="1" dirty="0" err="1">
                <a:solidFill>
                  <a:sysClr val="windowText" lastClr="000000"/>
                </a:solidFill>
              </a:rPr>
              <a:t>Xilinx</a:t>
            </a:r>
            <a:endParaRPr lang="pt-BR" b="1" dirty="0">
              <a:solidFill>
                <a:sysClr val="windowText" lastClr="000000"/>
              </a:solidFill>
            </a:endParaRPr>
          </a:p>
          <a:p>
            <a:pPr lvl="1"/>
            <a:r>
              <a:rPr lang="pt-BR" sz="2200" dirty="0">
                <a:solidFill>
                  <a:sysClr val="windowText" lastClr="000000"/>
                </a:solidFill>
              </a:rPr>
              <a:t>Ver ficheiros fonte </a:t>
            </a:r>
            <a:r>
              <a:rPr lang="pt-BR" sz="2200" dirty="0" err="1">
                <a:solidFill>
                  <a:sysClr val="windowText" lastClr="000000"/>
                </a:solidFill>
              </a:rPr>
              <a:t>RVfpga</a:t>
            </a:r>
            <a:r>
              <a:rPr lang="pt-BR" sz="2200" dirty="0">
                <a:solidFill>
                  <a:sysClr val="windowText" lastClr="000000"/>
                </a:solidFill>
              </a:rPr>
              <a:t> (</a:t>
            </a:r>
            <a:r>
              <a:rPr lang="pt-BR" sz="2200" dirty="0" err="1">
                <a:solidFill>
                  <a:sysClr val="windowText" lastClr="000000"/>
                </a:solidFill>
              </a:rPr>
              <a:t>Verilog</a:t>
            </a:r>
            <a:r>
              <a:rPr lang="pt-BR" sz="2200" dirty="0">
                <a:solidFill>
                  <a:sysClr val="windowText" lastClr="000000"/>
                </a:solidFill>
              </a:rPr>
              <a:t> / </a:t>
            </a:r>
            <a:r>
              <a:rPr lang="pt-BR" sz="2200" dirty="0" err="1">
                <a:solidFill>
                  <a:sysClr val="windowText" lastClr="000000"/>
                </a:solidFill>
              </a:rPr>
              <a:t>SystemVerilog</a:t>
            </a:r>
            <a:r>
              <a:rPr lang="pt-BR" sz="2200" dirty="0">
                <a:solidFill>
                  <a:sysClr val="windowText" lastClr="000000"/>
                </a:solidFill>
              </a:rPr>
              <a:t>) e hierarquia do projeto</a:t>
            </a:r>
          </a:p>
          <a:p>
            <a:pPr lvl="1"/>
            <a:r>
              <a:rPr lang="pt-BR" sz="2200" dirty="0">
                <a:solidFill>
                  <a:sysClr val="windowText" lastClr="000000"/>
                </a:solidFill>
              </a:rPr>
              <a:t>Criar um </a:t>
            </a:r>
            <a:r>
              <a:rPr lang="pt-BR" sz="2200" dirty="0" err="1">
                <a:solidFill>
                  <a:sysClr val="windowText" lastClr="000000"/>
                </a:solidFill>
              </a:rPr>
              <a:t>bitfile</a:t>
            </a:r>
            <a:r>
              <a:rPr lang="pt-BR" sz="2200" dirty="0">
                <a:solidFill>
                  <a:sysClr val="windowText" lastClr="000000"/>
                </a:solidFill>
              </a:rPr>
              <a:t> (ficheiro de configuração da FPGA) para o </a:t>
            </a:r>
            <a:r>
              <a:rPr lang="pt-BR" sz="2200" dirty="0" err="1">
                <a:solidFill>
                  <a:sysClr val="windowText" lastClr="000000"/>
                </a:solidFill>
              </a:rPr>
              <a:t>RVfpga</a:t>
            </a:r>
            <a:r>
              <a:rPr lang="pt-BR" sz="2200" dirty="0">
                <a:solidFill>
                  <a:sysClr val="windowText" lastClr="000000"/>
                </a:solidFill>
              </a:rPr>
              <a:t> na </a:t>
            </a:r>
            <a:r>
              <a:rPr lang="pt-BR" sz="2200" dirty="0" err="1">
                <a:solidFill>
                  <a:sysClr val="windowText" lastClr="000000"/>
                </a:solidFill>
              </a:rPr>
              <a:t>Nexys</a:t>
            </a:r>
            <a:r>
              <a:rPr lang="pt-BR" sz="2200" dirty="0">
                <a:solidFill>
                  <a:sysClr val="windowText" lastClr="000000"/>
                </a:solidFill>
              </a:rPr>
              <a:t> A7</a:t>
            </a:r>
          </a:p>
          <a:p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Visual Studio </a:t>
            </a:r>
            <a:r>
              <a:rPr kumimoji="0" lang="pt-BR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Code</a:t>
            </a: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</a:t>
            </a:r>
            <a:r>
              <a:rPr kumimoji="0" lang="pt-BR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VSCode</a:t>
            </a: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+ </a:t>
            </a:r>
            <a:r>
              <a:rPr kumimoji="0" lang="pt-BR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</a:t>
            </a:r>
            <a:endParaRPr kumimoji="0" lang="pt-BR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pt-BR" sz="22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</a:t>
            </a:r>
            <a:r>
              <a:rPr kumimoji="0" lang="pt-BR" sz="22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lang="pt-BR" sz="2200" b="0" i="0" u="none" strike="noStrike" kern="1200" cap="none" spc="0" normalizeH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pt-BR" sz="2000" dirty="0">
                <a:solidFill>
                  <a:sysClr val="windowText" lastClr="000000"/>
                </a:solidFill>
              </a:rPr>
              <a:t>uma extensão do </a:t>
            </a:r>
            <a:r>
              <a:rPr lang="pt-BR" sz="2000" dirty="0" err="1">
                <a:solidFill>
                  <a:sysClr val="windowText" lastClr="000000"/>
                </a:solidFill>
              </a:rPr>
              <a:t>VSCode</a:t>
            </a:r>
            <a:endParaRPr kumimoji="0" lang="pt-BR" sz="22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pt-BR" sz="22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Configurar o sistema </a:t>
            </a:r>
            <a:r>
              <a:rPr kumimoji="0" lang="pt-BR" sz="22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pt-BR" sz="22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na placa </a:t>
            </a:r>
            <a:r>
              <a:rPr kumimoji="0" lang="pt-BR" sz="22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Nexys</a:t>
            </a:r>
            <a:r>
              <a:rPr kumimoji="0" lang="pt-BR" sz="22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A7</a:t>
            </a:r>
          </a:p>
          <a:p>
            <a:pPr lvl="1"/>
            <a:r>
              <a:rPr kumimoji="0" lang="pt-BR" sz="22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Compilar, descarregar, executar e depurar programas C e Assembly no sistema </a:t>
            </a:r>
            <a:r>
              <a:rPr kumimoji="0" lang="pt-BR" sz="2200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endParaRPr lang="pt-BR" sz="2200" dirty="0">
              <a:solidFill>
                <a:sysClr val="windowText" lastClr="000000"/>
              </a:solidFill>
            </a:endParaRPr>
          </a:p>
          <a:p>
            <a:r>
              <a:rPr lang="pt-BR" b="1" dirty="0" err="1">
                <a:solidFill>
                  <a:sysClr val="windowText" lastClr="000000"/>
                </a:solidFill>
              </a:rPr>
              <a:t>Verilator</a:t>
            </a:r>
            <a:r>
              <a:rPr lang="pt-BR" b="1" dirty="0">
                <a:solidFill>
                  <a:sysClr val="windowText" lastClr="000000"/>
                </a:solidFill>
              </a:rPr>
              <a:t> </a:t>
            </a:r>
            <a:r>
              <a:rPr lang="pt-BR" dirty="0">
                <a:solidFill>
                  <a:sysClr val="windowText" lastClr="000000"/>
                </a:solidFill>
              </a:rPr>
              <a:t>–simulador HDL (linguagem de descrição de hardware)</a:t>
            </a:r>
          </a:p>
          <a:p>
            <a:pPr lvl="1"/>
            <a:r>
              <a:rPr lang="pt-BR" sz="2200" dirty="0">
                <a:solidFill>
                  <a:sysClr val="windowText" lastClr="000000"/>
                </a:solidFill>
              </a:rPr>
              <a:t>Simular o sistema </a:t>
            </a:r>
            <a:r>
              <a:rPr lang="pt-BR" sz="2200" dirty="0" err="1">
                <a:solidFill>
                  <a:sysClr val="windowText" lastClr="000000"/>
                </a:solidFill>
              </a:rPr>
              <a:t>RVfpga</a:t>
            </a:r>
            <a:r>
              <a:rPr lang="pt-BR" sz="2200" dirty="0">
                <a:solidFill>
                  <a:sysClr val="windowText" lastClr="000000"/>
                </a:solidFill>
              </a:rPr>
              <a:t> a baixo-nível (HDL) para analisar os seus sinais internos</a:t>
            </a:r>
          </a:p>
          <a:p>
            <a:r>
              <a:rPr kumimoji="0" lang="pt-BR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GTKWave</a:t>
            </a: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pt-BR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 visualizador de formas de ondas</a:t>
            </a:r>
            <a:endParaRPr kumimoji="0" lang="pt-BR" sz="22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57200" lvl="1" indent="0">
              <a:buNone/>
            </a:pPr>
            <a:endParaRPr kumimoji="0" lang="pt-BR" sz="22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endParaRPr kumimoji="0" lang="pt-BR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8EC279-A5F4-425E-8A61-D02A4E69C870}"/>
              </a:ext>
            </a:extLst>
          </p:cNvPr>
          <p:cNvSpPr txBox="1"/>
          <p:nvPr/>
        </p:nvSpPr>
        <p:spPr>
          <a:xfrm>
            <a:off x="1291525" y="5896182"/>
            <a:ext cx="9464299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Esta secção de slides abrange o material das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Secções 2 e 5 do Guia de Iniciação (GSG).</a:t>
            </a:r>
          </a:p>
        </p:txBody>
      </p:sp>
    </p:spTree>
    <p:extLst>
      <p:ext uri="{BB962C8B-B14F-4D97-AF65-F5344CB8AC3E}">
        <p14:creationId xmlns:p14="http://schemas.microsoft.com/office/powerpoint/2010/main" val="2801353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Instalação mínima de ferramentas (Sec. 2 GSG)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1013864"/>
            <a:ext cx="11334979" cy="50544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dirty="0" err="1">
                <a:solidFill>
                  <a:sysClr val="windowText" lastClr="000000"/>
                </a:solidFill>
              </a:rPr>
              <a:t>VSCode</a:t>
            </a:r>
            <a:endParaRPr lang="pt-BR" dirty="0">
              <a:solidFill>
                <a:sysClr val="windowText" lastClr="000000"/>
              </a:solidFill>
            </a:endParaRPr>
          </a:p>
          <a:p>
            <a:pPr lvl="1" indent="-342900">
              <a:buFont typeface="Arial"/>
              <a:buChar char="•"/>
              <a:defRPr/>
            </a:pPr>
            <a:r>
              <a:rPr lang="pt-BR" dirty="0">
                <a:solidFill>
                  <a:sysClr val="windowText" lastClr="000000"/>
                </a:solidFill>
              </a:rPr>
              <a:t>Descarregar o </a:t>
            </a:r>
            <a:r>
              <a:rPr lang="pt-BR" dirty="0" err="1">
                <a:solidFill>
                  <a:sysClr val="windowText" lastClr="000000"/>
                </a:solidFill>
              </a:rPr>
              <a:t>VSCode</a:t>
            </a:r>
            <a:r>
              <a:rPr lang="pt-BR" dirty="0">
                <a:solidFill>
                  <a:sysClr val="windowText" lastClr="000000"/>
                </a:solidFill>
              </a:rPr>
              <a:t> para Linux, Windows ou MacOS</a:t>
            </a:r>
          </a:p>
          <a:p>
            <a:pPr lvl="1" indent="-342900">
              <a:buFont typeface="Arial"/>
              <a:buChar char="•"/>
              <a:defRPr/>
            </a:pPr>
            <a:r>
              <a:rPr lang="pt-BR" dirty="0">
                <a:solidFill>
                  <a:sysClr val="windowText" lastClr="000000"/>
                </a:solidFill>
              </a:rPr>
              <a:t>Instalar no seu sistema</a:t>
            </a:r>
          </a:p>
          <a:p>
            <a:pPr>
              <a:defRPr/>
            </a:pPr>
            <a:r>
              <a:rPr lang="pt-BR" dirty="0">
                <a:solidFill>
                  <a:sysClr val="windowText" lastClr="000000"/>
                </a:solidFill>
              </a:rPr>
              <a:t>Instalar o </a:t>
            </a:r>
            <a:r>
              <a:rPr lang="pt-BR" dirty="0" err="1">
                <a:solidFill>
                  <a:sysClr val="windowText" lastClr="000000"/>
                </a:solidFill>
              </a:rPr>
              <a:t>PlatformIO</a:t>
            </a:r>
            <a:r>
              <a:rPr lang="pt-BR" dirty="0">
                <a:solidFill>
                  <a:sysClr val="windowText" lastClr="000000"/>
                </a:solidFill>
              </a:rPr>
              <a:t> dentro do </a:t>
            </a:r>
            <a:r>
              <a:rPr lang="pt-BR" dirty="0" err="1">
                <a:solidFill>
                  <a:sysClr val="windowText" lastClr="000000"/>
                </a:solidFill>
              </a:rPr>
              <a:t>VSCode</a:t>
            </a:r>
            <a:endParaRPr lang="pt-BR" dirty="0">
              <a:solidFill>
                <a:sysClr val="windowText" lastClr="000000"/>
              </a:solidFill>
            </a:endParaRPr>
          </a:p>
          <a:p>
            <a:pPr lvl="1" indent="-342900">
              <a:buFont typeface="Arial"/>
              <a:buChar char="•"/>
              <a:defRPr/>
            </a:pPr>
            <a:r>
              <a:rPr lang="pt-BR" dirty="0">
                <a:solidFill>
                  <a:sysClr val="windowText" lastClr="000000"/>
                </a:solidFill>
              </a:rPr>
              <a:t>No Linux: Instalar os utilitários python3</a:t>
            </a:r>
          </a:p>
          <a:p>
            <a:pPr lvl="1" indent="-342900">
              <a:buFont typeface="Arial"/>
              <a:buChar char="•"/>
              <a:defRPr/>
            </a:pPr>
            <a:r>
              <a:rPr lang="pt-BR" dirty="0">
                <a:solidFill>
                  <a:sysClr val="windowText" lastClr="000000"/>
                </a:solidFill>
              </a:rPr>
              <a:t>Ícone de Extensões: Procure por </a:t>
            </a:r>
            <a:r>
              <a:rPr lang="pt-BR" dirty="0" err="1">
                <a:solidFill>
                  <a:sysClr val="windowText" lastClr="000000"/>
                </a:solidFill>
              </a:rPr>
              <a:t>PlatformIO</a:t>
            </a:r>
            <a:r>
              <a:rPr lang="pt-BR" dirty="0">
                <a:solidFill>
                  <a:sysClr val="windowText" lastClr="000000"/>
                </a:solidFill>
              </a:rPr>
              <a:t> e instale-o</a:t>
            </a:r>
          </a:p>
          <a:p>
            <a:pPr lvl="1" indent="-342900">
              <a:buFont typeface="Arial"/>
              <a:buChar char="•"/>
              <a:defRPr/>
            </a:pPr>
            <a:r>
              <a:rPr lang="pt-BR" dirty="0">
                <a:solidFill>
                  <a:sysClr val="windowText" lastClr="000000"/>
                </a:solidFill>
              </a:rPr>
              <a:t>Instalar os drivers da </a:t>
            </a:r>
            <a:r>
              <a:rPr lang="pt-BR" dirty="0" err="1">
                <a:solidFill>
                  <a:sysClr val="windowText" lastClr="000000"/>
                </a:solidFill>
              </a:rPr>
              <a:t>Nexys</a:t>
            </a:r>
            <a:r>
              <a:rPr lang="pt-BR" dirty="0">
                <a:solidFill>
                  <a:sysClr val="windowText" lastClr="000000"/>
                </a:solidFill>
              </a:rPr>
              <a:t> A7 :</a:t>
            </a:r>
          </a:p>
          <a:p>
            <a:pPr lvl="2" indent="-342900">
              <a:defRPr/>
            </a:pPr>
            <a:r>
              <a:rPr lang="pt-BR" dirty="0">
                <a:solidFill>
                  <a:sysClr val="windowText" lastClr="000000"/>
                </a:solidFill>
              </a:rPr>
              <a:t>Linux: Utilizar a pasta fornecida</a:t>
            </a:r>
          </a:p>
          <a:p>
            <a:pPr lvl="2" indent="-342900">
              <a:defRPr/>
            </a:pPr>
            <a:r>
              <a:rPr lang="pt-BR" dirty="0">
                <a:solidFill>
                  <a:sysClr val="windowText" lastClr="000000"/>
                </a:solidFill>
              </a:rPr>
              <a:t>Windows: Utilizar a aplicação </a:t>
            </a:r>
            <a:r>
              <a:rPr lang="pt-BR" dirty="0" err="1">
                <a:solidFill>
                  <a:sysClr val="windowText" lastClr="000000"/>
                </a:solidFill>
              </a:rPr>
              <a:t>Zadig</a:t>
            </a:r>
            <a:r>
              <a:rPr lang="pt-BR" dirty="0">
                <a:solidFill>
                  <a:sysClr val="windowText" lastClr="000000"/>
                </a:solidFill>
              </a:rPr>
              <a:t> (ver Apêndice)</a:t>
            </a:r>
          </a:p>
          <a:p>
            <a:pPr lvl="2" indent="-342900">
              <a:defRPr/>
            </a:pPr>
            <a:r>
              <a:rPr lang="pt-BR" dirty="0">
                <a:solidFill>
                  <a:sysClr val="windowText" lastClr="000000"/>
                </a:solidFill>
              </a:rPr>
              <a:t>Mac OS: Não é necessário</a:t>
            </a:r>
          </a:p>
          <a:p>
            <a:pPr>
              <a:defRPr/>
            </a:pPr>
            <a:r>
              <a:rPr lang="pt-BR" dirty="0">
                <a:solidFill>
                  <a:sysClr val="windowText" lastClr="000000"/>
                </a:solidFill>
              </a:rPr>
              <a:t>Instale o </a:t>
            </a:r>
            <a:r>
              <a:rPr lang="pt-BR" dirty="0" err="1">
                <a:solidFill>
                  <a:sysClr val="windowText" lastClr="000000"/>
                </a:solidFill>
              </a:rPr>
              <a:t>GTKWave</a:t>
            </a:r>
            <a:r>
              <a:rPr lang="pt-BR" dirty="0">
                <a:solidFill>
                  <a:sysClr val="windowText" lastClr="000000"/>
                </a:solidFill>
              </a:rPr>
              <a:t> seguindo as instruções para seu SO</a:t>
            </a:r>
          </a:p>
        </p:txBody>
      </p:sp>
    </p:spTree>
    <p:extLst>
      <p:ext uri="{BB962C8B-B14F-4D97-AF65-F5344CB8AC3E}">
        <p14:creationId xmlns:p14="http://schemas.microsoft.com/office/powerpoint/2010/main" val="1976198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7318"/>
            <a:ext cx="9144000" cy="1960912"/>
          </a:xfrm>
        </p:spPr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Exemplos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Iniciais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21119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79206"/>
            <a:ext cx="11916711" cy="680114"/>
          </a:xfrm>
        </p:spPr>
        <p:txBody>
          <a:bodyPr>
            <a:noAutofit/>
          </a:bodyPr>
          <a:lstStyle/>
          <a:p>
            <a:r>
              <a:rPr lang="pt-BR" sz="3200" b="1" dirty="0"/>
              <a:t>LEDs-Switches – Execução na Placa (Secções 6.A e 6.E do GSG)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84245" y="878774"/>
            <a:ext cx="11833583" cy="533202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2600" dirty="0">
                <a:solidFill>
                  <a:sysClr val="windowText" lastClr="000000"/>
                </a:solidFill>
              </a:rPr>
              <a:t>Ligar a placa </a:t>
            </a:r>
            <a:r>
              <a:rPr lang="pt-BR" sz="2600" dirty="0" err="1">
                <a:solidFill>
                  <a:sysClr val="windowText" lastClr="000000"/>
                </a:solidFill>
              </a:rPr>
              <a:t>Nexys</a:t>
            </a:r>
            <a:r>
              <a:rPr lang="pt-BR" sz="2600" dirty="0">
                <a:solidFill>
                  <a:sysClr val="windowText" lastClr="000000"/>
                </a:solidFill>
              </a:rPr>
              <a:t> A7.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2600" dirty="0">
                <a:solidFill>
                  <a:sysClr val="windowText" lastClr="000000"/>
                </a:solidFill>
              </a:rPr>
              <a:t>Abrir o </a:t>
            </a:r>
            <a:r>
              <a:rPr lang="pt-BR" sz="2600" dirty="0" err="1">
                <a:solidFill>
                  <a:sysClr val="windowText" lastClr="000000"/>
                </a:solidFill>
              </a:rPr>
              <a:t>VSCode</a:t>
            </a:r>
            <a:r>
              <a:rPr lang="pt-BR" sz="2600" dirty="0">
                <a:solidFill>
                  <a:sysClr val="windowText" lastClr="000000"/>
                </a:solidFill>
              </a:rPr>
              <a:t> e o </a:t>
            </a:r>
            <a:r>
              <a:rPr lang="pt-BR" sz="2600" dirty="0" err="1">
                <a:solidFill>
                  <a:sysClr val="windowText" lastClr="000000"/>
                </a:solidFill>
              </a:rPr>
              <a:t>PlatformIO</a:t>
            </a:r>
            <a:r>
              <a:rPr lang="pt-BR" sz="2600" dirty="0">
                <a:solidFill>
                  <a:sysClr val="windowText" lastClr="000000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600" dirty="0"/>
              <a:t>Clique em </a:t>
            </a:r>
            <a:r>
              <a:rPr lang="pt-BR" sz="2600" b="1" dirty="0">
                <a:solidFill>
                  <a:srgbClr val="0070C0"/>
                </a:solidFill>
              </a:rPr>
              <a:t>File → Open Folder</a:t>
            </a:r>
            <a:r>
              <a:rPr lang="pt-BR" sz="2600" dirty="0">
                <a:solidFill>
                  <a:srgbClr val="0070C0"/>
                </a:solidFill>
              </a:rPr>
              <a:t> </a:t>
            </a:r>
            <a:r>
              <a:rPr lang="pt-BR" sz="2600" dirty="0"/>
              <a:t>e selecionar:</a:t>
            </a:r>
          </a:p>
          <a:p>
            <a:pPr marL="0" indent="0">
              <a:buNone/>
            </a:pPr>
            <a:r>
              <a:rPr lang="pt-BR" sz="2400" i="1" dirty="0"/>
              <a:t>		[</a:t>
            </a:r>
            <a:r>
              <a:rPr lang="pt-BR" sz="2400" i="1" dirty="0" err="1"/>
              <a:t>RVfpgaPath</a:t>
            </a:r>
            <a:r>
              <a:rPr lang="pt-BR" sz="2400" i="1" dirty="0"/>
              <a:t>]\RVfpga\</a:t>
            </a:r>
            <a:r>
              <a:rPr lang="pt-BR" sz="2400" i="1" dirty="0" err="1"/>
              <a:t>examples</a:t>
            </a:r>
            <a:r>
              <a:rPr lang="pt-BR" sz="2400" i="1" dirty="0"/>
              <a:t>\</a:t>
            </a:r>
            <a:r>
              <a:rPr lang="pt-BR" sz="2400" i="1" dirty="0" err="1"/>
              <a:t>LedsSwitches_C</a:t>
            </a:r>
            <a:r>
              <a:rPr lang="pt-BR" sz="2400" i="1" dirty="0"/>
              <a:t>-Lang</a:t>
            </a:r>
          </a:p>
          <a:p>
            <a:r>
              <a:rPr lang="pt-BR" sz="2600" dirty="0"/>
              <a:t>Analisar o código fonte do programa: </a:t>
            </a:r>
            <a:r>
              <a:rPr lang="pt-BR" sz="2600" i="1" dirty="0" err="1"/>
              <a:t>src</a:t>
            </a:r>
            <a:r>
              <a:rPr lang="pt-BR" sz="2600" i="1" dirty="0"/>
              <a:t>/</a:t>
            </a:r>
            <a:r>
              <a:rPr lang="pt-BR" sz="2600" i="1" dirty="0" err="1"/>
              <a:t>LedsSwitches_C-Lang.c</a:t>
            </a:r>
            <a:r>
              <a:rPr lang="pt-BR" sz="2600" i="1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600" dirty="0"/>
              <a:t>Na primeira vez que um exemplo RVfpga é aberto no </a:t>
            </a:r>
            <a:r>
              <a:rPr lang="pt-BR" sz="2600" dirty="0" err="1"/>
              <a:t>PlatformIO</a:t>
            </a:r>
            <a:r>
              <a:rPr lang="pt-BR" sz="2600" dirty="0"/>
              <a:t>, a plataforma Chips Alliance é instalada automaticamente. Ela inclui as ferramentas RISC-V </a:t>
            </a:r>
            <a:r>
              <a:rPr lang="pt-BR" sz="2600" dirty="0" err="1"/>
              <a:t>pré</a:t>
            </a:r>
            <a:r>
              <a:rPr lang="pt-BR" sz="2600" dirty="0"/>
              <a:t>-construídas, o </a:t>
            </a:r>
            <a:r>
              <a:rPr lang="pt-BR" sz="2600" dirty="0" err="1"/>
              <a:t>OpenOCD</a:t>
            </a:r>
            <a:r>
              <a:rPr lang="pt-BR" sz="2600" dirty="0"/>
              <a:t>, o simulador </a:t>
            </a:r>
            <a:r>
              <a:rPr lang="pt-BR" sz="2600" dirty="0" err="1"/>
              <a:t>Verilator</a:t>
            </a:r>
            <a:r>
              <a:rPr lang="pt-BR" sz="2600" dirty="0"/>
              <a:t>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600" dirty="0"/>
              <a:t>Descarregar o </a:t>
            </a:r>
            <a:r>
              <a:rPr lang="pt-BR" sz="2600" dirty="0" err="1"/>
              <a:t>RVfpgaNexys</a:t>
            </a:r>
            <a:r>
              <a:rPr lang="pt-BR" sz="2600" dirty="0"/>
              <a:t> para a placa </a:t>
            </a:r>
            <a:r>
              <a:rPr lang="pt-BR" sz="2600" dirty="0" err="1"/>
              <a:t>Nexys</a:t>
            </a:r>
            <a:r>
              <a:rPr lang="pt-BR" sz="2600" dirty="0"/>
              <a:t> A7. Primeiro, é necessário atualizar o caminho. Pode ser necessário atualizar a janela Project </a:t>
            </a:r>
            <a:r>
              <a:rPr lang="pt-BR" sz="2600" dirty="0" err="1"/>
              <a:t>Tasks</a:t>
            </a:r>
            <a:r>
              <a:rPr lang="pt-BR" sz="26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2600" dirty="0"/>
              <a:t>Descarregar e executar o exemplo LEDs-Switches.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11A298-D93B-4808-B7DB-0DAE25BA4F08}"/>
              </a:ext>
            </a:extLst>
          </p:cNvPr>
          <p:cNvSpPr txBox="1"/>
          <p:nvPr/>
        </p:nvSpPr>
        <p:spPr>
          <a:xfrm>
            <a:off x="1291525" y="5896182"/>
            <a:ext cx="9464299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0" lang="pt-BR" sz="1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Esta secção de slides cobre o material das </a:t>
            </a:r>
            <a:r>
              <a:rPr kumimoji="0" lang="pt-BR" sz="1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Secções 6-8 do Guia de Iniciação (GSG)</a:t>
            </a:r>
            <a:r>
              <a:rPr kumimoji="0" lang="pt-BR" sz="1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1556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8" y="95535"/>
            <a:ext cx="12100956" cy="680114"/>
          </a:xfrm>
        </p:spPr>
        <p:txBody>
          <a:bodyPr>
            <a:noAutofit/>
          </a:bodyPr>
          <a:lstStyle/>
          <a:p>
            <a:r>
              <a:rPr lang="en-US" sz="3200" b="1" dirty="0" err="1"/>
              <a:t>Exemplo</a:t>
            </a:r>
            <a:r>
              <a:rPr lang="en-US" sz="3200" b="1" dirty="0"/>
              <a:t> </a:t>
            </a:r>
            <a:r>
              <a:rPr lang="en-US" sz="3200" b="1" dirty="0" err="1"/>
              <a:t>AL_Operations</a:t>
            </a:r>
            <a:r>
              <a:rPr lang="en-US" sz="3200" b="1" dirty="0"/>
              <a:t> – </a:t>
            </a:r>
            <a:r>
              <a:rPr lang="en-US" sz="3200" b="1" dirty="0" err="1"/>
              <a:t>Execução</a:t>
            </a:r>
            <a:r>
              <a:rPr lang="en-US" sz="3200" b="1" dirty="0"/>
              <a:t> </a:t>
            </a:r>
            <a:r>
              <a:rPr lang="en-US" sz="3200" b="1" dirty="0" err="1"/>
              <a:t>na</a:t>
            </a:r>
            <a:r>
              <a:rPr lang="en-US" sz="3200" b="1" dirty="0"/>
              <a:t> </a:t>
            </a:r>
            <a:r>
              <a:rPr lang="en-US" sz="3200" b="1" dirty="0" err="1"/>
              <a:t>Placa</a:t>
            </a:r>
            <a:r>
              <a:rPr lang="en-US" sz="3200" b="1" dirty="0"/>
              <a:t> (Sec. 6.B do GSG)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43430" y="961898"/>
            <a:ext cx="11515023" cy="403761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dirty="0">
                <a:solidFill>
                  <a:sysClr val="windowText" lastClr="000000"/>
                </a:solidFill>
              </a:rPr>
              <a:t>Se ainda não estiver aberto, abra o </a:t>
            </a:r>
            <a:r>
              <a:rPr lang="pt-BR" dirty="0" err="1">
                <a:solidFill>
                  <a:sysClr val="windowText" lastClr="000000"/>
                </a:solidFill>
              </a:rPr>
              <a:t>VSCode</a:t>
            </a:r>
            <a:r>
              <a:rPr lang="pt-BR" dirty="0">
                <a:solidFill>
                  <a:sysClr val="windowText" lastClr="000000"/>
                </a:solidFill>
              </a:rPr>
              <a:t> e o </a:t>
            </a:r>
            <a:r>
              <a:rPr lang="pt-BR" dirty="0" err="1">
                <a:solidFill>
                  <a:sysClr val="windowText" lastClr="000000"/>
                </a:solidFill>
              </a:rPr>
              <a:t>PlatformIO</a:t>
            </a:r>
            <a:endParaRPr lang="pt-BR" dirty="0">
              <a:solidFill>
                <a:sysClr val="windowText" lastClr="000000"/>
              </a:solidFill>
            </a:endParaRPr>
          </a:p>
          <a:p>
            <a:r>
              <a:rPr lang="pt-BR" dirty="0"/>
              <a:t>Clique em </a:t>
            </a:r>
            <a:r>
              <a:rPr lang="pt-BR" b="1" dirty="0">
                <a:solidFill>
                  <a:srgbClr val="0070C0"/>
                </a:solidFill>
              </a:rPr>
              <a:t>File → Close Folder</a:t>
            </a:r>
            <a:r>
              <a:rPr lang="pt-BR" dirty="0">
                <a:solidFill>
                  <a:srgbClr val="0070C0"/>
                </a:solidFill>
              </a:rPr>
              <a:t> </a:t>
            </a:r>
            <a:r>
              <a:rPr lang="pt-BR" dirty="0"/>
              <a:t>no menu ficheiro no topo. Em seguida, clique em </a:t>
            </a:r>
            <a:r>
              <a:rPr lang="pt-BR" b="1" dirty="0">
                <a:solidFill>
                  <a:srgbClr val="0070C0"/>
                </a:solidFill>
              </a:rPr>
              <a:t>File → Open Folder</a:t>
            </a:r>
            <a:r>
              <a:rPr lang="pt-BR" dirty="0">
                <a:solidFill>
                  <a:srgbClr val="0070C0"/>
                </a:solidFill>
              </a:rPr>
              <a:t> </a:t>
            </a:r>
            <a:r>
              <a:rPr lang="pt-BR" dirty="0"/>
              <a:t>e selecione:</a:t>
            </a:r>
          </a:p>
          <a:p>
            <a:pPr marL="0" indent="0">
              <a:buNone/>
            </a:pPr>
            <a:r>
              <a:rPr lang="pt-BR" i="1" dirty="0"/>
              <a:t>		[</a:t>
            </a:r>
            <a:r>
              <a:rPr lang="pt-BR" i="1" dirty="0" err="1"/>
              <a:t>RVfpgaPath</a:t>
            </a:r>
            <a:r>
              <a:rPr lang="pt-BR" i="1" dirty="0"/>
              <a:t>]\</a:t>
            </a:r>
            <a:r>
              <a:rPr lang="pt-BR" i="1" dirty="0" err="1"/>
              <a:t>RVfpga</a:t>
            </a:r>
            <a:r>
              <a:rPr lang="pt-BR" i="1" dirty="0"/>
              <a:t>\</a:t>
            </a:r>
            <a:r>
              <a:rPr lang="pt-BR" i="1" dirty="0" err="1"/>
              <a:t>examples</a:t>
            </a:r>
            <a:r>
              <a:rPr lang="pt-BR" i="1" dirty="0"/>
              <a:t>\</a:t>
            </a:r>
            <a:r>
              <a:rPr lang="pt-BR" i="1" dirty="0" err="1"/>
              <a:t>AL_Operations</a:t>
            </a:r>
            <a:endParaRPr lang="pt-BR" i="1" dirty="0"/>
          </a:p>
          <a:p>
            <a:r>
              <a:rPr lang="pt-BR" dirty="0"/>
              <a:t>Analisar o código fonte do programa</a:t>
            </a:r>
          </a:p>
          <a:p>
            <a:r>
              <a:rPr lang="pt-BR" dirty="0"/>
              <a:t>Se necessário, configure o </a:t>
            </a:r>
            <a:r>
              <a:rPr lang="pt-BR" dirty="0" err="1"/>
              <a:t>RVfpgaNexys</a:t>
            </a:r>
            <a:r>
              <a:rPr lang="pt-BR" dirty="0"/>
              <a:t> na placa </a:t>
            </a:r>
            <a:r>
              <a:rPr lang="pt-BR" dirty="0" err="1"/>
              <a:t>Nexys</a:t>
            </a:r>
            <a:r>
              <a:rPr lang="pt-BR" dirty="0"/>
              <a:t> A7.</a:t>
            </a:r>
          </a:p>
          <a:p>
            <a:r>
              <a:rPr lang="pt-BR" dirty="0"/>
              <a:t>Descarregar, executar e depurar exemplos de </a:t>
            </a:r>
            <a:r>
              <a:rPr lang="pt-BR" dirty="0" err="1"/>
              <a:t>AL_Operations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31064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43430" y="988153"/>
            <a:ext cx="11515023" cy="40707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/>
              <a:t>Clique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i="1" dirty="0"/>
              <a:t>File</a:t>
            </a:r>
            <a:r>
              <a:rPr lang="en-GB" dirty="0"/>
              <a:t> → </a:t>
            </a:r>
            <a:r>
              <a:rPr lang="en-GB" i="1" dirty="0"/>
              <a:t>Open File</a:t>
            </a:r>
            <a:r>
              <a:rPr lang="en-GB" dirty="0"/>
              <a:t> </a:t>
            </a:r>
            <a:r>
              <a:rPr lang="pt-BR" dirty="0"/>
              <a:t>e faça duplo clique em </a:t>
            </a:r>
            <a:r>
              <a:rPr lang="en-GB" i="1" dirty="0"/>
              <a:t>[</a:t>
            </a:r>
            <a:r>
              <a:rPr lang="en-GB" i="1" dirty="0" err="1"/>
              <a:t>RVfpgaPath</a:t>
            </a:r>
            <a:r>
              <a:rPr lang="en-GB" i="1" dirty="0"/>
              <a:t>]/</a:t>
            </a:r>
            <a:r>
              <a:rPr lang="en-GB" i="1" dirty="0" err="1"/>
              <a:t>RVfpga</a:t>
            </a:r>
            <a:r>
              <a:rPr lang="en-GB" i="1" dirty="0"/>
              <a:t>/examples/</a:t>
            </a:r>
            <a:r>
              <a:rPr lang="en-GB" i="1" dirty="0" err="1"/>
              <a:t>AL_Operations</a:t>
            </a:r>
            <a:r>
              <a:rPr lang="en-GB" i="1" dirty="0"/>
              <a:t>/platformio.ini</a:t>
            </a:r>
            <a:r>
              <a:rPr lang="en-GB" dirty="0"/>
              <a:t>, e </a:t>
            </a:r>
            <a:r>
              <a:rPr lang="en-GB" dirty="0" err="1"/>
              <a:t>defina</a:t>
            </a:r>
            <a:r>
              <a:rPr lang="en-GB" dirty="0"/>
              <a:t> </a:t>
            </a:r>
            <a:r>
              <a:rPr lang="en-GB" b="1" dirty="0"/>
              <a:t>whisper</a:t>
            </a:r>
            <a:r>
              <a:rPr lang="en-GB" dirty="0"/>
              <a:t> </a:t>
            </a:r>
            <a:r>
              <a:rPr lang="pt-BR" dirty="0"/>
              <a:t>como a ferramenta de depuração, descomentando a linha 17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pt-BR" dirty="0"/>
              <a:t>Lançar o depurador como habitualmente</a:t>
            </a:r>
            <a:endParaRPr lang="en-GB" dirty="0"/>
          </a:p>
          <a:p>
            <a:pPr>
              <a:defRPr/>
            </a:pPr>
            <a:r>
              <a:rPr lang="pt-BR" dirty="0"/>
              <a:t>Agora pode depurar o programa exactamente como fez na Secção 6.B, mas desta vez o programa está a ser executado em simulação no Whisper em vez de na placa FPGA Nexys A7</a:t>
            </a:r>
            <a:r>
              <a:rPr lang="en-GB" dirty="0"/>
              <a:t>.</a:t>
            </a:r>
            <a:endParaRPr lang="es-ES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8" y="95535"/>
            <a:ext cx="12100956" cy="680114"/>
          </a:xfrm>
        </p:spPr>
        <p:txBody>
          <a:bodyPr>
            <a:noAutofit/>
          </a:bodyPr>
          <a:lstStyle/>
          <a:p>
            <a:r>
              <a:rPr lang="en-US" sz="3200" b="1" dirty="0" err="1"/>
              <a:t>Exemplo</a:t>
            </a:r>
            <a:r>
              <a:rPr lang="en-US" sz="3200" b="1" dirty="0"/>
              <a:t> </a:t>
            </a:r>
            <a:r>
              <a:rPr lang="en-US" sz="3200" b="1" dirty="0" err="1"/>
              <a:t>AL_Operations</a:t>
            </a:r>
            <a:r>
              <a:rPr lang="en-US" sz="3200" b="1" dirty="0"/>
              <a:t> – </a:t>
            </a:r>
            <a:r>
              <a:rPr lang="en-US" sz="3200" b="1" dirty="0" err="1"/>
              <a:t>Simulação</a:t>
            </a:r>
            <a:r>
              <a:rPr lang="en-US" sz="3200" b="1" dirty="0"/>
              <a:t> no Whisper (Sec. 8 do GSG)</a:t>
            </a:r>
          </a:p>
        </p:txBody>
      </p:sp>
    </p:spTree>
    <p:extLst>
      <p:ext uri="{BB962C8B-B14F-4D97-AF65-F5344CB8AC3E}">
        <p14:creationId xmlns:p14="http://schemas.microsoft.com/office/powerpoint/2010/main" val="23546385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43430" y="877295"/>
            <a:ext cx="11515023" cy="478575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err="1"/>
              <a:t>Abrir</a:t>
            </a:r>
            <a:r>
              <a:rPr lang="en-GB" dirty="0"/>
              <a:t> o </a:t>
            </a:r>
            <a:r>
              <a:rPr lang="en-GB" dirty="0" err="1"/>
              <a:t>ficheiro</a:t>
            </a:r>
            <a:r>
              <a:rPr lang="en-GB" dirty="0"/>
              <a:t> </a:t>
            </a:r>
            <a:r>
              <a:rPr lang="en-GB" i="1" dirty="0"/>
              <a:t>platformio.ini</a:t>
            </a:r>
            <a:r>
              <a:rPr lang="en-GB" dirty="0"/>
              <a:t>. </a:t>
            </a:r>
            <a:r>
              <a:rPr lang="pt-BR" dirty="0"/>
              <a:t>Definir o caminho para o RVfpgaSim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pt-BR" dirty="0"/>
              <a:t>Executar a simulação clicando no ícone PlatformIO</a:t>
            </a:r>
            <a:endParaRPr lang="en-GB" dirty="0"/>
          </a:p>
          <a:p>
            <a:pPr>
              <a:defRPr/>
            </a:pPr>
            <a:r>
              <a:rPr lang="en-GB" dirty="0" err="1"/>
              <a:t>Expandir</a:t>
            </a:r>
            <a:r>
              <a:rPr lang="en-GB" dirty="0"/>
              <a:t> Project Tasks → </a:t>
            </a:r>
            <a:r>
              <a:rPr lang="en-GB" dirty="0" err="1"/>
              <a:t>env:swervolf_nexys</a:t>
            </a:r>
            <a:r>
              <a:rPr lang="en-GB" dirty="0"/>
              <a:t> → Platform e </a:t>
            </a:r>
            <a:r>
              <a:rPr lang="en-GB" dirty="0" err="1"/>
              <a:t>clicar</a:t>
            </a:r>
            <a:r>
              <a:rPr lang="en-GB" dirty="0"/>
              <a:t> </a:t>
            </a:r>
            <a:r>
              <a:rPr lang="en-GB" dirty="0" err="1"/>
              <a:t>em</a:t>
            </a:r>
            <a:r>
              <a:rPr lang="en-GB" dirty="0"/>
              <a:t> Generate Trace</a:t>
            </a:r>
          </a:p>
          <a:p>
            <a:pPr>
              <a:defRPr/>
            </a:pPr>
            <a:r>
              <a:rPr lang="pt-BR" dirty="0"/>
              <a:t>Alguns segundos após o passo anterior, o ficheiro</a:t>
            </a:r>
            <a:r>
              <a:rPr lang="en-GB" dirty="0"/>
              <a:t> </a:t>
            </a:r>
            <a:r>
              <a:rPr lang="en-GB" i="1" dirty="0" err="1"/>
              <a:t>trace.vcd</a:t>
            </a:r>
            <a:r>
              <a:rPr lang="en-GB" i="1" dirty="0"/>
              <a:t> </a:t>
            </a:r>
            <a:r>
              <a:rPr lang="pt-BR" dirty="0"/>
              <a:t>deve ter sido gerado e pode abri-lo com o</a:t>
            </a:r>
            <a:r>
              <a:rPr lang="en-GB" dirty="0"/>
              <a:t> </a:t>
            </a:r>
            <a:r>
              <a:rPr lang="en-GB" dirty="0" err="1"/>
              <a:t>GTKWave</a:t>
            </a:r>
            <a:endParaRPr lang="en-GB" dirty="0"/>
          </a:p>
          <a:p>
            <a:pPr>
              <a:defRPr/>
            </a:pPr>
            <a:r>
              <a:rPr lang="en-GB" dirty="0" err="1"/>
              <a:t>Adicionar</a:t>
            </a:r>
            <a:r>
              <a:rPr lang="en-GB" dirty="0"/>
              <a:t> </a:t>
            </a:r>
            <a:r>
              <a:rPr lang="en-GB" dirty="0" err="1"/>
              <a:t>sinais</a:t>
            </a:r>
            <a:r>
              <a:rPr lang="en-GB" dirty="0"/>
              <a:t>: clique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i="1" dirty="0"/>
              <a:t>File – Read </a:t>
            </a:r>
            <a:r>
              <a:rPr lang="en-GB" i="1" dirty="0" err="1"/>
              <a:t>Tcl</a:t>
            </a:r>
            <a:r>
              <a:rPr lang="en-GB" i="1" dirty="0"/>
              <a:t> Script File</a:t>
            </a:r>
            <a:r>
              <a:rPr lang="en-GB" dirty="0"/>
              <a:t> e </a:t>
            </a:r>
            <a:r>
              <a:rPr lang="en-GB" dirty="0" err="1"/>
              <a:t>selecionar</a:t>
            </a:r>
            <a:r>
              <a:rPr lang="en-GB" dirty="0"/>
              <a:t> </a:t>
            </a:r>
            <a:r>
              <a:rPr lang="en-GB" i="1" dirty="0"/>
              <a:t>[</a:t>
            </a:r>
            <a:r>
              <a:rPr lang="en-GB" i="1" dirty="0" err="1"/>
              <a:t>RVfpgaPath</a:t>
            </a:r>
            <a:r>
              <a:rPr lang="en-GB" i="1" dirty="0"/>
              <a:t>]/</a:t>
            </a:r>
            <a:r>
              <a:rPr lang="en-GB" i="1" dirty="0" err="1"/>
              <a:t>RVfpga</a:t>
            </a:r>
            <a:r>
              <a:rPr lang="en-GB" i="1" dirty="0"/>
              <a:t>/examples/</a:t>
            </a:r>
            <a:r>
              <a:rPr lang="en-GB" i="1" dirty="0" err="1"/>
              <a:t>AL_Operations</a:t>
            </a:r>
            <a:r>
              <a:rPr lang="en-GB" i="1" dirty="0"/>
              <a:t>/</a:t>
            </a:r>
            <a:r>
              <a:rPr lang="en-GB" i="1" dirty="0" err="1"/>
              <a:t>test.tcl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pic>
        <p:nvPicPr>
          <p:cNvPr id="7" name="Imagen 6"/>
          <p:cNvPicPr/>
          <p:nvPr/>
        </p:nvPicPr>
        <p:blipFill>
          <a:blip r:embed="rId2"/>
          <a:stretch>
            <a:fillRect/>
          </a:stretch>
        </p:blipFill>
        <p:spPr>
          <a:xfrm>
            <a:off x="10045518" y="1436915"/>
            <a:ext cx="618524" cy="55814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8" y="95535"/>
            <a:ext cx="12100956" cy="680114"/>
          </a:xfrm>
        </p:spPr>
        <p:txBody>
          <a:bodyPr>
            <a:noAutofit/>
          </a:bodyPr>
          <a:lstStyle/>
          <a:p>
            <a:r>
              <a:rPr lang="en-US" sz="3200" b="1" dirty="0" err="1"/>
              <a:t>Exemplo</a:t>
            </a:r>
            <a:r>
              <a:rPr lang="en-US" sz="3200" b="1" dirty="0"/>
              <a:t> </a:t>
            </a:r>
            <a:r>
              <a:rPr lang="en-US" sz="3200" b="1" dirty="0" err="1"/>
              <a:t>AL_Operations</a:t>
            </a:r>
            <a:r>
              <a:rPr lang="en-US" sz="3200" b="1" dirty="0"/>
              <a:t> – </a:t>
            </a:r>
            <a:r>
              <a:rPr lang="pt-BR" sz="3200" b="1" dirty="0"/>
              <a:t>Simulação no Verilator (Sec. 7 do GSG</a:t>
            </a:r>
            <a:r>
              <a:rPr lang="en-US" sz="3200" b="1" dirty="0"/>
              <a:t>)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17" y="4774063"/>
            <a:ext cx="113061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3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Introdução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20335" y="852088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3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FPGA (</a:t>
            </a:r>
            <a:r>
              <a:rPr kumimoji="0" lang="pt-BR" sz="30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pt-BR" sz="3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é um curso que mostra como: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Realizar</a:t>
            </a:r>
            <a:r>
              <a:rPr kumimoji="0" lang="pt-BR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um </a:t>
            </a: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RISC-V comercial </a:t>
            </a:r>
            <a:r>
              <a:rPr lang="pt-BR" dirty="0">
                <a:solidFill>
                  <a:sysClr val="windowText" lastClr="000000"/>
                </a:solidFill>
              </a:rPr>
              <a:t>SweRV </a:t>
            </a:r>
            <a:r>
              <a:rPr kumimoji="0" lang="pt-BR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&amp; um System-</a:t>
            </a:r>
            <a:r>
              <a:rPr kumimoji="0" lang="pt-BR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lang="pt-BR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-Chip (</a:t>
            </a:r>
            <a:r>
              <a:rPr kumimoji="0" lang="pt-BR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SoC</a:t>
            </a:r>
            <a:r>
              <a:rPr kumimoji="0" lang="pt-BR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numa </a:t>
            </a: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FPGA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pt-BR" b="1" dirty="0">
                <a:solidFill>
                  <a:sysClr val="windowText" lastClr="000000"/>
                </a:solidFill>
              </a:rPr>
              <a:t>Programar </a:t>
            </a:r>
            <a:r>
              <a:rPr lang="pt-BR" dirty="0">
                <a:solidFill>
                  <a:sysClr val="windowText" lastClr="000000"/>
                </a:solidFill>
              </a:rPr>
              <a:t>o </a:t>
            </a:r>
            <a:r>
              <a:rPr lang="pt-BR" dirty="0" err="1">
                <a:solidFill>
                  <a:sysClr val="windowText" lastClr="000000"/>
                </a:solidFill>
              </a:rPr>
              <a:t>SoC</a:t>
            </a:r>
            <a:r>
              <a:rPr lang="pt-BR" dirty="0">
                <a:solidFill>
                  <a:sysClr val="windowText" lastClr="000000"/>
                </a:solidFill>
              </a:rPr>
              <a:t> RISC-V</a:t>
            </a:r>
            <a:endParaRPr kumimoji="0" lang="pt-BR" b="1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Adicionar funcionalidades extra ao </a:t>
            </a:r>
            <a:r>
              <a:rPr kumimoji="0" lang="pt-BR" b="0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SoC</a:t>
            </a:r>
            <a:r>
              <a:rPr kumimoji="0" lang="pt-BR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RISC-V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Analisar e modificar </a:t>
            </a:r>
            <a:r>
              <a:rPr kumimoji="0" lang="pt-BR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 núcleo do RISC-V e a hierarquia de memoria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3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 material didático está a ser desenvolvido pela </a:t>
            </a:r>
            <a:r>
              <a:rPr kumimoji="0" lang="pt-BR" sz="30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Imagination Technologies</a:t>
            </a:r>
            <a:r>
              <a:rPr kumimoji="0" lang="pt-BR" sz="30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 pelos parceiros académicos e industriais.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800" dirty="0"/>
              <a:t>Depois de concluírem o Curso RVfpga, os participantes terão um </a:t>
            </a:r>
            <a:r>
              <a:rPr lang="pt-BR" sz="2800" b="1" dirty="0">
                <a:solidFill>
                  <a:srgbClr val="0070C0"/>
                </a:solidFill>
              </a:rPr>
              <a:t>processador RISC-V comercial, </a:t>
            </a:r>
            <a:r>
              <a:rPr lang="pt-BR" sz="2800" b="1" dirty="0" err="1">
                <a:solidFill>
                  <a:srgbClr val="0070C0"/>
                </a:solidFill>
              </a:rPr>
              <a:t>SoC</a:t>
            </a:r>
            <a:r>
              <a:rPr lang="pt-BR" sz="2800" b="1" dirty="0">
                <a:solidFill>
                  <a:srgbClr val="0070C0"/>
                </a:solidFill>
              </a:rPr>
              <a:t> e ecossistema</a:t>
            </a:r>
            <a:r>
              <a:rPr lang="pt-BR" sz="2800" dirty="0"/>
              <a:t> que compreendem e sabem como utilizar e modificar</a:t>
            </a:r>
            <a:endParaRPr kumimoji="0" lang="pt-BR" sz="30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DEB960-8D72-E130-40C9-66EE1F2172B5}"/>
              </a:ext>
            </a:extLst>
          </p:cNvPr>
          <p:cNvSpPr txBox="1"/>
          <p:nvPr/>
        </p:nvSpPr>
        <p:spPr>
          <a:xfrm>
            <a:off x="1423137" y="5852757"/>
            <a:ext cx="9058596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0" lang="pt-BR" sz="1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Esta secção de slides abrange o material da Secção 1 do </a:t>
            </a:r>
            <a:r>
              <a:rPr kumimoji="0" lang="pt-BR" sz="1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Guia de Introdução</a:t>
            </a:r>
            <a:r>
              <a:rPr kumimoji="0" lang="pt-BR" sz="1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(GSG).</a:t>
            </a:r>
          </a:p>
        </p:txBody>
      </p:sp>
    </p:spTree>
    <p:extLst>
      <p:ext uri="{BB962C8B-B14F-4D97-AF65-F5344CB8AC3E}">
        <p14:creationId xmlns:p14="http://schemas.microsoft.com/office/powerpoint/2010/main" val="15810567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Exemplo</a:t>
            </a:r>
            <a:r>
              <a:rPr lang="en-US" b="1" dirty="0"/>
              <a:t> HelloWorld (Sec. 6.F do GSG)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43430" y="902523"/>
            <a:ext cx="11515023" cy="446512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+mj-lt"/>
              <a:buAutoNum type="arabicPeriod"/>
              <a:tabLst/>
              <a:defRPr/>
            </a:pPr>
            <a:r>
              <a:rPr lang="en-US" dirty="0" err="1">
                <a:solidFill>
                  <a:sysClr val="windowText" lastClr="000000"/>
                </a:solidFill>
              </a:rPr>
              <a:t>Abra</a:t>
            </a:r>
            <a:r>
              <a:rPr lang="en-US" dirty="0">
                <a:solidFill>
                  <a:sysClr val="windowText" lastClr="000000"/>
                </a:solidFill>
              </a:rPr>
              <a:t> o </a:t>
            </a:r>
            <a:r>
              <a:rPr lang="en-US" dirty="0" err="1">
                <a:solidFill>
                  <a:sysClr val="windowText" lastClr="000000"/>
                </a:solidFill>
              </a:rPr>
              <a:t>VSCode</a:t>
            </a:r>
            <a:r>
              <a:rPr lang="en-US" dirty="0">
                <a:solidFill>
                  <a:sysClr val="windowText" lastClr="000000"/>
                </a:solidFill>
              </a:rPr>
              <a:t> e o </a:t>
            </a:r>
            <a:r>
              <a:rPr lang="en-US" dirty="0" err="1">
                <a:solidFill>
                  <a:sysClr val="windowText" lastClr="000000"/>
                </a:solidFill>
              </a:rPr>
              <a:t>PlatformIO</a:t>
            </a:r>
            <a:r>
              <a:rPr lang="en-US" dirty="0">
                <a:solidFill>
                  <a:sysClr val="windowText" lastClr="000000"/>
                </a:solidFill>
              </a:rPr>
              <a:t>. </a:t>
            </a:r>
            <a:r>
              <a:rPr lang="en-GB" dirty="0"/>
              <a:t>Clique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b="1" dirty="0">
                <a:solidFill>
                  <a:srgbClr val="0070C0"/>
                </a:solidFill>
              </a:rPr>
              <a:t>File → Close Folder</a:t>
            </a:r>
            <a:r>
              <a:rPr lang="en-GB" dirty="0"/>
              <a:t>. Clique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b="1" dirty="0">
                <a:solidFill>
                  <a:srgbClr val="0070C0"/>
                </a:solidFill>
              </a:rPr>
              <a:t>File → Open Folder</a:t>
            </a:r>
            <a:r>
              <a:rPr lang="en-GB" dirty="0">
                <a:solidFill>
                  <a:srgbClr val="0070C0"/>
                </a:solidFill>
              </a:rPr>
              <a:t> </a:t>
            </a:r>
            <a:r>
              <a:rPr lang="pt-BR" dirty="0"/>
              <a:t>no menu de ficheiro superior e seleccionar</a:t>
            </a:r>
            <a:r>
              <a:rPr lang="en-GB" dirty="0"/>
              <a:t>:</a:t>
            </a:r>
            <a:endParaRPr lang="es-ES" dirty="0"/>
          </a:p>
          <a:p>
            <a:pPr marL="0" indent="0">
              <a:buNone/>
            </a:pPr>
            <a:r>
              <a:rPr lang="en-GB" i="1" dirty="0"/>
              <a:t>		[</a:t>
            </a:r>
            <a:r>
              <a:rPr lang="en-GB" i="1" dirty="0" err="1"/>
              <a:t>RVfpgaPath</a:t>
            </a:r>
            <a:r>
              <a:rPr lang="en-GB" i="1" dirty="0"/>
              <a:t>]\</a:t>
            </a:r>
            <a:r>
              <a:rPr lang="en-GB" i="1" dirty="0" err="1"/>
              <a:t>RVfpga</a:t>
            </a:r>
            <a:r>
              <a:rPr lang="en-GB" i="1" dirty="0"/>
              <a:t>\examples\</a:t>
            </a:r>
            <a:r>
              <a:rPr lang="en-GB" i="1" dirty="0" err="1"/>
              <a:t>HelloWorld_C</a:t>
            </a:r>
            <a:r>
              <a:rPr lang="en-GB" i="1" dirty="0"/>
              <a:t>-Lang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GB" dirty="0" err="1"/>
              <a:t>Configurar</a:t>
            </a:r>
            <a:r>
              <a:rPr lang="en-GB" dirty="0"/>
              <a:t> o </a:t>
            </a:r>
            <a:r>
              <a:rPr lang="en-GB" dirty="0" err="1"/>
              <a:t>sistema</a:t>
            </a:r>
            <a:r>
              <a:rPr lang="en-GB" dirty="0"/>
              <a:t>: </a:t>
            </a:r>
          </a:p>
          <a:p>
            <a:pPr lvl="1" indent="-342900"/>
            <a:r>
              <a:rPr lang="en-GB" dirty="0"/>
              <a:t>Monitor </a:t>
            </a:r>
            <a:r>
              <a:rPr lang="en-GB" dirty="0" err="1"/>
              <a:t>série</a:t>
            </a:r>
            <a:r>
              <a:rPr lang="en-GB" dirty="0"/>
              <a:t> do </a:t>
            </a:r>
            <a:r>
              <a:rPr lang="en-GB" dirty="0" err="1"/>
              <a:t>PlatformIO</a:t>
            </a:r>
            <a:r>
              <a:rPr lang="en-GB" dirty="0"/>
              <a:t>: Usar o </a:t>
            </a:r>
            <a:r>
              <a:rPr lang="en-GB" dirty="0" err="1"/>
              <a:t>parâmetro</a:t>
            </a:r>
            <a:r>
              <a:rPr lang="en-GB" dirty="0"/>
              <a:t> </a:t>
            </a:r>
            <a:r>
              <a:rPr lang="en-GB" i="1" dirty="0" err="1"/>
              <a:t>monitor_speed</a:t>
            </a:r>
            <a:r>
              <a:rPr lang="en-GB" dirty="0"/>
              <a:t> no </a:t>
            </a:r>
            <a:r>
              <a:rPr lang="en-GB" dirty="0" err="1"/>
              <a:t>ficheiro</a:t>
            </a:r>
            <a:r>
              <a:rPr lang="en-GB" dirty="0"/>
              <a:t> </a:t>
            </a:r>
            <a:r>
              <a:rPr lang="en-GB" i="1" dirty="0"/>
              <a:t>platformio.ini</a:t>
            </a:r>
          </a:p>
          <a:p>
            <a:pPr lvl="1" indent="-342900"/>
            <a:r>
              <a:rPr lang="pt-BR" dirty="0"/>
              <a:t>Em Linux, adicione-se aos grupos </a:t>
            </a:r>
            <a:r>
              <a:rPr lang="pt-BR" i="1" dirty="0"/>
              <a:t>dialout, tty </a:t>
            </a:r>
            <a:r>
              <a:rPr lang="pt-BR" dirty="0"/>
              <a:t>e </a:t>
            </a:r>
            <a:r>
              <a:rPr lang="pt-BR" i="1" dirty="0"/>
              <a:t>uucp</a:t>
            </a:r>
            <a:endParaRPr lang="en-GB" i="1" dirty="0"/>
          </a:p>
          <a:p>
            <a:pPr marL="514350" indent="-514350">
              <a:buFont typeface="+mj-lt"/>
              <a:buAutoNum type="arabicPeriod" startAt="2"/>
            </a:pPr>
            <a:r>
              <a:rPr lang="pt-BR" dirty="0"/>
              <a:t>Descarregar e executar o exemplo HelloWorld. Quando o programa começar a ser executado, abra o monitor de série, clicando no botão de ligação disponível na parte inferior do VS Code</a:t>
            </a:r>
            <a:r>
              <a:rPr lang="en-GB" dirty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46197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95535"/>
            <a:ext cx="12077699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HelloWorld – </a:t>
            </a:r>
            <a:r>
              <a:rPr lang="en-US" sz="4000" b="1" dirty="0" err="1"/>
              <a:t>Simulação</a:t>
            </a:r>
            <a:r>
              <a:rPr lang="en-US" sz="4000" b="1" dirty="0"/>
              <a:t> no Whisper (Sec. 8 do GSG)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43430" y="914403"/>
            <a:ext cx="11515023" cy="41563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/>
              <a:t>Clique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i="1" dirty="0"/>
              <a:t>File</a:t>
            </a:r>
            <a:r>
              <a:rPr lang="en-GB" dirty="0"/>
              <a:t> → </a:t>
            </a:r>
            <a:r>
              <a:rPr lang="en-GB" i="1" dirty="0"/>
              <a:t>Open File</a:t>
            </a:r>
            <a:r>
              <a:rPr lang="en-GB" dirty="0"/>
              <a:t> e </a:t>
            </a:r>
            <a:r>
              <a:rPr lang="en-GB" dirty="0" err="1"/>
              <a:t>fazer</a:t>
            </a:r>
            <a:r>
              <a:rPr lang="en-GB" dirty="0"/>
              <a:t> </a:t>
            </a:r>
            <a:r>
              <a:rPr lang="en-GB" dirty="0" err="1"/>
              <a:t>duplo</a:t>
            </a:r>
            <a:r>
              <a:rPr lang="en-GB" dirty="0"/>
              <a:t> clique </a:t>
            </a:r>
            <a:r>
              <a:rPr lang="en-GB" dirty="0" err="1"/>
              <a:t>em</a:t>
            </a:r>
            <a:r>
              <a:rPr lang="en-GB" dirty="0"/>
              <a:t> </a:t>
            </a:r>
            <a:r>
              <a:rPr lang="en-GB" i="1" dirty="0"/>
              <a:t>[</a:t>
            </a:r>
            <a:r>
              <a:rPr lang="en-GB" i="1" dirty="0" err="1"/>
              <a:t>RVfpgaPath</a:t>
            </a:r>
            <a:r>
              <a:rPr lang="en-GB" i="1" dirty="0"/>
              <a:t>]/</a:t>
            </a:r>
            <a:r>
              <a:rPr lang="en-GB" i="1" dirty="0" err="1"/>
              <a:t>RVfpga</a:t>
            </a:r>
            <a:r>
              <a:rPr lang="en-GB" i="1" dirty="0"/>
              <a:t>/examples/</a:t>
            </a:r>
            <a:r>
              <a:rPr lang="en-GB" i="1" dirty="0" err="1"/>
              <a:t>HelloWorld_C</a:t>
            </a:r>
            <a:r>
              <a:rPr lang="en-GB" i="1" dirty="0"/>
              <a:t>-Lang/platformio.ini</a:t>
            </a:r>
            <a:r>
              <a:rPr lang="en-GB" dirty="0"/>
              <a:t>, </a:t>
            </a:r>
            <a:r>
              <a:rPr lang="pt-BR" dirty="0"/>
              <a:t>e definir o </a:t>
            </a:r>
            <a:r>
              <a:rPr lang="pt-BR" b="1" dirty="0"/>
              <a:t>whisper</a:t>
            </a:r>
            <a:r>
              <a:rPr lang="pt-BR" dirty="0"/>
              <a:t> como a ferramenta de depuração descomentando a linha 17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pt-BR" dirty="0"/>
              <a:t>Inicie o depurador como habitualmente. Pode agora depurar o programa exactamente como fez na Secção 6.B, mas desta vez o programa está a ser executado em simulação no Whisper em vez de na placa FPGA Nexys A7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pt-BR" dirty="0"/>
              <a:t>Dado que este programa usa a função </a:t>
            </a:r>
            <a:r>
              <a:rPr lang="pt-BR" i="1" dirty="0"/>
              <a:t>printfNexys</a:t>
            </a:r>
            <a:r>
              <a:rPr lang="pt-BR" dirty="0"/>
              <a:t> no Whisper, não deve abrir o monitor de série PlatformIO, uma vez que as mensagens são mostradas na consola DEBUG</a:t>
            </a:r>
            <a:r>
              <a:rPr lang="en-GB" dirty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3271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333" y="492372"/>
            <a:ext cx="10396024" cy="4204673"/>
          </a:xfrm>
        </p:spPr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1: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Programação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em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6776371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1: </a:t>
            </a:r>
            <a:r>
              <a:rPr lang="en-US" b="1" dirty="0" err="1"/>
              <a:t>Programação</a:t>
            </a:r>
            <a:r>
              <a:rPr lang="en-US" b="1" dirty="0"/>
              <a:t> </a:t>
            </a:r>
            <a:r>
              <a:rPr lang="en-US" b="1" dirty="0" err="1"/>
              <a:t>em</a:t>
            </a:r>
            <a:r>
              <a:rPr lang="en-US" b="1" dirty="0"/>
              <a:t> C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468213" cy="454821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Criar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um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projeto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no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PlatformIO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Adicionar o </a:t>
            </a: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programa em C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 de exemplo ao projeto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Configurar o </a:t>
            </a:r>
            <a:r>
              <a:rPr lang="pt-PT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RVfppgaNexys</a:t>
            </a: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na placa </a:t>
            </a:r>
            <a:r>
              <a:rPr lang="pt-PT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Nexys</a:t>
            </a: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A7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Descarregar o programa em C 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para o </a:t>
            </a:r>
            <a:r>
              <a:rPr lang="pt-PT" sz="3200" dirty="0" err="1">
                <a:latin typeface="Arial" panose="020B0604020202020204" pitchFamily="34" charset="0"/>
                <a:ea typeface="SimSun" panose="02010600030101010101" pitchFamily="2" charset="-122"/>
              </a:rPr>
              <a:t>RVfpgaNexys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 e executar/depurar o programa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Completar alguns ou todos os </a:t>
            </a: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exercícios</a:t>
            </a: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no final do </a:t>
            </a:r>
            <a:r>
              <a:rPr lang="pt-PT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Lembre-se que também pode simular o programa em </a:t>
            </a:r>
            <a:r>
              <a:rPr lang="pt-PT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(com o </a:t>
            </a:r>
            <a:r>
              <a:rPr lang="en-GB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RVfpgaSim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ou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Whisper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33221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1: </a:t>
            </a:r>
            <a:r>
              <a:rPr lang="en-US" b="1" dirty="0" err="1"/>
              <a:t>Exemplo</a:t>
            </a:r>
            <a:r>
              <a:rPr lang="en-US" b="1" dirty="0"/>
              <a:t> de </a:t>
            </a:r>
            <a:r>
              <a:rPr lang="en-US" b="1" dirty="0" err="1"/>
              <a:t>Programa</a:t>
            </a:r>
            <a:r>
              <a:rPr lang="en-US" b="1" dirty="0"/>
              <a:t> </a:t>
            </a:r>
            <a:r>
              <a:rPr lang="en-US" b="1" dirty="0" err="1"/>
              <a:t>em</a:t>
            </a:r>
            <a:r>
              <a:rPr lang="en-US" b="1" dirty="0"/>
              <a:t> C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05298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pt-PT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Endereços de E/S mapeados em memória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En_Value=0xFFFF, switches_value;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READ_GPIO(GPIO_SWs); 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600" b="1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ler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valor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nos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interruptores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switches_value &gt;&gt; 16;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pt-PT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deslocar para 16 bits inferiores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WRITE_GPIO(GPIO_LEDs,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switches_value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);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pt-PT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mostrar o valor dos interruptores nos </a:t>
            </a:r>
            <a:r>
              <a:rPr lang="pt-PT" sz="1600" b="1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LEDs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lang="en-GB" sz="1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lang="en-GB" sz="1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F9C0D-331E-45BA-9782-665ACA3E7E03}"/>
              </a:ext>
            </a:extLst>
          </p:cNvPr>
          <p:cNvSpPr txBox="1"/>
          <p:nvPr/>
        </p:nvSpPr>
        <p:spPr>
          <a:xfrm>
            <a:off x="7368540" y="1123357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pt-PT" sz="2400" dirty="0"/>
              <a:t>Este programa escreve o valor dos interruptores nos </a:t>
            </a:r>
            <a:r>
              <a:rPr lang="pt-PT" sz="2400" dirty="0" err="1"/>
              <a:t>LEDs</a:t>
            </a:r>
            <a:r>
              <a:rPr lang="pt-PT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5817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822596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1: </a:t>
            </a:r>
            <a:r>
              <a:rPr lang="pt-PT" sz="3600" b="1" dirty="0"/>
              <a:t>Endereços de E/S Mapeados em Memória</a:t>
            </a:r>
            <a:endParaRPr lang="en-US" sz="3600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AC2C29E-CA20-4E4C-8B66-263A2BF13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634219"/>
              </p:ext>
            </p:extLst>
          </p:nvPr>
        </p:nvGraphicFramePr>
        <p:xfrm>
          <a:off x="342900" y="1283546"/>
          <a:ext cx="11506200" cy="281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5020">
                  <a:extLst>
                    <a:ext uri="{9D8B030D-6E8A-4147-A177-3AD203B41FA5}">
                      <a16:colId xmlns:a16="http://schemas.microsoft.com/office/drawing/2014/main" val="227304795"/>
                    </a:ext>
                  </a:extLst>
                </a:gridCol>
                <a:gridCol w="5631180">
                  <a:extLst>
                    <a:ext uri="{9D8B030D-6E8A-4147-A177-3AD203B41FA5}">
                      <a16:colId xmlns:a16="http://schemas.microsoft.com/office/drawing/2014/main" val="315965539"/>
                    </a:ext>
                  </a:extLst>
                </a:gridCol>
              </a:tblGrid>
              <a:tr h="585894">
                <a:tc>
                  <a:txBody>
                    <a:bodyPr/>
                    <a:lstStyle/>
                    <a:p>
                      <a:r>
                        <a:rPr lang="en-US" sz="3200" dirty="0" err="1"/>
                        <a:t>Dispositivo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3200" b="1" dirty="0"/>
                        <a:t>Endereço de E/S mapeado em memória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17517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 err="1"/>
                        <a:t>Interruptores</a:t>
                      </a:r>
                      <a:r>
                        <a:rPr lang="en-US" sz="2400" dirty="0"/>
                        <a:t> (16 </a:t>
                      </a:r>
                      <a:r>
                        <a:rPr lang="en-US" sz="2400" dirty="0" err="1"/>
                        <a:t>na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placa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Nexys</a:t>
                      </a:r>
                      <a:r>
                        <a:rPr lang="en-US" sz="2400" dirty="0"/>
                        <a:t> A7)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 (16 bits </a:t>
                      </a:r>
                      <a:r>
                        <a:rPr lang="en-US" sz="2400" dirty="0" err="1"/>
                        <a:t>superiores</a:t>
                      </a:r>
                      <a:r>
                        <a:rPr lang="en-US" sz="2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350066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/>
                        <a:t>LEDs</a:t>
                      </a:r>
                      <a:r>
                        <a:rPr lang="en-US" sz="2400" dirty="0"/>
                        <a:t> (16 </a:t>
                      </a:r>
                      <a:r>
                        <a:rPr lang="en-US" sz="2400" dirty="0" err="1"/>
                        <a:t>na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placa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Nexys</a:t>
                      </a:r>
                      <a:r>
                        <a:rPr lang="en-US" sz="2400" dirty="0"/>
                        <a:t> A7)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 (16 bits </a:t>
                      </a:r>
                      <a:r>
                        <a:rPr lang="en-US" sz="2400" dirty="0" err="1"/>
                        <a:t>inferiores</a:t>
                      </a:r>
                      <a:r>
                        <a:rPr lang="en-US" sz="2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84291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/>
                        <a:t>Entrada/</a:t>
                      </a:r>
                      <a:r>
                        <a:rPr lang="en-US" sz="2400" b="1" dirty="0" err="1"/>
                        <a:t>Saída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dirty="0"/>
                        <a:t>do GPIO (1 = </a:t>
                      </a:r>
                      <a:r>
                        <a:rPr lang="en-US" sz="2400" dirty="0" err="1"/>
                        <a:t>saída</a:t>
                      </a:r>
                      <a:r>
                        <a:rPr lang="en-US" sz="2400" dirty="0"/>
                        <a:t>, 0 = entrada)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96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4387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1: BSP &amp; PSP da Western Digital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 Western Digital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fornece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PSP: </a:t>
            </a:r>
            <a:r>
              <a:rPr lang="en-GB" sz="32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Processor Support Package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pt-PT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pacote de apoio ao processador</a:t>
            </a: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BSP:</a:t>
            </a:r>
            <a:r>
              <a:rPr lang="en-GB" sz="32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Board Support Package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pt-PT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pacote de apoio à placa</a:t>
            </a: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pt-PT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Estes fornecem funções comuns para um determinado processador 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(core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SweRV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EH1) e a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placa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FPGA (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Nexys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A7).</a:t>
            </a:r>
            <a:endParaRPr lang="en-GB" sz="36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-5715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Exemplo</a:t>
            </a:r>
            <a:r>
              <a:rPr lang="en-GB" sz="32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GB" sz="3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printfNexys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tal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como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a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função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em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C)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91888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1: </a:t>
            </a:r>
            <a:r>
              <a:rPr lang="pt-PT" b="1" dirty="0"/>
              <a:t>escrever num terminal via UART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58520" y="91975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#if defined(D_NEXYS_A7)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&lt;bsp_printf.h&gt;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&lt;bsp_mem_map.h&gt;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&lt;bsp_version.h&gt;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#else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PRE_COMPILED_MSG("no platform was defined")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#endif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#include &lt;psp_api.h&gt;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#define DELAY 10000000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int main(void)</a:t>
            </a:r>
            <a:r>
              <a:rPr lang="en-US" sz="17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{  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int i, j = 0;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// Initialize UART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uartInit();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while (1) {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printfNexys("Hello RVfpga users! Iteration: %d\n", j);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for (i=0; i &lt; DELAY; i++) ;  // delay between printf's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j++;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9C3B-C20C-4B1E-AC70-538DB6934A98}"/>
              </a:ext>
            </a:extLst>
          </p:cNvPr>
          <p:cNvSpPr txBox="1"/>
          <p:nvPr/>
        </p:nvSpPr>
        <p:spPr>
          <a:xfrm>
            <a:off x="7368540" y="1123357"/>
            <a:ext cx="4564380" cy="34163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Adicione</a:t>
            </a:r>
            <a:r>
              <a:rPr lang="en-US" sz="2400" dirty="0"/>
              <a:t> </a:t>
            </a:r>
            <a:r>
              <a:rPr lang="en-US" sz="2400" dirty="0" err="1"/>
              <a:t>esta</a:t>
            </a:r>
            <a:r>
              <a:rPr lang="en-US" sz="2400" dirty="0"/>
              <a:t> </a:t>
            </a:r>
            <a:r>
              <a:rPr lang="en-US" sz="2400" dirty="0" err="1"/>
              <a:t>linha</a:t>
            </a:r>
            <a:r>
              <a:rPr lang="en-US" sz="2400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ficheiro</a:t>
            </a:r>
            <a:r>
              <a:rPr lang="en-US" sz="2400" dirty="0"/>
              <a:t> </a:t>
            </a:r>
            <a:r>
              <a:rPr lang="en-US" sz="2400" b="1" dirty="0"/>
              <a:t>platform.ini </a:t>
            </a:r>
            <a:r>
              <a:rPr lang="en-US" sz="2400" dirty="0"/>
              <a:t>:</a:t>
            </a:r>
          </a:p>
          <a:p>
            <a:r>
              <a:rPr lang="en-GB" sz="2400" dirty="0">
                <a:effectLst/>
                <a:ea typeface="SimSun" panose="02010600030101010101" pitchFamily="2" charset="-122"/>
              </a:rPr>
              <a:t>         </a:t>
            </a:r>
            <a:r>
              <a:rPr lang="en-GB" sz="2400" b="1" dirty="0">
                <a:effectLst/>
                <a:ea typeface="SimSun" panose="02010600030101010101" pitchFamily="2" charset="-122"/>
              </a:rPr>
              <a:t>monitor_speed = 115200</a:t>
            </a:r>
          </a:p>
          <a:p>
            <a:endParaRPr lang="en-GB" sz="2400" b="1" dirty="0">
              <a:effectLst/>
              <a:ea typeface="SimSu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>
                <a:ea typeface="SimSun" panose="02010600030101010101" pitchFamily="2" charset="-122"/>
              </a:rPr>
              <a:t>Depois do programa começar a correr</a:t>
            </a:r>
            <a:r>
              <a:rPr lang="en-GB" sz="2400" dirty="0">
                <a:ea typeface="SimSun" panose="02010600030101010101" pitchFamily="2" charset="-122"/>
              </a:rPr>
              <a:t>, </a:t>
            </a:r>
            <a:r>
              <a:rPr lang="en-GB" sz="2400" b="1" dirty="0" err="1">
                <a:ea typeface="SimSun" panose="02010600030101010101" pitchFamily="2" charset="-122"/>
              </a:rPr>
              <a:t>abrir</a:t>
            </a:r>
            <a:r>
              <a:rPr lang="en-GB" sz="2400" b="1" dirty="0">
                <a:ea typeface="SimSun" panose="02010600030101010101" pitchFamily="2" charset="-122"/>
              </a:rPr>
              <a:t> o terminal do </a:t>
            </a:r>
            <a:r>
              <a:rPr lang="en-GB" sz="2400" b="1" dirty="0" err="1">
                <a:ea typeface="SimSun" panose="02010600030101010101" pitchFamily="2" charset="-122"/>
              </a:rPr>
              <a:t>PlatformIO</a:t>
            </a:r>
            <a:r>
              <a:rPr lang="en-GB" sz="2400" b="1" dirty="0">
                <a:ea typeface="SimSun" panose="02010600030101010101" pitchFamily="2" charset="-122"/>
              </a:rPr>
              <a:t> </a:t>
            </a:r>
            <a:r>
              <a:rPr lang="pt-PT" sz="2400" dirty="0">
                <a:ea typeface="SimSun" panose="02010600030101010101" pitchFamily="2" charset="-122"/>
              </a:rPr>
              <a:t>premindo este botão na parte inferior da janela</a:t>
            </a:r>
            <a:r>
              <a:rPr lang="en-GB" sz="2400" dirty="0">
                <a:ea typeface="SimSun" panose="02010600030101010101" pitchFamily="2" charset="-122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AE788-1298-4152-99D2-A23D2862FF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13028" y="3841818"/>
            <a:ext cx="647568" cy="57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323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pt-BR" b="1" dirty="0"/>
              <a:t>RVfpga </a:t>
            </a:r>
            <a:r>
              <a:rPr lang="pt-BR" b="1" dirty="0" err="1"/>
              <a:t>Lab</a:t>
            </a:r>
            <a:r>
              <a:rPr lang="pt-BR" b="1" dirty="0"/>
              <a:t> 1: Exemplos de exercícios – E/S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73838" y="1166905"/>
            <a:ext cx="11867326" cy="459220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pt-BR" sz="2400" b="1" dirty="0">
                <a:latin typeface="Arial" panose="020B0604020202020204" pitchFamily="34" charset="0"/>
                <a:ea typeface="SimSun" panose="02010600030101010101" pitchFamily="2" charset="-122"/>
              </a:rPr>
              <a:t>Exercício 1</a:t>
            </a:r>
            <a:r>
              <a:rPr lang="pt-BR" sz="2400" dirty="0">
                <a:latin typeface="Arial" panose="020B0604020202020204" pitchFamily="34" charset="0"/>
                <a:ea typeface="SimSun" panose="02010600030101010101" pitchFamily="2" charset="-122"/>
              </a:rPr>
              <a:t>. Escreva um programa em C que faça piscar o valor dos interruptores nos LEDs. O valor deve ser ativado e desativado de forma suficientemente lenta para que uma pessoa possa ver a intermitência.</a:t>
            </a:r>
          </a:p>
          <a:p>
            <a:pPr lvl="0">
              <a:defRPr/>
            </a:pPr>
            <a:r>
              <a:rPr lang="pt-BR" sz="2400" b="1" dirty="0">
                <a:latin typeface="Arial" panose="020B0604020202020204" pitchFamily="34" charset="0"/>
                <a:ea typeface="SimSun" panose="02010600030101010101" pitchFamily="2" charset="-122"/>
              </a:rPr>
              <a:t>Exercício 2</a:t>
            </a:r>
            <a:r>
              <a:rPr lang="pt-BR" sz="2400" dirty="0">
                <a:latin typeface="Arial" panose="020B0604020202020204" pitchFamily="34" charset="0"/>
                <a:ea typeface="SimSun" panose="02010600030101010101" pitchFamily="2" charset="-122"/>
              </a:rPr>
              <a:t>. Escreva um programa em C que mostre o valor inverso dos interruptores nos LEDs. Por exemplo, se os interruptores forem (em binário): 01010101010101010101, então os LEDs devem mostrar: 101010101010101010; se os interruptores forem: 111100001111110000, então os LEDs devem exibir : 0000111100001111...</a:t>
            </a:r>
          </a:p>
          <a:p>
            <a:pPr lvl="0">
              <a:defRPr/>
            </a:pPr>
            <a:r>
              <a:rPr lang="pt-BR" sz="2400" b="1" dirty="0">
                <a:solidFill>
                  <a:sysClr val="windowText" lastClr="000000"/>
                </a:solidFill>
              </a:rPr>
              <a:t>Exercício 4</a:t>
            </a:r>
            <a:r>
              <a:rPr lang="pt-BR" sz="2400" dirty="0">
                <a:solidFill>
                  <a:sysClr val="windowText" lastClr="000000"/>
                </a:solidFill>
              </a:rPr>
              <a:t>. Escreva um programa em C que mostre a adição sem sinal de 4 bits dos 4 bits menos significativos dos interruptores e dos 4 bits mais significativos dos interruptores. Mostre o resultado nos 4 bits menos significativos (mais à direita) dos LEDs. O quinto bit dos LEDs deve acender-se quando ocorre um overflow sem sinal (ou seja, quando o </a:t>
            </a:r>
            <a:r>
              <a:rPr lang="pt-BR" sz="2400" dirty="0" err="1">
                <a:solidFill>
                  <a:sysClr val="windowText" lastClr="000000"/>
                </a:solidFill>
              </a:rPr>
              <a:t>carry</a:t>
            </a:r>
            <a:r>
              <a:rPr lang="pt-BR" sz="2400" dirty="0">
                <a:solidFill>
                  <a:sysClr val="windowText" lastClr="000000"/>
                </a:solidFill>
              </a:rPr>
              <a:t> out é 1).</a:t>
            </a:r>
            <a:endParaRPr kumimoji="0" lang="pt-BR" sz="240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830618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1: </a:t>
            </a:r>
            <a:r>
              <a:rPr lang="en-US" sz="4000" b="1" dirty="0" err="1"/>
              <a:t>Exemplos</a:t>
            </a:r>
            <a:r>
              <a:rPr lang="en-US" sz="4000" b="1" dirty="0"/>
              <a:t> de </a:t>
            </a:r>
            <a:r>
              <a:rPr lang="en-US" sz="4000" b="1" dirty="0" err="1"/>
              <a:t>exercícios</a:t>
            </a:r>
            <a:r>
              <a:rPr lang="en-US" sz="4000" b="1" dirty="0"/>
              <a:t> – </a:t>
            </a:r>
            <a:r>
              <a:rPr lang="en-US" sz="4000" b="1" dirty="0" err="1"/>
              <a:t>Algoritmos</a:t>
            </a:r>
            <a:endParaRPr lang="en-US" sz="40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021278"/>
            <a:ext cx="11468213" cy="511826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Exercício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5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pt-BR" sz="2400" dirty="0">
                <a:latin typeface="Arial" panose="020B0604020202020204" pitchFamily="34" charset="0"/>
                <a:ea typeface="SimSun" panose="02010600030101010101" pitchFamily="2" charset="-122"/>
              </a:rPr>
              <a:t>Escreva um programa em C que encontre o maior divisor comum de dois números, a e b, de acordo com o algoritmo de Euclides. Os valores a e b devem ser variáveis definidas estaticamente no programa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0"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9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pt-BR" sz="2400" dirty="0">
                <a:solidFill>
                  <a:sysClr val="windowText" lastClr="000000"/>
                </a:solidFill>
              </a:rPr>
              <a:t>Implemente o algoritmo </a:t>
            </a:r>
            <a:r>
              <a:rPr lang="pt-BR" sz="2400" i="1" dirty="0">
                <a:solidFill>
                  <a:sysClr val="windowText" lastClr="000000"/>
                </a:solidFill>
              </a:rPr>
              <a:t>bubble sort</a:t>
            </a:r>
            <a:r>
              <a:rPr lang="pt-BR" sz="2400" dirty="0">
                <a:solidFill>
                  <a:sysClr val="windowText" lastClr="000000"/>
                </a:solidFill>
              </a:rPr>
              <a:t> em C. Este algoritmo ordena os elementos de um vector por ordem crescente através do seguinte procedimento</a:t>
            </a:r>
            <a:r>
              <a:rPr lang="en-US" sz="2400" dirty="0">
                <a:solidFill>
                  <a:sysClr val="windowText" lastClr="000000"/>
                </a:solidFill>
              </a:rPr>
              <a:t>: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pt-BR" sz="2000" dirty="0">
                <a:solidFill>
                  <a:sysClr val="windowText" lastClr="000000"/>
                </a:solidFill>
              </a:rPr>
              <a:t>Percorrer o vector repetidamente até terminar</a:t>
            </a:r>
            <a:r>
              <a:rPr lang="en-US" sz="2000" dirty="0">
                <a:solidFill>
                  <a:sysClr val="windowText" lastClr="000000"/>
                </a:solidFill>
              </a:rPr>
              <a:t>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pt-BR" sz="2000" dirty="0">
                <a:solidFill>
                  <a:sysClr val="windowText" lastClr="000000"/>
                </a:solidFill>
              </a:rPr>
              <a:t>Trocar qualquer par de elementos adjacentes se</a:t>
            </a:r>
            <a:r>
              <a:rPr lang="en-US" sz="2000" dirty="0">
                <a:solidFill>
                  <a:sysClr val="windowText" lastClr="000000"/>
                </a:solidFill>
              </a:rPr>
              <a:t> V(i) &gt; V(i+1).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pt-BR" sz="2000" dirty="0">
                <a:solidFill>
                  <a:sysClr val="windowText" lastClr="000000"/>
                </a:solidFill>
              </a:rPr>
              <a:t>O algoritmo pára quando todos os pares de elementos consecutivos estão em ordem</a:t>
            </a:r>
            <a:r>
              <a:rPr lang="en-US" sz="2000" dirty="0">
                <a:solidFill>
                  <a:sysClr val="windowText" lastClr="000000"/>
                </a:solidFill>
              </a:rPr>
              <a:t>.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10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pt-BR" sz="2400" dirty="0">
                <a:solidFill>
                  <a:sysClr val="windowText" lastClr="000000"/>
                </a:solidFill>
              </a:rPr>
              <a:t>Escreva um programa em C que calcule o factorial de um dado número não negativo, n, através de multiplicações iterativas. Embora deva testar o seu programa para vários valores de n, a sua apresentação final deve ser para n = 7. O programa deve imprimir o valor de factorial(n) no final do programa. n deve ser uma variável definida estaticamente no programa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26679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Dois cursos RVfpga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/>
              <a:t>A Imagination Technologies oferece dois cursos baseados na arquitetura RISC-V:</a:t>
            </a:r>
          </a:p>
          <a:p>
            <a:pPr lvl="1"/>
            <a:r>
              <a:rPr lang="pt-BR" sz="2800" b="1" dirty="0">
                <a:solidFill>
                  <a:srgbClr val="0070C0"/>
                </a:solidFill>
              </a:rPr>
              <a:t>RVfpga:</a:t>
            </a:r>
            <a:r>
              <a:rPr lang="pt-BR" sz="2800" dirty="0">
                <a:solidFill>
                  <a:srgbClr val="0070C0"/>
                </a:solidFill>
              </a:rPr>
              <a:t> </a:t>
            </a:r>
            <a:r>
              <a:rPr lang="pt-BR" sz="2800" dirty="0"/>
              <a:t>o curso abordado nestes diapositivos, sobre o núcleo RISC-V, o sistema de memória e os periféricos</a:t>
            </a:r>
          </a:p>
          <a:p>
            <a:pPr lvl="1"/>
            <a:r>
              <a:rPr lang="pt-BR" sz="2800" b="1" dirty="0">
                <a:solidFill>
                  <a:srgbClr val="0070C0"/>
                </a:solidFill>
              </a:rPr>
              <a:t>RVfpga-</a:t>
            </a:r>
            <a:r>
              <a:rPr lang="pt-BR" sz="2800" b="1" dirty="0" err="1">
                <a:solidFill>
                  <a:srgbClr val="0070C0"/>
                </a:solidFill>
              </a:rPr>
              <a:t>SoC</a:t>
            </a:r>
            <a:r>
              <a:rPr lang="pt-BR" sz="2800" b="1" dirty="0">
                <a:solidFill>
                  <a:srgbClr val="0070C0"/>
                </a:solidFill>
              </a:rPr>
              <a:t>:</a:t>
            </a:r>
            <a:r>
              <a:rPr lang="pt-BR" sz="2800" dirty="0">
                <a:solidFill>
                  <a:srgbClr val="0070C0"/>
                </a:solidFill>
              </a:rPr>
              <a:t> </a:t>
            </a:r>
            <a:r>
              <a:rPr lang="pt-BR" sz="2800" dirty="0"/>
              <a:t>um segundo curso que mostra como:</a:t>
            </a:r>
          </a:p>
          <a:p>
            <a:pPr lvl="2"/>
            <a:r>
              <a:rPr lang="pt-BR" sz="2400" b="1" dirty="0">
                <a:solidFill>
                  <a:sysClr val="windowText" lastClr="000000"/>
                </a:solidFill>
              </a:rPr>
              <a:t>Construir um </a:t>
            </a:r>
            <a:r>
              <a:rPr lang="pt-BR" sz="2400" b="1" dirty="0" err="1">
                <a:solidFill>
                  <a:sysClr val="windowText" lastClr="000000"/>
                </a:solidFill>
              </a:rPr>
              <a:t>SoC</a:t>
            </a:r>
            <a:r>
              <a:rPr lang="pt-BR" sz="2400" b="1" dirty="0">
                <a:solidFill>
                  <a:sysClr val="windowText" lastClr="000000"/>
                </a:solidFill>
              </a:rPr>
              <a:t> RISC-V</a:t>
            </a:r>
            <a:r>
              <a:rPr kumimoji="0" lang="pt-BR" sz="24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pt-BR" sz="24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 partir de blocos base</a:t>
            </a:r>
            <a:endParaRPr lang="pt-BR" sz="2400" dirty="0">
              <a:solidFill>
                <a:sysClr val="windowText" lastClr="000000"/>
              </a:solidFill>
            </a:endParaRPr>
          </a:p>
          <a:p>
            <a:pPr lvl="2"/>
            <a:r>
              <a:rPr kumimoji="0" lang="pt-BR" sz="24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Instalar o RTOS (sistema operativo em tempo real) </a:t>
            </a: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Zephyr</a:t>
            </a:r>
            <a:r>
              <a:rPr kumimoji="0" lang="pt-BR" sz="24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</a:p>
          <a:p>
            <a:pPr lvl="2"/>
            <a:r>
              <a:rPr lang="pt-BR" sz="2400" dirty="0">
                <a:solidFill>
                  <a:sysClr val="windowText" lastClr="000000"/>
                </a:solidFill>
              </a:rPr>
              <a:t>Executar programas no</a:t>
            </a:r>
            <a:r>
              <a:rPr kumimoji="0" lang="pt-BR" sz="24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pt-BR" sz="2400" dirty="0" err="1">
                <a:solidFill>
                  <a:sysClr val="windowText" lastClr="000000"/>
                </a:solidFill>
              </a:rPr>
              <a:t>Zephyr</a:t>
            </a:r>
            <a:endParaRPr kumimoji="0" lang="pt-BR" sz="24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2"/>
            <a:r>
              <a:rPr lang="pt-BR" sz="2400" dirty="0">
                <a:solidFill>
                  <a:sysClr val="windowText" lastClr="000000"/>
                </a:solidFill>
              </a:rPr>
              <a:t>Executar programas </a:t>
            </a:r>
            <a:r>
              <a:rPr kumimoji="0" lang="pt-BR" sz="2400" b="1" i="0" u="none" strike="noStrike" kern="1200" cap="none" spc="0" normalizeH="0" baseline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Tensorflow</a:t>
            </a:r>
            <a:r>
              <a:rPr lang="pt-BR" sz="2400" dirty="0">
                <a:solidFill>
                  <a:sysClr val="windowText" lastClr="000000"/>
                </a:solidFill>
              </a:rPr>
              <a:t> simples </a:t>
            </a:r>
            <a:endParaRPr kumimoji="0" lang="pt-BR" sz="24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14400" lvl="2" indent="0">
              <a:buNone/>
            </a:pPr>
            <a:r>
              <a:rPr lang="pt-BR" sz="2400" dirty="0">
                <a:solidFill>
                  <a:sysClr val="windowText" lastClr="000000"/>
                </a:solidFill>
              </a:rPr>
              <a:t>(RVfpga-</a:t>
            </a:r>
            <a:r>
              <a:rPr lang="pt-BR" sz="2400" dirty="0" err="1">
                <a:solidFill>
                  <a:sysClr val="windowText" lastClr="000000"/>
                </a:solidFill>
              </a:rPr>
              <a:t>SoC</a:t>
            </a:r>
            <a:r>
              <a:rPr lang="pt-BR" sz="2400" dirty="0">
                <a:solidFill>
                  <a:sysClr val="windowText" lastClr="000000"/>
                </a:solidFill>
              </a:rPr>
              <a:t> não é abordado nestes slides)</a:t>
            </a:r>
          </a:p>
        </p:txBody>
      </p:sp>
    </p:spTree>
    <p:extLst>
      <p:ext uri="{BB962C8B-B14F-4D97-AF65-F5344CB8AC3E}">
        <p14:creationId xmlns:p14="http://schemas.microsoft.com/office/powerpoint/2010/main" val="27263845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2: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Assembly RISC-V</a:t>
            </a:r>
          </a:p>
        </p:txBody>
      </p:sp>
    </p:spTree>
    <p:extLst>
      <p:ext uri="{BB962C8B-B14F-4D97-AF65-F5344CB8AC3E}">
        <p14:creationId xmlns:p14="http://schemas.microsoft.com/office/powerpoint/2010/main" val="2768520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2: Assembly RISC-V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35665"/>
            <a:ext cx="11677320" cy="512489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Crie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um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projeto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no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PlatformIO</a:t>
            </a:r>
            <a:r>
              <a:rPr lang="pt-BR" sz="3200" dirty="0">
                <a:latin typeface="Arial" panose="020B0604020202020204" pitchFamily="34" charset="0"/>
                <a:ea typeface="SimSun" panose="02010600030101010101" pitchFamily="2" charset="-122"/>
              </a:rPr>
              <a:t> de raiz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Adicionar </a:t>
            </a: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exemplo de programa de </a:t>
            </a:r>
            <a:r>
              <a:rPr lang="pt-PT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Assembly</a:t>
            </a: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 RISC-V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 ao projeto</a:t>
            </a:r>
          </a:p>
          <a:p>
            <a:pPr lvl="1" indent="-342900">
              <a:buFont typeface="Arial"/>
              <a:buChar char="•"/>
              <a:defRPr/>
            </a:pPr>
            <a:r>
              <a:rPr lang="pt-PT" sz="2800" dirty="0" err="1">
                <a:latin typeface="Arial" panose="020B0604020202020204" pitchFamily="34" charset="0"/>
                <a:ea typeface="SimSun" panose="02010600030101010101" pitchFamily="2" charset="-122"/>
              </a:rPr>
              <a:t>LedsSwitches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Executar 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e </a:t>
            </a: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depurar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 o programa</a:t>
            </a: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 indent="-342900">
              <a:buFont typeface="Arial"/>
              <a:buChar char="•"/>
              <a:defRPr/>
            </a:pPr>
            <a:r>
              <a:rPr lang="pt-PT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Na placa </a:t>
            </a:r>
            <a:r>
              <a:rPr lang="pt-PT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Nexys</a:t>
            </a:r>
            <a:r>
              <a:rPr lang="pt-PT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A7</a:t>
            </a:r>
            <a:endParaRPr lang="en-US" sz="2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 indent="-342900">
              <a:buFont typeface="Arial"/>
              <a:buChar char="•"/>
              <a:defRPr/>
            </a:pPr>
            <a:r>
              <a:rPr lang="pt-PT" sz="2800" dirty="0">
                <a:latin typeface="Arial" panose="020B0604020202020204" pitchFamily="34" charset="0"/>
                <a:ea typeface="SimSun" panose="02010600030101010101" pitchFamily="2" charset="-122"/>
              </a:rPr>
              <a:t>No </a:t>
            </a:r>
            <a:r>
              <a:rPr lang="pt-PT" sz="2800" dirty="0" err="1">
                <a:latin typeface="Arial" panose="020B0604020202020204" pitchFamily="34" charset="0"/>
                <a:ea typeface="SimSun" panose="02010600030101010101" pitchFamily="2" charset="-122"/>
              </a:rPr>
              <a:t>Whisper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Realize os exercícios no final do </a:t>
            </a:r>
            <a:r>
              <a:rPr lang="pt-PT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</a:t>
            </a: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BR" sz="3200" dirty="0">
                <a:latin typeface="Arial" panose="020B0604020202020204" pitchFamily="34" charset="0"/>
                <a:ea typeface="SimSun" panose="02010600030101010101" pitchFamily="2" charset="-122"/>
              </a:rPr>
              <a:t>Crie um projeto de raiz</a:t>
            </a: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4855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Instruções</a:t>
            </a:r>
            <a:r>
              <a:rPr lang="en-US" b="1" dirty="0"/>
              <a:t> do Assembly RISC-V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pt-BR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Instruções/Pseudoinstruções comuns do Assembly RISC-V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6450"/>
              </p:ext>
            </p:extLst>
          </p:nvPr>
        </p:nvGraphicFramePr>
        <p:xfrm>
          <a:off x="1452283" y="1237614"/>
          <a:ext cx="9287434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Assembly RISC-V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Descrição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Operação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Adição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+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365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sub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Subtracção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s1 -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77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addi t3, t1, -10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Adição</a:t>
                      </a:r>
                      <a:r>
                        <a:rPr lang="en-GB" sz="1500" dirty="0">
                          <a:effectLst/>
                        </a:rPr>
                        <a:t> 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t3 = t1 – 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2894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mul t0, t2,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Multiplicação</a:t>
                      </a:r>
                      <a:r>
                        <a:rPr lang="en-GB" sz="1500" dirty="0">
                          <a:effectLst/>
                        </a:rPr>
                        <a:t> a 32 bits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t2 *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17461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div s9, t5,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Divisão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t9 = t5 /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423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rem s4,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Resto (</a:t>
                      </a:r>
                      <a:r>
                        <a:rPr lang="en-GB" sz="1500" dirty="0" err="1">
                          <a:effectLst/>
                        </a:rPr>
                        <a:t>ou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módulo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s4 = s1 %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7498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 bit-a-bit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&amp;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95928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 bit-a-bit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4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 bit-a-bit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9511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andi t1, t2, 0xFFB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 bit-a-bit 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&amp; 0xFFFFFFFB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62542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ori t0, t1,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 bit-a-bit 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461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xori s3, s4, 0xABC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 bit-a-bit 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0xFFFFFABC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5920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Deslocamento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lógico</a:t>
                      </a:r>
                      <a:r>
                        <a:rPr lang="en-GB" sz="1500" dirty="0">
                          <a:effectLst/>
                        </a:rPr>
                        <a:t> para a </a:t>
                      </a:r>
                      <a:r>
                        <a:rPr lang="en-GB" sz="1500" dirty="0" err="1">
                          <a:effectLst/>
                        </a:rPr>
                        <a:t>esquerda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&lt;&lt;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710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Deslocamento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lógico</a:t>
                      </a:r>
                      <a:r>
                        <a:rPr lang="en-GB" sz="1500" dirty="0">
                          <a:effectLst/>
                        </a:rPr>
                        <a:t> para a </a:t>
                      </a:r>
                      <a:r>
                        <a:rPr lang="en-GB" sz="1500" dirty="0" err="1">
                          <a:effectLst/>
                        </a:rPr>
                        <a:t>direita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70070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Deslocamento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aritmético</a:t>
                      </a:r>
                      <a:r>
                        <a:rPr lang="en-GB" sz="1500" dirty="0">
                          <a:effectLst/>
                        </a:rPr>
                        <a:t> para a </a:t>
                      </a:r>
                      <a:r>
                        <a:rPr lang="en-GB" sz="1500" dirty="0" err="1">
                          <a:effectLst/>
                        </a:rPr>
                        <a:t>direita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2707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slli t1, t2,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500" dirty="0">
                          <a:effectLst/>
                        </a:rPr>
                        <a:t>Deslocação lógica à esquerda </a:t>
                      </a:r>
                      <a:r>
                        <a:rPr lang="en-GB" sz="1500" dirty="0">
                          <a:effectLst/>
                        </a:rPr>
                        <a:t>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&lt;&lt;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25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srli t0, t1,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Deslocamento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lógico</a:t>
                      </a:r>
                      <a:r>
                        <a:rPr lang="en-GB" sz="1500" dirty="0">
                          <a:effectLst/>
                        </a:rPr>
                        <a:t> para a </a:t>
                      </a:r>
                      <a:r>
                        <a:rPr lang="en-GB" sz="1500" dirty="0" err="1">
                          <a:effectLst/>
                        </a:rPr>
                        <a:t>direita</a:t>
                      </a:r>
                      <a:r>
                        <a:rPr lang="en-GB" sz="1500" dirty="0">
                          <a:effectLst/>
                        </a:rPr>
                        <a:t> 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68555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srai s3, s4,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Deslocamento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aritmético</a:t>
                      </a:r>
                      <a:r>
                        <a:rPr lang="en-GB" sz="1500" dirty="0">
                          <a:effectLst/>
                        </a:rPr>
                        <a:t> para a </a:t>
                      </a:r>
                      <a:r>
                        <a:rPr lang="en-GB" sz="1500" dirty="0" err="1">
                          <a:effectLst/>
                        </a:rPr>
                        <a:t>direita</a:t>
                      </a:r>
                      <a:r>
                        <a:rPr lang="en-GB" sz="1500" dirty="0">
                          <a:effectLst/>
                        </a:rPr>
                        <a:t> com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867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1492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Instruções</a:t>
            </a:r>
            <a:r>
              <a:rPr lang="en-US" b="1" dirty="0"/>
              <a:t> do Assembly RISC-V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pt-PT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Instruções/</a:t>
            </a:r>
            <a:r>
              <a:rPr lang="pt-PT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Pseudoinstruções</a:t>
            </a:r>
            <a:r>
              <a:rPr lang="pt-PT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comuns do </a:t>
            </a:r>
            <a:r>
              <a:rPr lang="pt-PT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Assemby</a:t>
            </a:r>
            <a:r>
              <a:rPr lang="pt-PT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RISC-V (continuação)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617517"/>
              </p:ext>
            </p:extLst>
          </p:nvPr>
        </p:nvGraphicFramePr>
        <p:xfrm>
          <a:off x="1446496" y="1237614"/>
          <a:ext cx="9287434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Assembly RISC-V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Descrição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Operação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lw s7, 0x2C(t1)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Carregar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palavra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s7 = memory[t1+0x2C]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65795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lh s5, 0x5A(s3)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Carregar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meia-palavra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s5 = SignExt(memory[s3+0x5A]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6909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lb s1, -3(t4)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Carregar</a:t>
                      </a:r>
                      <a:r>
                        <a:rPr lang="en-GB" sz="1500" dirty="0">
                          <a:effectLst/>
                        </a:rPr>
                        <a:t> byte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SignExt(memory[t4-3]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111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sw t2, 0x7C(t1)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Guardar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palavra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memory[t1+0x7C] =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5054652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 t3, 22(s3)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Guardar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meia-palavra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memory[s3+22]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 = t3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98547662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sb t4, 5(s4)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Guardar</a:t>
                      </a:r>
                      <a:r>
                        <a:rPr lang="en-GB" sz="1500" dirty="0">
                          <a:effectLst/>
                        </a:rPr>
                        <a:t> byte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memory[s4+5]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 = t4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52402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beq s1, s2,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r>
                        <a:rPr lang="en-GB" sz="1500" dirty="0">
                          <a:effectLst/>
                        </a:rPr>
                        <a:t> se </a:t>
                      </a:r>
                      <a:r>
                        <a:rPr lang="en-GB" sz="1500" dirty="0" err="1">
                          <a:effectLst/>
                        </a:rPr>
                        <a:t>igual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(s1==s2), PC =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83839272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bne t3, t4,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r>
                        <a:rPr lang="en-GB" sz="1500" dirty="0">
                          <a:effectLst/>
                        </a:rPr>
                        <a:t> se </a:t>
                      </a:r>
                      <a:r>
                        <a:rPr lang="en-GB" sz="1500" dirty="0" err="1">
                          <a:effectLst/>
                        </a:rPr>
                        <a:t>diferente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(s1!=s2), PC =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2967411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blt t4, t5,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r>
                        <a:rPr lang="en-GB" sz="1500" dirty="0">
                          <a:effectLst/>
                        </a:rPr>
                        <a:t> se for </a:t>
                      </a:r>
                      <a:r>
                        <a:rPr lang="en-GB" sz="1500" dirty="0" err="1">
                          <a:effectLst/>
                        </a:rPr>
                        <a:t>menor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(t4 &lt; t5), PC =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96484579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bge s8, s9,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r>
                        <a:rPr lang="en-GB" sz="1500" dirty="0">
                          <a:effectLst/>
                        </a:rPr>
                        <a:t> se for </a:t>
                      </a:r>
                      <a:r>
                        <a:rPr lang="en-GB" sz="1500" dirty="0" err="1">
                          <a:effectLst/>
                        </a:rPr>
                        <a:t>maior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ou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igual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(s8&gt;=s9), PC =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1875156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li s1,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Carregar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constante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320981035"/>
                  </a:ext>
                </a:extLst>
              </a:tr>
              <a:tr h="2038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la s1, 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Carregar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endereço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Memory address where variable A is stored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775896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Instrução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nula</a:t>
                      </a:r>
                      <a:r>
                        <a:rPr lang="en-GB" sz="1500" dirty="0">
                          <a:effectLst/>
                        </a:rPr>
                        <a:t> (</a:t>
                      </a:r>
                      <a:r>
                        <a:rPr lang="en-GB" sz="1500" dirty="0" err="1">
                          <a:effectLst/>
                        </a:rPr>
                        <a:t>Nop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 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9754790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mv s3,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Copiar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valor</a:t>
                      </a:r>
                      <a:r>
                        <a:rPr lang="en-GB" sz="1500" dirty="0">
                          <a:effectLst/>
                        </a:rPr>
                        <a:t> de </a:t>
                      </a:r>
                      <a:r>
                        <a:rPr lang="en-GB" sz="1500" dirty="0" err="1">
                          <a:effectLst/>
                        </a:rPr>
                        <a:t>registo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26950608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not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Negação</a:t>
                      </a:r>
                      <a:r>
                        <a:rPr lang="en-GB" sz="1500" dirty="0">
                          <a:effectLst/>
                        </a:rPr>
                        <a:t> bit (Inverter bit-a-bit)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~t2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95281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 s1, 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Negar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-s3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85874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1138761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jal L7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r>
                        <a:rPr lang="en-GB" sz="1500" dirty="0">
                          <a:effectLst/>
                        </a:rPr>
                        <a:t> e </a:t>
                      </a:r>
                      <a:r>
                        <a:rPr lang="en-GB" sz="1500" dirty="0" err="1">
                          <a:effectLst/>
                        </a:rPr>
                        <a:t>guardar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enderelço</a:t>
                      </a:r>
                      <a:r>
                        <a:rPr lang="en-GB" sz="1500" dirty="0">
                          <a:effectLst/>
                        </a:rPr>
                        <a:t> de </a:t>
                      </a:r>
                      <a:r>
                        <a:rPr lang="en-GB" sz="1500" dirty="0" err="1">
                          <a:effectLst/>
                        </a:rPr>
                        <a:t>retorno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L7; ra = PC + 4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0188032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jr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Saltar</a:t>
                      </a:r>
                      <a:r>
                        <a:rPr lang="en-GB" sz="1500" dirty="0">
                          <a:effectLst/>
                        </a:rPr>
                        <a:t> para o </a:t>
                      </a:r>
                      <a:r>
                        <a:rPr lang="en-GB" sz="1500" dirty="0" err="1">
                          <a:effectLst/>
                        </a:rPr>
                        <a:t>endereço</a:t>
                      </a:r>
                      <a:r>
                        <a:rPr lang="en-GB" sz="1500" dirty="0">
                          <a:effectLst/>
                        </a:rPr>
                        <a:t> no </a:t>
                      </a:r>
                      <a:r>
                        <a:rPr lang="en-GB" sz="1500" dirty="0" err="1">
                          <a:effectLst/>
                        </a:rPr>
                        <a:t>registo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281134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7967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Registos</a:t>
            </a:r>
            <a:r>
              <a:rPr lang="en-US" b="1" dirty="0"/>
              <a:t> RISC-V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66722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32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registos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de 32 bits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E9D142-CAF8-4868-93EF-14C958C59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397227"/>
              </p:ext>
            </p:extLst>
          </p:nvPr>
        </p:nvGraphicFramePr>
        <p:xfrm>
          <a:off x="2102177" y="1254128"/>
          <a:ext cx="8465269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2273">
                  <a:extLst>
                    <a:ext uri="{9D8B030D-6E8A-4147-A177-3AD203B41FA5}">
                      <a16:colId xmlns:a16="http://schemas.microsoft.com/office/drawing/2014/main" val="2032895983"/>
                    </a:ext>
                  </a:extLst>
                </a:gridCol>
                <a:gridCol w="2435117">
                  <a:extLst>
                    <a:ext uri="{9D8B030D-6E8A-4147-A177-3AD203B41FA5}">
                      <a16:colId xmlns:a16="http://schemas.microsoft.com/office/drawing/2014/main" val="3202164829"/>
                    </a:ext>
                  </a:extLst>
                </a:gridCol>
                <a:gridCol w="4927879">
                  <a:extLst>
                    <a:ext uri="{9D8B030D-6E8A-4147-A177-3AD203B41FA5}">
                      <a16:colId xmlns:a16="http://schemas.microsoft.com/office/drawing/2014/main" val="3757110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Nome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Número</a:t>
                      </a:r>
                      <a:r>
                        <a:rPr lang="en-GB" sz="2200" dirty="0">
                          <a:effectLst/>
                        </a:rPr>
                        <a:t> de </a:t>
                      </a:r>
                      <a:r>
                        <a:rPr lang="en-GB" sz="2200" dirty="0" err="1">
                          <a:effectLst/>
                        </a:rPr>
                        <a:t>Registo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Uso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917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zero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x0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Valor</a:t>
                      </a:r>
                      <a:r>
                        <a:rPr lang="en-GB" sz="2200" dirty="0">
                          <a:effectLst/>
                        </a:rPr>
                        <a:t> </a:t>
                      </a:r>
                      <a:r>
                        <a:rPr lang="en-GB" sz="2200" dirty="0" err="1">
                          <a:effectLst/>
                        </a:rPr>
                        <a:t>constante</a:t>
                      </a:r>
                      <a:r>
                        <a:rPr lang="en-GB" sz="2200" dirty="0">
                          <a:effectLst/>
                        </a:rPr>
                        <a:t> 0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82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ra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x1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Endereço</a:t>
                      </a:r>
                      <a:r>
                        <a:rPr lang="en-GB" sz="2200" dirty="0">
                          <a:effectLst/>
                        </a:rPr>
                        <a:t> de </a:t>
                      </a:r>
                      <a:r>
                        <a:rPr lang="en-GB" sz="2200" dirty="0" err="1">
                          <a:effectLst/>
                        </a:rPr>
                        <a:t>retorno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7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sp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x2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Ponteiro</a:t>
                      </a:r>
                      <a:r>
                        <a:rPr lang="en-GB" sz="2200" dirty="0">
                          <a:effectLst/>
                        </a:rPr>
                        <a:t> da </a:t>
                      </a:r>
                      <a:r>
                        <a:rPr lang="en-GB" sz="2200" dirty="0" err="1">
                          <a:effectLst/>
                        </a:rPr>
                        <a:t>pilha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455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gp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x3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Ponteiro</a:t>
                      </a:r>
                      <a:r>
                        <a:rPr lang="en-GB" sz="2200" dirty="0">
                          <a:effectLst/>
                        </a:rPr>
                        <a:t> global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036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tp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x4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Ponteiro</a:t>
                      </a:r>
                      <a:r>
                        <a:rPr lang="en-GB" sz="2200" dirty="0">
                          <a:effectLst/>
                        </a:rPr>
                        <a:t> de </a:t>
                      </a:r>
                      <a:r>
                        <a:rPr lang="en-GB" sz="2200" i="1" dirty="0">
                          <a:effectLst/>
                        </a:rPr>
                        <a:t>thread</a:t>
                      </a:r>
                      <a:endParaRPr lang="en-US" sz="2200" i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99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t0-2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x5-7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Variáveis</a:t>
                      </a:r>
                      <a:r>
                        <a:rPr lang="en-GB" sz="2200" dirty="0">
                          <a:effectLst/>
                        </a:rPr>
                        <a:t> </a:t>
                      </a:r>
                      <a:r>
                        <a:rPr lang="en-GB" sz="2200" dirty="0" err="1">
                          <a:effectLst/>
                        </a:rPr>
                        <a:t>temporárias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3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s0/fp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x8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200" dirty="0">
                          <a:effectLst/>
                        </a:rPr>
                        <a:t>Variável preservada/Ponteiro da </a:t>
                      </a:r>
                      <a:r>
                        <a:rPr lang="pt-PT" sz="2200" i="1" dirty="0" err="1">
                          <a:effectLst/>
                        </a:rPr>
                        <a:t>frame</a:t>
                      </a:r>
                      <a:endParaRPr lang="en-US" sz="2200" i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101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s1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x9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200" dirty="0">
                          <a:effectLst/>
                        </a:rPr>
                        <a:t>Variável preservada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62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a0-1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x10-11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200" dirty="0">
                          <a:effectLst/>
                        </a:rPr>
                        <a:t>Argumentos de função/Valores de retorno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1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a2-7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x12-17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200" dirty="0">
                          <a:effectLst/>
                        </a:rPr>
                        <a:t>Argumentos de função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353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s2-11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x18-27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200" dirty="0">
                          <a:effectLst/>
                        </a:rPr>
                        <a:t>Variável preservada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28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t3-6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>
                          <a:effectLst/>
                        </a:rPr>
                        <a:t>x28-31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dirty="0" err="1">
                          <a:effectLst/>
                        </a:rPr>
                        <a:t>Variável</a:t>
                      </a:r>
                      <a:r>
                        <a:rPr lang="en-GB" sz="2200" dirty="0">
                          <a:effectLst/>
                        </a:rPr>
                        <a:t> </a:t>
                      </a:r>
                      <a:r>
                        <a:rPr lang="en-GB" sz="2200" dirty="0" err="1">
                          <a:effectLst/>
                        </a:rPr>
                        <a:t>temporária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345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0657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2: </a:t>
            </a:r>
            <a:r>
              <a:rPr lang="en-US" sz="4000" b="1" dirty="0" err="1"/>
              <a:t>Exemplo</a:t>
            </a:r>
            <a:r>
              <a:rPr lang="en-US" sz="4000" b="1" dirty="0"/>
              <a:t> de </a:t>
            </a:r>
            <a:r>
              <a:rPr lang="en-US" sz="4000" b="1" dirty="0" err="1"/>
              <a:t>programa</a:t>
            </a:r>
            <a:r>
              <a:rPr lang="en-US" sz="4000" b="1" dirty="0"/>
              <a:t> Assembly RISC-V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pt-PT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Endereços de E/S mapeados em memória 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GPIO_SWs   = 0x80001400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GPIO_LEDs  = 0x80001404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GPIO_INOUT = 0x80001408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.globl main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t0, 0x80001400   # </a:t>
            </a:r>
            <a:r>
              <a:rPr lang="pt-PT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endereço base dos registos de GPIO mapeados em memória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t1, 0xFFFF  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definir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direcção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dos GPIOs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metade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superior =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interruptores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(entradas)  (=0)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metade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inferior =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saídas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(LEDs)     (=1)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t1, 8(t0)        # GPIO_INOUT = 0xFFFF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repeat: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lw   t1, 0(t0) 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ler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interruptores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: t1 = GPIO_SWs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srli t1, t1, 16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desloca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val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para a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direita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em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16 bits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  t1, 4(t0) 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escreve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valor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para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os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LEDs: GPIO_LEDs = t1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j    repeat         #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repete</a:t>
            </a: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o </a:t>
            </a:r>
            <a:r>
              <a:rPr lang="en-GB" sz="17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ciclo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9395-A9DA-4582-8325-85006E6D1529}"/>
              </a:ext>
            </a:extLst>
          </p:cNvPr>
          <p:cNvSpPr txBox="1"/>
          <p:nvPr/>
        </p:nvSpPr>
        <p:spPr>
          <a:xfrm>
            <a:off x="7329994" y="1337525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pt-PT" sz="2400" dirty="0"/>
              <a:t>Este programa escreve o valor dos interruptores nos </a:t>
            </a:r>
            <a:r>
              <a:rPr lang="pt-PT" sz="2400" dirty="0" err="1"/>
              <a:t>LEDs</a:t>
            </a:r>
            <a:r>
              <a:rPr lang="pt-PT" sz="2400" dirty="0"/>
              <a:t>.</a:t>
            </a:r>
            <a:endParaRPr lang="en-US" sz="24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F19655-7A22-26D4-C1F3-E4888CF86D55}"/>
              </a:ext>
            </a:extLst>
          </p:cNvPr>
          <p:cNvSpPr txBox="1">
            <a:spLocks/>
          </p:cNvSpPr>
          <p:nvPr/>
        </p:nvSpPr>
        <p:spPr>
          <a:xfrm>
            <a:off x="2966315" y="2507838"/>
            <a:ext cx="8928059" cy="475693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en-GB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Localização</a:t>
            </a: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da pasta: </a:t>
            </a:r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[RVfpgaPath]\</a:t>
            </a:r>
            <a:r>
              <a:rPr lang="en-GB" sz="2400" i="1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</a:t>
            </a:r>
            <a:r>
              <a:rPr lang="en-GB" sz="2400" i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\Labs\Lab02</a:t>
            </a:r>
            <a:endParaRPr lang="en-GB" sz="2400" i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4759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781783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2: </a:t>
            </a:r>
            <a:r>
              <a:rPr lang="pt-BR" sz="3200" b="1" dirty="0"/>
              <a:t>Os mesmos exercícios do laboratório 1 - Exemplo</a:t>
            </a:r>
            <a:endParaRPr lang="en-US" sz="32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684421"/>
            <a:ext cx="11468213" cy="445512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4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pt-BR" sz="2400" dirty="0">
                <a:solidFill>
                  <a:sysClr val="windowText" lastClr="000000"/>
                </a:solidFill>
              </a:rPr>
              <a:t>Escreva um programa em C que apresente a soma de 4 bits sem sinal dos 4 bits menos significativos dos interruptores e dos 4 bits mais significativos dos interruptores. Mostre o resultado nos 4 bits menos significativos (mais à direita) dos LEDs. O quinto bit dos LEDs deve acender-se quando ocorre um overflow sem sinal (ou seja, quando o carry out é 1</a:t>
            </a:r>
            <a:r>
              <a:rPr lang="en-US" sz="2400" dirty="0">
                <a:solidFill>
                  <a:sysClr val="windowText" lastClr="000000"/>
                </a:solidFill>
              </a:rPr>
              <a:t>).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17113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3: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Chamadas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a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Funções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35038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Chamadas</a:t>
            </a:r>
            <a:r>
              <a:rPr lang="en-US" b="1" dirty="0"/>
              <a:t> a </a:t>
            </a:r>
            <a:r>
              <a:rPr lang="en-US" b="1" dirty="0" err="1"/>
              <a:t>Funções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A1AE7D7-86DA-46CB-9808-61DFEB09A56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Escrever programas em C com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chamadas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funções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procedimentos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1313" indent="-341313">
              <a:spcBef>
                <a:spcPts val="0"/>
              </a:spcBef>
            </a:pPr>
            <a:r>
              <a:rPr lang="pt-PT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Escrever programas em C com chamadas a funções em bibliotecas:</a:t>
            </a:r>
          </a:p>
          <a:p>
            <a:pPr marL="741363" lvl="1" indent="-341313">
              <a:spcBef>
                <a:spcPts val="0"/>
              </a:spcBef>
            </a:pPr>
            <a:r>
              <a:rPr lang="pt-PT" sz="2800" dirty="0">
                <a:latin typeface="Arial" panose="020B0604020202020204" pitchFamily="34" charset="0"/>
                <a:ea typeface="SimSun" panose="02010600030101010101" pitchFamily="2" charset="-122"/>
              </a:rPr>
              <a:t>Usando bibliotecas standard</a:t>
            </a:r>
          </a:p>
          <a:p>
            <a:pPr marL="741363" lvl="1" indent="-341313">
              <a:spcBef>
                <a:spcPts val="0"/>
              </a:spcBef>
            </a:pPr>
            <a:r>
              <a:rPr lang="pt-PT" sz="2800" dirty="0">
                <a:latin typeface="Arial" panose="020B0604020202020204" pitchFamily="34" charset="0"/>
                <a:ea typeface="SimSun" panose="02010600030101010101" pitchFamily="2" charset="-122"/>
              </a:rPr>
              <a:t>Usando as bibliotecas da WD, específicas para o </a:t>
            </a:r>
            <a:r>
              <a:rPr lang="pt-PT" sz="2800" dirty="0" err="1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endParaRPr lang="en-US" sz="2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Convenção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chamada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funções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procedimentos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no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RISC-V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42361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7732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Exemplo</a:t>
            </a:r>
            <a:r>
              <a:rPr lang="en-US" b="1" dirty="0"/>
              <a:t> de </a:t>
            </a:r>
            <a:r>
              <a:rPr lang="en-US" b="1" dirty="0" err="1"/>
              <a:t>Programa</a:t>
            </a:r>
            <a:r>
              <a:rPr lang="en-US" b="1" dirty="0"/>
              <a:t> com </a:t>
            </a:r>
            <a:r>
              <a:rPr lang="en-US" b="1" dirty="0" err="1"/>
              <a:t>Funções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88644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pt-PT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Endereços de E/S mapeados em memória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r>
              <a:rPr lang="en-US" sz="16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switches_val;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 =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writeValtoLEDs(switches_val);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0084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err="1"/>
              <a:t>Descarregar</a:t>
            </a:r>
            <a:r>
              <a:rPr lang="en-US" sz="4000" b="1" dirty="0"/>
              <a:t> o Material da Imagination Technologies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dirty="0">
                <a:solidFill>
                  <a:sysClr val="windowText" lastClr="000000"/>
                </a:solidFill>
              </a:rPr>
              <a:t>Ambos os cursos (</a:t>
            </a:r>
            <a:r>
              <a:rPr lang="pt-PT" sz="3200" dirty="0" err="1">
                <a:solidFill>
                  <a:sysClr val="windowText" lastClr="000000"/>
                </a:solidFill>
              </a:rPr>
              <a:t>RVfpga</a:t>
            </a:r>
            <a:r>
              <a:rPr lang="pt-PT" sz="3200" dirty="0">
                <a:solidFill>
                  <a:sysClr val="windowText" lastClr="000000"/>
                </a:solidFill>
              </a:rPr>
              <a:t> e </a:t>
            </a:r>
            <a:r>
              <a:rPr lang="pt-PT" sz="3200" dirty="0" err="1">
                <a:solidFill>
                  <a:sysClr val="windowText" lastClr="000000"/>
                </a:solidFill>
              </a:rPr>
              <a:t>RVfpga-SoC</a:t>
            </a:r>
            <a:r>
              <a:rPr lang="pt-PT" sz="3200" dirty="0">
                <a:solidFill>
                  <a:sysClr val="windowText" lastClr="000000"/>
                </a:solidFill>
              </a:rPr>
              <a:t>) estão disponíveis em downloads separados (gratuitos após inscrição) em</a:t>
            </a:r>
            <a:r>
              <a:rPr lang="en-US" sz="3200" dirty="0">
                <a:solidFill>
                  <a:sysClr val="windowText" lastClr="000000"/>
                </a:solidFill>
              </a:rPr>
              <a:t>:</a:t>
            </a:r>
          </a:p>
          <a:p>
            <a:pPr marL="0" indent="0">
              <a:buNone/>
            </a:pPr>
            <a:r>
              <a:rPr lang="en-US" sz="3200" dirty="0">
                <a:solidFill>
                  <a:sysClr val="windowText" lastClr="000000"/>
                </a:solidFill>
              </a:rPr>
              <a:t>				</a:t>
            </a:r>
            <a:r>
              <a:rPr lang="en-US" sz="3200" dirty="0">
                <a:hlinkClick r:id="rId2"/>
              </a:rPr>
              <a:t>https://university.imgtec.com/rvfpga/</a:t>
            </a:r>
            <a:endParaRPr lang="en-US" sz="3200" dirty="0">
              <a:solidFill>
                <a:sysClr val="windowText" lastClr="000000"/>
              </a:solidFill>
            </a:endParaRPr>
          </a:p>
          <a:p>
            <a:r>
              <a:rPr lang="pt-PT" sz="3200" dirty="0">
                <a:solidFill>
                  <a:sysClr val="windowText" lastClr="000000"/>
                </a:solidFill>
              </a:rPr>
              <a:t>O resto destes slides centram-se no </a:t>
            </a:r>
            <a:r>
              <a:rPr lang="pt-PT" sz="3200" b="1" dirty="0">
                <a:solidFill>
                  <a:sysClr val="windowText" lastClr="000000"/>
                </a:solidFill>
              </a:rPr>
              <a:t>Curso </a:t>
            </a:r>
            <a:r>
              <a:rPr lang="pt-PT" sz="3200" b="1" dirty="0" err="1">
                <a:solidFill>
                  <a:sysClr val="windowText" lastClr="000000"/>
                </a:solidFill>
              </a:rPr>
              <a:t>RVfpga</a:t>
            </a:r>
            <a:r>
              <a:rPr lang="en-US" sz="3200" dirty="0">
                <a:solidFill>
                  <a:sysClr val="windowText" lastClr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50202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677319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Exemplo</a:t>
            </a:r>
            <a:r>
              <a:rPr lang="en-US" b="1" dirty="0"/>
              <a:t> de </a:t>
            </a:r>
            <a:r>
              <a:rPr lang="en-US" b="1" dirty="0" err="1"/>
              <a:t>Programa</a:t>
            </a:r>
            <a:r>
              <a:rPr lang="en-US" b="1" dirty="0"/>
              <a:t> com </a:t>
            </a:r>
            <a:r>
              <a:rPr lang="en-US" b="1" dirty="0" err="1"/>
              <a:t>Funções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READ_GPIO(GPIO_SWs);   //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ler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valor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dos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interruptores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val &gt;&gt; 16;             //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deslocar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para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os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16 bits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menos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significativos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WRITE_GPIO(GPIO_LEDs, val);  //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apresentar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val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nos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LEDs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91402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Bibliotecas</a:t>
            </a:r>
            <a:r>
              <a:rPr lang="en-US" b="1" dirty="0"/>
              <a:t> C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Bibliotecas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2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Recolha de funções de uso corrente</a:t>
            </a:r>
            <a:r>
              <a:rPr lang="en-US" sz="2600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</a:p>
          <a:p>
            <a:pPr marL="457200" lvl="1" indent="0">
              <a:spcBef>
                <a:spcPts val="0"/>
              </a:spcBef>
            </a:pPr>
            <a:r>
              <a:rPr lang="en-US" sz="2600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Providenciado para que as funções comuns estejam disponíveis prontamente (poupar tempo de programação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US" sz="26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Exemplo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bibliotecas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C: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math.h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biblioteca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matemática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):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inclui funções tais como </a:t>
            </a:r>
            <a:r>
              <a:rPr lang="pt-PT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sqrt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 (raiz quadrada), cos (cosseno)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, etc.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stdio.h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biblioteca de E/S comum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):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inclui funções para fazer a impressão de valores no ecrã (</a:t>
            </a:r>
            <a:r>
              <a:rPr lang="pt-PT" sz="2600" dirty="0" err="1">
                <a:latin typeface="Arial" panose="020B0604020202020204" pitchFamily="34" charset="0"/>
                <a:ea typeface="SimSun" panose="02010600030101010101" pitchFamily="2" charset="-122"/>
              </a:rPr>
              <a:t>printf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), leitura de valores dos utilizadores (</a:t>
            </a:r>
            <a:r>
              <a:rPr lang="pt-PT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scanf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, etc.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stdlib.h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biblioteca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standard):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inclui funções para gerar números aleatórios (rand), e conversão de dados (</a:t>
            </a:r>
            <a:r>
              <a:rPr lang="pt-PT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atoi,atof,atol,strtod,strtol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).</a:t>
            </a:r>
            <a:endParaRPr lang="en-US" sz="2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Muitas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outras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… 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pesquisar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“C libraries”)</a:t>
            </a:r>
          </a:p>
        </p:txBody>
      </p:sp>
    </p:spTree>
    <p:extLst>
      <p:ext uri="{BB962C8B-B14F-4D97-AF65-F5344CB8AC3E}">
        <p14:creationId xmlns:p14="http://schemas.microsoft.com/office/powerpoint/2010/main" val="11580876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3: </a:t>
            </a:r>
            <a:r>
              <a:rPr lang="en-US" sz="4000" b="1" dirty="0" err="1"/>
              <a:t>Exemplo</a:t>
            </a:r>
            <a:r>
              <a:rPr lang="en-US" sz="4000" b="1" dirty="0"/>
              <a:t> de </a:t>
            </a:r>
            <a:r>
              <a:rPr lang="en-US" sz="4000" b="1" dirty="0" err="1"/>
              <a:t>programa</a:t>
            </a:r>
            <a:r>
              <a:rPr lang="en-US" sz="4000" b="1" dirty="0"/>
              <a:t> com </a:t>
            </a:r>
            <a:r>
              <a:rPr lang="en-US" sz="4000" b="1" dirty="0" err="1"/>
              <a:t>Biblioteca</a:t>
            </a:r>
            <a:r>
              <a:rPr lang="en-US" sz="4000" b="1" dirty="0"/>
              <a:t> C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99138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#include &lt;stdlib.h&gt;</a:t>
            </a:r>
            <a:endParaRPr lang="en-US" sz="1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US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...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main(void)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volatile unsigned int i;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val = </a:t>
            </a: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rand()</a:t>
            </a:r>
            <a:r>
              <a:rPr lang="en-GB" sz="1800" b="0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% 65536;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writeValtoLEDs(val);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for (i = 0; i &lt; DELAY; i++)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152B-66A2-462A-B0F7-542EAFA3B843}"/>
              </a:ext>
            </a:extLst>
          </p:cNvPr>
          <p:cNvSpPr txBox="1"/>
          <p:nvPr/>
        </p:nvSpPr>
        <p:spPr>
          <a:xfrm>
            <a:off x="6789805" y="1613429"/>
            <a:ext cx="4404124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pt-PT" sz="2400" dirty="0"/>
              <a:t>Este programa escreve um número aleatório entre 0 e 65535 para os </a:t>
            </a:r>
            <a:r>
              <a:rPr lang="pt-PT" sz="2400" dirty="0" err="1"/>
              <a:t>LEDs</a:t>
            </a:r>
            <a:r>
              <a:rPr lang="pt-PT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58762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Bibliotecas</a:t>
            </a:r>
            <a:r>
              <a:rPr lang="en-US" b="1" dirty="0"/>
              <a:t> WD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397000"/>
            <a:ext cx="11677320" cy="31623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Já usámos a </a:t>
            </a:r>
            <a:r>
              <a:rPr lang="pt-BR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printfNexys</a:t>
            </a:r>
            <a:r>
              <a:rPr lang="pt-BR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em muitos programas</a:t>
            </a:r>
          </a:p>
          <a:p>
            <a:pPr>
              <a:defRPr/>
            </a:pP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Lab 9: </a:t>
            </a:r>
            <a:r>
              <a:rPr lang="pt-BR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Utilização de funções WD para o tratamento de interrupções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6603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</a:t>
            </a:r>
            <a:r>
              <a:rPr lang="en-US" b="1" dirty="0" err="1"/>
              <a:t>Convenção</a:t>
            </a:r>
            <a:r>
              <a:rPr lang="en-US" b="1" dirty="0"/>
              <a:t> de </a:t>
            </a:r>
            <a:r>
              <a:rPr lang="en-US" b="1" dirty="0" err="1"/>
              <a:t>Chamadas</a:t>
            </a:r>
            <a:r>
              <a:rPr lang="en-US" b="1" dirty="0"/>
              <a:t> </a:t>
            </a:r>
            <a:r>
              <a:rPr lang="en-US" b="1" dirty="0" err="1"/>
              <a:t>em</a:t>
            </a:r>
            <a:r>
              <a:rPr lang="en-US" b="1" dirty="0"/>
              <a:t> RISC-V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Chamar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uma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função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sz="2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function_label</a:t>
            </a:r>
            <a:endParaRPr lang="en-US" sz="2800" i="1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Retorno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uma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função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jr ra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Argumentos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colocados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nos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registos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a0-a7</a:t>
            </a: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Valor de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retorno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colocado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no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9437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200" b="1" dirty="0"/>
              <a:t>RVfpga Lab 3: </a:t>
            </a:r>
            <a:r>
              <a:rPr lang="en-US" sz="3200" b="1" dirty="0" err="1"/>
              <a:t>Exemplo</a:t>
            </a:r>
            <a:r>
              <a:rPr lang="en-US" sz="3200" b="1" dirty="0"/>
              <a:t> da </a:t>
            </a:r>
            <a:r>
              <a:rPr lang="en-US" sz="3200" b="1" dirty="0" err="1"/>
              <a:t>Convenção</a:t>
            </a:r>
            <a:r>
              <a:rPr lang="en-US" sz="3200" b="1" dirty="0"/>
              <a:t> de </a:t>
            </a:r>
            <a:r>
              <a:rPr lang="en-US" sz="3200" b="1" dirty="0" err="1"/>
              <a:t>Chamadas</a:t>
            </a:r>
            <a:r>
              <a:rPr lang="en-US" sz="3200" b="1" dirty="0"/>
              <a:t> </a:t>
            </a:r>
            <a:r>
              <a:rPr lang="en-US" sz="3200" b="1" dirty="0" err="1"/>
              <a:t>em</a:t>
            </a:r>
            <a:r>
              <a:rPr lang="en-US" sz="3200" b="1" dirty="0"/>
              <a:t> RISC-V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Código C</a:t>
            </a:r>
            <a:endParaRPr lang="en-GB" sz="32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830713" y="1080313"/>
            <a:ext cx="709234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Assembly RISC-V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está</a:t>
            </a: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em</a:t>
            </a: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a0, zero, 1  #</a:t>
            </a:r>
            <a:r>
              <a:rPr lang="pt-PT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valores em registos de argumentos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 func1        # chamar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função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  s0, s0, a0   # y = y + valor de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retorno</a:t>
            </a: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está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em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a0, a1 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s0, a2 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addi a0, s0, 0  # valor de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retorno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jr   ra         #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retornar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5865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3: A </a:t>
            </a:r>
            <a:r>
              <a:rPr lang="en-US" b="1" dirty="0" err="1"/>
              <a:t>Pilha</a:t>
            </a:r>
            <a:r>
              <a:rPr lang="en-US" b="1" dirty="0"/>
              <a:t> (Stack)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775649"/>
            <a:ext cx="11677320" cy="24018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400" b="1" dirty="0">
                <a:latin typeface="Arial" panose="020B0604020202020204" pitchFamily="34" charset="0"/>
                <a:ea typeface="SimSun" panose="02010600030101010101" pitchFamily="2" charset="-122"/>
              </a:rPr>
              <a:t>Espaço de rascunho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</a:rPr>
              <a:t>em memória utilizado para guardar valores de registo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O Stack Pointer (</a:t>
            </a:r>
            <a:r>
              <a:rPr lang="en-US" sz="2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</a:rPr>
              <a:t>contém o endereço do topo da pilha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0"/>
              </a:spcBef>
              <a:defRPr/>
            </a:pP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A </a:t>
            </a:r>
            <a:r>
              <a:rPr lang="pt-PT" sz="2400" b="1" dirty="0">
                <a:latin typeface="Arial" panose="020B0604020202020204" pitchFamily="34" charset="0"/>
                <a:ea typeface="SimSun" panose="02010600030101010101" pitchFamily="2" charset="-122"/>
              </a:rPr>
              <a:t>pilha cresce para baixo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na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memória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</a:rPr>
              <a:t>Assim, por exemplo, para criar espaço para 4 palavras (16 bytes) na pilha é utilizado o seguinte código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  		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-16</a:t>
            </a:r>
          </a:p>
          <a:p>
            <a:pPr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Duas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categorias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registos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preservados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o conteúdo do registo </a:t>
            </a:r>
            <a:r>
              <a:rPr lang="pt-PT" sz="2200" b="1" dirty="0">
                <a:latin typeface="Arial" panose="020B0604020202020204" pitchFamily="34" charset="0"/>
                <a:ea typeface="SimSun" panose="02010600030101010101" pitchFamily="2" charset="-122"/>
              </a:rPr>
              <a:t>deve ser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preservado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 entre chamadas de funções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(i.e.,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contêm o mesmo valor antes e depois de uma chamada de função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não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preservados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o conteúdo do registo não deve ser preservado nas chamadas de função (ou seja, o registo não precisa de ser o mesmo antes e depois de uma chamada da função)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Registos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salvos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s0-s11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),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o registo do endereço de retorno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),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e o ponteiro da pilha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são registos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preservados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. Todos os outros registos não são preservados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44406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4: </a:t>
            </a:r>
            <a:r>
              <a:rPr lang="en-US" sz="4000" b="1" dirty="0" err="1"/>
              <a:t>Registos</a:t>
            </a:r>
            <a:r>
              <a:rPr lang="en-US" sz="4000" b="1" dirty="0"/>
              <a:t> </a:t>
            </a:r>
            <a:r>
              <a:rPr lang="en-US" sz="4000" b="1" dirty="0" err="1"/>
              <a:t>Preservados</a:t>
            </a:r>
            <a:r>
              <a:rPr lang="en-US" sz="4000" b="1" dirty="0"/>
              <a:t>/</a:t>
            </a:r>
            <a:r>
              <a:rPr lang="en-US" sz="4000" b="1" dirty="0" err="1"/>
              <a:t>Não</a:t>
            </a:r>
            <a:r>
              <a:rPr lang="en-US" sz="4000" b="1" dirty="0"/>
              <a:t> </a:t>
            </a:r>
            <a:r>
              <a:rPr lang="en-US" sz="4000" b="1" dirty="0" err="1"/>
              <a:t>Preservados</a:t>
            </a:r>
            <a:endParaRPr lang="en-US" sz="40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4D573-8C0C-4CD2-BEEC-0AD6CCE05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9344"/>
              </p:ext>
            </p:extLst>
          </p:nvPr>
        </p:nvGraphicFramePr>
        <p:xfrm>
          <a:off x="977152" y="1065007"/>
          <a:ext cx="10452847" cy="525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6338">
                  <a:extLst>
                    <a:ext uri="{9D8B030D-6E8A-4147-A177-3AD203B41FA5}">
                      <a16:colId xmlns:a16="http://schemas.microsoft.com/office/drawing/2014/main" val="690572986"/>
                    </a:ext>
                  </a:extLst>
                </a:gridCol>
                <a:gridCol w="2462037">
                  <a:extLst>
                    <a:ext uri="{9D8B030D-6E8A-4147-A177-3AD203B41FA5}">
                      <a16:colId xmlns:a16="http://schemas.microsoft.com/office/drawing/2014/main" val="3694282364"/>
                    </a:ext>
                  </a:extLst>
                </a:gridCol>
                <a:gridCol w="4711508">
                  <a:extLst>
                    <a:ext uri="{9D8B030D-6E8A-4147-A177-3AD203B41FA5}">
                      <a16:colId xmlns:a16="http://schemas.microsoft.com/office/drawing/2014/main" val="2766765153"/>
                    </a:ext>
                  </a:extLst>
                </a:gridCol>
                <a:gridCol w="1532964">
                  <a:extLst>
                    <a:ext uri="{9D8B030D-6E8A-4147-A177-3AD203B41FA5}">
                      <a16:colId xmlns:a16="http://schemas.microsoft.com/office/drawing/2014/main" val="1311529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Nome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Número</a:t>
                      </a:r>
                      <a:r>
                        <a:rPr lang="en-GB" sz="2300" dirty="0">
                          <a:effectLst/>
                        </a:rPr>
                        <a:t> de </a:t>
                      </a:r>
                      <a:r>
                        <a:rPr lang="en-GB" sz="2300" dirty="0" err="1">
                          <a:effectLst/>
                        </a:rPr>
                        <a:t>Registo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Uso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Preservado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125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zero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x0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Valor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constante</a:t>
                      </a:r>
                      <a:r>
                        <a:rPr lang="en-GB" sz="2300" dirty="0">
                          <a:effectLst/>
                        </a:rPr>
                        <a:t>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578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ra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Endereço</a:t>
                      </a:r>
                      <a:r>
                        <a:rPr lang="en-GB" sz="2300" dirty="0">
                          <a:effectLst/>
                        </a:rPr>
                        <a:t> de </a:t>
                      </a:r>
                      <a:r>
                        <a:rPr lang="en-GB" sz="2300" dirty="0" err="1">
                          <a:effectLst/>
                        </a:rPr>
                        <a:t>retorno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Sim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372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Ponteiro</a:t>
                      </a:r>
                      <a:r>
                        <a:rPr lang="en-GB" sz="2300" dirty="0">
                          <a:effectLst/>
                        </a:rPr>
                        <a:t> da </a:t>
                      </a:r>
                      <a:r>
                        <a:rPr lang="en-GB" sz="2300" dirty="0" err="1">
                          <a:effectLst/>
                        </a:rPr>
                        <a:t>pilha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Sim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79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gp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x3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Ponteiro</a:t>
                      </a:r>
                      <a:r>
                        <a:rPr lang="en-GB" sz="2300" dirty="0">
                          <a:effectLst/>
                        </a:rPr>
                        <a:t> global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47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x4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Ponteiro</a:t>
                      </a:r>
                      <a:r>
                        <a:rPr lang="en-GB" sz="2300" dirty="0">
                          <a:effectLst/>
                        </a:rPr>
                        <a:t> de </a:t>
                      </a:r>
                      <a:r>
                        <a:rPr lang="en-GB" sz="2300" i="1" dirty="0">
                          <a:effectLst/>
                        </a:rPr>
                        <a:t>thread</a:t>
                      </a:r>
                      <a:endParaRPr lang="en-US" sz="2300" i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486703"/>
                  </a:ext>
                </a:extLst>
              </a:tr>
              <a:tr h="1030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t0-2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x5-7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Variáveis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temporárias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Não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967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s0/fp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x8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300" dirty="0">
                          <a:effectLst/>
                        </a:rPr>
                        <a:t>Variável preservada/Ponteiro da </a:t>
                      </a:r>
                      <a:r>
                        <a:rPr lang="pt-PT" sz="2300" i="1" dirty="0" err="1">
                          <a:effectLst/>
                        </a:rPr>
                        <a:t>frame</a:t>
                      </a:r>
                      <a:endParaRPr lang="en-US" sz="2300" i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Sim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24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x9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300" dirty="0">
                          <a:effectLst/>
                        </a:rPr>
                        <a:t>Variável preservada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Sim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96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a0-1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x10-11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300" dirty="0">
                          <a:effectLst/>
                        </a:rPr>
                        <a:t>Argumentos de função/Valores de retorno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Não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77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a2-7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x12-17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300" dirty="0">
                          <a:effectLst/>
                        </a:rPr>
                        <a:t>Argumentos de função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Não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1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s2-11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x18-27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2300" dirty="0">
                          <a:effectLst/>
                        </a:rPr>
                        <a:t>Variável preservada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Sim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592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t3-6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x28-31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Variável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temporária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Não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548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3602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A </a:t>
            </a:r>
            <a:r>
              <a:rPr lang="en-US" b="1" dirty="0" err="1"/>
              <a:t>Pilha</a:t>
            </a:r>
            <a:r>
              <a:rPr lang="en-US" b="1" dirty="0"/>
              <a:t> – Código Assembly </a:t>
            </a:r>
            <a:r>
              <a:rPr lang="en-US" b="1" dirty="0" err="1"/>
              <a:t>Revisto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69278" y="856200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Código C</a:t>
            </a:r>
            <a:endParaRPr lang="en-GB" sz="32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518214" y="951827"/>
            <a:ext cx="767378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Assembly RISC-V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 </a:t>
            </a: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a0, zero, 1 # </a:t>
            </a:r>
            <a:r>
              <a:rPr lang="pt-PT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por valores nos registos de </a:t>
            </a:r>
            <a:r>
              <a:rPr lang="pt-PT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args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jal  func1        #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função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de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chamada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  s0, s0, a0   # y = y + valor de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retorno</a:t>
            </a: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-284163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-4 #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reservar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espaço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na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pilha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sw  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</a:t>
            </a: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0(sp)  #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guardar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s0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na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pilha</a:t>
            </a:r>
            <a:endParaRPr lang="en-US" sz="1600" b="1" dirty="0">
              <a:solidFill>
                <a:srgbClr val="FF0000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a0, a1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s0, a2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a0, s0, 0  # valor de </a:t>
            </a:r>
            <a:r>
              <a:rPr lang="en-US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retorno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lw   s0, 0(sp)  #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recuperar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s0 da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pilha</a:t>
            </a:r>
            <a:endParaRPr lang="en-US" sz="1600" b="1" dirty="0">
              <a:solidFill>
                <a:srgbClr val="FF0000"/>
              </a:solidFill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sp, sp, 4  #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recuperar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o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ponteiro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da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pilha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jr   ra         # </a:t>
            </a:r>
            <a:r>
              <a:rPr lang="en-US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retornar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132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3: </a:t>
            </a:r>
            <a:r>
              <a:rPr lang="pt-BR" sz="3600" b="1" dirty="0"/>
              <a:t>Exemplos de exercícios - Programas em C</a:t>
            </a:r>
            <a:endParaRPr lang="en-US" sz="36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513489"/>
            <a:ext cx="11468213" cy="462605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Exercício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3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pt-BR" sz="2400" dirty="0">
                <a:latin typeface="Arial" panose="020B0604020202020204" pitchFamily="34" charset="0"/>
                <a:ea typeface="SimSun" panose="02010600030101010101" pitchFamily="2" charset="-122"/>
              </a:rPr>
              <a:t>Escreva um programa em C que meça o tempo de reacção. O seu programa deve medir o tempo que uma pessoa demora a ligar o interruptor mais à direita (SW[0]) depois de todos os LEDs se acenderem. Utilize a função rand() da biblioteca stdlib.h para gerar um período de tempo aleatório entre cada tentativa do utilizador para testar o seu tempo de reacção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2572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pt-BR" b="1" dirty="0"/>
              <a:t>RVfpga Audiência e Historial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00050" y="988529"/>
            <a:ext cx="11458575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pt-BR" sz="32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Público-alvo</a:t>
            </a:r>
          </a:p>
          <a:p>
            <a:pPr lvl="1"/>
            <a:r>
              <a:rPr lang="pt-BR" sz="2800" dirty="0"/>
              <a:t>Estudantes de licenciatura e de mestrado em engenharia eletrotécnica, ciências informáticas ou engenharia informática</a:t>
            </a:r>
          </a:p>
          <a:p>
            <a:pPr lvl="1"/>
            <a:r>
              <a:rPr lang="pt-BR" sz="2800" dirty="0"/>
              <a:t>Académicos e profissionais da indústria interessados em aprender a arquitetura RISC-V</a:t>
            </a:r>
          </a:p>
          <a:p>
            <a:r>
              <a:rPr lang="pt-BR" sz="3200" b="1" dirty="0"/>
              <a:t>Historial do Programa Universitário da Imagination (IUP): </a:t>
            </a:r>
            <a:r>
              <a:rPr lang="pt-BR" sz="3200" dirty="0"/>
              <a:t>Desenvolveu o programa </a:t>
            </a:r>
            <a:r>
              <a:rPr lang="pt-BR" sz="3200" dirty="0" err="1"/>
              <a:t>MIPSfpga</a:t>
            </a:r>
            <a:r>
              <a:rPr lang="pt-BR" sz="3200" dirty="0"/>
              <a:t>:</a:t>
            </a:r>
          </a:p>
          <a:p>
            <a:pPr lvl="1"/>
            <a:r>
              <a:rPr lang="pt-BR" sz="2800" dirty="0"/>
              <a:t>Lançado em Abril de 2015</a:t>
            </a:r>
          </a:p>
          <a:p>
            <a:pPr lvl="1"/>
            <a:r>
              <a:rPr lang="pt-BR" sz="2800" dirty="0"/>
              <a:t>Envolveu 800 universidades</a:t>
            </a:r>
          </a:p>
          <a:p>
            <a:pPr lvl="1"/>
            <a:r>
              <a:rPr lang="pt-BR" sz="2800" dirty="0"/>
              <a:t>Vencedor: Prémio para o Melhor Apoio Educativo Elektra, Europa 2015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830315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1" y="95535"/>
            <a:ext cx="11950700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3: </a:t>
            </a:r>
            <a:r>
              <a:rPr lang="pt-BR" sz="4000" b="1" dirty="0"/>
              <a:t>Exemplos de exercícios - Programas em C</a:t>
            </a:r>
            <a:endParaRPr lang="en-US" sz="40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135117"/>
            <a:ext cx="11468213" cy="50044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Exercício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8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pt-BR" sz="2000" dirty="0">
                <a:latin typeface="Arial" panose="020B0604020202020204" pitchFamily="34" charset="0"/>
                <a:ea typeface="SimSun" panose="02010600030101010101" pitchFamily="2" charset="-122"/>
              </a:rPr>
              <a:t>Escreva um programa RISC-V em assembly chamado Filter.S (o programa deve estar em conformidade com o modelo de gestão de funções estudado anteriormente). Pode utilizar o seguinte pseudo-código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#define N 6</a:t>
            </a:r>
          </a:p>
          <a:p>
            <a:pPr marL="1528763" lvl="2" indent="0">
              <a:buNone/>
              <a:defRPr/>
            </a:pP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j=0, A[N]={48,64,56,80,96,48}, B[N];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for (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=0; 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&lt;(N-1); 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++){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if( (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myFilter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(A[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],A[i+1])) == 1){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B[j]=A[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]+ A[i+1] + 2;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</a:t>
            </a:r>
            <a:r>
              <a:rPr lang="en-US" sz="1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j++</a:t>
            </a: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;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}</a:t>
            </a:r>
          </a:p>
          <a:p>
            <a:pPr marL="1528763" lvl="2" indent="0">
              <a:buNone/>
              <a:defRPr/>
            </a:pPr>
            <a:r>
              <a:rPr lang="en-US" sz="1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725488" lvl="0" indent="-363538">
              <a:buFontTx/>
              <a:buChar char="-"/>
              <a:defRPr/>
            </a:pPr>
            <a:r>
              <a:rPr lang="pt-BR" sz="2000" dirty="0">
                <a:latin typeface="Arial" panose="020B0604020202020204" pitchFamily="34" charset="0"/>
                <a:ea typeface="SimSun" panose="02010600030101010101" pitchFamily="2" charset="-122"/>
              </a:rPr>
              <a:t>Escreva o código Assembly RISC-V equivalente, incluindo quaisquer directivas necessárias para reservar espaço de memória e declarando as secções correspondentes (.data, .bss e .text). A função myFilter retorna o valor 1 se o primeiro argumento for múltiplo de 16 e o segundo for maior que o primeiro; caso contrário, retorna 0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marL="725488" lvl="0" indent="-363538">
              <a:buFontTx/>
              <a:buChar char="-"/>
              <a:defRPr/>
            </a:pPr>
            <a:r>
              <a:rPr lang="pt-BR" sz="2000" dirty="0">
                <a:latin typeface="Arial" panose="020B0604020202020204" pitchFamily="34" charset="0"/>
                <a:ea typeface="SimSun" panose="02010600030101010101" pitchFamily="2" charset="-122"/>
              </a:rPr>
              <a:t>Escreva o código Assembly da função myFilter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61096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4: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C e Assembly</a:t>
            </a:r>
          </a:p>
        </p:txBody>
      </p:sp>
    </p:spTree>
    <p:extLst>
      <p:ext uri="{BB962C8B-B14F-4D97-AF65-F5344CB8AC3E}">
        <p14:creationId xmlns:p14="http://schemas.microsoft.com/office/powerpoint/2010/main" val="218732411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</a:t>
            </a:r>
            <a:r>
              <a:rPr lang="en-US" b="1" dirty="0" err="1"/>
              <a:t>Combinando</a:t>
            </a:r>
            <a:r>
              <a:rPr lang="en-US" b="1" dirty="0"/>
              <a:t> C e Assembly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Exe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mplo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pt-PT" sz="3200" dirty="0">
                <a:latin typeface="Arial" panose="020B0604020202020204" pitchFamily="34" charset="0"/>
                <a:ea typeface="SimSun" panose="02010600030101010101" pitchFamily="2" charset="-122"/>
              </a:rPr>
              <a:t>Programa de processamento de imagem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kumimoji="0" lang="pt-PT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Algumas funções escritas em C e outras em </a:t>
            </a:r>
            <a:r>
              <a:rPr kumimoji="0" lang="pt-PT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Assembly</a:t>
            </a: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indent="-341313">
              <a:spcBef>
                <a:spcPts val="0"/>
              </a:spcBef>
            </a:pPr>
            <a:r>
              <a:rPr lang="pt-BR" sz="3200" dirty="0">
                <a:latin typeface="Arial" panose="020B0604020202020204" pitchFamily="34" charset="0"/>
                <a:ea typeface="SimSun" panose="02010600030101010101" pitchFamily="2" charset="-122"/>
              </a:rPr>
              <a:t>Converter uma imagem a cores noutra em escala de cinza</a:t>
            </a:r>
          </a:p>
          <a:p>
            <a:pPr marL="341313" indent="-341313">
              <a:spcBef>
                <a:spcPts val="0"/>
              </a:spcBef>
            </a:pP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2" name="Imagen 2">
            <a:extLst>
              <a:ext uri="{FF2B5EF4-FFF2-40B4-BE49-F238E27FC236}">
                <a16:creationId xmlns:a16="http://schemas.microsoft.com/office/drawing/2014/main" id="{A4D55733-60B8-CE72-F5E6-0439F735CC0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3011202"/>
            <a:ext cx="8992801" cy="29577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474693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4: </a:t>
            </a:r>
            <a:r>
              <a:rPr lang="pt-PT" sz="4000" b="1" dirty="0"/>
              <a:t>Programa de Processamento de Imagem</a:t>
            </a:r>
            <a:endParaRPr lang="en-US" sz="4000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0573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Cada pixel é armazenado como três cores com 8 bits 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vermelho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(red), </a:t>
            </a:r>
            <a:r>
              <a:rPr lang="en-US" sz="2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verde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(green), </a:t>
            </a:r>
            <a:r>
              <a:rPr lang="en-US" sz="26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azul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(blue)</a:t>
            </a:r>
          </a:p>
          <a:p>
            <a:pPr>
              <a:defRPr/>
            </a:pP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Qualquer cor pode ser criada através da </a:t>
            </a:r>
            <a:r>
              <a:rPr lang="pt-PT" sz="2600" b="1" dirty="0">
                <a:latin typeface="Arial" panose="020B0604020202020204" pitchFamily="34" charset="0"/>
                <a:ea typeface="SimSun" panose="02010600030101010101" pitchFamily="2" charset="-122"/>
              </a:rPr>
              <a:t>variação dos valores R, G, e B</a:t>
            </a:r>
            <a:endParaRPr lang="en-US" sz="26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Para converter a imagem para uma escala de cinzentos de 8 bits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),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cada pixel é transformado da seguinte forma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>
              <a:defRPr/>
            </a:pPr>
            <a:endParaRPr lang="en-US" sz="1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GB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			</a:t>
            </a:r>
            <a:r>
              <a:rPr lang="en-GB" sz="26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6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6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  <a:p>
            <a:pPr marL="0" indent="0">
              <a:buNone/>
              <a:defRPr/>
            </a:pPr>
            <a:endParaRPr lang="en-US" sz="14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Os pesos RGB somam até 1024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(306 + 601 + 117 = 1024),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para voltar à gama de 8 bits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(0-255),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o resultado é dividido por 1024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(i.e., </a:t>
            </a: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deslocado para a direita por 10 bits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:  </a:t>
            </a:r>
            <a:r>
              <a:rPr lang="en-US" sz="2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&gt;&gt; 10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>
              <a:defRPr/>
            </a:pPr>
            <a:r>
              <a:rPr lang="pt-PT" sz="2600" dirty="0">
                <a:latin typeface="Arial" panose="020B0604020202020204" pitchFamily="34" charset="0"/>
                <a:ea typeface="SimSun" panose="02010600030101010101" pitchFamily="2" charset="-122"/>
              </a:rPr>
              <a:t>Para mais detalhes sobre o algoritmo, ver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</a:p>
          <a:p>
            <a:pPr marL="0" indent="0">
              <a:buNone/>
              <a:defRPr/>
            </a:pPr>
            <a:r>
              <a:rPr lang="en-US" sz="26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GB" sz="2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https://www.mathworks.com/help/matlab/ref/rgb2gray.html</a:t>
            </a:r>
            <a:endParaRPr lang="en-US" sz="26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459CDE-5D8D-4C92-8F75-5E7F22D19A6F}"/>
              </a:ext>
            </a:extLst>
          </p:cNvPr>
          <p:cNvSpPr/>
          <p:nvPr/>
        </p:nvSpPr>
        <p:spPr>
          <a:xfrm>
            <a:off x="1637974" y="3439467"/>
            <a:ext cx="7800229" cy="4890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788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</a:t>
            </a:r>
            <a:r>
              <a:rPr lang="en-US" b="1" dirty="0" err="1"/>
              <a:t>Funções</a:t>
            </a:r>
            <a:r>
              <a:rPr lang="en-US" b="1" dirty="0"/>
              <a:t> </a:t>
            </a:r>
            <a:r>
              <a:rPr lang="en-US" b="1" dirty="0" err="1"/>
              <a:t>em</a:t>
            </a:r>
            <a:r>
              <a:rPr lang="en-US" b="1" dirty="0"/>
              <a:t> Assembly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.globl ColourToGrey_Pixel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ColourToGrey_Pixel: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306    		# a0 = R * 306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a0, a0,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601    		# a1 = G * 601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a1, a1,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117    		# a2 = B * 117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a2, a2,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a1     # grey = a0 + a1 + a2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a2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srl a0, a0, 10  	# grey = grey / 1024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et                # return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.end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5BCE1-4FE4-475E-A2DE-6A8C92C54C0E}"/>
              </a:ext>
            </a:extLst>
          </p:cNvPr>
          <p:cNvSpPr txBox="1"/>
          <p:nvPr/>
        </p:nvSpPr>
        <p:spPr>
          <a:xfrm>
            <a:off x="6131212" y="5576917"/>
            <a:ext cx="57196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GB" sz="20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0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0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C0BBF6-978B-4724-AD73-4A1DAE81A252}"/>
              </a:ext>
            </a:extLst>
          </p:cNvPr>
          <p:cNvSpPr/>
          <p:nvPr/>
        </p:nvSpPr>
        <p:spPr>
          <a:xfrm>
            <a:off x="5966127" y="5505668"/>
            <a:ext cx="5979382" cy="5426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B2A34-D50F-46AD-96A8-4C7C6BCADDA7}"/>
              </a:ext>
            </a:extLst>
          </p:cNvPr>
          <p:cNvSpPr txBox="1"/>
          <p:nvPr/>
        </p:nvSpPr>
        <p:spPr>
          <a:xfrm>
            <a:off x="5512486" y="1075240"/>
            <a:ext cx="65656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.</a:t>
            </a:r>
            <a:r>
              <a:rPr lang="en-GB" sz="2000" b="1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globl</a:t>
            </a:r>
            <a:r>
              <a:rPr lang="en-GB" sz="2000" b="1" dirty="0">
                <a:solidFill>
                  <a:srgbClr val="FF0000"/>
                </a:solidFill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torna</a:t>
            </a:r>
            <a:r>
              <a:rPr lang="en-GB" sz="2000" dirty="0">
                <a:effectLst/>
                <a:ea typeface="SimSun" panose="02010600030101010101" pitchFamily="2" charset="-122"/>
              </a:rPr>
              <a:t> a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função</a:t>
            </a:r>
            <a:r>
              <a:rPr lang="en-GB" sz="2000" dirty="0"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CoulourToGrey_Pixel</a:t>
            </a:r>
            <a:r>
              <a:rPr lang="en-GB" sz="2000" dirty="0"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visível</a:t>
            </a:r>
            <a:r>
              <a:rPr lang="en-GB" sz="2000" dirty="0">
                <a:effectLst/>
                <a:ea typeface="SimSun" panose="02010600030101010101" pitchFamily="2" charset="-122"/>
              </a:rPr>
              <a:t> a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todos</a:t>
            </a:r>
            <a:r>
              <a:rPr lang="en-GB" sz="2000" dirty="0"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os</a:t>
            </a:r>
            <a:r>
              <a:rPr lang="en-GB" sz="2000" dirty="0"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ficheiros</a:t>
            </a:r>
            <a:r>
              <a:rPr lang="en-GB" sz="2000" dirty="0">
                <a:effectLst/>
                <a:ea typeface="SimSun" panose="02010600030101010101" pitchFamily="2" charset="-122"/>
              </a:rPr>
              <a:t> no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projeto</a:t>
            </a:r>
            <a:endParaRPr lang="en-GB" sz="2000" dirty="0">
              <a:effectLst/>
              <a:ea typeface="SimSun" panose="02010600030101010101" pitchFamily="2" charset="-122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9A56F1-3C52-461E-9CEF-374036207B1C}"/>
              </a:ext>
            </a:extLst>
          </p:cNvPr>
          <p:cNvCxnSpPr>
            <a:cxnSpLocks/>
          </p:cNvCxnSpPr>
          <p:nvPr/>
        </p:nvCxnSpPr>
        <p:spPr>
          <a:xfrm flipH="1">
            <a:off x="4659465" y="1288111"/>
            <a:ext cx="85302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1633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4: </a:t>
            </a:r>
            <a:r>
              <a:rPr lang="en-US" sz="4000" b="1" dirty="0" err="1"/>
              <a:t>Estruturas</a:t>
            </a:r>
            <a:r>
              <a:rPr lang="en-US" sz="4000" b="1" dirty="0"/>
              <a:t> (Structs) e Arrays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21457" y="895832"/>
            <a:ext cx="1185672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typedef struct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R;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G;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B;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 RGB;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extern 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VanGogh_128x128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[]; // </a:t>
            </a:r>
            <a:r>
              <a:rPr lang="pt-PT" sz="1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Array</a:t>
            </a:r>
            <a:r>
              <a:rPr lang="pt-PT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1D com valores individuais RGB</a:t>
            </a: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RGB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 // </a:t>
            </a:r>
            <a:r>
              <a:rPr lang="pt-PT" sz="1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Array</a:t>
            </a:r>
            <a:r>
              <a:rPr lang="pt-PT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2D da estrutura RGB (imagem a cores)</a:t>
            </a: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// Array 2D da </a:t>
            </a:r>
            <a:r>
              <a:rPr lang="pt-PT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Imagem em escala de cinzentos</a:t>
            </a: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VanGogh_128.c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VanGogh_128x128[] = {	157,	// R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182,  	// G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161,  	// B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171,  	// R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195,  	// G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B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R (pixel [0][2])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...   }</a:t>
            </a:r>
          </a:p>
        </p:txBody>
      </p:sp>
    </p:spTree>
    <p:extLst>
      <p:ext uri="{BB962C8B-B14F-4D97-AF65-F5344CB8AC3E}">
        <p14:creationId xmlns:p14="http://schemas.microsoft.com/office/powerpoint/2010/main" val="38957072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4: </a:t>
            </a:r>
            <a:r>
              <a:rPr lang="en-US" b="1" dirty="0" err="1"/>
              <a:t>Função</a:t>
            </a:r>
            <a:r>
              <a:rPr lang="en-US" b="1" dirty="0"/>
              <a:t> Principal (Main)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7160" y="895832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</a:t>
            </a:r>
            <a:r>
              <a:rPr lang="pt-PT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Criar uma matriz N x M usando a imagem de entrada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initColourImage(ColourImage);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// </a:t>
            </a:r>
            <a:r>
              <a:rPr lang="pt-PT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Transformar imagem colorida em imagem cinzenta</a:t>
            </a: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ColourToGrey(ColourImage,GreyImage);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ColourToGrey(RGB Colour[N][M], unsigned char Grey[N][M])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i,j;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for (i=0; i&lt;N; i++)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for (j=0; j&lt;M; j++)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Grey[i][j] =  </a:t>
            </a: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(Colour[i][j].R, Colour[i][j].G,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                                 Colour[i][j].B);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6809153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4: </a:t>
            </a:r>
            <a:r>
              <a:rPr lang="en-US" sz="4000" b="1" dirty="0" err="1"/>
              <a:t>Projeto</a:t>
            </a:r>
            <a:r>
              <a:rPr lang="en-US" sz="4000" b="1" dirty="0"/>
              <a:t> e </a:t>
            </a:r>
            <a:r>
              <a:rPr lang="en-US" sz="4000" b="1" dirty="0" err="1"/>
              <a:t>Exercícios</a:t>
            </a:r>
            <a:r>
              <a:rPr lang="en-US" sz="4000" b="1" dirty="0"/>
              <a:t> </a:t>
            </a:r>
            <a:r>
              <a:rPr lang="en-US" sz="4000" b="1" dirty="0" err="1"/>
              <a:t>Fornecidos</a:t>
            </a:r>
            <a:endParaRPr lang="en-US" sz="4000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042737"/>
            <a:ext cx="11468213" cy="50968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1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pt-BR" sz="2400" dirty="0">
                <a:solidFill>
                  <a:sysClr val="windowText" lastClr="000000"/>
                </a:solidFill>
              </a:rPr>
              <a:t>Executar o programa numa imagem de entrada diferente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</a:p>
          <a:p>
            <a:pPr marL="0" lvl="0" indent="0">
              <a:buNone/>
              <a:defRPr/>
            </a:pPr>
            <a:endParaRPr lang="en-US" sz="2400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2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pt-BR" sz="2400" dirty="0">
                <a:solidFill>
                  <a:sysClr val="windowText" lastClr="000000"/>
                </a:solidFill>
              </a:rPr>
              <a:t>Crie uma função C que conte o número de pixels próximos do branco (&gt;235) e próximos do preto (&lt;20) na imagem em escala de cinzentos de VanGogh. Imprima os dois números na consola série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</a:p>
          <a:p>
            <a:pPr lvl="0">
              <a:defRPr/>
            </a:pPr>
            <a:endParaRPr lang="en-US" sz="2400" b="1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3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en-US" sz="2400" dirty="0" err="1">
                <a:solidFill>
                  <a:sysClr val="windowText" lastClr="000000"/>
                </a:solidFill>
              </a:rPr>
              <a:t>Transformar</a:t>
            </a:r>
            <a:r>
              <a:rPr lang="en-US" sz="2400" dirty="0">
                <a:solidFill>
                  <a:sysClr val="windowText" lastClr="000000"/>
                </a:solidFill>
              </a:rPr>
              <a:t> a sub-</a:t>
            </a:r>
            <a:r>
              <a:rPr lang="en-US" sz="2400" dirty="0" err="1">
                <a:solidFill>
                  <a:sysClr val="windowText" lastClr="000000"/>
                </a:solidFill>
              </a:rPr>
              <a:t>rotina</a:t>
            </a:r>
            <a:r>
              <a:rPr lang="en-US" sz="2400" dirty="0">
                <a:solidFill>
                  <a:sysClr val="windowText" lastClr="000000"/>
                </a:solidFill>
              </a:rPr>
              <a:t> Assembly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ColourToGrey_Pixel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pt-BR" sz="2400" dirty="0">
                <a:solidFill>
                  <a:sysClr val="windowText" lastClr="000000"/>
                </a:solidFill>
              </a:rPr>
              <a:t>numa função C, e a função C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ColourToGrey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pt-BR" sz="2400" dirty="0">
                <a:solidFill>
                  <a:sysClr val="windowText" lastClr="000000"/>
                </a:solidFill>
              </a:rPr>
              <a:t>numa sub-rotina Assembly que invoca a função em C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ColourToGrey_Pixel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</a:p>
          <a:p>
            <a:pPr lvl="0">
              <a:defRPr/>
            </a:pPr>
            <a:endParaRPr lang="en-US" sz="2400" b="1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Exercício</a:t>
            </a:r>
            <a:r>
              <a:rPr lang="en-US" sz="2400" b="1" dirty="0">
                <a:solidFill>
                  <a:sysClr val="windowText" lastClr="000000"/>
                </a:solidFill>
              </a:rPr>
              <a:t> 4</a:t>
            </a:r>
            <a:r>
              <a:rPr lang="en-US" sz="2400" dirty="0">
                <a:solidFill>
                  <a:sysClr val="windowText" lastClr="000000"/>
                </a:solidFill>
              </a:rPr>
              <a:t>. </a:t>
            </a:r>
            <a:r>
              <a:rPr lang="pt-BR" sz="2400" dirty="0">
                <a:solidFill>
                  <a:sysClr val="windowText" lastClr="000000"/>
                </a:solidFill>
              </a:rPr>
              <a:t>Aplicar um filtro de desfocagem (</a:t>
            </a:r>
            <a:r>
              <a:rPr lang="pt-BR" sz="2400" i="1" dirty="0">
                <a:solidFill>
                  <a:sysClr val="windowText" lastClr="000000"/>
                </a:solidFill>
              </a:rPr>
              <a:t>Blur</a:t>
            </a:r>
            <a:r>
              <a:rPr lang="pt-BR" sz="2400" dirty="0">
                <a:solidFill>
                  <a:sysClr val="windowText" lastClr="000000"/>
                </a:solidFill>
              </a:rPr>
              <a:t>) à imagem a cores de VanGogh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6551058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5: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Projeto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em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Vivado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690715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5: </a:t>
            </a:r>
            <a:r>
              <a:rPr lang="en-US" b="1" dirty="0" err="1"/>
              <a:t>Projeto</a:t>
            </a:r>
            <a:r>
              <a:rPr lang="en-US" b="1" dirty="0"/>
              <a:t> RVfpga </a:t>
            </a:r>
            <a:r>
              <a:rPr lang="en-US" b="1" dirty="0" err="1"/>
              <a:t>em</a:t>
            </a:r>
            <a:r>
              <a:rPr lang="en-US" b="1" dirty="0"/>
              <a:t> </a:t>
            </a:r>
            <a:r>
              <a:rPr lang="en-US" b="1" dirty="0" err="1"/>
              <a:t>Vivado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31555" y="989400"/>
            <a:ext cx="11677320" cy="48532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2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BR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é uma ferramenta da Xilinx para visualizar, modificar e sintetizar o código fonte (Verilog) do sistema RVfpga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sz="2600" dirty="0">
                <a:latin typeface="Arial" panose="020B0604020202020204" pitchFamily="34" charset="0"/>
                <a:ea typeface="SimSun" panose="02010600030101010101" pitchFamily="2" charset="-122"/>
              </a:rPr>
              <a:t>O código fonte do sistema RVfpga está em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0" indent="0">
              <a:buNone/>
              <a:defRPr/>
            </a:pPr>
            <a:r>
              <a:rPr lang="en-GB" sz="20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[RVfpgaPath]/RVfpga/src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>
              <a:defRPr/>
            </a:pPr>
            <a:r>
              <a:rPr lang="pt-BR" sz="2600" dirty="0">
                <a:latin typeface="Arial" panose="020B0604020202020204" pitchFamily="34" charset="0"/>
                <a:ea typeface="SimSun" panose="02010600030101010101" pitchFamily="2" charset="-122"/>
              </a:rPr>
              <a:t>Neste laboratório, os utilizadores criam um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projeto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em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BR" sz="2600" dirty="0">
                <a:latin typeface="Arial" panose="020B0604020202020204" pitchFamily="34" charset="0"/>
                <a:ea typeface="SimSun" panose="02010600030101010101" pitchFamily="2" charset="-122"/>
              </a:rPr>
              <a:t>que contém o código-fonte do sistema RVfpga, sintetize o RVfpgaNexys destinado à placa Nexys A7 e crie um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bitfile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BR" sz="2600" dirty="0">
                <a:latin typeface="Arial" panose="020B0604020202020204" pitchFamily="34" charset="0"/>
                <a:ea typeface="SimSun" panose="02010600030101010101" pitchFamily="2" charset="-122"/>
              </a:rPr>
              <a:t>que contém informações para configurar a FPGA como RVfpgaNexys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O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(e o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pt-BR" sz="2600" dirty="0">
                <a:latin typeface="Arial" panose="020B0604020202020204" pitchFamily="34" charset="0"/>
                <a:ea typeface="SimSun" panose="02010600030101010101" pitchFamily="2" charset="-122"/>
              </a:rPr>
              <a:t>são utilizados extensivamente nos </a:t>
            </a:r>
            <a:r>
              <a:rPr lang="en-GB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Labs 6-20 </a:t>
            </a:r>
            <a:r>
              <a:rPr lang="pt-BR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para modificar e simular o sistema RVfpga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1747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9500" dirty="0">
                <a:solidFill>
                  <a:srgbClr val="002060"/>
                </a:solidFill>
                <a:latin typeface="+mn-lt"/>
              </a:rPr>
              <a:t>Conteúdo do Curso RVfpga</a:t>
            </a:r>
          </a:p>
        </p:txBody>
      </p:sp>
    </p:spTree>
    <p:extLst>
      <p:ext uri="{BB962C8B-B14F-4D97-AF65-F5344CB8AC3E}">
        <p14:creationId xmlns:p14="http://schemas.microsoft.com/office/powerpoint/2010/main" val="2004471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6: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Introdução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às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E/S</a:t>
            </a:r>
          </a:p>
        </p:txBody>
      </p:sp>
    </p:spTree>
    <p:extLst>
      <p:ext uri="{BB962C8B-B14F-4D97-AF65-F5344CB8AC3E}">
        <p14:creationId xmlns:p14="http://schemas.microsoft.com/office/powerpoint/2010/main" val="76919720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Introdução</a:t>
            </a:r>
            <a:r>
              <a:rPr lang="en-US" b="1" dirty="0"/>
              <a:t> </a:t>
            </a:r>
            <a:r>
              <a:rPr lang="en-US" b="1" dirty="0" err="1"/>
              <a:t>às</a:t>
            </a:r>
            <a:r>
              <a:rPr lang="en-US" b="1" dirty="0"/>
              <a:t> E/S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Principais características de um sistema de E/S de uso geral e do sistema utilizado no sistema RVfpga</a:t>
            </a:r>
            <a:endParaRPr lang="pt-PT" sz="32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BR" sz="3200" dirty="0">
                <a:latin typeface="Arial" panose="020B0604020202020204" pitchFamily="34" charset="0"/>
                <a:ea typeface="SimSun" panose="02010600030101010101" pitchFamily="2" charset="-122"/>
              </a:rPr>
              <a:t>Versão teórica simplificada de um controlador GPIO genérico</a:t>
            </a:r>
            <a:endParaRPr lang="en-US" sz="3200" i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Controlador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GPIO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utilizado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no SoC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pt-BR" sz="2800" dirty="0">
                <a:latin typeface="Arial" panose="020B0604020202020204" pitchFamily="34" charset="0"/>
                <a:ea typeface="SimSun" panose="02010600030101010101" pitchFamily="2" charset="-122"/>
              </a:rPr>
              <a:t>Analisamos primeiro a sua especificação de alto nível e introduzimos exercícios elementares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BR" sz="2800" dirty="0">
                <a:latin typeface="Arial" panose="020B0604020202020204" pitchFamily="34" charset="0"/>
                <a:ea typeface="SimSun" panose="02010600030101010101" pitchFamily="2" charset="-122"/>
              </a:rPr>
              <a:t>Em seguida, analisamos a sua implementação de baixo nível, simulando o RVfpgaSim no Verilator e introduzindo exercícios avançados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28576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Processador</a:t>
            </a:r>
            <a:r>
              <a:rPr lang="en-US" b="1" dirty="0"/>
              <a:t> </a:t>
            </a:r>
            <a:r>
              <a:rPr lang="en-US" b="1" dirty="0" err="1"/>
              <a:t>Genérico</a:t>
            </a:r>
            <a:r>
              <a:rPr lang="en-US" b="1" dirty="0"/>
              <a:t> com E/S</a:t>
            </a:r>
          </a:p>
        </p:txBody>
      </p:sp>
      <p:pic>
        <p:nvPicPr>
          <p:cNvPr id="5" name="Imagen 10">
            <a:extLst>
              <a:ext uri="{FF2B5EF4-FFF2-40B4-BE49-F238E27FC236}">
                <a16:creationId xmlns:a16="http://schemas.microsoft.com/office/drawing/2014/main" id="{E73A0E62-70DD-4BB7-8667-67F2BB709939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83" y="991745"/>
            <a:ext cx="5432311" cy="503534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6F7FAB-3FFA-5F9A-141C-3E25B58F7F71}"/>
              </a:ext>
            </a:extLst>
          </p:cNvPr>
          <p:cNvSpPr txBox="1"/>
          <p:nvPr/>
        </p:nvSpPr>
        <p:spPr>
          <a:xfrm>
            <a:off x="9062094" y="4341264"/>
            <a:ext cx="1509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controlador do dispositivo</a:t>
            </a:r>
            <a:br>
              <a:rPr lang="pt-PT" dirty="0"/>
            </a:br>
            <a:r>
              <a:rPr lang="pt-PT" dirty="0"/>
              <a:t>(possui vários registos)</a:t>
            </a:r>
          </a:p>
        </p:txBody>
      </p:sp>
    </p:spTree>
    <p:extLst>
      <p:ext uri="{BB962C8B-B14F-4D97-AF65-F5344CB8AC3E}">
        <p14:creationId xmlns:p14="http://schemas.microsoft.com/office/powerpoint/2010/main" val="397573006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pt-PT" b="1" dirty="0"/>
              <a:t>E/S de uso geral </a:t>
            </a:r>
            <a:r>
              <a:rPr lang="en-US" b="1" dirty="0"/>
              <a:t> (GPIO)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9552812" y="3091693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Periféricos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361140" y="1060751"/>
            <a:ext cx="11540144" cy="47364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E/S de uso geral 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pt-PT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Permite ao processador ler/escrever em pinos ligados a periféricos (interruptores e </a:t>
            </a:r>
            <a:r>
              <a:rPr lang="pt-PT" sz="2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LEDs</a:t>
            </a:r>
            <a:r>
              <a:rPr lang="pt-PT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Cada pino pode ser configurado como entrada ou saída usando um </a:t>
            </a:r>
            <a:r>
              <a:rPr lang="pt-PT" sz="2200" i="1" dirty="0">
                <a:latin typeface="Arial" panose="020B0604020202020204" pitchFamily="34" charset="0"/>
                <a:ea typeface="SimSun" panose="02010600030101010101" pitchFamily="2" charset="-122"/>
              </a:rPr>
              <a:t>buffer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 de três estados (</a:t>
            </a:r>
            <a:r>
              <a:rPr lang="pt-PT" sz="2200" i="1" dirty="0" err="1">
                <a:latin typeface="Arial" panose="020B0604020202020204" pitchFamily="34" charset="0"/>
                <a:ea typeface="SimSun" panose="02010600030101010101" pitchFamily="2" charset="-122"/>
              </a:rPr>
              <a:t>tri-state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US" sz="2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2600" b="1" dirty="0">
                <a:latin typeface="Arial" panose="020B0604020202020204" pitchFamily="34" charset="0"/>
                <a:ea typeface="SimSun" panose="02010600030101010101" pitchFamily="2" charset="-122"/>
              </a:rPr>
              <a:t>Três registos mapeados em memória 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Leitura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valor lido a partir do pino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Escrita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pt-PT" sz="2200" dirty="0">
                <a:latin typeface="Arial" panose="020B0604020202020204" pitchFamily="34" charset="0"/>
                <a:ea typeface="SimSun" panose="02010600030101010101" pitchFamily="2" charset="-122"/>
              </a:rPr>
              <a:t>valor a escrever num pino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Registo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ativação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1 =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saída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, 0 = entrada</a:t>
            </a:r>
          </a:p>
        </p:txBody>
      </p:sp>
      <p:pic>
        <p:nvPicPr>
          <p:cNvPr id="10" name="Imagen 37">
            <a:extLst>
              <a:ext uri="{FF2B5EF4-FFF2-40B4-BE49-F238E27FC236}">
                <a16:creationId xmlns:a16="http://schemas.microsoft.com/office/drawing/2014/main" id="{FDB27722-7CAD-4E2C-AA80-E73B9BF8F0A6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005" y="3644084"/>
            <a:ext cx="6846916" cy="2951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86961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Módulo</a:t>
            </a:r>
            <a:r>
              <a:rPr lang="en-US" b="1" dirty="0"/>
              <a:t> GPIO </a:t>
            </a:r>
            <a:r>
              <a:rPr lang="en-US" b="1" dirty="0" err="1"/>
              <a:t>SweRVolfX</a:t>
            </a:r>
            <a:endParaRPr lang="en-US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494375" y="1086638"/>
            <a:ext cx="10687860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Módulo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GPIO do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OpenCores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 	   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  <a:hlinkClick r:id="rId2"/>
              </a:rPr>
              <a:t>https://opencores.org/projects/gpio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pt-PT" sz="3200" b="1" dirty="0">
                <a:latin typeface="Arial" panose="020B0604020202020204" pitchFamily="34" charset="0"/>
                <a:ea typeface="SimSun" panose="02010600030101010101" pitchFamily="2" charset="-122"/>
              </a:rPr>
              <a:t>Permite até 32 pinos de GPIO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Todos os pinos podem ser configurados individualmente como entradas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(enable = 0)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saídas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(enable = 1)</a:t>
            </a:r>
          </a:p>
          <a:p>
            <a:pPr lvl="1">
              <a:defRPr/>
            </a:pPr>
            <a:r>
              <a:rPr lang="pt-PT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 configuração pode mudar ao longo do programa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008562A-B977-4BAC-B95B-2204E3BAD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812202"/>
              </p:ext>
            </p:extLst>
          </p:nvPr>
        </p:nvGraphicFramePr>
        <p:xfrm>
          <a:off x="2405575" y="4178700"/>
          <a:ext cx="7821637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10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4345527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 err="1"/>
                        <a:t>Registo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Endereço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Mapeado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em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Memória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Registo</a:t>
                      </a:r>
                      <a:r>
                        <a:rPr lang="en-US" sz="2400" dirty="0"/>
                        <a:t> de </a:t>
                      </a:r>
                      <a:r>
                        <a:rPr lang="en-US" sz="2400" dirty="0" err="1"/>
                        <a:t>Leitura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Registo</a:t>
                      </a:r>
                      <a:r>
                        <a:rPr lang="en-US" sz="2400" dirty="0"/>
                        <a:t> de </a:t>
                      </a:r>
                      <a:r>
                        <a:rPr lang="en-US" sz="2400" dirty="0" err="1"/>
                        <a:t>Escrita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Registo</a:t>
                      </a:r>
                      <a:r>
                        <a:rPr lang="en-US" sz="2400" dirty="0"/>
                        <a:t> de </a:t>
                      </a:r>
                      <a:r>
                        <a:rPr lang="en-US" sz="2400" dirty="0" err="1"/>
                        <a:t>Ativação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86930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Registos</a:t>
            </a:r>
            <a:r>
              <a:rPr lang="en-US" b="1" dirty="0"/>
              <a:t> </a:t>
            </a:r>
            <a:r>
              <a:rPr lang="en-US" b="1" dirty="0" err="1"/>
              <a:t>Mapeados</a:t>
            </a:r>
            <a:r>
              <a:rPr lang="en-US" b="1" dirty="0"/>
              <a:t> </a:t>
            </a:r>
            <a:r>
              <a:rPr lang="en-US" b="1" dirty="0" err="1"/>
              <a:t>em</a:t>
            </a:r>
            <a:r>
              <a:rPr lang="en-US" b="1" dirty="0"/>
              <a:t> </a:t>
            </a:r>
            <a:r>
              <a:rPr lang="en-US" b="1" dirty="0" err="1"/>
              <a:t>Memória</a:t>
            </a:r>
            <a:endParaRPr lang="en-US" b="1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3B7003A-5C0E-46E5-B10D-B4442BEC9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444736"/>
              </p:ext>
            </p:extLst>
          </p:nvPr>
        </p:nvGraphicFramePr>
        <p:xfrm>
          <a:off x="-17252" y="1635926"/>
          <a:ext cx="5219028" cy="3910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634634" imgH="2724252" progId="Visio.Drawing.15">
                  <p:embed/>
                </p:oleObj>
              </mc:Choice>
              <mc:Fallback>
                <p:oleObj name="Visio" r:id="rId2" imgW="3634634" imgH="272425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3B7003A-5C0E-46E5-B10D-B4442BEC9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7252" y="1635926"/>
                        <a:ext cx="5219028" cy="3910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9666AF5-4730-4EC4-918C-2DF5400E1B09}"/>
              </a:ext>
            </a:extLst>
          </p:cNvPr>
          <p:cNvSpPr txBox="1">
            <a:spLocks/>
          </p:cNvSpPr>
          <p:nvPr/>
        </p:nvSpPr>
        <p:spPr>
          <a:xfrm>
            <a:off x="5144810" y="1037525"/>
            <a:ext cx="7073068" cy="20648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pt-BR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Mapeamento de LEDs e interruptores para pinos GPIO:</a:t>
            </a:r>
          </a:p>
          <a:p>
            <a:pPr lvl="1">
              <a:spcBef>
                <a:spcPts val="300"/>
              </a:spcBef>
              <a:defRPr/>
            </a:pPr>
            <a:r>
              <a:rPr lang="pt-BR" sz="1600" b="1" dirty="0">
                <a:latin typeface="Arial" panose="020B0604020202020204" pitchFamily="34" charset="0"/>
                <a:ea typeface="SimSun" panose="02010600030101010101" pitchFamily="2" charset="-122"/>
              </a:rPr>
              <a:t>LEDS: </a:t>
            </a: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pinos </a:t>
            </a:r>
            <a:r>
              <a:rPr lang="pt-BR" sz="16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[15:0]  </a:t>
            </a: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(saídas do processador)</a:t>
            </a:r>
          </a:p>
          <a:p>
            <a:pPr lvl="1">
              <a:spcBef>
                <a:spcPts val="300"/>
              </a:spcBef>
              <a:defRPr/>
            </a:pPr>
            <a:r>
              <a:rPr lang="pt-BR" sz="1600" b="1" dirty="0">
                <a:latin typeface="Arial" panose="020B0604020202020204" pitchFamily="34" charset="0"/>
                <a:ea typeface="SimSun" panose="02010600030101010101" pitchFamily="2" charset="-122"/>
              </a:rPr>
              <a:t>Interruptores: </a:t>
            </a: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pinos </a:t>
            </a:r>
            <a:r>
              <a:rPr lang="pt-BR" sz="16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[31:16] </a:t>
            </a: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(entradas para o processador)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pt-BR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Configure o GPIO :</a:t>
            </a:r>
          </a:p>
          <a:p>
            <a:pPr lvl="1">
              <a:spcBef>
                <a:spcPts val="300"/>
              </a:spcBef>
              <a:defRPr/>
            </a:pPr>
            <a:r>
              <a:rPr lang="pt-BR" sz="1600" b="1" dirty="0">
                <a:latin typeface="Arial" panose="020B0604020202020204" pitchFamily="34" charset="0"/>
                <a:ea typeface="SimSun" panose="02010600030101010101" pitchFamily="2" charset="-122"/>
              </a:rPr>
              <a:t>Registo de ativação = 0x0000FFFF</a:t>
            </a: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 (1 = saída, 0 = entrada)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pt-BR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</a:t>
            </a:r>
            <a:r>
              <a:rPr lang="pt-BR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</a:t>
            </a:r>
            <a:endParaRPr lang="pt-BR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pt-BR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sw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t1, 8(t0) # </a:t>
            </a:r>
            <a:r>
              <a:rPr lang="pt-BR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Enable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Register = 0xFFFF</a:t>
            </a:r>
            <a:endParaRPr lang="pt-BR" sz="1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pt-BR" sz="2000" b="1" dirty="0">
                <a:latin typeface="Arial" panose="020B0604020202020204" pitchFamily="34" charset="0"/>
                <a:ea typeface="SimSun" panose="02010600030101010101" pitchFamily="2" charset="-122"/>
              </a:rPr>
              <a:t>Escrita nos LEDs:</a:t>
            </a:r>
            <a:endParaRPr lang="pt-BR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Escrever valor em [15:0] no endereço 0x80001404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pt-BR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pt-BR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sw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t3, 4(t0) # LEDs = [t3]</a:t>
            </a:r>
            <a:r>
              <a:rPr lang="pt-BR" sz="16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15:0</a:t>
            </a:r>
            <a:endParaRPr lang="pt-BR" sz="16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pt-BR" sz="2000" b="1" dirty="0">
                <a:latin typeface="Arial" panose="020B0604020202020204" pitchFamily="34" charset="0"/>
                <a:ea typeface="SimSun" panose="02010600030101010101" pitchFamily="2" charset="-122"/>
              </a:rPr>
              <a:t>Leitura dos interruptores:</a:t>
            </a:r>
            <a:endParaRPr lang="pt-BR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Ler os interruptores nos bits [31:16] do endereço 0x80001400</a:t>
            </a:r>
          </a:p>
          <a:p>
            <a:pPr lvl="1">
              <a:spcBef>
                <a:spcPts val="300"/>
              </a:spcBef>
              <a:defRPr/>
            </a:pPr>
            <a:r>
              <a:rPr lang="pt-BR" sz="1600" dirty="0">
                <a:latin typeface="Arial" panose="020B0604020202020204" pitchFamily="34" charset="0"/>
                <a:ea typeface="SimSun" panose="02010600030101010101" pitchFamily="2" charset="-122"/>
              </a:rPr>
              <a:t>Deslocar 16 bits para a direita para colocar o valor nos 16 bits mais baixos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pt-BR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t5, 0(t0)  # [t5]</a:t>
            </a:r>
            <a:r>
              <a:rPr lang="pt-BR" sz="16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31:16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valor dos interruptores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pt-BR" sz="16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srli</a:t>
            </a:r>
            <a:r>
              <a:rPr lang="pt-BR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t5, t5, 16 # 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[t5]</a:t>
            </a:r>
            <a:r>
              <a:rPr lang="pt-BR" sz="1600" baseline="-25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</a:t>
            </a:r>
            <a:r>
              <a:rPr lang="pt-BR" sz="16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:0</a:t>
            </a:r>
            <a:r>
              <a:rPr lang="pt-BR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valor dos interruptores</a:t>
            </a:r>
            <a:endParaRPr lang="pt-BR" sz="16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B02DC-2EE8-4683-BB64-6AE8A4639BFC}"/>
              </a:ext>
            </a:extLst>
          </p:cNvPr>
          <p:cNvSpPr txBox="1"/>
          <p:nvPr/>
        </p:nvSpPr>
        <p:spPr>
          <a:xfrm>
            <a:off x="945259" y="5555829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Figura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da </a:t>
            </a:r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placa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https://reference.digilentinc.com/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00000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elementares</a:t>
            </a:r>
            <a:r>
              <a:rPr lang="en-US" b="1" dirty="0"/>
              <a:t> - </a:t>
            </a:r>
            <a:r>
              <a:rPr lang="en-US" b="1" dirty="0" err="1"/>
              <a:t>Exemplo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012257"/>
            <a:ext cx="11468213" cy="50968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600" b="1" dirty="0"/>
              <a:t>Exercício 1. </a:t>
            </a:r>
            <a:r>
              <a:rPr lang="pt-BR" sz="2600" dirty="0"/>
              <a:t>Escreva um programa em Assembly RISC-V e um programa em C que mostre um bloco de quatro LEDs acesos que se move repetidamente de um lado para o outro nos 16 LEDs disponíveis na placa. Inclua também dois interruptores que controlam a velocidade e a direção. O Switch[0] altera a velocidade e o Switch[1] altera a direção tal que: </a:t>
            </a:r>
          </a:p>
          <a:p>
            <a:pPr lvl="1"/>
            <a:r>
              <a:rPr lang="pt-BR" dirty="0"/>
              <a:t>Se o Switch[0] estiver ON (nível alto), os LEDs acesos devem mover rapidamente. Caso contrário, os LEDs acesos devem mover lentamente. Pode definir o que é "rápido" e "lento", mas qualquer uma das velocidades deve ser visível e a diferença na velocidade detectada olhando para os LEDs. </a:t>
            </a:r>
          </a:p>
          <a:p>
            <a:pPr lvl="1"/>
            <a:r>
              <a:rPr lang="pt-BR" dirty="0"/>
              <a:t>Se o Switch[1] estiver ON, os LEDs acesos devem mover repetidamente da direita para a esquerda (voltam à direita quando alcançam o LED mais à esquerda). Caso contrário, os LEDs acesos devem mover repetidamente da esquerda para a direita. </a:t>
            </a:r>
          </a:p>
        </p:txBody>
      </p:sp>
    </p:spTree>
    <p:extLst>
      <p:ext uri="{BB962C8B-B14F-4D97-AF65-F5344CB8AC3E}">
        <p14:creationId xmlns:p14="http://schemas.microsoft.com/office/powerpoint/2010/main" val="290817096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/>
              <a:t>RVfpga Lab 6: </a:t>
            </a:r>
            <a:r>
              <a:rPr lang="en-US" sz="4000" b="1" dirty="0" err="1"/>
              <a:t>Implementação</a:t>
            </a:r>
            <a:r>
              <a:rPr lang="en-US" sz="4000" b="1" dirty="0"/>
              <a:t> de </a:t>
            </a:r>
            <a:r>
              <a:rPr lang="en-US" sz="4000" b="1" dirty="0" err="1"/>
              <a:t>Baixo</a:t>
            </a:r>
            <a:r>
              <a:rPr lang="en-US" sz="4000" b="1" dirty="0"/>
              <a:t> </a:t>
            </a:r>
            <a:r>
              <a:rPr lang="en-US" sz="4000" b="1" dirty="0" err="1"/>
              <a:t>Nível</a:t>
            </a:r>
            <a:r>
              <a:rPr lang="en-US" sz="4000" b="1" dirty="0"/>
              <a:t> do GPIO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77934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Dividido em 3 partes principais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Ligação externa do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RVfppgaNexys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aos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LEDs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Switches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da placa (região sombreada à esquerda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Integração do módulo GPIO no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(região sombreada no meio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Ligação entre a GPIO e a </a:t>
            </a:r>
            <a:r>
              <a:rPr lang="pt-PT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EH1 (região sombreada à direita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96" y="3132638"/>
            <a:ext cx="5490647" cy="315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4329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Ligação</a:t>
            </a:r>
            <a:r>
              <a:rPr lang="en-US" b="1" dirty="0"/>
              <a:t> Externa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ligação de </a:t>
            </a:r>
            <a:r>
              <a:rPr lang="pt-PT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i_sw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[15:0] com os interruptores da placa e </a:t>
            </a:r>
            <a:r>
              <a:rPr lang="pt-PT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o_led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[15:0] com os </a:t>
            </a:r>
            <a:r>
              <a:rPr lang="pt-PT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LEDs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da placa</a:t>
            </a:r>
            <a:endParaRPr lang="es-ES" sz="2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69" y="1938159"/>
            <a:ext cx="5494984" cy="420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4379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Integration into RVfpga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400" dirty="0"/>
              <a:t>Instanciação do módulo GPIO e </a:t>
            </a:r>
            <a:r>
              <a:rPr lang="pt-PT" sz="2400" i="1" dirty="0"/>
              <a:t>buffers</a:t>
            </a:r>
            <a:r>
              <a:rPr lang="pt-PT" sz="2400" dirty="0"/>
              <a:t> de três estados</a:t>
            </a:r>
            <a:endParaRPr lang="en-GB" sz="2400" dirty="0"/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46" y="1676215"/>
            <a:ext cx="6293127" cy="46397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852" y="1944729"/>
            <a:ext cx="4974410" cy="33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0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b="1" dirty="0"/>
              <a:t>Curso RVfpga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111457" y="1133182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pt-BR" b="1" dirty="0">
                <a:solidFill>
                  <a:sysClr val="windowText" lastClr="000000"/>
                </a:solidFill>
              </a:rPr>
              <a:t>Curso de 2-3 Semestres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Licenciatura (</a:t>
            </a:r>
            <a:r>
              <a:rPr lang="pt-BR" sz="2000" dirty="0" err="1">
                <a:solidFill>
                  <a:sysClr val="windowText" lastClr="000000"/>
                </a:solidFill>
              </a:rPr>
              <a:t>Labs</a:t>
            </a:r>
            <a:r>
              <a:rPr lang="pt-BR" sz="2000" dirty="0">
                <a:solidFill>
                  <a:sysClr val="windowText" lastClr="000000"/>
                </a:solidFill>
              </a:rPr>
              <a:t> 1-10)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Mestrado ou mais avançado (</a:t>
            </a:r>
            <a:r>
              <a:rPr lang="pt-BR" sz="2000" dirty="0" err="1">
                <a:solidFill>
                  <a:sysClr val="windowText" lastClr="000000"/>
                </a:solidFill>
              </a:rPr>
              <a:t>Labs</a:t>
            </a:r>
            <a:r>
              <a:rPr lang="pt-BR" sz="2000" dirty="0">
                <a:solidFill>
                  <a:sysClr val="windowText" lastClr="000000"/>
                </a:solidFill>
              </a:rPr>
              <a:t> 11-20)</a:t>
            </a:r>
          </a:p>
          <a:p>
            <a:r>
              <a:rPr kumimoji="0" lang="pt-BR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Conhecimentos Prévios Desejados 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Projeto de sistemas digitais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Programação de alto nível (de preferência C)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Arquitetura de conjuntos de instruções e programação Assembly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Microarquiteturas de processadores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Sistemas de memória</a:t>
            </a:r>
          </a:p>
          <a:p>
            <a:pPr lvl="1"/>
            <a:r>
              <a:rPr lang="pt-BR" sz="2000" dirty="0">
                <a:solidFill>
                  <a:sysClr val="windowText" lastClr="000000"/>
                </a:solidFill>
              </a:rPr>
              <a:t>Este material é coberto em Design Digital e Arquitetura de Computadores: Edição RISC-V, Harris &amp; Harris, © Elsevier, publicação prevista: Verão 2021</a:t>
            </a:r>
            <a:r>
              <a:rPr lang="pt-BR" sz="2000" dirty="0"/>
              <a:t>)</a:t>
            </a:r>
            <a:endParaRPr kumimoji="0" lang="pt-BR" sz="2000" b="0" i="0" u="none" strike="noStrike" kern="120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pt-BR" sz="200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Estes tópicos serão alargados e solidificados com a aprendizagem prática ao longo do curso RVfpga</a:t>
            </a:r>
            <a:endParaRPr lang="pt-BR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878A53-CC4D-8DFE-6C36-CC9838B01A23}"/>
              </a:ext>
            </a:extLst>
          </p:cNvPr>
          <p:cNvSpPr txBox="1"/>
          <p:nvPr/>
        </p:nvSpPr>
        <p:spPr>
          <a:xfrm>
            <a:off x="7310229" y="1431693"/>
            <a:ext cx="4482549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0" lang="pt-BR" sz="1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Esta secção de slides cobre o material da </a:t>
            </a:r>
            <a:r>
              <a:rPr kumimoji="0" lang="pt-BR" sz="1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Secção 1 do Guia de Introdução (GSG)</a:t>
            </a:r>
            <a:r>
              <a:rPr kumimoji="0" lang="pt-BR" sz="1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8988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Connection with SweRV EH1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wb_intercon.v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Implementação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do Multiplexer 7-1</a:t>
            </a:r>
            <a:endParaRPr lang="en-GB" sz="2400" dirty="0"/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44" y="1514963"/>
            <a:ext cx="10744440" cy="447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8956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9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6: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Avançados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219200"/>
            <a:ext cx="11468213" cy="488986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b="1" dirty="0"/>
              <a:t>Exercício 3. </a:t>
            </a:r>
            <a:r>
              <a:rPr lang="pt-BR" dirty="0"/>
              <a:t>Expanda o </a:t>
            </a:r>
            <a:r>
              <a:rPr lang="pt-BR" b="1" dirty="0" err="1"/>
              <a:t>RVfpgaNexys</a:t>
            </a:r>
            <a:r>
              <a:rPr lang="pt-BR" b="1" dirty="0"/>
              <a:t> </a:t>
            </a:r>
            <a:r>
              <a:rPr lang="pt-BR" dirty="0"/>
              <a:t>para suportar os cinco botões de pressão existentes na placa. Os botões de pressão são mostrados na Figura 22. Os cinco botões são designados de acordo com a sua localização: cima, baixo, esquerda, direita e centro – BTNU, BTND, BTNL, BTNR, BTNC. </a:t>
            </a:r>
          </a:p>
          <a:p>
            <a:endParaRPr lang="pt-BR" b="1" dirty="0"/>
          </a:p>
          <a:p>
            <a:r>
              <a:rPr lang="pt-BR" b="1" dirty="0"/>
              <a:t>Exercício 5. </a:t>
            </a:r>
            <a:r>
              <a:rPr lang="pt-BR" dirty="0"/>
              <a:t>Escreva um programa RISC-V em Assembly e um programa C que apresente uma contagem binária crescente nos LEDs, começando em 1. Utilize BTNC para alterar a velocidade da contagem e BTNU para reiniciar a contagem quando for premido.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91569207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+mn-lt"/>
              </a:rPr>
              <a:t>Lab 7: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Mostradores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de </a:t>
            </a:r>
            <a:r>
              <a:rPr lang="en-US" sz="8700" dirty="0">
                <a:solidFill>
                  <a:srgbClr val="002060"/>
                </a:solidFill>
                <a:latin typeface="+mn-lt"/>
              </a:rPr>
              <a:t>7-Segmentos</a:t>
            </a:r>
          </a:p>
        </p:txBody>
      </p:sp>
    </p:spTree>
    <p:extLst>
      <p:ext uri="{BB962C8B-B14F-4D97-AF65-F5344CB8AC3E}">
        <p14:creationId xmlns:p14="http://schemas.microsoft.com/office/powerpoint/2010/main" val="296169628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</a:t>
            </a:r>
            <a:r>
              <a:rPr lang="en-US" b="1" dirty="0" err="1"/>
              <a:t>Mostradores</a:t>
            </a:r>
            <a:r>
              <a:rPr lang="en-US" b="1" dirty="0"/>
              <a:t> de 7-Segmentos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53DA81-41D2-4B15-BA04-A30A507812C1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0239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Descreve como o sistema RVfpga foi expandido para funcionar com mostradores de 7 segmentos e mostra como modificar o controlador do mostrador de 7 segmentos. </a:t>
            </a:r>
          </a:p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Começamos por descrever o funcionamento do controlador do mostrador de 7 segmentos</a:t>
            </a:r>
          </a:p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Em seguida, analisamos a especificação de alto nível do controlador do mostrador de 8 dígitos de 7 segmentos incluído no sistema RVfpga e fornecemos alguns exercícios elementares. </a:t>
            </a:r>
          </a:p>
          <a:p>
            <a:pPr>
              <a:defRPr/>
            </a:pPr>
            <a:r>
              <a:rPr lang="pt-BR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Por fim, analisamos a implementação de baixo nível deste controlador, efectuamos uma simulação no Verilator e fornecemos exercícios adicionais em que se modifica e experimenta a implementação do controlador.</a:t>
            </a: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65517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7: </a:t>
            </a:r>
            <a:r>
              <a:rPr lang="pt-PT" sz="3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Revisão dos Mostradores de 7-Segmentos</a:t>
            </a:r>
            <a:endParaRPr lang="en-US" sz="3600" b="1" dirty="0"/>
          </a:p>
        </p:txBody>
      </p:sp>
      <p:grpSp>
        <p:nvGrpSpPr>
          <p:cNvPr id="3" name="Grupo 2"/>
          <p:cNvGrpSpPr/>
          <p:nvPr/>
        </p:nvGrpSpPr>
        <p:grpSpPr>
          <a:xfrm>
            <a:off x="332509" y="1170874"/>
            <a:ext cx="6134792" cy="3760671"/>
            <a:chOff x="332509" y="1170874"/>
            <a:chExt cx="6134792" cy="3760671"/>
          </a:xfrm>
        </p:grpSpPr>
        <p:pic>
          <p:nvPicPr>
            <p:cNvPr id="5" name="Imagen 5">
              <a:extLst>
                <a:ext uri="{FF2B5EF4-FFF2-40B4-BE49-F238E27FC236}">
                  <a16:creationId xmlns:a16="http://schemas.microsoft.com/office/drawing/2014/main" id="{6F5E1943-C957-49D4-B2F9-8DC5DD065D5E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14" r="19818" b="18220"/>
            <a:stretch/>
          </p:blipFill>
          <p:spPr>
            <a:xfrm>
              <a:off x="332509" y="1170874"/>
              <a:ext cx="6134792" cy="37606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CB43B75-7126-4131-87BC-4F4DD0413CD3}"/>
                </a:ext>
              </a:extLst>
            </p:cNvPr>
            <p:cNvSpPr txBox="1"/>
            <p:nvPr/>
          </p:nvSpPr>
          <p:spPr>
            <a:xfrm>
              <a:off x="1569494" y="1573358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31FD32-A1B9-4F9A-B25A-D8BF197CB86F}"/>
                </a:ext>
              </a:extLst>
            </p:cNvPr>
            <p:cNvSpPr txBox="1"/>
            <p:nvPr/>
          </p:nvSpPr>
          <p:spPr>
            <a:xfrm>
              <a:off x="2407123" y="232784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73DE82-4D1B-44DD-AFD0-F54CE62C670B}"/>
                </a:ext>
              </a:extLst>
            </p:cNvPr>
            <p:cNvSpPr txBox="1"/>
            <p:nvPr/>
          </p:nvSpPr>
          <p:spPr>
            <a:xfrm>
              <a:off x="2286543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CCE3B-C81F-4267-9B44-6D4AD89E9FAF}"/>
                </a:ext>
              </a:extLst>
            </p:cNvPr>
            <p:cNvSpPr txBox="1"/>
            <p:nvPr/>
          </p:nvSpPr>
          <p:spPr>
            <a:xfrm>
              <a:off x="662529" y="2327850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F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055B35-37C6-4134-8B21-0D34051B0FFA}"/>
                </a:ext>
              </a:extLst>
            </p:cNvPr>
            <p:cNvSpPr txBox="1"/>
            <p:nvPr/>
          </p:nvSpPr>
          <p:spPr>
            <a:xfrm>
              <a:off x="601577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03454C-4CDD-44B3-8CC1-C78850130073}"/>
                </a:ext>
              </a:extLst>
            </p:cNvPr>
            <p:cNvSpPr txBox="1"/>
            <p:nvPr/>
          </p:nvSpPr>
          <p:spPr>
            <a:xfrm>
              <a:off x="1501969" y="2558681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75910-F8B3-43FD-89F9-FAF17BF7C81C}"/>
                </a:ext>
              </a:extLst>
            </p:cNvPr>
            <p:cNvSpPr txBox="1"/>
            <p:nvPr/>
          </p:nvSpPr>
          <p:spPr>
            <a:xfrm>
              <a:off x="1371383" y="353593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</a:t>
              </a:r>
            </a:p>
          </p:txBody>
        </p:sp>
      </p:grp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8E0F1F7E-1C05-4FC8-9F28-780193D03D39}"/>
              </a:ext>
            </a:extLst>
          </p:cNvPr>
          <p:cNvSpPr txBox="1">
            <a:spLocks/>
          </p:cNvSpPr>
          <p:nvPr/>
        </p:nvSpPr>
        <p:spPr>
          <a:xfrm>
            <a:off x="6467300" y="1187118"/>
            <a:ext cx="5290245" cy="476930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7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segmentos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LED: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A-G</a:t>
            </a:r>
          </a:p>
          <a:p>
            <a:pPr>
              <a:defRPr/>
            </a:pP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Iluminar segmentos para criar dígitos específicos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segmentos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B e C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segmentos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A, B, D, E, G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3: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segmentos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A, B, C, D, G</a:t>
            </a:r>
          </a:p>
          <a:p>
            <a:pPr lvl="1">
              <a:defRPr/>
            </a:pP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etc. 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02640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7: </a:t>
            </a:r>
            <a:r>
              <a:rPr lang="en-US" sz="3600" b="1" dirty="0" err="1"/>
              <a:t>Mostradores</a:t>
            </a:r>
            <a:r>
              <a:rPr lang="en-US" sz="3600" b="1" dirty="0"/>
              <a:t> de 7-Segmentos </a:t>
            </a:r>
            <a:r>
              <a:rPr lang="en-US" sz="3600" b="1" dirty="0" err="1"/>
              <a:t>na</a:t>
            </a:r>
            <a:r>
              <a:rPr lang="en-US" sz="3600" b="1" dirty="0"/>
              <a:t> </a:t>
            </a:r>
            <a:r>
              <a:rPr lang="en-US" sz="3600" b="1" dirty="0" err="1"/>
              <a:t>Nexys</a:t>
            </a:r>
            <a:r>
              <a:rPr lang="en-US" sz="3600" b="1" dirty="0"/>
              <a:t> A7</a:t>
            </a:r>
          </a:p>
        </p:txBody>
      </p:sp>
      <p:pic>
        <p:nvPicPr>
          <p:cNvPr id="15" name="Imagen 1">
            <a:extLst>
              <a:ext uri="{FF2B5EF4-FFF2-40B4-BE49-F238E27FC236}">
                <a16:creationId xmlns:a16="http://schemas.microsoft.com/office/drawing/2014/main" id="{583752D2-3A32-41BF-81E3-D0A9962F88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4372" y="1199000"/>
            <a:ext cx="4792882" cy="43965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B452AE-52D6-4C13-A65E-698D8851309B}"/>
              </a:ext>
            </a:extLst>
          </p:cNvPr>
          <p:cNvSpPr txBox="1"/>
          <p:nvPr/>
        </p:nvSpPr>
        <p:spPr>
          <a:xfrm>
            <a:off x="870197" y="5670213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Figura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da </a:t>
            </a:r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placa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https://reference.digilentinc.com/</a:t>
            </a:r>
            <a:endParaRPr lang="en-US" sz="14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764AE4E-205A-4128-91D2-E22DC5E81BBD}"/>
              </a:ext>
            </a:extLst>
          </p:cNvPr>
          <p:cNvSpPr txBox="1">
            <a:spLocks/>
          </p:cNvSpPr>
          <p:nvPr/>
        </p:nvSpPr>
        <p:spPr>
          <a:xfrm>
            <a:off x="6040780" y="862300"/>
            <a:ext cx="6025789" cy="54143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8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mostradores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de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7-segmentos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Acesso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por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memória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mapeada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Enables_Reg: 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0x80001038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Digits_Reg: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		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0x8000103C</a:t>
            </a:r>
          </a:p>
          <a:p>
            <a:pPr>
              <a:spcBef>
                <a:spcPts val="300"/>
              </a:spcBef>
              <a:defRPr/>
            </a:pPr>
            <a:r>
              <a:rPr lang="pt-PT" sz="2400" b="1" dirty="0">
                <a:latin typeface="Arial" panose="020B0604020202020204" pitchFamily="34" charset="0"/>
                <a:ea typeface="SimSun" panose="02010600030101010101" pitchFamily="2" charset="-122"/>
              </a:rPr>
              <a:t>Habilitações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</a:rPr>
              <a:t>são</a:t>
            </a:r>
            <a:r>
              <a:rPr lang="pt-PT" sz="2400" b="1" dirty="0">
                <a:latin typeface="Arial" panose="020B0604020202020204" pitchFamily="34" charset="0"/>
                <a:ea typeface="SimSun" panose="02010600030101010101" pitchFamily="2" charset="-122"/>
              </a:rPr>
              <a:t> a nível zero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Exemplo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</a:rPr>
              <a:t>Mostrar 71 nos dois dígitos mais à direita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Enables_Reg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= 0xFC  (0b11111100: </a:t>
            </a:r>
            <a:r>
              <a:rPr lang="pt-PT" sz="2000" dirty="0">
                <a:latin typeface="Arial" panose="020B0604020202020204" pitchFamily="34" charset="0"/>
                <a:ea typeface="SimSun" panose="02010600030101010101" pitchFamily="2" charset="-122"/>
              </a:rPr>
              <a:t>ativar os dois dígitos mais à direita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Digits_Reg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= 0x71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Assembly: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t0, 0x80001038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t1, 0xFC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t2, 0x71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t1, 0(t0)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t2, 4(t0)</a:t>
            </a:r>
          </a:p>
          <a:p>
            <a:pPr lvl="1">
              <a:spcBef>
                <a:spcPts val="300"/>
              </a:spcBef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06406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/>
              <a:t>RVfpga Lab 7: </a:t>
            </a:r>
            <a:r>
              <a:rPr lang="en-US" sz="3600" b="1" dirty="0" err="1"/>
              <a:t>Circuito</a:t>
            </a:r>
            <a:r>
              <a:rPr lang="en-US" sz="3600" b="1" dirty="0"/>
              <a:t> dos </a:t>
            </a:r>
            <a:r>
              <a:rPr lang="en-US" sz="3600" b="1" dirty="0" err="1"/>
              <a:t>Mostradores</a:t>
            </a:r>
            <a:r>
              <a:rPr lang="en-US" sz="3600" b="1" dirty="0"/>
              <a:t> de 7-Segmentos</a:t>
            </a:r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65716B8C-C22E-4B45-A2CF-4D853D3EE84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83" y="1446628"/>
            <a:ext cx="5752507" cy="2994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4F211E-D7AB-47E6-B920-9E1C18B6D552}"/>
              </a:ext>
            </a:extLst>
          </p:cNvPr>
          <p:cNvSpPr txBox="1"/>
          <p:nvPr/>
        </p:nvSpPr>
        <p:spPr>
          <a:xfrm>
            <a:off x="6728603" y="984963"/>
            <a:ext cx="49304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 </a:t>
            </a:r>
            <a:r>
              <a:rPr lang="en-GB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Mostradores</a:t>
            </a:r>
            <a:r>
              <a:rPr lang="en-GB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 7-Segmentos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3C1D2F5-AFF3-41B1-862C-7C289FCFA3F1}"/>
              </a:ext>
            </a:extLst>
          </p:cNvPr>
          <p:cNvSpPr txBox="1">
            <a:spLocks/>
          </p:cNvSpPr>
          <p:nvPr/>
        </p:nvSpPr>
        <p:spPr>
          <a:xfrm>
            <a:off x="200460" y="1081027"/>
            <a:ext cx="6804189" cy="4848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Os dígitos têm </a:t>
            </a:r>
            <a:r>
              <a:rPr lang="pt-PT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ânodo comum </a:t>
            </a:r>
            <a:r>
              <a:rPr lang="pt-PT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(os ânodos dos </a:t>
            </a:r>
            <a:r>
              <a:rPr lang="pt-PT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LED's</a:t>
            </a:r>
            <a:r>
              <a:rPr lang="pt-PT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de cada dígito estão ligados entre si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Os sinais de ânodo atuam como </a:t>
            </a:r>
            <a:r>
              <a:rPr lang="pt-PT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ativadores      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(AN0 - AN7)</a:t>
            </a:r>
          </a:p>
          <a:p>
            <a:pPr lvl="1">
              <a:defRPr/>
            </a:pPr>
            <a:r>
              <a:rPr lang="pt-PT" sz="2000" dirty="0">
                <a:latin typeface="Arial" panose="020B0604020202020204" pitchFamily="34" charset="0"/>
                <a:ea typeface="SimSun" panose="02010600030101010101" pitchFamily="2" charset="-122"/>
              </a:rPr>
              <a:t>Coloque a zero para ativar o dígito (AN0 - AN7 passam por um inversor, não mostrado, antes de ser alimentado por LED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>
              <a:defRPr/>
            </a:pP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Os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mesmos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segmentos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estão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ligados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juntos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PT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Os segmentos são ativados a </a:t>
            </a:r>
            <a:r>
              <a:rPr lang="pt-PT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zero</a:t>
            </a:r>
            <a:endParaRPr lang="en-US" sz="20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Multiplexagem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-temporal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dos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sinais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AN0 - AN7 </a:t>
            </a:r>
            <a:r>
              <a:rPr lang="pt-PT" sz="2000" dirty="0">
                <a:latin typeface="Arial" panose="020B0604020202020204" pitchFamily="34" charset="0"/>
                <a:ea typeface="SimSun" panose="02010600030101010101" pitchFamily="2" charset="-122"/>
              </a:rPr>
              <a:t>permite que valores únicos sejam exibidos em cada dígito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PT" sz="2000" dirty="0">
                <a:latin typeface="Arial" panose="020B0604020202020204" pitchFamily="34" charset="0"/>
                <a:ea typeface="SimSun" panose="02010600030101010101" pitchFamily="2" charset="-122"/>
              </a:rPr>
              <a:t>O sinal de AN de cada dígito (AN0 - AN7) deve ir a zero a cada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1-16 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ms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para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brilhar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</a:p>
          <a:p>
            <a:pPr lvl="1">
              <a:defRPr/>
            </a:pP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0631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23" y="59910"/>
            <a:ext cx="12007755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</a:t>
            </a:r>
            <a:r>
              <a:rPr lang="en-US" b="1" dirty="0" err="1"/>
              <a:t>Exercícios</a:t>
            </a:r>
            <a:r>
              <a:rPr lang="en-US" b="1" dirty="0"/>
              <a:t> </a:t>
            </a:r>
            <a:r>
              <a:rPr lang="en-US" b="1" dirty="0" err="1"/>
              <a:t>Elementares</a:t>
            </a:r>
            <a:r>
              <a:rPr lang="en-US" b="1" dirty="0"/>
              <a:t> - </a:t>
            </a:r>
            <a:r>
              <a:rPr lang="en-US" b="1" dirty="0" err="1"/>
              <a:t>Exemplos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24674" y="1012257"/>
            <a:ext cx="11468213" cy="50968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/>
              <a:t>Exercício</a:t>
            </a:r>
            <a:r>
              <a:rPr lang="en-US" b="1" dirty="0"/>
              <a:t> 1. </a:t>
            </a:r>
            <a:r>
              <a:rPr lang="pt-BR" dirty="0"/>
              <a:t>Escreva um programa Assembly RISC-V e um programa C que mostrem o valor dos interruptores nos quatro dígitos mais à direita dos mostradores de 7-segmentos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b="1" dirty="0" err="1"/>
              <a:t>Exercício</a:t>
            </a:r>
            <a:r>
              <a:rPr lang="en-US" b="1" dirty="0"/>
              <a:t> 2. </a:t>
            </a:r>
            <a:r>
              <a:rPr lang="pt-BR" dirty="0"/>
              <a:t>Escreva um programa em Assembly RISC-V e um programa em C que mostre "0-1-2-3-4-5-6-7-8" a mover-se da direita para a esquerda dos mostradores de 8 dígitos de 7-segmentos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294093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2800" b="1" dirty="0"/>
              <a:t>RVfpga Lab 7: </a:t>
            </a:r>
            <a:r>
              <a:rPr lang="en-US" sz="2800" b="1" dirty="0" err="1"/>
              <a:t>Implementação</a:t>
            </a:r>
            <a:r>
              <a:rPr lang="en-US" sz="2800" b="1" dirty="0"/>
              <a:t> de </a:t>
            </a:r>
            <a:r>
              <a:rPr lang="en-US" sz="2800" b="1" dirty="0" err="1"/>
              <a:t>Baixo-Nível</a:t>
            </a:r>
            <a:r>
              <a:rPr lang="en-US" sz="2800" b="1" dirty="0"/>
              <a:t> dos </a:t>
            </a:r>
            <a:r>
              <a:rPr lang="en-US" sz="2800" b="1" dirty="0" err="1"/>
              <a:t>Mostradores</a:t>
            </a:r>
            <a:r>
              <a:rPr lang="en-US" sz="2800" b="1" dirty="0"/>
              <a:t> de 7-Segmentos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3" y="811248"/>
            <a:ext cx="11796935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 partes principais: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A ligação aos </a:t>
            </a:r>
            <a:r>
              <a:rPr lang="pt-PT" b="1" dirty="0">
                <a:solidFill>
                  <a:srgbClr val="7030A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mostradores de 7-segmentos 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na placa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pt-BR" dirty="0">
                <a:latin typeface="Arial" panose="020B0604020202020204" pitchFamily="34" charset="0"/>
                <a:ea typeface="SimSun" panose="02010600030101010101" pitchFamily="2" charset="-122"/>
              </a:rPr>
              <a:t>Descodificador de mostradores de 7 segmentos no System Control</a:t>
            </a: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pt-PT" b="1" dirty="0" err="1">
                <a:solidFill>
                  <a:schemeClr val="accent2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Sys-Con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pt-PT" dirty="0">
                <a:latin typeface="Arial" panose="020B0604020202020204" pitchFamily="34" charset="0"/>
                <a:ea typeface="SimSun" panose="02010600030101010101" pitchFamily="2" charset="-122"/>
              </a:rPr>
              <a:t>Interface ao </a:t>
            </a:r>
            <a:r>
              <a:rPr lang="pt-PT" b="1" dirty="0">
                <a:solidFill>
                  <a:srgbClr val="00B05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barramento do </a:t>
            </a:r>
            <a:r>
              <a:rPr lang="pt-PT" b="1" dirty="0" err="1">
                <a:solidFill>
                  <a:srgbClr val="00B05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pt-PT" b="1" dirty="0">
                <a:solidFill>
                  <a:srgbClr val="00B05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EH1</a:t>
            </a:r>
            <a:endParaRPr lang="en-US" b="1" dirty="0">
              <a:solidFill>
                <a:srgbClr val="00B05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1">
            <a:extLst>
              <a:ext uri="{FF2B5EF4-FFF2-40B4-BE49-F238E27FC236}">
                <a16:creationId xmlns:a16="http://schemas.microsoft.com/office/drawing/2014/main" id="{356F8936-17BF-64E4-3F5A-B7F228083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943" y="2952851"/>
            <a:ext cx="5649860" cy="32462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7FA75E-54C1-338B-7324-F2B379A09647}"/>
              </a:ext>
            </a:extLst>
          </p:cNvPr>
          <p:cNvSpPr/>
          <p:nvPr/>
        </p:nvSpPr>
        <p:spPr>
          <a:xfrm>
            <a:off x="3021496" y="3720593"/>
            <a:ext cx="901685" cy="25091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012AE-A5C4-6607-1A4E-022C390E312A}"/>
              </a:ext>
            </a:extLst>
          </p:cNvPr>
          <p:cNvSpPr/>
          <p:nvPr/>
        </p:nvSpPr>
        <p:spPr>
          <a:xfrm>
            <a:off x="5539947" y="3027717"/>
            <a:ext cx="2262270" cy="317138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2B170C6-E9BA-7CF7-744A-9FF0A20CEE41}"/>
              </a:ext>
            </a:extLst>
          </p:cNvPr>
          <p:cNvSpPr/>
          <p:nvPr/>
        </p:nvSpPr>
        <p:spPr>
          <a:xfrm>
            <a:off x="3995530" y="3632016"/>
            <a:ext cx="1394792" cy="40154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7663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/>
              <a:t>RVfpga Lab 7: </a:t>
            </a:r>
            <a:r>
              <a:rPr lang="en-US" b="1" dirty="0" err="1"/>
              <a:t>Ligação</a:t>
            </a:r>
            <a:r>
              <a:rPr lang="en-US" b="1" dirty="0"/>
              <a:t> Externa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45967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Ficheiro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ligação de </a:t>
            </a:r>
            <a:r>
              <a:rPr lang="pt-PT" sz="2400" b="1" dirty="0">
                <a:solidFill>
                  <a:schemeClr val="accent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CA-CG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(chamados </a:t>
            </a:r>
            <a:r>
              <a:rPr lang="pt-PT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Digits_Bits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[i] no </a:t>
            </a:r>
            <a:r>
              <a:rPr lang="pt-PT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SoC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e </a:t>
            </a:r>
            <a:r>
              <a:rPr lang="pt-PT" sz="2400" b="1" dirty="0">
                <a:solidFill>
                  <a:srgbClr val="00B05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AN[i]</a:t>
            </a:r>
            <a:r>
              <a:rPr lang="pt-PT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com os mostradores de 7 segmentos na placa</a:t>
            </a:r>
            <a:endParaRPr lang="es-ES" sz="2400" dirty="0"/>
          </a:p>
        </p:txBody>
      </p:sp>
      <p:pic>
        <p:nvPicPr>
          <p:cNvPr id="6" name="Imagen 4">
            <a:extLst>
              <a:ext uri="{FF2B5EF4-FFF2-40B4-BE49-F238E27FC236}">
                <a16:creationId xmlns:a16="http://schemas.microsoft.com/office/drawing/2014/main" id="{68972551-C1E5-6683-01FE-EED6C74A0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8" y="2136913"/>
            <a:ext cx="12091724" cy="34737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4918506-66EF-BA9C-C495-EA4E7CC1E0E5}"/>
              </a:ext>
            </a:extLst>
          </p:cNvPr>
          <p:cNvSpPr/>
          <p:nvPr/>
        </p:nvSpPr>
        <p:spPr>
          <a:xfrm>
            <a:off x="7841974" y="3916016"/>
            <a:ext cx="631135" cy="1639957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B2FF08-7513-84D4-1781-676D513195E5}"/>
              </a:ext>
            </a:extLst>
          </p:cNvPr>
          <p:cNvSpPr/>
          <p:nvPr/>
        </p:nvSpPr>
        <p:spPr>
          <a:xfrm>
            <a:off x="7841974" y="2300909"/>
            <a:ext cx="332961" cy="145939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68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135115</TotalTime>
  <Words>25079</Words>
  <Application>Microsoft Office PowerPoint</Application>
  <PresentationFormat>Widescreen</PresentationFormat>
  <Paragraphs>2408</Paragraphs>
  <Slides>271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271</vt:i4>
      </vt:variant>
    </vt:vector>
  </HeadingPairs>
  <TitlesOfParts>
    <vt:vector size="277" baseType="lpstr">
      <vt:lpstr>Arial</vt:lpstr>
      <vt:lpstr>Calibri</vt:lpstr>
      <vt:lpstr>Calibri Light</vt:lpstr>
      <vt:lpstr>Courier New</vt:lpstr>
      <vt:lpstr>1_Office Theme</vt:lpstr>
      <vt:lpstr>Visio</vt:lpstr>
      <vt:lpstr>PowerPoint Presentation</vt:lpstr>
      <vt:lpstr>RVfpga  Introdução</vt:lpstr>
      <vt:lpstr>Agradecimentos</vt:lpstr>
      <vt:lpstr>Introdução</vt:lpstr>
      <vt:lpstr>Dois cursos RVfpga</vt:lpstr>
      <vt:lpstr>Descarregar o Material da Imagination Technologies</vt:lpstr>
      <vt:lpstr>RVfpga Audiência e Historial</vt:lpstr>
      <vt:lpstr>Conteúdo do Curso RVfpga</vt:lpstr>
      <vt:lpstr>Curso RVfpga</vt:lpstr>
      <vt:lpstr>Livro de Estudo</vt:lpstr>
      <vt:lpstr>Sistema RVfpga</vt:lpstr>
      <vt:lpstr>Software e Hardware Necessários para o RVfpga</vt:lpstr>
      <vt:lpstr>Placa FPGA Nexys A7-100T: Opcional</vt:lpstr>
      <vt:lpstr>Plataformas suportadas</vt:lpstr>
      <vt:lpstr>Cores e SoCs RISC-V</vt:lpstr>
      <vt:lpstr>Introdução</vt:lpstr>
      <vt:lpstr>Hierarquia RVfpga</vt:lpstr>
      <vt:lpstr>Hierarquia RVfpga</vt:lpstr>
      <vt:lpstr>Hierarquia RVfpga</vt:lpstr>
      <vt:lpstr>SweRV EH1 Core e SweRV EH1 Core Complex</vt:lpstr>
      <vt:lpstr>SweRVolfX SoC</vt:lpstr>
      <vt:lpstr>RVfpgaNexys</vt:lpstr>
      <vt:lpstr>RVfpgaSim</vt:lpstr>
      <vt:lpstr>Extensões do Sistema RVfpga</vt:lpstr>
      <vt:lpstr>Panorama dos Labs RVfpga</vt:lpstr>
      <vt:lpstr>Panorama dos Labs RVfpga</vt:lpstr>
      <vt:lpstr>RVfpga Labs 1-4: Programação</vt:lpstr>
      <vt:lpstr>RVfpga Labs 5-10: E/S &amp; Periféricos</vt:lpstr>
      <vt:lpstr>RVfpga Labs 11-20: O Núcleo RISC-V</vt:lpstr>
      <vt:lpstr>Hierarquia das Pastas</vt:lpstr>
      <vt:lpstr>Hierarquia das Pastas dos Materiais RVfpga</vt:lpstr>
      <vt:lpstr>Instalação das Ferramentas RVfpga</vt:lpstr>
      <vt:lpstr>Ferramentas de Software RVfpga (Sec. 5 GSG)</vt:lpstr>
      <vt:lpstr>Instalação mínima de ferramentas (Sec. 2 GSG)</vt:lpstr>
      <vt:lpstr>Exemplos Iniciais</vt:lpstr>
      <vt:lpstr>LEDs-Switches – Execução na Placa (Secções 6.A e 6.E do GSG)</vt:lpstr>
      <vt:lpstr>Exemplo AL_Operations – Execução na Placa (Sec. 6.B do GSG)</vt:lpstr>
      <vt:lpstr>Exemplo AL_Operations – Simulação no Whisper (Sec. 8 do GSG)</vt:lpstr>
      <vt:lpstr>Exemplo AL_Operations – Simulação no Verilator (Sec. 7 do GSG)</vt:lpstr>
      <vt:lpstr>Exemplo HelloWorld (Sec. 6.F do GSG)</vt:lpstr>
      <vt:lpstr>HelloWorld – Simulação no Whisper (Sec. 8 do GSG)</vt:lpstr>
      <vt:lpstr>Lab 1: Programação em C</vt:lpstr>
      <vt:lpstr>RVfpga Lab 1: Programação em C</vt:lpstr>
      <vt:lpstr>RVfpga Lab 1: Exemplo de Programa em C</vt:lpstr>
      <vt:lpstr>RVfpga Lab 1: Endereços de E/S Mapeados em Memória</vt:lpstr>
      <vt:lpstr>RVfpga Lab 1: BSP &amp; PSP da Western Digital</vt:lpstr>
      <vt:lpstr>RVfpga Lab 1: escrever num terminal via UART</vt:lpstr>
      <vt:lpstr>RVfpga Lab 1: Exemplos de exercícios – E/S</vt:lpstr>
      <vt:lpstr>RVfpga Lab 1: Exemplos de exercícios – Algoritmos</vt:lpstr>
      <vt:lpstr>Lab 2: Assembly RISC-V</vt:lpstr>
      <vt:lpstr>RVfpga Lab 2: Assembly RISC-V</vt:lpstr>
      <vt:lpstr>RVfpga Lab 3: Instruções do Assembly RISC-V</vt:lpstr>
      <vt:lpstr>RVfpga Lab 3: Instruções do Assembly RISC-V</vt:lpstr>
      <vt:lpstr>RVfpga Lab 3: Registos RISC-V</vt:lpstr>
      <vt:lpstr>RVfpga Lab 2: Exemplo de programa Assembly RISC-V</vt:lpstr>
      <vt:lpstr>RVfpga Lab 2: Os mesmos exercícios do laboratório 1 - Exemplo</vt:lpstr>
      <vt:lpstr>Lab 3: Chamadas a Funções</vt:lpstr>
      <vt:lpstr>RVfpga Lab 3: Chamadas a Funções</vt:lpstr>
      <vt:lpstr>RVfpga Lab 3: Exemplo de Programa com Funções</vt:lpstr>
      <vt:lpstr>RVfpga Lab 3: Exemplo de Programa com Funções</vt:lpstr>
      <vt:lpstr>RVfpga Lab 3: Bibliotecas C</vt:lpstr>
      <vt:lpstr>RVfpga Lab 3: Exemplo de programa com Biblioteca C</vt:lpstr>
      <vt:lpstr>RVfpga Lab 3: Bibliotecas WD</vt:lpstr>
      <vt:lpstr>RVfpga Lab 3: Convenção de Chamadas em RISC-V</vt:lpstr>
      <vt:lpstr>RVfpga Lab 3: Exemplo da Convenção de Chamadas em RISC-V</vt:lpstr>
      <vt:lpstr>RVfpga Lab 3: A Pilha (Stack)</vt:lpstr>
      <vt:lpstr>RVfpga Lab 4: Registos Preservados/Não Preservados</vt:lpstr>
      <vt:lpstr>RVfpga Lab 4: A Pilha – Código Assembly Revisto</vt:lpstr>
      <vt:lpstr>RVfpga Lab 3: Exemplos de exercícios - Programas em C</vt:lpstr>
      <vt:lpstr>RVfpga Lab 3: Exemplos de exercícios - Programas em C</vt:lpstr>
      <vt:lpstr>Lab 4: C e Assembly</vt:lpstr>
      <vt:lpstr>RVfpga Lab 4: Combinando C e Assembly</vt:lpstr>
      <vt:lpstr>RVfpga Lab 4: Programa de Processamento de Imagem</vt:lpstr>
      <vt:lpstr>RVfpga Lab 4: Funções em Assembly</vt:lpstr>
      <vt:lpstr>RVfpga Lab 4: Estruturas (Structs) e Arrays</vt:lpstr>
      <vt:lpstr>RVfpga Lab 4: Função Principal (Main)</vt:lpstr>
      <vt:lpstr>RVfpga Lab 4: Projeto e Exercícios Fornecidos</vt:lpstr>
      <vt:lpstr>Lab 5: Projeto em Vivado</vt:lpstr>
      <vt:lpstr>RVfpga Lab 5: Projeto RVfpga em Vivado</vt:lpstr>
      <vt:lpstr>Lab 6: Introdução às E/S</vt:lpstr>
      <vt:lpstr>RVfpga Lab 6: Introdução às E/S</vt:lpstr>
      <vt:lpstr>RVfpga Lab 6: Processador Genérico com E/S</vt:lpstr>
      <vt:lpstr>RVfpga Lab 6: E/S de uso geral  (GPIO)</vt:lpstr>
      <vt:lpstr>RVfpga Lab 6: Módulo GPIO SweRVolfX</vt:lpstr>
      <vt:lpstr>RVfpga Lab 6: Registos Mapeados em Memória</vt:lpstr>
      <vt:lpstr>RVfpga Lab 6: Exercícios elementares - Exemplo</vt:lpstr>
      <vt:lpstr>RVfpga Lab 6: Implementação de Baixo Nível do GPIO</vt:lpstr>
      <vt:lpstr>RVfpga Lab 6: Ligação Externa</vt:lpstr>
      <vt:lpstr>RVfpga Lab 6: Integration into RVfpga</vt:lpstr>
      <vt:lpstr>RVfpga Lab 6: Connection with SweRV EH1</vt:lpstr>
      <vt:lpstr>RVfpga Lab 6: Exercícios Avançados - Exemplos</vt:lpstr>
      <vt:lpstr>Lab 7: Mostradores de 7-Segmentos</vt:lpstr>
      <vt:lpstr>RVfpga Lab 7: Mostradores de 7-Segmentos</vt:lpstr>
      <vt:lpstr>RVfpga Lab 7: Revisão dos Mostradores de 7-Segmentos</vt:lpstr>
      <vt:lpstr>RVfpga Lab 7: Mostradores de 7-Segmentos na Nexys A7</vt:lpstr>
      <vt:lpstr>RVfpga Lab 7: Circuito dos Mostradores de 7-Segmentos</vt:lpstr>
      <vt:lpstr>RVfpga Lab 7: Exercícios Elementares - Exemplos</vt:lpstr>
      <vt:lpstr>RVfpga Lab 7: Implementação de Baixo-Nível dos Mostradores de 7-Segmentos</vt:lpstr>
      <vt:lpstr>RVfpga Lab 7: Ligação Externa</vt:lpstr>
      <vt:lpstr>RVfpga Lab 7: Integração no SweRVolfX</vt:lpstr>
      <vt:lpstr>RVfpga Lab 7: Exercícios Avançados - Exemplos</vt:lpstr>
      <vt:lpstr>Lab 8: Temporizadores</vt:lpstr>
      <vt:lpstr>RVfpga Lab 8: Temporizadores</vt:lpstr>
      <vt:lpstr>RVfpga Lab 8: Módulo Temporizador (PTC)</vt:lpstr>
      <vt:lpstr>RVfpga Lab 8: Registos do Temporizador (PTC)</vt:lpstr>
      <vt:lpstr>RVfpga Lab 8: Exemplo de Uso do Temporizador</vt:lpstr>
      <vt:lpstr>RVfpga Lab 8: Exercícios Elementares - Amostra</vt:lpstr>
      <vt:lpstr>RVfpga Lab 8: Implementação de baixo nível do temporizador</vt:lpstr>
      <vt:lpstr>RVfpga Lab 8: Integração no SweRVolfX</vt:lpstr>
      <vt:lpstr>PowerPoint Presentation</vt:lpstr>
      <vt:lpstr>Lab 9: E/S com Interrupções</vt:lpstr>
      <vt:lpstr>RVfpga Lab 9: E/S com Interrupções</vt:lpstr>
      <vt:lpstr>RVfpga Lab 9: Introdução a E/S com Interrupções</vt:lpstr>
      <vt:lpstr>RVfpga Lab 9: Tratamento de Interrupções</vt:lpstr>
      <vt:lpstr>RVfpga Lab 9: Interrupções por Hardware</vt:lpstr>
      <vt:lpstr>RVfpga Lab 9: Funções PSP/BSP da WD para tratamento de interrupções</vt:lpstr>
      <vt:lpstr>RVfpga Lab 9: Exemplo de Interrupção Com o PSP/BSP da WD</vt:lpstr>
      <vt:lpstr>RVfpga Lab 9: Exemplo de ISR para inverter o LED à direita se SW 01</vt:lpstr>
      <vt:lpstr>RVfpga Lab 9: Exercícios - Exemplos</vt:lpstr>
      <vt:lpstr>Lab 10: Barramentos Série</vt:lpstr>
      <vt:lpstr>RVfpga Lab 10: Barramentos Série</vt:lpstr>
      <vt:lpstr>RVfpga Lab 10: Barramentos Série - SPI</vt:lpstr>
      <vt:lpstr>RVfpga Lab 10: Barramentos Série</vt:lpstr>
      <vt:lpstr>RVfpga Lab 10: Módulo SPI do Sistema Rvfpga</vt:lpstr>
      <vt:lpstr>RVfpga Lab 10: Acelerómetro ADXL362 SPI</vt:lpstr>
      <vt:lpstr>PowerPoint Presentation</vt:lpstr>
      <vt:lpstr>RVfpga Lab 10: Implementação do Acelerómetro</vt:lpstr>
      <vt:lpstr>RVfpga Lab 10: Ligação externa</vt:lpstr>
      <vt:lpstr>RVfpga Lab 10: Integração no SweRVolfX</vt:lpstr>
      <vt:lpstr>PowerPoint Presentation</vt:lpstr>
      <vt:lpstr>Labs 11-20 Compreender o Núcleo e os Sistemas de Memória</vt:lpstr>
      <vt:lpstr>RVfpga Panorâmica dos Labs 11-20</vt:lpstr>
      <vt:lpstr>RVfpga SweRVref</vt:lpstr>
      <vt:lpstr>Lab 11: Configuração, Organização, e Monitorização do Desempenho do SweRV EH1</vt:lpstr>
      <vt:lpstr>RVfpga Lab 11: O Processador SweRV EH1</vt:lpstr>
      <vt:lpstr>RVfpga Lab 11: Módulos Verilog do SweRV EH1</vt:lpstr>
      <vt:lpstr>RVfpga Lab 11: O Pipeline SweRV EH1</vt:lpstr>
      <vt:lpstr>RVfpga Lab 11: Andares de Fetch (FC1 e FC2) e Align</vt:lpstr>
      <vt:lpstr>RVfpga Lab 11: Andares de Fetch (FC1 e FC2)</vt:lpstr>
      <vt:lpstr>RVfpga Lab 11: Andares de Decode, EX1/2/3, Commit e WB</vt:lpstr>
      <vt:lpstr>PowerPoint Presentation</vt:lpstr>
      <vt:lpstr>RVfpga Lab 11: Andar de Decode</vt:lpstr>
      <vt:lpstr>RVfpga Lab 11: Andares de Execute – 3 Pipes e um Divisor</vt:lpstr>
      <vt:lpstr>RVfpga Lab 11: Andares de Commit e WriteBack</vt:lpstr>
      <vt:lpstr>RVfpga Lab 11: Programa de Exemplo - Simulação no Verilator</vt:lpstr>
      <vt:lpstr>RVfpga Lab 11: Simulação – Andares FC1, FC2, e Align</vt:lpstr>
      <vt:lpstr>RVfpga Lab 11: Análise da Simulação</vt:lpstr>
      <vt:lpstr>PowerPoint Presentation</vt:lpstr>
      <vt:lpstr>RVfpga Lab 11: Análise da Simulação</vt:lpstr>
      <vt:lpstr>RVfpga Lab 11: Contadores Internos (Hardware)</vt:lpstr>
      <vt:lpstr>RVfpga Lab 11: Utilização dos Contadores de Desempenho via PSP da Western Digital</vt:lpstr>
      <vt:lpstr>RVfpga Lab 11: Tarefas - Exemplos</vt:lpstr>
      <vt:lpstr>Lab 12: Instruções Aritmética/Lógica:  A Instrução add</vt:lpstr>
      <vt:lpstr>RVfpga Lab 12: Introdução</vt:lpstr>
      <vt:lpstr>RVfpga Lab 12: Programa de Exemplo</vt:lpstr>
      <vt:lpstr>RVfpga Lab 12: Análise Básica - Simulação</vt:lpstr>
      <vt:lpstr>RVfpga Lab 12: Análise Básica – Pipeline SweRV EH1</vt:lpstr>
      <vt:lpstr>RVfpga Lab 12: Análise Básica - Simulação</vt:lpstr>
      <vt:lpstr>RVfpga Lab 12: Análise Avançada</vt:lpstr>
      <vt:lpstr>PowerPoint Presentation</vt:lpstr>
      <vt:lpstr>RVfpga Lab 12: Tarefas e Exercícios - Exemplos</vt:lpstr>
      <vt:lpstr>Lab 13: Instruções de Memória: Instruções lw e sw</vt:lpstr>
      <vt:lpstr>RVfpga Lab 13: Introdução</vt:lpstr>
      <vt:lpstr>RVfpga Lab 13: Leituras – Programa de Exemplo</vt:lpstr>
      <vt:lpstr>RVfpga Lab 13: Leituras de Baixa Latência - Simulação</vt:lpstr>
      <vt:lpstr>RVfpga Lab 13: Leituras de Baixa Latência – Pipeline SweRV EH1</vt:lpstr>
      <vt:lpstr>RVfpga Lab 13: Leituras de Baixa Latência - Análise</vt:lpstr>
      <vt:lpstr>RVfpga Lab 13: Análise Detalhada de Leituras de Baixa Latência</vt:lpstr>
      <vt:lpstr>PowerPoint Presentation</vt:lpstr>
      <vt:lpstr>RVfpga Lab 13: Escritas – Programa de Exemplo</vt:lpstr>
      <vt:lpstr>RVfpga Lab 13: Escrita de Baixa-Latência – Simulação</vt:lpstr>
      <vt:lpstr>RVfpga Lab 13: Escrita de Baixa-Latência – pipeline do SweRV EH1</vt:lpstr>
      <vt:lpstr>RVfpga Lab 13: Análise Básica da Escrita - Simulação</vt:lpstr>
      <vt:lpstr>RVfpga Lab 13: Leitura da Memória Externa</vt:lpstr>
      <vt:lpstr>PowerPoint Presentation</vt:lpstr>
      <vt:lpstr>RVfpga Lab 13: Memória Externa - Programa de Exemplo</vt:lpstr>
      <vt:lpstr>RVfpga Lab 13: Memória Externa - Simulação</vt:lpstr>
      <vt:lpstr>RVfpga Lab 13: Memória Externa – Análise</vt:lpstr>
      <vt:lpstr>RVfpga Lab 13: Tarefas - Exemplos</vt:lpstr>
      <vt:lpstr>Lab 14: Conflitos Estruturais</vt:lpstr>
      <vt:lpstr>RVfpga Lab 14: Introdução</vt:lpstr>
      <vt:lpstr>RVfpga Lab 14: 2 Instruções mul – Programa de Exemplo </vt:lpstr>
      <vt:lpstr>RVfpga Lab 14: 2 Instruções mul – Simulação</vt:lpstr>
      <vt:lpstr>RVfpga Lab 14: 2 Instruções mul – Análise</vt:lpstr>
      <vt:lpstr>RVfpga Lab 14: 2 Instruções mul – Diagrama</vt:lpstr>
      <vt:lpstr>RVfpga Lab 14: 3 Escritas Simultâneas – Programa de Exemplo</vt:lpstr>
      <vt:lpstr>PowerPoint Presentation</vt:lpstr>
      <vt:lpstr>RVfpga Lab 14: 3 Escritas Simultâneas – Análise</vt:lpstr>
      <vt:lpstr>RVfpga Lab 14: 3 Escritas Simultâneas – Diagrama</vt:lpstr>
      <vt:lpstr>RVfpga Lab 14: Tarefas e Exercícios – Exemplos</vt:lpstr>
      <vt:lpstr>Lab 15: Conflitos de Dados</vt:lpstr>
      <vt:lpstr>RVfpga Lab 15: Introdução</vt:lpstr>
      <vt:lpstr>RVfpga Lab 15: Resolução de Conflitos de Dados por Encaminhamento</vt:lpstr>
      <vt:lpstr>PowerPoint Presentation</vt:lpstr>
      <vt:lpstr>RVfpga Lab 15: Resolução de Conflitos de Dados por Forwarding – Exemplo</vt:lpstr>
      <vt:lpstr>RVfpga Lab 15: Resolução de Conflitos de Dados por Forwarding – Diagrama</vt:lpstr>
      <vt:lpstr>RVfpga Lab 15: Resolução de Conflitos de Dados por Forwarding – Pipeline – Ciclo i</vt:lpstr>
      <vt:lpstr>RVfpga Lab 15: Resolução de Conflitos de Dados por Forwarding – Simulação</vt:lpstr>
      <vt:lpstr>RVfpga Lab 15: Resolução de Conflitos de Dados por Forwarding – Análise</vt:lpstr>
      <vt:lpstr>PowerPoint Presentation</vt:lpstr>
      <vt:lpstr>RVfpga Lab 15: Resolução de Conflitos de Dados por Forwarding no Andar de Commit</vt:lpstr>
      <vt:lpstr>RVfpga Lab 15: Resolução de Conflitos de Dados via Forwarding em Commit - Pipeline</vt:lpstr>
      <vt:lpstr>RVfpga Lab 15: Resolução de Conflitos de Dados por Forwarding em Commit - Exemplo</vt:lpstr>
      <vt:lpstr>RVfpga Lab 15: Resolução de Conflitos de Dados por Forwarding no Commit – Pipeline</vt:lpstr>
      <vt:lpstr>RVfpga Lab 15: Resolução de Conflitos de Dados por Forwarding no Commit - Simulação</vt:lpstr>
      <vt:lpstr>RVfpga Lab 15: Resolução de Conflitos de Dados via Forwarding no Commit - Simulação</vt:lpstr>
      <vt:lpstr>RVfpga Lab 15: Tarefas – Exemplos</vt:lpstr>
      <vt:lpstr>RVfpga Lab 15: Exercícios - Exemplos</vt:lpstr>
      <vt:lpstr>Lab 16: Conflitos de Controlo e Instruções de Salto</vt:lpstr>
      <vt:lpstr>RVfpga Lab 16: Conflitos de Controlo e Saltos</vt:lpstr>
      <vt:lpstr>RVfpga Lab 16: Execução de uma Instrução beq e cálculo do PC</vt:lpstr>
      <vt:lpstr>RVfpga Lab 16: Execução de uma Instrução beq e cálculo do PC– Exemplo</vt:lpstr>
      <vt:lpstr>RVfpga Lab 16: Execução da Primeira Instrução beq - Simulação</vt:lpstr>
      <vt:lpstr>RVfpga Lab 16: Execução da Primeira Instrução beq – Análise</vt:lpstr>
      <vt:lpstr>RVfpga Lab 16: Execução da Segunda Instrução beq – Simulação</vt:lpstr>
      <vt:lpstr>RVfpga Lab 16: Execução da Segunda Instrução beq – Análise</vt:lpstr>
      <vt:lpstr>RVfpga Lab 16: O preditor de saltos Gshare</vt:lpstr>
      <vt:lpstr>RVfpga Lab 16: O preditor de saltos Gshare para o Segundo beq</vt:lpstr>
      <vt:lpstr>RVfpga Lab 16: O preditor de saltos Gshare para o Segundo beq</vt:lpstr>
      <vt:lpstr>RVfpga Lab 16: Tarefas e exercícios - Exemplos</vt:lpstr>
      <vt:lpstr>Lab 17: Execução Super-escalar</vt:lpstr>
      <vt:lpstr>RVfpga Lab 17: Introdução</vt:lpstr>
      <vt:lpstr>RVfpga Lab 17: Introdução</vt:lpstr>
      <vt:lpstr>RVfpga Lab 17: Quatro Instruções A-L Independentes – Exemplo – Single-Issue</vt:lpstr>
      <vt:lpstr>RVfpga Lab 17: Quatro Instruções A-L Independentes - Simulação - Single-Issue</vt:lpstr>
      <vt:lpstr>RVfpga Lab 17: Quatro Instruções A-L Independentes – Simulação – Single-Issue</vt:lpstr>
      <vt:lpstr>RVfpga Lab 17: Quatro Instruções A-L Independentes - Diagrama - Single-Issue</vt:lpstr>
      <vt:lpstr>RVfpga Lab 17: Quatro Instruções A-L Independentes – Exemplo – Dual-Issue</vt:lpstr>
      <vt:lpstr>RVfpga Lab 17: Quatro Instruções A-L Independentes - Simulação- Dual-Issue</vt:lpstr>
      <vt:lpstr>RVfpga Lab 17: Quatro Instruções A-L Independentes – Análise – Dual-Issue</vt:lpstr>
      <vt:lpstr>RVfpga Lab 17: Quatro Instruções A-L Independentes - Diagrama - Dual-Issue</vt:lpstr>
      <vt:lpstr>RVfpga Lab 17: Duas Instruções mul Entrelaçadas com Duas Instruções A-L – Exemplo – Dual-Issue</vt:lpstr>
      <vt:lpstr>RVfpga Lab 17: Duas Instruções mul Entrelaçadas com Duas Instruções A-L– Simulação – Dual-Issue</vt:lpstr>
      <vt:lpstr>RVfpga Lab 17: Duas Instruções mul Entrelaçadas com Duas Instruções A-L - Análise – Dual-Issue</vt:lpstr>
      <vt:lpstr>RVfpga Lab 17: Tarefas e exercícios - Exemplos</vt:lpstr>
      <vt:lpstr>Lab 18: Adicionando Novas Características: Instruções e Contadores</vt:lpstr>
      <vt:lpstr>RVfpga Lab 18: Adicionar Instruções e Funcionalidades</vt:lpstr>
      <vt:lpstr>Lab 19: Cache de Instruções</vt:lpstr>
      <vt:lpstr>RVfpga Lab 19: Introdução</vt:lpstr>
      <vt:lpstr>RVfpga Lab 19: Leitura e escrita de dados na memória - Exemplo</vt:lpstr>
      <vt:lpstr>RVfpga Lab 19: Leitura e escrita de dados na memória - Simulação</vt:lpstr>
      <vt:lpstr>RVfpga Lab 19: Configuração e Funcionamento I$</vt:lpstr>
      <vt:lpstr>RVfpga Lab 19: Gestão de Hits e Misses I$ – Exemplo</vt:lpstr>
      <vt:lpstr>RVfpga Lab 19: Gestão de Misses I$ - Simulação</vt:lpstr>
      <vt:lpstr>RVfpga Lab 19: Gestão de Misses I$ - Análise</vt:lpstr>
      <vt:lpstr>RVfpga Lab 19: Gestão de Misses I$ - Análise</vt:lpstr>
      <vt:lpstr>RVfpga Lab 19: Gestão de Hits I$ - Simulação</vt:lpstr>
      <vt:lpstr>RVfpga Lab 19: Gestão de Hits I$ - Análise</vt:lpstr>
      <vt:lpstr>RVfpga Lab 19: Política de Substituição I$</vt:lpstr>
      <vt:lpstr>RVfpga Lab 19: Política de Substituição I$ – Exemplo </vt:lpstr>
      <vt:lpstr>RVfpga Lab 19: Política de Substituição  I$ – Evolução do SET 8 da I$</vt:lpstr>
      <vt:lpstr>RVfpga Lab 19: Política de Substituição I$ – 1º Salto</vt:lpstr>
      <vt:lpstr>RVfpga Lab 19: I$ Política de Substituição – 2º Salto</vt:lpstr>
      <vt:lpstr>RVfpga Lab 19: Política de Substituição I$ – 5º Salto</vt:lpstr>
      <vt:lpstr>RVfpga Lab 19: Tarefas e Exercícios - Exemplos</vt:lpstr>
      <vt:lpstr>Lab 20: ICCM, DCCM, e Benchmarking</vt:lpstr>
      <vt:lpstr>RVfpga Lab 20: ICCM, DDCM e Benchmarking</vt:lpstr>
      <vt:lpstr>RVfpga Lab 20: Espaço de Endereçamento (Instruções)</vt:lpstr>
      <vt:lpstr>RVfpga Lab 20: Espaço de Endereçamento (Dados)</vt:lpstr>
      <vt:lpstr>RVfpga Lab 20: Configuração e Operação da ICCM</vt:lpstr>
      <vt:lpstr>RVfpga Lab 20: Acesso à ICCM - Exemplo</vt:lpstr>
      <vt:lpstr>RVfpga Lab 20: Acesso à ICCM - Exemplo</vt:lpstr>
      <vt:lpstr>RVfpga Lab 20: Acesso à ICCM - Exemplo</vt:lpstr>
      <vt:lpstr>RVfpga Lab 20: Benchmarking</vt:lpstr>
      <vt:lpstr>Contadores hardware no RISC-V</vt:lpstr>
      <vt:lpstr>Como Usar e Inicializar Contadores de Hardware</vt:lpstr>
      <vt:lpstr>Programa de Exemplo com Contadores em Hardware</vt:lpstr>
      <vt:lpstr>RVfpga Lab 20: Métricas</vt:lpstr>
      <vt:lpstr>RVfpga Lab 20: CoreMark Sob Várias Condições</vt:lpstr>
      <vt:lpstr>RVfpga Lab 20: Tarefas e Exercícios - Exemplos</vt:lpstr>
      <vt:lpstr>Agradecimentos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Harris</dc:creator>
  <cp:lastModifiedBy>Rui Duarte</cp:lastModifiedBy>
  <cp:revision>849</cp:revision>
  <dcterms:created xsi:type="dcterms:W3CDTF">2020-11-26T12:05:56Z</dcterms:created>
  <dcterms:modified xsi:type="dcterms:W3CDTF">2023-10-01T07:26:15Z</dcterms:modified>
</cp:coreProperties>
</file>