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4"/>
  </p:notesMasterIdLst>
  <p:handoutMasterIdLst>
    <p:handoutMasterId r:id="rId245"/>
  </p:handoutMasterIdLst>
  <p:sldIdLst>
    <p:sldId id="256" r:id="rId2"/>
    <p:sldId id="257" r:id="rId3"/>
    <p:sldId id="258" r:id="rId4"/>
    <p:sldId id="280" r:id="rId5"/>
    <p:sldId id="522" r:id="rId6"/>
    <p:sldId id="281" r:id="rId7"/>
    <p:sldId id="262" r:id="rId8"/>
    <p:sldId id="264" r:id="rId9"/>
    <p:sldId id="523" r:id="rId10"/>
    <p:sldId id="279" r:id="rId11"/>
    <p:sldId id="265" r:id="rId12"/>
    <p:sldId id="292" r:id="rId13"/>
    <p:sldId id="286" r:id="rId14"/>
    <p:sldId id="273" r:id="rId15"/>
    <p:sldId id="284" r:id="rId16"/>
    <p:sldId id="390" r:id="rId17"/>
    <p:sldId id="391" r:id="rId18"/>
    <p:sldId id="261" r:id="rId19"/>
    <p:sldId id="266" r:id="rId20"/>
    <p:sldId id="267" r:id="rId21"/>
    <p:sldId id="392" r:id="rId22"/>
    <p:sldId id="269" r:id="rId23"/>
    <p:sldId id="283" r:id="rId24"/>
    <p:sldId id="271" r:id="rId25"/>
    <p:sldId id="524" r:id="rId26"/>
    <p:sldId id="272" r:id="rId27"/>
    <p:sldId id="274" r:id="rId28"/>
    <p:sldId id="276" r:id="rId29"/>
    <p:sldId id="275" r:id="rId30"/>
    <p:sldId id="278" r:id="rId31"/>
    <p:sldId id="289" r:id="rId32"/>
    <p:sldId id="290" r:id="rId33"/>
    <p:sldId id="291" r:id="rId34"/>
    <p:sldId id="293" r:id="rId35"/>
    <p:sldId id="287" r:id="rId36"/>
    <p:sldId id="322" r:id="rId37"/>
    <p:sldId id="288" r:id="rId38"/>
    <p:sldId id="323" r:id="rId39"/>
    <p:sldId id="295" r:id="rId40"/>
    <p:sldId id="294" r:id="rId41"/>
    <p:sldId id="298" r:id="rId42"/>
    <p:sldId id="296" r:id="rId43"/>
    <p:sldId id="297" r:id="rId44"/>
    <p:sldId id="324" r:id="rId45"/>
    <p:sldId id="299" r:id="rId46"/>
    <p:sldId id="301" r:id="rId47"/>
    <p:sldId id="300" r:id="rId48"/>
    <p:sldId id="302" r:id="rId49"/>
    <p:sldId id="304" r:id="rId50"/>
    <p:sldId id="325" r:id="rId51"/>
    <p:sldId id="306" r:id="rId52"/>
    <p:sldId id="308" r:id="rId53"/>
    <p:sldId id="307" r:id="rId54"/>
    <p:sldId id="305" r:id="rId55"/>
    <p:sldId id="309" r:id="rId56"/>
    <p:sldId id="310" r:id="rId57"/>
    <p:sldId id="311" r:id="rId58"/>
    <p:sldId id="313" r:id="rId59"/>
    <p:sldId id="314" r:id="rId60"/>
    <p:sldId id="312" r:id="rId61"/>
    <p:sldId id="326" r:id="rId62"/>
    <p:sldId id="315" r:id="rId63"/>
    <p:sldId id="316" r:id="rId64"/>
    <p:sldId id="317" r:id="rId65"/>
    <p:sldId id="318" r:id="rId66"/>
    <p:sldId id="320" r:id="rId67"/>
    <p:sldId id="319" r:id="rId68"/>
    <p:sldId id="327" r:id="rId69"/>
    <p:sldId id="338" r:id="rId70"/>
    <p:sldId id="321" r:id="rId71"/>
    <p:sldId id="341" r:id="rId72"/>
    <p:sldId id="340" r:id="rId73"/>
    <p:sldId id="342" r:id="rId74"/>
    <p:sldId id="344" r:id="rId75"/>
    <p:sldId id="343" r:id="rId76"/>
    <p:sldId id="372" r:id="rId77"/>
    <p:sldId id="373" r:id="rId78"/>
    <p:sldId id="374" r:id="rId79"/>
    <p:sldId id="375" r:id="rId80"/>
    <p:sldId id="328" r:id="rId81"/>
    <p:sldId id="329" r:id="rId82"/>
    <p:sldId id="345" r:id="rId83"/>
    <p:sldId id="346" r:id="rId84"/>
    <p:sldId id="347" r:id="rId85"/>
    <p:sldId id="377" r:id="rId86"/>
    <p:sldId id="378" r:id="rId87"/>
    <p:sldId id="379" r:id="rId88"/>
    <p:sldId id="380" r:id="rId89"/>
    <p:sldId id="332" r:id="rId90"/>
    <p:sldId id="333" r:id="rId91"/>
    <p:sldId id="356" r:id="rId92"/>
    <p:sldId id="349" r:id="rId93"/>
    <p:sldId id="352" r:id="rId94"/>
    <p:sldId id="353" r:id="rId95"/>
    <p:sldId id="354" r:id="rId96"/>
    <p:sldId id="355" r:id="rId97"/>
    <p:sldId id="381" r:id="rId98"/>
    <p:sldId id="383" r:id="rId99"/>
    <p:sldId id="330" r:id="rId100"/>
    <p:sldId id="331" r:id="rId101"/>
    <p:sldId id="357" r:id="rId102"/>
    <p:sldId id="358" r:id="rId103"/>
    <p:sldId id="359" r:id="rId104"/>
    <p:sldId id="384" r:id="rId105"/>
    <p:sldId id="360" r:id="rId106"/>
    <p:sldId id="361" r:id="rId107"/>
    <p:sldId id="362" r:id="rId108"/>
    <p:sldId id="365" r:id="rId109"/>
    <p:sldId id="364" r:id="rId110"/>
    <p:sldId id="334" r:id="rId111"/>
    <p:sldId id="335" r:id="rId112"/>
    <p:sldId id="369" r:id="rId113"/>
    <p:sldId id="370" r:id="rId114"/>
    <p:sldId id="367" r:id="rId115"/>
    <p:sldId id="389" r:id="rId116"/>
    <p:sldId id="385" r:id="rId117"/>
    <p:sldId id="386" r:id="rId118"/>
    <p:sldId id="387" r:id="rId119"/>
    <p:sldId id="525" r:id="rId120"/>
    <p:sldId id="395" r:id="rId121"/>
    <p:sldId id="393" r:id="rId122"/>
    <p:sldId id="394" r:id="rId123"/>
    <p:sldId id="397" r:id="rId124"/>
    <p:sldId id="396" r:id="rId125"/>
    <p:sldId id="400" r:id="rId126"/>
    <p:sldId id="401" r:id="rId127"/>
    <p:sldId id="399" r:id="rId128"/>
    <p:sldId id="398" r:id="rId129"/>
    <p:sldId id="402" r:id="rId130"/>
    <p:sldId id="403" r:id="rId131"/>
    <p:sldId id="404" r:id="rId132"/>
    <p:sldId id="405" r:id="rId133"/>
    <p:sldId id="406" r:id="rId134"/>
    <p:sldId id="407" r:id="rId135"/>
    <p:sldId id="408" r:id="rId136"/>
    <p:sldId id="409" r:id="rId137"/>
    <p:sldId id="410" r:id="rId138"/>
    <p:sldId id="411" r:id="rId139"/>
    <p:sldId id="412" r:id="rId140"/>
    <p:sldId id="413" r:id="rId141"/>
    <p:sldId id="414" r:id="rId142"/>
    <p:sldId id="415" r:id="rId143"/>
    <p:sldId id="417" r:id="rId144"/>
    <p:sldId id="416" r:id="rId145"/>
    <p:sldId id="418" r:id="rId146"/>
    <p:sldId id="419" r:id="rId147"/>
    <p:sldId id="420" r:id="rId148"/>
    <p:sldId id="421" r:id="rId149"/>
    <p:sldId id="423" r:id="rId150"/>
    <p:sldId id="424" r:id="rId151"/>
    <p:sldId id="425" r:id="rId152"/>
    <p:sldId id="426" r:id="rId153"/>
    <p:sldId id="427" r:id="rId154"/>
    <p:sldId id="428" r:id="rId155"/>
    <p:sldId id="429" r:id="rId156"/>
    <p:sldId id="430" r:id="rId157"/>
    <p:sldId id="431" r:id="rId158"/>
    <p:sldId id="432" r:id="rId159"/>
    <p:sldId id="435" r:id="rId160"/>
    <p:sldId id="434" r:id="rId161"/>
    <p:sldId id="433" r:id="rId162"/>
    <p:sldId id="436" r:id="rId163"/>
    <p:sldId id="437" r:id="rId164"/>
    <p:sldId id="438" r:id="rId165"/>
    <p:sldId id="439" r:id="rId166"/>
    <p:sldId id="440" r:id="rId167"/>
    <p:sldId id="441" r:id="rId168"/>
    <p:sldId id="443" r:id="rId169"/>
    <p:sldId id="442" r:id="rId170"/>
    <p:sldId id="448" r:id="rId171"/>
    <p:sldId id="445" r:id="rId172"/>
    <p:sldId id="446" r:id="rId173"/>
    <p:sldId id="447" r:id="rId174"/>
    <p:sldId id="449" r:id="rId175"/>
    <p:sldId id="450" r:id="rId176"/>
    <p:sldId id="452" r:id="rId177"/>
    <p:sldId id="451" r:id="rId178"/>
    <p:sldId id="454" r:id="rId179"/>
    <p:sldId id="453" r:id="rId180"/>
    <p:sldId id="455" r:id="rId181"/>
    <p:sldId id="456" r:id="rId182"/>
    <p:sldId id="457" r:id="rId183"/>
    <p:sldId id="459" r:id="rId184"/>
    <p:sldId id="460" r:id="rId185"/>
    <p:sldId id="461" r:id="rId186"/>
    <p:sldId id="462" r:id="rId187"/>
    <p:sldId id="464" r:id="rId188"/>
    <p:sldId id="465" r:id="rId189"/>
    <p:sldId id="466" r:id="rId190"/>
    <p:sldId id="467" r:id="rId191"/>
    <p:sldId id="468" r:id="rId192"/>
    <p:sldId id="469" r:id="rId193"/>
    <p:sldId id="470" r:id="rId194"/>
    <p:sldId id="471" r:id="rId195"/>
    <p:sldId id="472" r:id="rId196"/>
    <p:sldId id="473" r:id="rId197"/>
    <p:sldId id="474" r:id="rId198"/>
    <p:sldId id="475" r:id="rId199"/>
    <p:sldId id="477" r:id="rId200"/>
    <p:sldId id="478" r:id="rId201"/>
    <p:sldId id="479" r:id="rId202"/>
    <p:sldId id="481" r:id="rId203"/>
    <p:sldId id="480" r:id="rId204"/>
    <p:sldId id="486" r:id="rId205"/>
    <p:sldId id="487" r:id="rId206"/>
    <p:sldId id="488" r:id="rId207"/>
    <p:sldId id="489" r:id="rId208"/>
    <p:sldId id="482" r:id="rId209"/>
    <p:sldId id="483" r:id="rId210"/>
    <p:sldId id="484" r:id="rId211"/>
    <p:sldId id="485" r:id="rId212"/>
    <p:sldId id="490" r:id="rId213"/>
    <p:sldId id="491" r:id="rId214"/>
    <p:sldId id="492" r:id="rId215"/>
    <p:sldId id="529" r:id="rId216"/>
    <p:sldId id="530" r:id="rId217"/>
    <p:sldId id="495" r:id="rId218"/>
    <p:sldId id="496" r:id="rId219"/>
    <p:sldId id="497" r:id="rId220"/>
    <p:sldId id="499" r:id="rId221"/>
    <p:sldId id="500" r:id="rId222"/>
    <p:sldId id="501" r:id="rId223"/>
    <p:sldId id="526" r:id="rId224"/>
    <p:sldId id="502" r:id="rId225"/>
    <p:sldId id="503" r:id="rId226"/>
    <p:sldId id="504" r:id="rId227"/>
    <p:sldId id="505" r:id="rId228"/>
    <p:sldId id="506" r:id="rId229"/>
    <p:sldId id="508" r:id="rId230"/>
    <p:sldId id="509" r:id="rId231"/>
    <p:sldId id="510" r:id="rId232"/>
    <p:sldId id="493" r:id="rId233"/>
    <p:sldId id="494" r:id="rId234"/>
    <p:sldId id="512" r:id="rId235"/>
    <p:sldId id="511" r:id="rId236"/>
    <p:sldId id="513" r:id="rId237"/>
    <p:sldId id="514" r:id="rId238"/>
    <p:sldId id="515" r:id="rId239"/>
    <p:sldId id="516" r:id="rId240"/>
    <p:sldId id="517" r:id="rId241"/>
    <p:sldId id="519" r:id="rId242"/>
    <p:sldId id="528" r:id="rId243"/>
  </p:sldIdLst>
  <p:sldSz cx="12192000" cy="6858000"/>
  <p:notesSz cx="6858000" cy="9144000"/>
  <p:custDataLst>
    <p:tags r:id="rId2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 ANGEL CHAVER MARTINEZ" initials="DACM" lastIdx="22" clrIdx="0">
    <p:extLst>
      <p:ext uri="{19B8F6BF-5375-455C-9EA6-DF929625EA0E}">
        <p15:presenceInfo xmlns:p15="http://schemas.microsoft.com/office/powerpoint/2012/main" userId="DANIEL ANGEL CHAVER MARTINEZ" providerId="None"/>
      </p:ext>
    </p:extLst>
  </p:cmAuthor>
  <p:cmAuthor id="2" name="Wenchao Hu" initials="H" lastIdx="17" clrIdx="1">
    <p:extLst>
      <p:ext uri="{19B8F6BF-5375-455C-9EA6-DF929625EA0E}">
        <p15:presenceInfo xmlns:p15="http://schemas.microsoft.com/office/powerpoint/2012/main" userId="8ee0d746decbd336" providerId="Windows Live"/>
      </p:ext>
    </p:extLst>
  </p:cmAuthor>
  <p:cmAuthor id="3" name="孙明" initials="孙明" lastIdx="11" clrIdx="2">
    <p:extLst>
      <p:ext uri="{19B8F6BF-5375-455C-9EA6-DF929625EA0E}">
        <p15:presenceInfo xmlns:p15="http://schemas.microsoft.com/office/powerpoint/2012/main" userId="75ad8f59dccc67c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52" autoAdjust="0"/>
    <p:restoredTop sz="95193" autoAdjust="0"/>
  </p:normalViewPr>
  <p:slideViewPr>
    <p:cSldViewPr snapToGrid="0">
      <p:cViewPr varScale="1">
        <p:scale>
          <a:sx n="91" d="100"/>
          <a:sy n="91" d="100"/>
        </p:scale>
        <p:origin x="84" y="396"/>
      </p:cViewPr>
      <p:guideLst/>
    </p:cSldViewPr>
  </p:slideViewPr>
  <p:outlineViewPr>
    <p:cViewPr>
      <p:scale>
        <a:sx n="33" d="100"/>
        <a:sy n="33" d="100"/>
      </p:scale>
      <p:origin x="0" y="-166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3936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commentAuthors" Target="commentAuthor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notesMaster" Target="notesMasters/notesMaster1.xml"/><Relationship Id="rId249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theme" Target="theme/theme1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handoutMaster" Target="handoutMasters/handoutMaster1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tableStyles" Target="tableStyle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tags" Target="tags/tag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image" Target="../media/image7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29A16-3F65-4FED-B8F0-5E77923492F4}" type="datetimeFigureOut">
              <a:rPr lang="en-US" altLang="zh-CN" smtClean="0"/>
              <a:t>4/18/2022</a:t>
            </a:fld>
            <a:endParaRPr lang="zh-CN" alt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55C3E-705D-468D-BE65-605678AAE28F}" type="slidenum">
              <a:rPr lang="en-US" altLang="zh-CN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4722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E6577-3358-4447-B097-793FB8933ADE}" type="datetimeFigureOut">
              <a:rPr lang="en-US" altLang="zh-CN" smtClean="0"/>
              <a:t>4/18/2022</a:t>
            </a:fld>
            <a:endParaRPr lang="zh-CN" alt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Editar el estilo de texto del patrón</a:t>
            </a:r>
          </a:p>
          <a:p>
            <a:pPr lvl="1"/>
            <a:r>
              <a:rPr lang="en-US" altLang="zh-CN"/>
              <a:t>Segundo nivel</a:t>
            </a:r>
            <a:endParaRPr lang="zh-CN" altLang="en-US"/>
          </a:p>
          <a:p>
            <a:pPr lvl="2"/>
            <a:r>
              <a:rPr lang="en-US" altLang="zh-CN"/>
              <a:t>Tercer nivel</a:t>
            </a:r>
            <a:endParaRPr lang="zh-CN" altLang="en-US"/>
          </a:p>
          <a:p>
            <a:pPr lvl="3"/>
            <a:r>
              <a:rPr lang="en-US" altLang="zh-CN"/>
              <a:t>Cuarto nivel</a:t>
            </a:r>
            <a:endParaRPr lang="zh-CN" altLang="en-US"/>
          </a:p>
          <a:p>
            <a:pPr lvl="4"/>
            <a:r>
              <a:rPr lang="en-US" altLang="zh-CN"/>
              <a:t>Quinto nivel</a:t>
            </a:r>
            <a:endParaRPr lang="zh-CN" alt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F4480-2D2F-409F-8246-3E554EA5C51D}" type="slidenum">
              <a:rPr lang="en-US" altLang="zh-CN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0781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ECBB1-DF2A-4487-AF76-F73B179202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74246D-BDD9-47CC-BC2A-B136E2E3E2E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4700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BF046-9752-42BF-A8C1-17A412129D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245" y="95535"/>
            <a:ext cx="11169555" cy="680114"/>
          </a:xfrm>
        </p:spPr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F8C04-74FA-49F3-8F47-A67C1A55360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064525"/>
            <a:ext cx="10515600" cy="51124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  <a:endParaRPr lang="zh-CN" altLang="en-US"/>
          </a:p>
          <a:p>
            <a:pPr lvl="2"/>
            <a:r>
              <a:rPr lang="en-US" altLang="zh-CN"/>
              <a:t>Third level</a:t>
            </a:r>
            <a:endParaRPr lang="zh-CN" altLang="en-US"/>
          </a:p>
          <a:p>
            <a:pPr lvl="3"/>
            <a:r>
              <a:rPr lang="en-US" altLang="zh-CN"/>
              <a:t>Fourth level</a:t>
            </a:r>
            <a:endParaRPr lang="zh-CN" altLang="en-US"/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5ECECC6E-61E7-4841-9AFA-2568AC2C069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F5C9B624-AD28-43EB-9A45-D21AEE942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66190" y="6365557"/>
            <a:ext cx="2749610" cy="49244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420A77-B3B5-42AD-BA56-1C6491EBFDE9}"/>
              </a:ext>
            </a:extLst>
          </p:cNvPr>
          <p:cNvSpPr/>
          <p:nvPr userDrawn="1"/>
        </p:nvSpPr>
        <p:spPr>
          <a:xfrm>
            <a:off x="2032000" y="775648"/>
            <a:ext cx="10160000" cy="762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9A57B5-B628-4E70-8EFF-1EE4DEFA5F7E}"/>
              </a:ext>
            </a:extLst>
          </p:cNvPr>
          <p:cNvSpPr/>
          <p:nvPr userDrawn="1"/>
        </p:nvSpPr>
        <p:spPr>
          <a:xfrm>
            <a:off x="0" y="775648"/>
            <a:ext cx="2032000" cy="762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8574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867508" y="492373"/>
            <a:ext cx="10394461" cy="546295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AB06C0-A11F-4A5A-A134-ADF1BE8A0D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92372"/>
            <a:ext cx="9144000" cy="4204673"/>
          </a:xfrm>
        </p:spPr>
        <p:txBody>
          <a:bodyPr anchor="b"/>
          <a:lstStyle>
            <a:lvl1pPr algn="ctr">
              <a:defRPr sz="7500" b="1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76244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3EA6F0-D667-4E09-B65D-C619883D9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3DD4D-9FF9-4838-90AD-0733A628B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  <a:endParaRPr lang="zh-CN" altLang="en-US"/>
          </a:p>
          <a:p>
            <a:pPr lvl="2"/>
            <a:r>
              <a:rPr lang="en-US" altLang="zh-CN"/>
              <a:t>Third level</a:t>
            </a:r>
            <a:endParaRPr lang="zh-CN" altLang="en-US"/>
          </a:p>
          <a:p>
            <a:pPr lvl="3"/>
            <a:r>
              <a:rPr lang="en-US" altLang="zh-CN"/>
              <a:t>Fourth level</a:t>
            </a:r>
            <a:endParaRPr lang="zh-CN" altLang="en-US"/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AC14D8DC-A2DB-4A60-918E-02785DCCC4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B2AB1E-249E-4D78-A831-6D0EA2A4FA5E}"/>
              </a:ext>
            </a:extLst>
          </p:cNvPr>
          <p:cNvSpPr txBox="1"/>
          <p:nvPr userDrawn="1"/>
        </p:nvSpPr>
        <p:spPr>
          <a:xfrm>
            <a:off x="5562600" y="6331803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0" baseline="0"/>
              <a:t>RVfpga</a:t>
            </a:r>
            <a:r>
              <a:rPr lang="zh-CN" altLang="en-US" sz="1600" b="0" baseline="0"/>
              <a:t> </a:t>
            </a:r>
            <a:r>
              <a:rPr lang="en-US" altLang="zh-CN" sz="1600" b="0" baseline="0"/>
              <a:t>v2.0 © 2021     </a:t>
            </a:r>
            <a:r>
              <a:rPr lang="en-US" altLang="zh-CN" sz="1600" baseline="0">
                <a:solidFill>
                  <a:schemeClr val="tx1"/>
                </a:solidFill>
              </a:rPr>
              <a:t>&lt;</a:t>
            </a:r>
            <a:fld id="{D1B2EFE9-D440-4A3B-858C-5FEDF5DD0E10}" type="slidenum">
              <a:rPr lang="en-US" altLang="zh-CN" sz="1600" smtClean="0">
                <a:solidFill>
                  <a:schemeClr val="tx1"/>
                </a:solidFill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600">
                <a:solidFill>
                  <a:schemeClr val="tx1"/>
                </a:solidFill>
              </a:rPr>
              <a:t>&gt;</a:t>
            </a:r>
            <a:endParaRPr lang="zh-CN" altLang="en-US" sz="16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>
                <a:solidFill>
                  <a:schemeClr val="tx1"/>
                </a:solidFill>
              </a:rPr>
              <a:t>Imagination Technologies 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1D2F3502-1BA8-450D-9062-ADBCF82F17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66190" y="6365557"/>
            <a:ext cx="2749610" cy="49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3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5.xml"/><Relationship Id="rId4" Type="http://schemas.openxmlformats.org/officeDocument/2006/relationships/image" Target="../media/image45.emf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9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3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7.emf"/><Relationship Id="rId5" Type="http://schemas.openxmlformats.org/officeDocument/2006/relationships/package" Target="../embeddings/Microsoft_Visio___3.vsdx"/><Relationship Id="rId4" Type="http://schemas.openxmlformats.org/officeDocument/2006/relationships/image" Target="../media/image46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ores.org/projects/simple_spi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5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log.com/media/en/technical-documentation/data-sheets/ADXL362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Relationship Id="rId4" Type="http://schemas.openxmlformats.org/officeDocument/2006/relationships/image" Target="../media/image48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8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9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2.emf"/><Relationship Id="rId4" Type="http://schemas.openxmlformats.org/officeDocument/2006/relationships/oleObject" Target="../embeddings/oleObject2.bin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5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4.emf"/><Relationship Id="rId4" Type="http://schemas.openxmlformats.org/officeDocument/2006/relationships/oleObject" Target="../embeddings/oleObject3.bin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9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5.emf"/><Relationship Id="rId4" Type="http://schemas.openxmlformats.org/officeDocument/2006/relationships/oleObject" Target="../embeddings/oleObject4.bin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3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4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Visio___.vsdx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4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0.emf"/><Relationship Id="rId4" Type="http://schemas.openxmlformats.org/officeDocument/2006/relationships/oleObject" Target="../embeddings/oleObject5.bin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1.emf"/><Relationship Id="rId4" Type="http://schemas.openxmlformats.org/officeDocument/2006/relationships/oleObject" Target="../embeddings/oleObject6.bin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8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3.emf"/><Relationship Id="rId4" Type="http://schemas.openxmlformats.org/officeDocument/2006/relationships/oleObject" Target="../embeddings/oleObject7.bin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3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4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5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4.emf"/><Relationship Id="rId4" Type="http://schemas.openxmlformats.org/officeDocument/2006/relationships/oleObject" Target="../embeddings/oleObject8.bin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6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8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6.emf"/><Relationship Id="rId4" Type="http://schemas.openxmlformats.org/officeDocument/2006/relationships/oleObject" Target="../embeddings/oleObject9.bin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9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.bin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7.emf"/><Relationship Id="rId4" Type="http://schemas.openxmlformats.org/officeDocument/2006/relationships/oleObject" Target="../embeddings/oleObject10.bin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3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4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5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6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7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8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9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0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0.emf"/><Relationship Id="rId4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ipsalliance/Cores-SweRV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hyperlink" Target="https://github.com/chipsalliance/Cores-SweRVolf" TargetMode="Externa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1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3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4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72.emf"/><Relationship Id="rId4" Type="http://schemas.openxmlformats.org/officeDocument/2006/relationships/oleObject" Target="../embeddings/oleObject12.bin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5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6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8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73.emf"/><Relationship Id="rId4" Type="http://schemas.openxmlformats.org/officeDocument/2006/relationships/oleObject" Target="../embeddings/oleObject13.bin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9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0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74.emf"/><Relationship Id="rId4" Type="http://schemas.openxmlformats.org/officeDocument/2006/relationships/oleObject" Target="../embeddings/oleObject1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1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75.emf"/><Relationship Id="rId4" Type="http://schemas.openxmlformats.org/officeDocument/2006/relationships/oleObject" Target="../embeddings/oleObject15.bin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3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4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77.emf"/><Relationship Id="rId4" Type="http://schemas.openxmlformats.org/officeDocument/2006/relationships/oleObject" Target="../embeddings/oleObject16.bin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5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6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78.emf"/><Relationship Id="rId4" Type="http://schemas.openxmlformats.org/officeDocument/2006/relationships/oleObject" Target="../embeddings/oleObject17.bin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7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0.emf"/><Relationship Id="rId2" Type="http://schemas.openxmlformats.org/officeDocument/2006/relationships/tags" Target="../tags/tag188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79.emf"/><Relationship Id="rId4" Type="http://schemas.openxmlformats.org/officeDocument/2006/relationships/oleObject" Target="../embeddings/oleObject18.bin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9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1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82.emf"/><Relationship Id="rId4" Type="http://schemas.openxmlformats.org/officeDocument/2006/relationships/oleObject" Target="../embeddings/oleObject20.bin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4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5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6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8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9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85.emf"/><Relationship Id="rId4" Type="http://schemas.openxmlformats.org/officeDocument/2006/relationships/oleObject" Target="../embeddings/oleObject21.bin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1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3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4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5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6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7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8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9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1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2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3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4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5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6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8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9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0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2.emf"/><Relationship Id="rId4" Type="http://schemas.openxmlformats.org/officeDocument/2006/relationships/oleObject" Target="../embeddings/oleObject22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1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2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3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4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5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6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8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9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5.emf"/><Relationship Id="rId4" Type="http://schemas.openxmlformats.org/officeDocument/2006/relationships/oleObject" Target="../embeddings/oleObject23.bin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1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2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3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4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5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99.emf"/><Relationship Id="rId4" Type="http://schemas.openxmlformats.org/officeDocument/2006/relationships/oleObject" Target="../embeddings/oleObject24.bin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6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00.emf"/><Relationship Id="rId4" Type="http://schemas.openxmlformats.org/officeDocument/2006/relationships/oleObject" Target="../embeddings/oleObject25.bin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7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01.emf"/><Relationship Id="rId4" Type="http://schemas.openxmlformats.org/officeDocument/2006/relationships/oleObject" Target="../embeddings/oleObject26.bin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8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9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hipsalliance/Cores-SweRV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1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2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visualstudio.com/Download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iversity.imgtec.com/rvfpga/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thworks.com/help/matlab/ref/rgb2gray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ores.org/projects/gpio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8.emf"/><Relationship Id="rId4" Type="http://schemas.openxmlformats.org/officeDocument/2006/relationships/package" Target="../embeddings/Microsoft_Visio___1.vsdx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3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ores.org/projects/ptc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Relationship Id="rId4" Type="http://schemas.openxmlformats.org/officeDocument/2006/relationships/image" Target="../media/image26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0.emf"/><Relationship Id="rId4" Type="http://schemas.openxmlformats.org/officeDocument/2006/relationships/package" Target="../embeddings/Microsoft_Visio___2.vsdx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4882FB-AB5B-40D1-82D0-89B3918449B8}"/>
              </a:ext>
            </a:extLst>
          </p:cNvPr>
          <p:cNvSpPr txBox="1"/>
          <p:nvPr/>
        </p:nvSpPr>
        <p:spPr>
          <a:xfrm>
            <a:off x="266700" y="2133600"/>
            <a:ext cx="116586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b="1" dirty="0">
                <a:ea typeface="宋体" panose="02010600030101010101" pitchFamily="2" charset="-122"/>
              </a:rPr>
              <a:t>RVfpga</a:t>
            </a:r>
          </a:p>
          <a:p>
            <a:r>
              <a:rPr lang="zh-CN" altLang="en-US" sz="3400" b="1" i="1" dirty="0">
                <a:ea typeface="宋体" panose="02010600030101010101" pitchFamily="2" charset="-122"/>
              </a:rPr>
              <a:t>了解计算机架构的完整课程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9011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如何获取</a:t>
            </a:r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743941" y="926003"/>
            <a:ext cx="7307385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b="1" i="0" u="none" strike="noStrike" dirty="0">
                <a:latin typeface="Arial-BoldMT"/>
                <a:ea typeface="宋体" panose="02010600030101010101" pitchFamily="2" charset="-122"/>
              </a:rPr>
              <a:t>通过以下网址</a:t>
            </a:r>
            <a:r>
              <a:rPr lang="zh-CN" altLang="en-US" b="1" i="0" u="none" strike="noStrike" baseline="0" dirty="0">
                <a:latin typeface="Arial-BoldMT"/>
                <a:ea typeface="宋体" panose="02010600030101010101" pitchFamily="2" charset="-122"/>
              </a:rPr>
              <a:t>注册</a:t>
            </a:r>
            <a:r>
              <a:rPr lang="en-US" altLang="zh-CN" b="1" i="0" u="none" strike="noStrike" dirty="0">
                <a:latin typeface="Arial-BoldMT"/>
                <a:ea typeface="宋体" panose="02010600030101010101" pitchFamily="2" charset="-122"/>
              </a:rPr>
              <a:t>Imagination</a:t>
            </a:r>
            <a:r>
              <a:rPr lang="zh-CN" altLang="en-US" b="1" i="0" u="none" strike="noStrike" dirty="0">
                <a:latin typeface="Arial-BoldMT"/>
                <a:ea typeface="宋体" panose="02010600030101010101" pitchFamily="2" charset="-122"/>
              </a:rPr>
              <a:t>大学计划（</a:t>
            </a:r>
            <a:r>
              <a:rPr lang="en-US" altLang="zh-CN" b="1" i="0" u="none" strike="noStrike" dirty="0">
                <a:latin typeface="Arial-BoldMT"/>
                <a:ea typeface="宋体" panose="02010600030101010101" pitchFamily="2" charset="-122"/>
              </a:rPr>
              <a:t>IUP</a:t>
            </a:r>
            <a:r>
              <a:rPr lang="zh-CN" altLang="en-US" b="1" i="0" u="none" strike="noStrike" dirty="0">
                <a:latin typeface="Arial-BoldMT"/>
                <a:ea typeface="宋体" panose="02010600030101010101" pitchFamily="2" charset="-122"/>
              </a:rPr>
              <a:t>）</a:t>
            </a:r>
            <a:r>
              <a:rPr lang="en-US" altLang="zh-CN" i="0" u="none" strike="noStrike" dirty="0">
                <a:latin typeface="Arial-BoldMT"/>
                <a:ea typeface="宋体" panose="02010600030101010101" pitchFamily="2" charset="-122"/>
              </a:rPr>
              <a:t>– </a:t>
            </a:r>
            <a:r>
              <a:rPr lang="zh-CN" altLang="en-US" i="0" u="none" strike="noStrike" dirty="0">
                <a:latin typeface="Arial-BoldMT"/>
                <a:ea typeface="宋体" panose="02010600030101010101" pitchFamily="2" charset="-122"/>
              </a:rPr>
              <a:t>面向全球教师、研究人员和学生：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altLang="zh-CN" sz="2200" b="1" i="1" u="none" strike="noStrike" baseline="0" dirty="0">
                <a:solidFill>
                  <a:srgbClr val="0070C0"/>
                </a:solidFill>
                <a:latin typeface="Arial-BoldMT"/>
                <a:ea typeface="宋体" panose="02010600030101010101" pitchFamily="2" charset="-122"/>
              </a:rPr>
              <a:t>https://university.imgtec.com</a:t>
            </a:r>
          </a:p>
          <a:p>
            <a:pPr lvl="1"/>
            <a:r>
              <a:rPr lang="zh-CN" altLang="en-US" sz="2200" dirty="0">
                <a:ea typeface="宋体" panose="02010600030101010101" pitchFamily="2" charset="-122"/>
              </a:rPr>
              <a:t>接收发布</a:t>
            </a:r>
            <a:r>
              <a:rPr lang="zh-CN" altLang="en-US" sz="2200" b="1" dirty="0">
                <a:ea typeface="宋体" panose="02010600030101010101" pitchFamily="2" charset="-122"/>
              </a:rPr>
              <a:t>更新</a:t>
            </a:r>
            <a:r>
              <a:rPr lang="zh-CN" altLang="en-US" sz="2200" dirty="0">
                <a:ea typeface="宋体" panose="02010600030101010101" pitchFamily="2" charset="-122"/>
              </a:rPr>
              <a:t>和</a:t>
            </a:r>
            <a:r>
              <a:rPr lang="zh-CN" altLang="en-US" sz="2200" b="1" dirty="0">
                <a:ea typeface="宋体" panose="02010600030101010101" pitchFamily="2" charset="-122"/>
              </a:rPr>
              <a:t>通知</a:t>
            </a:r>
          </a:p>
          <a:p>
            <a:pPr lvl="1"/>
            <a:r>
              <a:rPr lang="zh-CN" altLang="en-US" sz="2200" b="1" dirty="0">
                <a:ea typeface="宋体" panose="02010600030101010101" pitchFamily="2" charset="-122"/>
              </a:rPr>
              <a:t>申请并下载</a:t>
            </a:r>
            <a:r>
              <a:rPr lang="zh-CN" altLang="en-US" sz="2200" dirty="0">
                <a:ea typeface="宋体" panose="02010600030101010101" pitchFamily="2" charset="-122"/>
              </a:rPr>
              <a:t>资料</a:t>
            </a:r>
          </a:p>
          <a:p>
            <a:pPr lvl="1"/>
            <a:r>
              <a:rPr lang="zh-CN" altLang="en-US" sz="2200" b="1" dirty="0">
                <a:ea typeface="宋体" panose="02010600030101010101" pitchFamily="2" charset="-122"/>
              </a:rPr>
              <a:t>支持论坛：</a:t>
            </a:r>
            <a:r>
              <a:rPr lang="en-US" altLang="zh-CN" sz="2200" dirty="0">
                <a:ea typeface="宋体" panose="02010600030101010101" pitchFamily="2" charset="-122"/>
              </a:rPr>
              <a:t>PowerVR</a:t>
            </a:r>
            <a:r>
              <a:rPr lang="zh-CN" altLang="en-US" sz="2200" dirty="0">
                <a:ea typeface="宋体" panose="02010600030101010101" pitchFamily="2" charset="-122"/>
              </a:rPr>
              <a:t>、</a:t>
            </a:r>
            <a:r>
              <a:rPr lang="en-US" altLang="zh-CN" sz="2200" dirty="0">
                <a:ea typeface="宋体" panose="02010600030101010101" pitchFamily="2" charset="-122"/>
              </a:rPr>
              <a:t>RVfpga</a:t>
            </a:r>
            <a:r>
              <a:rPr lang="zh-CN" altLang="en-US" sz="2200" dirty="0">
                <a:ea typeface="宋体" panose="02010600030101010101" pitchFamily="2" charset="-122"/>
              </a:rPr>
              <a:t>和</a:t>
            </a:r>
            <a:r>
              <a:rPr lang="en-US" altLang="zh-CN" sz="2200" dirty="0">
                <a:ea typeface="宋体" panose="02010600030101010101" pitchFamily="2" charset="-122"/>
              </a:rPr>
              <a:t>AI</a:t>
            </a:r>
            <a:r>
              <a:rPr lang="zh-CN" altLang="en-US" sz="2200" dirty="0">
                <a:ea typeface="宋体" panose="02010600030101010101" pitchFamily="2" charset="-122"/>
              </a:rPr>
              <a:t>论坛；</a:t>
            </a:r>
            <a:r>
              <a:rPr lang="en-US" altLang="zh-CN" sz="2200" dirty="0">
                <a:ea typeface="宋体" panose="02010600030101010101" pitchFamily="2" charset="-122"/>
              </a:rPr>
              <a:t>IUP</a:t>
            </a:r>
            <a:r>
              <a:rPr lang="zh-CN" altLang="en-US" sz="2200" dirty="0">
                <a:ea typeface="宋体" panose="02010600030101010101" pitchFamily="2" charset="-122"/>
              </a:rPr>
              <a:t>论坛（面向课程</a:t>
            </a:r>
            <a:r>
              <a:rPr lang="en-US" altLang="zh-CN" sz="2200" dirty="0">
                <a:ea typeface="宋体" panose="02010600030101010101" pitchFamily="2" charset="-122"/>
              </a:rPr>
              <a:t>/</a:t>
            </a:r>
            <a:r>
              <a:rPr lang="zh-CN" altLang="en-US" sz="2200" dirty="0">
                <a:ea typeface="宋体" panose="02010600030101010101" pitchFamily="2" charset="-122"/>
              </a:rPr>
              <a:t>教学讨论）</a:t>
            </a:r>
          </a:p>
          <a:p>
            <a:r>
              <a:rPr lang="zh-CN" altLang="en-US" sz="2200" b="1" dirty="0">
                <a:ea typeface="宋体" panose="02010600030101010101" pitchFamily="2" charset="-122"/>
              </a:rPr>
              <a:t>社交媒体：</a:t>
            </a:r>
          </a:p>
          <a:p>
            <a:pPr lvl="1"/>
            <a:r>
              <a:rPr lang="en-US" altLang="zh-CN" sz="2000" b="1" dirty="0">
                <a:ea typeface="宋体" panose="02010600030101010101" pitchFamily="2" charset="-122"/>
              </a:rPr>
              <a:t>IUP</a:t>
            </a:r>
            <a:r>
              <a:rPr lang="zh-CN" altLang="en-US" sz="2000" b="1" dirty="0">
                <a:ea typeface="宋体" panose="02010600030101010101" pitchFamily="2" charset="-122"/>
              </a:rPr>
              <a:t>主管</a:t>
            </a:r>
            <a:r>
              <a:rPr lang="en-US" altLang="zh-CN" sz="2000" b="1" dirty="0">
                <a:ea typeface="宋体" panose="02010600030101010101" pitchFamily="2" charset="-122"/>
              </a:rPr>
              <a:t>Robert Owen</a:t>
            </a:r>
            <a:r>
              <a:rPr lang="zh-CN" altLang="en-US" sz="2000" b="1" dirty="0">
                <a:ea typeface="宋体" panose="02010600030101010101" pitchFamily="2" charset="-122"/>
              </a:rPr>
              <a:t>：</a:t>
            </a:r>
            <a:r>
              <a:rPr lang="en-US" altLang="zh-CN" sz="2000" dirty="0">
                <a:ea typeface="宋体" panose="02010600030101010101" pitchFamily="2" charset="-122"/>
              </a:rPr>
              <a:t>@UniPgm</a:t>
            </a:r>
          </a:p>
          <a:p>
            <a:pPr lvl="1"/>
            <a:r>
              <a:rPr lang="en-US" altLang="zh-CN" sz="2000" b="1" dirty="0">
                <a:ea typeface="宋体" panose="02010600030101010101" pitchFamily="2" charset="-122"/>
              </a:rPr>
              <a:t>Imagination Technologies</a:t>
            </a:r>
            <a:r>
              <a:rPr lang="zh-CN" altLang="en-US" sz="2000" b="1" dirty="0">
                <a:ea typeface="宋体" panose="02010600030101010101" pitchFamily="2" charset="-122"/>
              </a:rPr>
              <a:t>：</a:t>
            </a:r>
            <a:r>
              <a:rPr lang="en-US" altLang="zh-CN" sz="2000" dirty="0">
                <a:ea typeface="宋体" panose="02010600030101010101" pitchFamily="2" charset="-122"/>
              </a:rPr>
              <a:t>@ImaginationTech</a:t>
            </a:r>
          </a:p>
          <a:p>
            <a:pPr lvl="1"/>
            <a:r>
              <a:rPr lang="zh-CN" altLang="en-US" sz="2000" b="1" dirty="0">
                <a:ea typeface="宋体" panose="02010600030101010101" pitchFamily="2" charset="-122"/>
              </a:rPr>
              <a:t>微信和微博：</a:t>
            </a:r>
            <a:r>
              <a:rPr lang="en-US" altLang="zh-CN" sz="2000" dirty="0">
                <a:ea typeface="宋体" panose="02010600030101010101" pitchFamily="2" charset="-122"/>
              </a:rPr>
              <a:t>ImaginationTech</a:t>
            </a:r>
          </a:p>
          <a:p>
            <a:pPr lvl="1"/>
            <a:endParaRPr lang="en-US" dirty="0">
              <a:ea typeface="宋体" panose="02010600030101010101" pitchFamily="2" charset="-122"/>
            </a:endParaRPr>
          </a:p>
        </p:txBody>
      </p:sp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3FC1718-C931-4DBB-834B-03618CEEB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1" y="1266658"/>
            <a:ext cx="4215842" cy="424907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3EA1CCE-F0D8-4F2F-8A4F-CA36B7BD9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940" y="1805408"/>
            <a:ext cx="1255294" cy="12552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368A61-4709-4CB5-A488-61F0416160E0}"/>
              </a:ext>
            </a:extLst>
          </p:cNvPr>
          <p:cNvSpPr txBox="1"/>
          <p:nvPr/>
        </p:nvSpPr>
        <p:spPr>
          <a:xfrm>
            <a:off x="2697479" y="1342266"/>
            <a:ext cx="180934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ea typeface="宋体" panose="02010600030101010101" pitchFamily="2" charset="-122"/>
              </a:rPr>
              <a:t>扫描</a:t>
            </a:r>
            <a:r>
              <a:rPr lang="en-US" altLang="zh-CN" sz="1100" b="1" dirty="0">
                <a:solidFill>
                  <a:schemeClr val="bg1"/>
                </a:solidFill>
                <a:ea typeface="宋体" panose="02010600030101010101" pitchFamily="2" charset="-122"/>
              </a:rPr>
              <a:t>IUP</a:t>
            </a:r>
            <a:r>
              <a:rPr lang="zh-CN" altLang="en-US" sz="1100" b="1" dirty="0">
                <a:solidFill>
                  <a:schemeClr val="bg1"/>
                </a:solidFill>
                <a:ea typeface="宋体" panose="02010600030101010101" pitchFamily="2" charset="-122"/>
              </a:rPr>
              <a:t>网站的二维码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48F248-3123-435F-9653-042465415698}"/>
              </a:ext>
            </a:extLst>
          </p:cNvPr>
          <p:cNvSpPr/>
          <p:nvPr/>
        </p:nvSpPr>
        <p:spPr>
          <a:xfrm>
            <a:off x="184245" y="5640753"/>
            <a:ext cx="2864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3B3B3B"/>
                </a:solidFill>
                <a:latin typeface="Arial-BoldMT"/>
                <a:ea typeface="宋体" panose="02010600030101010101" pitchFamily="2" charset="-122"/>
              </a:rPr>
              <a:t>Imagination</a:t>
            </a:r>
            <a:r>
              <a:rPr lang="zh-CN" altLang="en-US" b="1" dirty="0">
                <a:solidFill>
                  <a:srgbClr val="3B3B3B"/>
                </a:solidFill>
                <a:latin typeface="Arial-BoldMT"/>
                <a:ea typeface="宋体" panose="02010600030101010101" pitchFamily="2" charset="-122"/>
              </a:rPr>
              <a:t>大学计划网站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28249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9</a:t>
            </a:r>
            <a:r>
              <a:rPr lang="zh-CN" altLang="en-US" sz="4000" b="1" dirty="0">
                <a:ea typeface="宋体" panose="02010600030101010101" pitchFamily="2" charset="-122"/>
              </a:rPr>
              <a:t>：中断驱动</a:t>
            </a:r>
            <a:r>
              <a:rPr lang="en-US" altLang="zh-CN" sz="4000" b="1" dirty="0">
                <a:ea typeface="宋体" panose="02010600030101010101" pitchFamily="2" charset="-122"/>
              </a:rPr>
              <a:t>I/O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96062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中断驱动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I/O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与编程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I/O</a:t>
            </a:r>
          </a:p>
          <a:p>
            <a:pPr>
              <a:defRPr/>
            </a:pPr>
            <a:r>
              <a:rPr kumimoji="0" lang="en-US" altLang="zh-CN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Rvfpga</a:t>
            </a: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系统的中断控制器</a:t>
            </a:r>
          </a:p>
          <a:p>
            <a:pPr>
              <a:defRPr/>
            </a:pP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如何使用</a:t>
            </a:r>
            <a:r>
              <a:rPr kumimoji="0" lang="en-US" altLang="zh-CN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Western Digita</a:t>
            </a:r>
            <a:r>
              <a:rPr lang="en-US" altLang="zh-CN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的外设支持包和开发板支持包（</a:t>
            </a:r>
            <a:r>
              <a:rPr lang="en-US" altLang="zh-CN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PSP</a:t>
            </a: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BSP</a:t>
            </a: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）配置中断</a:t>
            </a:r>
          </a:p>
          <a:p>
            <a:pPr>
              <a:defRPr/>
            </a:pP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中断</a:t>
            </a: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示例</a:t>
            </a: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854477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9</a:t>
            </a:r>
            <a:r>
              <a:rPr lang="zh-CN" altLang="en-US" sz="4000" b="1" dirty="0">
                <a:ea typeface="宋体" panose="02010600030101010101" pitchFamily="2" charset="-122"/>
              </a:rPr>
              <a:t>：中断驱动</a:t>
            </a:r>
            <a:r>
              <a:rPr lang="en-US" altLang="zh-CN" sz="4000" b="1" dirty="0">
                <a:ea typeface="宋体" panose="02010600030101010101" pitchFamily="2" charset="-122"/>
              </a:rPr>
              <a:t>I/O</a:t>
            </a:r>
            <a:r>
              <a:rPr lang="zh-CN" altLang="en-US" sz="4000" b="1" dirty="0">
                <a:ea typeface="宋体" panose="02010600030101010101" pitchFamily="2" charset="-122"/>
              </a:rPr>
              <a:t>简介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361100" cy="43870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编程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I/O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程序会连续轮询一个值（例如开关），直到获得所需值为止。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举例来说，该方法曾在之前的实验中用于读取开关。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该方法会占用处理器，不断访问一个值（而不是能够执行其他有用的工作）。</a:t>
            </a:r>
          </a:p>
          <a:p>
            <a:pPr>
              <a:defRPr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中断驱动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I/O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事件（例如，引脚置为有效）使处理器跳转到中断服务程序（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ISR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，也称为中断</a:t>
            </a:r>
            <a:r>
              <a:rPr lang="zh-CN" altLang="en-US" i="1" dirty="0">
                <a:latin typeface="Arial" panose="020B0604020202020204" pitchFamily="34" charset="0"/>
                <a:ea typeface="宋体" panose="02010600030101010101" pitchFamily="2" charset="-122"/>
              </a:rPr>
              <a:t>处理程序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），这类似于未调度的函数调用。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ISR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处理中断（例如，读取开关的值），然后返回到常规程序。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在该事件发生之前，处理器可以继续执行有用的工作。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289021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9</a:t>
            </a:r>
            <a:r>
              <a:rPr lang="zh-CN" altLang="en-US" sz="4000" b="1" dirty="0">
                <a:ea typeface="宋体" panose="02010600030101010101" pitchFamily="2" charset="-122"/>
              </a:rPr>
              <a:t>：处理中断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333668" cy="43139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中断可能是由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硬件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软件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引起的</a:t>
            </a:r>
          </a:p>
          <a:p>
            <a:pPr>
              <a:defRPr/>
            </a:pP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在本实验中，我们重点关注的是</a:t>
            </a:r>
            <a:r>
              <a:rPr kumimoji="0" lang="zh-CN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硬件中断</a:t>
            </a:r>
          </a:p>
          <a:p>
            <a:pPr>
              <a:defRPr/>
            </a:pPr>
            <a:r>
              <a:rPr kumimoji="0" lang="en-US" altLang="zh-CN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SweRV EH1</a:t>
            </a: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内核按照</a:t>
            </a:r>
            <a:r>
              <a:rPr kumimoji="0" lang="en-US" altLang="zh-CN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RISC-V</a:t>
            </a: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kumimoji="0" lang="en-US" altLang="zh-CN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PLIC</a:t>
            </a: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（平台级中断控制器）规范处理中断。</a:t>
            </a: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该内核被称为可编程中断控制器（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PIC</a:t>
            </a: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）。它具有：</a:t>
            </a:r>
          </a:p>
          <a:p>
            <a:pPr lvl="1">
              <a:defRPr/>
            </a:pPr>
            <a:r>
              <a:rPr kumimoji="0" lang="en-US" altLang="zh-CN" sz="28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255</a:t>
            </a:r>
            <a:r>
              <a:rPr kumimoji="0" lang="zh-CN" altLang="en-US" sz="28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zh-CN" altLang="en-US" sz="28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中断源</a:t>
            </a:r>
          </a:p>
          <a:p>
            <a:pPr lvl="1">
              <a:defRPr/>
            </a:pPr>
            <a:r>
              <a:rPr kumimoji="0" lang="en-US" altLang="zh-CN" sz="28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kumimoji="0" lang="zh-CN" altLang="en-US" sz="28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个优先级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340099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9</a:t>
            </a:r>
            <a:r>
              <a:rPr lang="zh-CN" altLang="en-US" sz="4000" b="1" dirty="0">
                <a:ea typeface="宋体" panose="02010600030101010101" pitchFamily="2" charset="-122"/>
              </a:rPr>
              <a:t>：中断硬件</a:t>
            </a:r>
          </a:p>
        </p:txBody>
      </p:sp>
      <p:pic>
        <p:nvPicPr>
          <p:cNvPr id="5" name="Imagen 16">
            <a:extLst>
              <a:ext uri="{FF2B5EF4-FFF2-40B4-BE49-F238E27FC236}">
                <a16:creationId xmlns:a16="http://schemas.microsoft.com/office/drawing/2014/main" id="{D81E216E-F0DF-4D1B-831C-BA8AAC52991A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79" y="1161235"/>
            <a:ext cx="11572327" cy="4756594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001722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9</a:t>
            </a:r>
            <a:r>
              <a:rPr lang="zh-CN" altLang="en-US" sz="4000" b="1" dirty="0">
                <a:ea typeface="宋体" panose="02010600030101010101" pitchFamily="2" charset="-122"/>
              </a:rPr>
              <a:t>：单向量模式与多向量模式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60931"/>
            <a:ext cx="5736837" cy="6874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单向量模式示例：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29" y="2160397"/>
            <a:ext cx="5597528" cy="2457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220" y="1866880"/>
            <a:ext cx="5420004" cy="381830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542265" y="1060931"/>
            <a:ext cx="5395178" cy="6874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多向量模式示例：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599770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9</a:t>
            </a:r>
            <a:r>
              <a:rPr lang="zh-CN" altLang="en-US" sz="4000" b="1" dirty="0">
                <a:ea typeface="宋体" panose="02010600030101010101" pitchFamily="2" charset="-122"/>
              </a:rPr>
              <a:t>：处理中断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使用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WD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PSP/BSP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  <a:p>
            <a:pPr lvl="1">
              <a:defRPr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使用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WD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PSP/BSP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初始化中断</a:t>
            </a:r>
          </a:p>
          <a:p>
            <a:pPr lvl="1">
              <a:defRPr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初始化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255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个中断中的一个或多个并提供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ISR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的名称</a:t>
            </a:r>
          </a:p>
          <a:p>
            <a:pPr lvl="1">
              <a:defRPr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将应触发中断的外设信号与中断引脚相连。</a:t>
            </a:r>
          </a:p>
          <a:p>
            <a:pPr lvl="1">
              <a:defRPr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允许所有中断</a:t>
            </a:r>
          </a:p>
          <a:p>
            <a:pPr lvl="1">
              <a:defRPr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允许外部中断	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930249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9</a:t>
            </a:r>
            <a:r>
              <a:rPr lang="zh-CN" altLang="en-US" sz="4000" b="1" dirty="0">
                <a:ea typeface="宋体" panose="02010600030101010101" pitchFamily="2" charset="-122"/>
              </a:rPr>
              <a:t>：中断示例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使用中断读取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Switch[0]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的值 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-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仅在上升沿（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0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跳变为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）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A93872-62B3-41CF-9B62-DC325D9712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93395"/>
              </p:ext>
            </p:extLst>
          </p:nvPr>
        </p:nvGraphicFramePr>
        <p:xfrm>
          <a:off x="243039" y="1802605"/>
          <a:ext cx="11063392" cy="3019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4158">
                  <a:extLst>
                    <a:ext uri="{9D8B030D-6E8A-4147-A177-3AD203B41FA5}">
                      <a16:colId xmlns:a16="http://schemas.microsoft.com/office/drawing/2014/main" val="489485288"/>
                    </a:ext>
                  </a:extLst>
                </a:gridCol>
                <a:gridCol w="1623717">
                  <a:extLst>
                    <a:ext uri="{9D8B030D-6E8A-4147-A177-3AD203B41FA5}">
                      <a16:colId xmlns:a16="http://schemas.microsoft.com/office/drawing/2014/main" val="3657902820"/>
                    </a:ext>
                  </a:extLst>
                </a:gridCol>
                <a:gridCol w="1667339">
                  <a:extLst>
                    <a:ext uri="{9D8B030D-6E8A-4147-A177-3AD203B41FA5}">
                      <a16:colId xmlns:a16="http://schemas.microsoft.com/office/drawing/2014/main" val="3376335297"/>
                    </a:ext>
                  </a:extLst>
                </a:gridCol>
                <a:gridCol w="1057325">
                  <a:extLst>
                    <a:ext uri="{9D8B030D-6E8A-4147-A177-3AD203B41FA5}">
                      <a16:colId xmlns:a16="http://schemas.microsoft.com/office/drawing/2014/main" val="2031405792"/>
                    </a:ext>
                  </a:extLst>
                </a:gridCol>
                <a:gridCol w="4670853">
                  <a:extLst>
                    <a:ext uri="{9D8B030D-6E8A-4147-A177-3AD203B41FA5}">
                      <a16:colId xmlns:a16="http://schemas.microsoft.com/office/drawing/2014/main" val="590715533"/>
                    </a:ext>
                  </a:extLst>
                </a:gridCol>
              </a:tblGrid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地址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宽度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访问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说明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252478456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RGPIO_IN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0x80001400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GPIO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输入数据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88847254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RGPIO_OUT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0x80001404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GPIO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输出数据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97555748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RGPIO_OE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0x80001408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GPIO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输出驱动器使能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2728267783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RGPIO_INTE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0x8000140C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中断允许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333048150"/>
                  </a:ext>
                </a:extLst>
              </a:tr>
              <a:tr h="2765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RGPIO_PTRIG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0x80001410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触发中断的事件类型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2361489123"/>
                  </a:ext>
                </a:extLst>
              </a:tr>
              <a:tr h="2656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RGPIO_AUX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0x80001414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将辅助输入与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GPIO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输出复用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896181225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RGPIO_CTRL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0x80001418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控制寄存器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87863004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RGPIO_INTS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0x8000141C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中断状态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289530428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RGPIO_ECLK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0x80001420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使能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gpio_eclk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以锁存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RGPIO_IN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060588168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RGPIO_NEC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0x80001424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选择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gpio_eclk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的有效边沿</a:t>
                      </a: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90029158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0CB6FE2-3BAD-48D9-8416-F5966024C774}"/>
              </a:ext>
            </a:extLst>
          </p:cNvPr>
          <p:cNvSpPr txBox="1"/>
          <p:nvPr/>
        </p:nvSpPr>
        <p:spPr>
          <a:xfrm>
            <a:off x="0" y="5102880"/>
            <a:ext cx="116773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有关完整代码，请参见：</a:t>
            </a:r>
            <a:r>
              <a:rPr lang="en-US" altLang="zh-CN" sz="2100" dirty="0">
                <a:latin typeface="Arial" panose="020B0604020202020204" pitchFamily="34" charset="0"/>
                <a:ea typeface="宋体" panose="02010600030101010101" pitchFamily="2" charset="-122"/>
              </a:rPr>
              <a:t>[RVfpgaPath]/RVfpga/Labs/Lab9/LED-Switch_7SegDispl_Interrupts_C-Lang.c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980781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9</a:t>
            </a:r>
            <a:r>
              <a:rPr lang="zh-CN" altLang="en-US" sz="4000" b="1" dirty="0">
                <a:ea typeface="宋体" panose="02010600030101010101" pitchFamily="2" charset="-122"/>
              </a:rPr>
              <a:t>：中断示例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设置用于中断的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寄存器：</a:t>
            </a:r>
          </a:p>
          <a:p>
            <a:pPr lvl="1">
              <a:defRPr/>
            </a:pP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RGPIO_INTE = 0x10000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（允许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Switch[0]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的中断）</a:t>
            </a:r>
          </a:p>
          <a:p>
            <a:pPr lvl="1">
              <a:defRPr/>
            </a:pP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RGPIO_PTRIG = 0x10000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（在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Switch[0]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的上升沿触发中断）</a:t>
            </a:r>
          </a:p>
          <a:p>
            <a:pPr lvl="1">
              <a:defRPr/>
            </a:pP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RGPIO_INTS = 0x0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（清除所有中断）</a:t>
            </a:r>
          </a:p>
          <a:p>
            <a:pPr lvl="1">
              <a:defRPr/>
            </a:pP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RGPIO_CTRL = 0x1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（允许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中断）</a:t>
            </a:r>
          </a:p>
          <a:p>
            <a:pPr marL="0" indent="0">
              <a:buNone/>
              <a:defRPr/>
            </a:pPr>
            <a:endParaRPr lang="en-US" sz="2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829693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9</a:t>
            </a:r>
            <a:r>
              <a:rPr lang="zh-CN" altLang="en-US" sz="4000" b="1" dirty="0">
                <a:ea typeface="宋体" panose="02010600030101010101" pitchFamily="2" charset="-122"/>
              </a:rPr>
              <a:t>：中断示例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990594"/>
            <a:ext cx="11677320" cy="520903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GPIO ISR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void GPIO_ISR(void)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unsigned int i;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CN" altLang="en-US" sz="20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/* Invert LED value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 = M_PSP_READ_REGISTER_32(GPIO_LEDs);    /* RGPIO_OUT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 = !i;                                   /* Invert the LEDs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 = i &amp; 0x1;                              /* Only keep right-most LED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M_PSP_WRITE_REGISTER_32(GPIO_LEDs, i)     /* RGPIO_OUT */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CN" altLang="en-US" sz="20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/* Clear GPIO interrupt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M_PSP_WRITE_REGISTER_32(RGPIO_INTS, 0x0); /* RGPIO_INTS */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CN" altLang="en-US" sz="20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/* Stop the generation of this interrupt (IRQ4)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bspClearExtInterrupt(4);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653463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9</a:t>
            </a:r>
            <a:r>
              <a:rPr lang="zh-CN" altLang="en-US" sz="4000" b="1" dirty="0">
                <a:ea typeface="宋体" panose="02010600030101010101" pitchFamily="2" charset="-122"/>
              </a:rPr>
              <a:t>：中断示例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将中断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IRQ4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）与开关的中断相连，并将中断服务程序设置为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GPIO_ISR</a:t>
            </a:r>
          </a:p>
          <a:p>
            <a:pPr>
              <a:defRPr/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存储器映射寄存器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0x80001018 = 0x1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：将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中断与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IRQ4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相连</a:t>
            </a:r>
          </a:p>
          <a:p>
            <a:pPr>
              <a:defRPr/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允许全局中断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560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所需的软件和硬件</a:t>
            </a:r>
          </a:p>
        </p:txBody>
      </p:sp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C7B4BCC1-6B1F-4B3E-9201-441EDCB2E4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406452"/>
              </p:ext>
            </p:extLst>
          </p:nvPr>
        </p:nvGraphicFramePr>
        <p:xfrm>
          <a:off x="567260" y="1255009"/>
          <a:ext cx="4267068" cy="348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06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599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>
                          <a:ea typeface="宋体" panose="02010600030101010101" pitchFamily="2" charset="-122"/>
                        </a:rPr>
                        <a:t>软件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529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Xilinx </a:t>
                      </a:r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Vivado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2019.2 WebPACK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2111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PlatformIO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– Microsoft</a:t>
                      </a:r>
                      <a:r>
                        <a:rPr lang="zh-CN" altLang="en-US" sz="2400" baseline="0" dirty="0"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Visual Studio Code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的扩展 </a:t>
                      </a:r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– 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支持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Chips Alliance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平台，</a:t>
                      </a:r>
                      <a:r>
                        <a:rPr lang="zh-CN" altLang="en-US" sz="2400" baseline="0" dirty="0">
                          <a:ea typeface="宋体" panose="02010600030101010101" pitchFamily="2" charset="-122"/>
                        </a:rPr>
                        <a:t>其中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包括：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RISC-V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工具链、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OpenOCD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Verilator HDL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仿真器、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WD Whisper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指令集仿真器（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ISS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607364"/>
                  </a:ext>
                </a:extLst>
              </a:tr>
            </a:tbl>
          </a:graphicData>
        </a:graphic>
      </p:graphicFrame>
      <p:graphicFrame>
        <p:nvGraphicFramePr>
          <p:cNvPr id="6" name="Tabla 8">
            <a:extLst>
              <a:ext uri="{FF2B5EF4-FFF2-40B4-BE49-F238E27FC236}">
                <a16:creationId xmlns:a16="http://schemas.microsoft.com/office/drawing/2014/main" id="{0E1CDCAC-99BE-42F3-A8E2-3083523B6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767252"/>
              </p:ext>
            </p:extLst>
          </p:nvPr>
        </p:nvGraphicFramePr>
        <p:xfrm>
          <a:off x="5531952" y="1264408"/>
          <a:ext cx="6092788" cy="1198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95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>
                          <a:ea typeface="宋体" panose="02010600030101010101" pitchFamily="2" charset="-122"/>
                        </a:rPr>
                        <a:t>硬件*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9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>
                          <a:solidFill>
                            <a:schemeClr val="dk1"/>
                          </a:solidFill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Digilent</a:t>
                      </a:r>
                      <a:r>
                        <a:rPr lang="zh-CN" altLang="en-US" sz="2400" dirty="0">
                          <a:solidFill>
                            <a:schemeClr val="dk1"/>
                          </a:solidFill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的</a:t>
                      </a:r>
                      <a:r>
                        <a:rPr lang="en-US" altLang="zh-CN" sz="2400" b="1" dirty="0">
                          <a:solidFill>
                            <a:schemeClr val="dk1"/>
                          </a:solidFill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Nexys A7</a:t>
                      </a:r>
                      <a:r>
                        <a:rPr lang="en-US" altLang="zh-CN" sz="2400" dirty="0">
                          <a:solidFill>
                            <a:schemeClr val="dk1"/>
                          </a:solidFill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/Nexys 4 DDR FPGA</a:t>
                      </a:r>
                      <a:r>
                        <a:rPr lang="zh-CN" altLang="en-US" sz="2400" dirty="0">
                          <a:solidFill>
                            <a:schemeClr val="dk1"/>
                          </a:solidFill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开发板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</a:tbl>
          </a:graphicData>
        </a:graphic>
      </p:graphicFrame>
      <p:graphicFrame>
        <p:nvGraphicFramePr>
          <p:cNvPr id="8" name="Tabla 11">
            <a:extLst>
              <a:ext uri="{FF2B5EF4-FFF2-40B4-BE49-F238E27FC236}">
                <a16:creationId xmlns:a16="http://schemas.microsoft.com/office/drawing/2014/main" id="{9EE8E773-384B-4CA2-AE60-6B5E48BC00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036689"/>
              </p:ext>
            </p:extLst>
          </p:nvPr>
        </p:nvGraphicFramePr>
        <p:xfrm>
          <a:off x="5531952" y="3210222"/>
          <a:ext cx="6092788" cy="1734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55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>
                          <a:ea typeface="宋体" panose="02010600030101010101" pitchFamily="2" charset="-122"/>
                        </a:rPr>
                        <a:t>RISC-V</a:t>
                      </a:r>
                      <a:r>
                        <a:rPr lang="zh-CN" altLang="en-US" sz="3600" dirty="0">
                          <a:ea typeface="宋体" panose="02010600030101010101" pitchFamily="2" charset="-122"/>
                        </a:rPr>
                        <a:t>内核和</a:t>
                      </a:r>
                      <a:r>
                        <a:rPr lang="en-US" altLang="zh-CN" sz="3600" baseline="0" dirty="0">
                          <a:ea typeface="宋体" panose="02010600030101010101" pitchFamily="2" charset="-122"/>
                        </a:rPr>
                        <a:t>SOC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内核：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Western Digital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的</a:t>
                      </a:r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SweRV EH1**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SoC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Chips Alliance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的</a:t>
                      </a:r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SweRVolf**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006549"/>
                  </a:ext>
                </a:extLst>
              </a:tr>
            </a:tbl>
          </a:graphicData>
        </a:graphic>
      </p:graphicFrame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2E13513-2B5A-422C-BC32-ACE6D4D76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260" y="5478435"/>
            <a:ext cx="11057480" cy="4134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600" dirty="0">
                <a:ea typeface="宋体" panose="02010600030101010101" pitchFamily="2" charset="-122"/>
              </a:rPr>
              <a:t>除</a:t>
            </a:r>
            <a:r>
              <a:rPr lang="en-US" altLang="zh-CN" sz="2600" dirty="0">
                <a:ea typeface="宋体" panose="02010600030101010101" pitchFamily="2" charset="-122"/>
              </a:rPr>
              <a:t>FPGA</a:t>
            </a:r>
            <a:r>
              <a:rPr lang="zh-CN" altLang="en-US" sz="2600" dirty="0">
                <a:ea typeface="宋体" panose="02010600030101010101" pitchFamily="2" charset="-122"/>
              </a:rPr>
              <a:t>开发板外，所有软硬件均可免费使用（</a:t>
            </a:r>
            <a:r>
              <a:rPr lang="en-US" altLang="zh-CN" sz="2600" dirty="0">
                <a:ea typeface="宋体" panose="02010600030101010101" pitchFamily="2" charset="-122"/>
              </a:rPr>
              <a:t>FPGA</a:t>
            </a:r>
            <a:r>
              <a:rPr lang="zh-CN" altLang="en-US" sz="2600" dirty="0">
                <a:ea typeface="宋体" panose="02010600030101010101" pitchFamily="2" charset="-122"/>
              </a:rPr>
              <a:t>开发板的官方价为</a:t>
            </a:r>
            <a:r>
              <a:rPr lang="en-US" altLang="zh-CN" sz="2600" dirty="0">
                <a:ea typeface="宋体" panose="02010600030101010101" pitchFamily="2" charset="-122"/>
              </a:rPr>
              <a:t>265</a:t>
            </a:r>
            <a:r>
              <a:rPr lang="zh-CN" altLang="en-US" sz="2600" dirty="0">
                <a:ea typeface="宋体" panose="02010600030101010101" pitchFamily="2" charset="-122"/>
              </a:rPr>
              <a:t>美元，学术优惠价为</a:t>
            </a:r>
            <a:r>
              <a:rPr lang="en-US" altLang="zh-CN" sz="2600" dirty="0">
                <a:ea typeface="宋体" panose="02010600030101010101" pitchFamily="2" charset="-122"/>
              </a:rPr>
              <a:t>199</a:t>
            </a:r>
            <a:r>
              <a:rPr lang="zh-CN" altLang="en-US" sz="2600" dirty="0">
                <a:ea typeface="宋体" panose="02010600030101010101" pitchFamily="2" charset="-122"/>
              </a:rPr>
              <a:t>美元）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45865E2-9AFA-48FC-BDC1-793D7F0AE9B3}"/>
              </a:ext>
            </a:extLst>
          </p:cNvPr>
          <p:cNvSpPr txBox="1">
            <a:spLocks/>
          </p:cNvSpPr>
          <p:nvPr/>
        </p:nvSpPr>
        <p:spPr>
          <a:xfrm>
            <a:off x="5531952" y="2473328"/>
            <a:ext cx="6174495" cy="413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dirty="0">
                <a:ea typeface="宋体" panose="02010600030101010101" pitchFamily="2" charset="-122"/>
              </a:rPr>
              <a:t>*可选：所有实验只需通过仿真即可完成，因此该硬件只是推荐使用，并非必须使用。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02B46974-6442-49FB-9FEB-79D20C4F0564}"/>
              </a:ext>
            </a:extLst>
          </p:cNvPr>
          <p:cNvSpPr txBox="1">
            <a:spLocks/>
          </p:cNvSpPr>
          <p:nvPr/>
        </p:nvSpPr>
        <p:spPr>
          <a:xfrm>
            <a:off x="5423095" y="4895273"/>
            <a:ext cx="6411784" cy="413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dirty="0">
                <a:ea typeface="宋体" panose="02010600030101010101" pitchFamily="2" charset="-122"/>
              </a:rPr>
              <a:t>**开源 </a:t>
            </a:r>
            <a:r>
              <a:rPr lang="en-US" altLang="zh-CN" sz="2000" dirty="0">
                <a:ea typeface="宋体" panose="02010600030101010101" pitchFamily="2" charset="-122"/>
              </a:rPr>
              <a:t>- </a:t>
            </a:r>
            <a:r>
              <a:rPr lang="zh-CN" altLang="en-US" sz="2000" dirty="0">
                <a:ea typeface="宋体" panose="02010600030101010101" pitchFamily="2" charset="-122"/>
              </a:rPr>
              <a:t>在</a:t>
            </a:r>
            <a:r>
              <a:rPr lang="en-US" altLang="zh-CN" sz="2000" dirty="0">
                <a:ea typeface="宋体" panose="02010600030101010101" pitchFamily="2" charset="-122"/>
              </a:rPr>
              <a:t>RVfpga</a:t>
            </a:r>
            <a:r>
              <a:rPr lang="zh-CN" altLang="en-US" sz="2000" dirty="0">
                <a:ea typeface="宋体" panose="02010600030101010101" pitchFamily="2" charset="-122"/>
              </a:rPr>
              <a:t>软件包中提供。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488939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10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串行总线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934202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10</a:t>
            </a:r>
            <a:r>
              <a:rPr lang="zh-CN" altLang="en-US" sz="4000" b="1" dirty="0">
                <a:ea typeface="宋体" panose="02010600030101010101" pitchFamily="2" charset="-122"/>
              </a:rPr>
              <a:t>：串行总线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串行总线</a:t>
            </a:r>
            <a:r>
              <a:rPr lang="zh-CN" altLang="en-US" sz="3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一次发送一位</a:t>
            </a:r>
          </a:p>
          <a:p>
            <a:pPr lvl="1">
              <a:defRPr/>
            </a:pP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相比之下，并行总线则</a:t>
            </a:r>
            <a:r>
              <a:rPr lang="zh-CN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一次发送多位</a:t>
            </a:r>
          </a:p>
          <a:p>
            <a:pPr>
              <a:defRPr/>
            </a:pPr>
            <a:r>
              <a:rPr lang="zh-CN" altLang="en-US" sz="3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通用串行总线</a:t>
            </a:r>
          </a:p>
          <a:p>
            <a:pPr lvl="1">
              <a:defRPr/>
            </a:pPr>
            <a:r>
              <a:rPr lang="en-US" altLang="zh-CN" sz="28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UART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（通用异步收发器）</a:t>
            </a:r>
          </a:p>
          <a:p>
            <a:pPr lvl="1">
              <a:defRPr/>
            </a:pPr>
            <a:r>
              <a:rPr lang="en-US" altLang="zh-CN" sz="28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SPI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（串行外设接口）</a:t>
            </a:r>
          </a:p>
          <a:p>
            <a:pPr lvl="1">
              <a:defRPr/>
            </a:pPr>
            <a:r>
              <a:rPr lang="en-US" altLang="zh-CN" sz="28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I2C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（集成电路间协议）</a:t>
            </a:r>
          </a:p>
          <a:p>
            <a:pPr>
              <a:defRPr/>
            </a:pP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在本实验中，我们重点关注的是</a:t>
            </a:r>
            <a:r>
              <a:rPr lang="en-US" altLang="zh-CN" sz="3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SPI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101732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10</a:t>
            </a:r>
            <a:r>
              <a:rPr lang="zh-CN" altLang="en-US" sz="4000" b="1" dirty="0">
                <a:ea typeface="宋体" panose="02010600030101010101" pitchFamily="2" charset="-122"/>
              </a:rPr>
              <a:t>：串行总线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550774" y="3314438"/>
            <a:ext cx="8692978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控制器：</a:t>
            </a:r>
            <a:r>
              <a:rPr lang="zh-CN" altLang="en-US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发送时钟，发送和接收数据</a:t>
            </a:r>
          </a:p>
          <a:p>
            <a:pPr>
              <a:spcBef>
                <a:spcPts val="0"/>
              </a:spcBef>
              <a:defRPr/>
            </a:pPr>
            <a:r>
              <a:rPr lang="zh-CN" altLang="en-US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外设：</a:t>
            </a:r>
            <a:r>
              <a:rPr lang="zh-CN" altLang="en-US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接收时钟，发送和接收数据</a:t>
            </a:r>
          </a:p>
          <a:p>
            <a:pPr>
              <a:spcBef>
                <a:spcPts val="0"/>
              </a:spcBef>
              <a:defRPr/>
            </a:pPr>
            <a:r>
              <a:rPr lang="zh-CN" altLang="en-US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信号：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SDO</a:t>
            </a:r>
            <a:r>
              <a:rPr lang="zh-CN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串行数据输出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SDI</a:t>
            </a:r>
            <a:r>
              <a:rPr lang="zh-CN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串行数据输入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SCK</a:t>
            </a:r>
            <a:r>
              <a:rPr lang="zh-CN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SPI</a:t>
            </a:r>
            <a:r>
              <a:rPr lang="zh-CN" altLang="en-US" sz="2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时钟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CSbar</a:t>
            </a:r>
            <a:r>
              <a:rPr lang="zh-CN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低电平有效片选</a:t>
            </a:r>
          </a:p>
          <a:p>
            <a:pPr lvl="1">
              <a:defRPr/>
            </a:pPr>
            <a:endParaRPr lang="zh-CN" altLang="en-US" sz="2200" b="1" dirty="0">
              <a:solidFill>
                <a:srgbClr val="00000A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sz="2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53" y="859451"/>
            <a:ext cx="4229100" cy="24206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111274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10</a:t>
            </a:r>
            <a:r>
              <a:rPr lang="zh-CN" altLang="en-US" sz="4000" b="1" dirty="0">
                <a:ea typeface="宋体" panose="02010600030101010101" pitchFamily="2" charset="-122"/>
              </a:rPr>
              <a:t>：串行总线</a:t>
            </a: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53" y="859451"/>
            <a:ext cx="4229100" cy="24206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D8FF6F8-560E-4A01-B06C-581996CA4A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922893"/>
              </p:ext>
            </p:extLst>
          </p:nvPr>
        </p:nvGraphicFramePr>
        <p:xfrm>
          <a:off x="952500" y="4488802"/>
          <a:ext cx="9934019" cy="1611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3" name="Visio" r:id="rId5" imgW="5029200" imgH="815324" progId="Visio.Drawing.15">
                  <p:embed/>
                </p:oleObj>
              </mc:Choice>
              <mc:Fallback>
                <p:oleObj name="Visio" r:id="rId5" imgW="5029200" imgH="8153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2500" y="4488802"/>
                        <a:ext cx="9934019" cy="1611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3B681F3-84FA-4CF9-AD63-3BB0BE010565}"/>
              </a:ext>
            </a:extLst>
          </p:cNvPr>
          <p:cNvSpPr txBox="1">
            <a:spLocks/>
          </p:cNvSpPr>
          <p:nvPr/>
        </p:nvSpPr>
        <p:spPr>
          <a:xfrm>
            <a:off x="716280" y="3283958"/>
            <a:ext cx="11106912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US" altLang="zh-CN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SCK</a:t>
            </a:r>
            <a:r>
              <a:rPr lang="zh-CN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空闲</a:t>
            </a:r>
          </a:p>
          <a:p>
            <a:pPr>
              <a:spcBef>
                <a:spcPts val="0"/>
              </a:spcBef>
              <a:defRPr/>
            </a:pPr>
            <a:r>
              <a:rPr lang="zh-CN" altLang="en-US" sz="2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当控制器发送</a:t>
            </a:r>
            <a:r>
              <a:rPr lang="en-US" altLang="zh-CN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SCK</a:t>
            </a:r>
            <a:r>
              <a:rPr lang="zh-CN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边沿</a:t>
            </a:r>
            <a:r>
              <a:rPr lang="zh-CN" altLang="en-US" sz="2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时，控制器和外设</a:t>
            </a:r>
            <a:r>
              <a:rPr lang="zh-CN" altLang="en-US" sz="22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将采样并发送数据</a:t>
            </a:r>
            <a:r>
              <a:rPr lang="zh-CN" altLang="en-US" sz="2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。数据在下降沿更改（发送），在上升沿采样（但这是可配置的）</a:t>
            </a:r>
          </a:p>
          <a:p>
            <a:pPr lvl="1">
              <a:defRPr/>
            </a:pPr>
            <a:endParaRPr lang="en-US" sz="2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93863309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10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系统的</a:t>
            </a:r>
            <a:r>
              <a:rPr lang="en-US" altLang="zh-CN" sz="4000" b="1" dirty="0">
                <a:ea typeface="宋体" panose="02010600030101010101" pitchFamily="2" charset="-122"/>
              </a:rPr>
              <a:t>SPI</a:t>
            </a:r>
            <a:r>
              <a:rPr lang="zh-CN" altLang="en-US" sz="4000" b="1" dirty="0">
                <a:ea typeface="宋体" panose="02010600030101010101" pitchFamily="2" charset="-122"/>
              </a:rPr>
              <a:t>模块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RVfpga</a:t>
            </a: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系统的</a:t>
            </a:r>
            <a:r>
              <a:rPr lang="en-US" altLang="zh-CN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SPI</a:t>
            </a: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模块来自</a:t>
            </a:r>
            <a:r>
              <a:rPr lang="en-US" altLang="zh-CN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OpenCores 		</a:t>
            </a:r>
          </a:p>
          <a:p>
            <a:pPr marL="0" indent="0">
              <a:buNone/>
              <a:defRPr/>
            </a:pP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https://opencores.org/projects/simple_spi</a:t>
            </a:r>
          </a:p>
          <a:p>
            <a:pPr>
              <a:defRPr/>
            </a:pPr>
            <a:r>
              <a:rPr lang="en-US" altLang="zh-CN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条目读写缓冲区</a:t>
            </a:r>
          </a:p>
          <a:p>
            <a:pPr>
              <a:defRPr/>
            </a:pPr>
            <a:r>
              <a:rPr lang="en-US" altLang="zh-CN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SPI</a:t>
            </a: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寄存器：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569554"/>
              </p:ext>
            </p:extLst>
          </p:nvPr>
        </p:nvGraphicFramePr>
        <p:xfrm>
          <a:off x="1568713" y="3493851"/>
          <a:ext cx="8781087" cy="2484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2506">
                  <a:extLst>
                    <a:ext uri="{9D8B030D-6E8A-4147-A177-3AD203B41FA5}">
                      <a16:colId xmlns:a16="http://schemas.microsoft.com/office/drawing/2014/main" val="281596545"/>
                    </a:ext>
                  </a:extLst>
                </a:gridCol>
                <a:gridCol w="1731838">
                  <a:extLst>
                    <a:ext uri="{9D8B030D-6E8A-4147-A177-3AD203B41FA5}">
                      <a16:colId xmlns:a16="http://schemas.microsoft.com/office/drawing/2014/main" val="881716930"/>
                    </a:ext>
                  </a:extLst>
                </a:gridCol>
                <a:gridCol w="994194">
                  <a:extLst>
                    <a:ext uri="{9D8B030D-6E8A-4147-A177-3AD203B41FA5}">
                      <a16:colId xmlns:a16="http://schemas.microsoft.com/office/drawing/2014/main" val="2959728281"/>
                    </a:ext>
                  </a:extLst>
                </a:gridCol>
                <a:gridCol w="1223570">
                  <a:extLst>
                    <a:ext uri="{9D8B030D-6E8A-4147-A177-3AD203B41FA5}">
                      <a16:colId xmlns:a16="http://schemas.microsoft.com/office/drawing/2014/main" val="447605542"/>
                    </a:ext>
                  </a:extLst>
                </a:gridCol>
                <a:gridCol w="3238979">
                  <a:extLst>
                    <a:ext uri="{9D8B030D-6E8A-4147-A177-3AD203B41FA5}">
                      <a16:colId xmlns:a16="http://schemas.microsoft.com/office/drawing/2014/main" val="1739878468"/>
                    </a:ext>
                  </a:extLst>
                </a:gridCol>
              </a:tblGrid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地址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宽度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访问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说明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779415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SPCR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控制寄存器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799005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SPSR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0x80001108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状态寄存器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714989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SPDR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0x80001110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数据寄存器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779106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SPER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0x80001118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扩展寄存器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9937777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SPCS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0x80001120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CS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寄存器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325877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4897320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10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ADXL362</a:t>
            </a:r>
            <a:r>
              <a:rPr lang="zh-CN" altLang="en-US" sz="4000" b="1" dirty="0">
                <a:ea typeface="宋体" panose="02010600030101010101" pitchFamily="2" charset="-122"/>
              </a:rPr>
              <a:t>加速计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0894756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err="1">
                <a:ea typeface="宋体" panose="02010600030101010101" pitchFamily="2" charset="-122"/>
              </a:rPr>
              <a:t>Nexys</a:t>
            </a:r>
            <a:r>
              <a:rPr lang="en-US" altLang="zh-CN" dirty="0">
                <a:ea typeface="宋体" panose="02010600030101010101" pitchFamily="2" charset="-122"/>
              </a:rPr>
              <a:t> A7</a:t>
            </a:r>
            <a:r>
              <a:rPr lang="zh-CN" altLang="en-US" dirty="0">
                <a:ea typeface="宋体" panose="02010600030101010101" pitchFamily="2" charset="-122"/>
              </a:rPr>
              <a:t>开发板包括一个模拟器件</a:t>
            </a:r>
            <a:r>
              <a:rPr lang="en-US" altLang="zh-CN" dirty="0">
                <a:ea typeface="宋体" panose="02010600030101010101" pitchFamily="2" charset="-122"/>
              </a:rPr>
              <a:t>ADXL362</a:t>
            </a:r>
            <a:r>
              <a:rPr lang="zh-CN" altLang="en-US" dirty="0">
                <a:ea typeface="宋体" panose="02010600030101010101" pitchFamily="2" charset="-122"/>
              </a:rPr>
              <a:t>加速计。有关完整的信息，请访问：</a:t>
            </a:r>
          </a:p>
          <a:p>
            <a:pPr marL="400050" lvl="1" indent="0">
              <a:buNone/>
            </a:pPr>
            <a:r>
              <a:rPr lang="en-US" altLang="zh-CN" u="sng" dirty="0">
                <a:ea typeface="宋体" panose="02010600030101010101" pitchFamily="2" charset="-122"/>
                <a:hlinkClick r:id="rId3"/>
              </a:rPr>
              <a:t>https://www.analog.com/media/en/technical-documentation/data-sheets/ADXL362.pdf</a:t>
            </a:r>
          </a:p>
          <a:p>
            <a:endParaRPr 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Imagen 4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309" y="3004458"/>
            <a:ext cx="4524243" cy="28224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035172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10</a:t>
            </a:r>
            <a:r>
              <a:rPr lang="zh-CN" altLang="en-US" sz="4000" b="1" dirty="0">
                <a:ea typeface="宋体" panose="02010600030101010101" pitchFamily="2" charset="-122"/>
              </a:rPr>
              <a:t>：加速计底层实现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980307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主要分为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个部分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RVfpgaNexys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与板上加速计的外部连接（左侧阴影区域）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SweRVolfX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中集成的全新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SPI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模块（中间阴影区域）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加速计和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SweRV EH1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之间的连接（右侧阴影区域）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956" y="3108842"/>
            <a:ext cx="4686271" cy="26925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994754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10</a:t>
            </a:r>
            <a:r>
              <a:rPr lang="zh-CN" altLang="en-US" sz="4000" b="1" dirty="0">
                <a:ea typeface="宋体" panose="02010600030101010101" pitchFamily="2" charset="-122"/>
              </a:rPr>
              <a:t>：外部连接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8" y="1062681"/>
            <a:ext cx="11021031" cy="188148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rvfpganexys.xdc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：定义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SoC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中使用的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SPI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信号与相应板上加速计引脚的连接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289" y="1977679"/>
            <a:ext cx="10821078" cy="8488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724411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10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SweRVolfX</a:t>
            </a:r>
            <a:r>
              <a:rPr lang="zh-CN" altLang="en-US" sz="4000" b="1" dirty="0">
                <a:ea typeface="宋体" panose="02010600030101010101" pitchFamily="2" charset="-122"/>
              </a:rPr>
              <a:t>集成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1059415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ea typeface="宋体" panose="02010600030101010101" pitchFamily="2" charset="-122"/>
              </a:rPr>
              <a:t>三态缓冲器和</a:t>
            </a:r>
            <a:r>
              <a:rPr lang="en-US" altLang="zh-CN" sz="2400" dirty="0">
                <a:ea typeface="宋体" panose="02010600030101010101" pitchFamily="2" charset="-122"/>
              </a:rPr>
              <a:t>GPIO</a:t>
            </a:r>
            <a:r>
              <a:rPr lang="zh-CN" altLang="en-US" sz="2400" dirty="0">
                <a:ea typeface="宋体" panose="02010600030101010101" pitchFamily="2" charset="-122"/>
              </a:rPr>
              <a:t>模块实例</a:t>
            </a:r>
          </a:p>
          <a:p>
            <a:pPr marL="0" indent="0">
              <a:buNone/>
            </a:pPr>
            <a:endParaRPr lang="es-ES" sz="2400" dirty="0">
              <a:ea typeface="宋体" panose="02010600030101010101" pitchFamily="2" charset="-122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712" y="1907182"/>
            <a:ext cx="7763059" cy="35853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078248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51228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11-20</a:t>
            </a:r>
            <a:b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了解内核和</a:t>
            </a:r>
            <a:b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存储器系统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8918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支持的平台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0390" y="988529"/>
            <a:ext cx="11692092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操作系统</a:t>
            </a:r>
          </a:p>
          <a:p>
            <a:pPr lvl="1"/>
            <a:r>
              <a:rPr kumimoji="0" lang="en-US" altLang="zh-CN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Ubuntu 18.04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（更高版本也可能适用）</a:t>
            </a:r>
          </a:p>
          <a:p>
            <a:pPr lvl="1"/>
            <a:r>
              <a:rPr lang="en-US" altLang="zh-CN" b="1" dirty="0">
                <a:ea typeface="宋体" panose="02010600030101010101" pitchFamily="2" charset="-122"/>
              </a:rPr>
              <a:t>Windows 10</a:t>
            </a:r>
          </a:p>
          <a:p>
            <a:pPr lvl="1"/>
            <a:r>
              <a:rPr lang="en-US" altLang="zh-CN" b="1" dirty="0">
                <a:ea typeface="宋体" panose="02010600030101010101" pitchFamily="2" charset="-122"/>
              </a:rPr>
              <a:t>macOS</a:t>
            </a:r>
          </a:p>
          <a:p>
            <a:pPr lvl="1"/>
            <a:endParaRPr lang="zh-CN" altLang="en-US" sz="2000" dirty="0">
              <a:ea typeface="宋体" panose="02010600030101010101" pitchFamily="2" charset="-122"/>
            </a:endParaRPr>
          </a:p>
          <a:p>
            <a:pPr marL="457200" lvl="1" indent="0">
              <a:buNone/>
            </a:pPr>
            <a:endParaRPr lang="en-US" dirty="0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256619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11-20</a:t>
            </a:r>
            <a:r>
              <a:rPr lang="zh-CN" altLang="en-US" sz="4000" b="1" dirty="0">
                <a:ea typeface="宋体" panose="02010600030101010101" pitchFamily="2" charset="-122"/>
              </a:rPr>
              <a:t>概述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1015711"/>
            <a:ext cx="10989680" cy="50367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11-20</a:t>
            </a: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将深入到微架构级别并分析</a:t>
            </a:r>
            <a:r>
              <a:rPr lang="en-US" altLang="zh-CN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SweRV EH1</a:t>
            </a: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处理器以及高速缓存</a:t>
            </a:r>
            <a:r>
              <a:rPr lang="en-US" altLang="zh-CN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存储器层级的工作方式。</a:t>
            </a:r>
          </a:p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每个实验分为两部分：</a:t>
            </a:r>
          </a:p>
          <a:p>
            <a:pPr lvl="1">
              <a:defRPr/>
            </a:pPr>
            <a:r>
              <a:rPr lang="zh-CN" altLang="en-US" dirty="0">
                <a:ea typeface="宋体" panose="02010600030101010101" pitchFamily="2" charset="-122"/>
              </a:rPr>
              <a:t>概念的理论说明</a:t>
            </a:r>
          </a:p>
          <a:p>
            <a:pPr lvl="1">
              <a:defRPr/>
            </a:pPr>
            <a:r>
              <a:rPr lang="zh-CN" altLang="en-US" dirty="0">
                <a:ea typeface="宋体" panose="02010600030101010101" pitchFamily="2" charset="-122"/>
              </a:rPr>
              <a:t>概念的图示说明（使用图和示例程序的</a:t>
            </a:r>
            <a:r>
              <a:rPr lang="en-US" altLang="zh-CN" dirty="0">
                <a:ea typeface="宋体" panose="02010600030101010101" pitchFamily="2" charset="-122"/>
              </a:rPr>
              <a:t>Verilator</a:t>
            </a:r>
            <a:r>
              <a:rPr lang="zh-CN" altLang="en-US" dirty="0">
                <a:ea typeface="宋体" panose="02010600030101010101" pitchFamily="2" charset="-122"/>
              </a:rPr>
              <a:t>仿真来说明概念）。</a:t>
            </a:r>
          </a:p>
          <a:p>
            <a:pPr marL="358775" indent="0">
              <a:buNone/>
              <a:defRPr/>
            </a:pPr>
            <a:r>
              <a:rPr lang="zh-CN" altLang="en-US" dirty="0">
                <a:ea typeface="宋体" panose="02010600030101010101" pitchFamily="2" charset="-122"/>
              </a:rPr>
              <a:t>我们还提供相关练习以加深对所描述概念的理解和体验。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862845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51228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11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SweRV EH1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配置、结构和性能监视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76662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</a:t>
            </a:r>
            <a:r>
              <a:rPr lang="en-US" altLang="zh-CN" sz="3600" b="1" dirty="0">
                <a:ea typeface="宋体" panose="02010600030101010101" pitchFamily="2" charset="-122"/>
              </a:rPr>
              <a:t>SweRV EH1 Verilog</a:t>
            </a:r>
            <a:r>
              <a:rPr lang="zh-CN" altLang="en-US" sz="3600" b="1" dirty="0">
                <a:ea typeface="宋体" panose="02010600030101010101" pitchFamily="2" charset="-122"/>
              </a:rPr>
              <a:t>模块的层级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517382"/>
              </p:ext>
            </p:extLst>
          </p:nvPr>
        </p:nvGraphicFramePr>
        <p:xfrm>
          <a:off x="2034389" y="2881266"/>
          <a:ext cx="7693811" cy="2909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6" name="Visio" r:id="rId4" imgW="25755458" imgH="9753773" progId="Visio.Drawing.15">
                  <p:embed/>
                </p:oleObj>
              </mc:Choice>
              <mc:Fallback>
                <p:oleObj name="Visio" r:id="rId4" imgW="25755458" imgH="975377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4389" y="2881266"/>
                        <a:ext cx="7693811" cy="29091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64911"/>
            <a:ext cx="11437736" cy="21338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下图给出了主要</a:t>
            </a:r>
            <a:r>
              <a:rPr lang="en-US" altLang="zh-CN" sz="24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Verilog</a:t>
            </a:r>
            <a:r>
              <a:rPr lang="zh-CN" altLang="en-US" sz="24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模块的层级。</a:t>
            </a:r>
          </a:p>
          <a:p>
            <a:pPr>
              <a:defRPr/>
            </a:pPr>
            <a:r>
              <a:rPr lang="en-US" altLang="zh-CN" sz="2400" b="1" dirty="0">
                <a:ea typeface="宋体" panose="02010600030101010101" pitchFamily="2" charset="-122"/>
              </a:rPr>
              <a:t>mem</a:t>
            </a:r>
            <a:r>
              <a:rPr lang="zh-CN" altLang="en-US" sz="2400" dirty="0">
                <a:ea typeface="宋体" panose="02010600030101010101" pitchFamily="2" charset="-122"/>
              </a:rPr>
              <a:t>模块对构成</a:t>
            </a:r>
            <a:r>
              <a:rPr lang="en-US" altLang="zh-CN" sz="2400" dirty="0">
                <a:ea typeface="宋体" panose="02010600030101010101" pitchFamily="2" charset="-122"/>
              </a:rPr>
              <a:t>SweRV EH1</a:t>
            </a:r>
            <a:r>
              <a:rPr lang="zh-CN" altLang="en-US" sz="2400" dirty="0">
                <a:ea typeface="宋体" panose="02010600030101010101" pitchFamily="2" charset="-122"/>
              </a:rPr>
              <a:t>处理器存储器层级的结构进行实例化：</a:t>
            </a:r>
            <a:r>
              <a:rPr lang="en-US" altLang="zh-CN" sz="2400" dirty="0">
                <a:ea typeface="宋体" panose="02010600030101010101" pitchFamily="2" charset="-122"/>
              </a:rPr>
              <a:t>ICCM</a:t>
            </a:r>
            <a:r>
              <a:rPr lang="zh-CN" altLang="en-US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a typeface="宋体" panose="02010600030101010101" pitchFamily="2" charset="-122"/>
              </a:rPr>
              <a:t>DCCM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ea typeface="宋体" panose="02010600030101010101" pitchFamily="2" charset="-122"/>
              </a:rPr>
              <a:t>I$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</a:p>
          <a:p>
            <a:pPr>
              <a:defRPr/>
            </a:pPr>
            <a:r>
              <a:rPr lang="en-US" altLang="zh-CN" sz="2400" b="1" dirty="0">
                <a:ea typeface="宋体" panose="02010600030101010101" pitchFamily="2" charset="-122"/>
              </a:rPr>
              <a:t>swerv</a:t>
            </a:r>
            <a:r>
              <a:rPr lang="zh-CN" altLang="en-US" sz="2400" dirty="0">
                <a:ea typeface="宋体" panose="02010600030101010101" pitchFamily="2" charset="-122"/>
              </a:rPr>
              <a:t>模块为整体</a:t>
            </a:r>
            <a:r>
              <a:rPr lang="en-US" altLang="zh-CN" sz="2400" dirty="0">
                <a:ea typeface="宋体" panose="02010600030101010101" pitchFamily="2" charset="-122"/>
              </a:rPr>
              <a:t>CPU</a:t>
            </a:r>
            <a:r>
              <a:rPr lang="zh-CN" altLang="en-US" sz="2400" dirty="0">
                <a:ea typeface="宋体" panose="02010600030101010101" pitchFamily="2" charset="-122"/>
              </a:rPr>
              <a:t>；其对构成</a:t>
            </a:r>
            <a:r>
              <a:rPr lang="en-US" altLang="zh-CN" sz="2400" dirty="0">
                <a:ea typeface="宋体" panose="02010600030101010101" pitchFamily="2" charset="-122"/>
              </a:rPr>
              <a:t>SweRV EH1</a:t>
            </a:r>
            <a:r>
              <a:rPr lang="zh-CN" altLang="en-US" sz="2400" dirty="0">
                <a:ea typeface="宋体" panose="02010600030101010101" pitchFamily="2" charset="-122"/>
              </a:rPr>
              <a:t>处理器的模块进行实例化。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0330782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</a:t>
            </a:r>
            <a:r>
              <a:rPr lang="en-US" altLang="zh-CN" sz="3600" b="1" dirty="0">
                <a:ea typeface="宋体" panose="02010600030101010101" pitchFamily="2" charset="-122"/>
              </a:rPr>
              <a:t>SweRV EH1</a:t>
            </a:r>
            <a:r>
              <a:rPr lang="zh-CN" altLang="en-US" sz="3600" b="1" dirty="0">
                <a:ea typeface="宋体" panose="02010600030101010101" pitchFamily="2" charset="-122"/>
              </a:rPr>
              <a:t>流水线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14111"/>
            <a:ext cx="4129394" cy="35115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dirty="0">
                <a:ea typeface="宋体" panose="02010600030101010101" pitchFamily="2" charset="-122"/>
              </a:rPr>
              <a:t>正如</a:t>
            </a:r>
            <a:r>
              <a:rPr lang="en-US" altLang="zh-CN" sz="2400" dirty="0">
                <a:ea typeface="宋体" panose="02010600030101010101" pitchFamily="2" charset="-122"/>
              </a:rPr>
              <a:t>RVfpga</a:t>
            </a:r>
            <a:r>
              <a:rPr lang="zh-CN" altLang="en-US" sz="2400" dirty="0">
                <a:ea typeface="宋体" panose="02010600030101010101" pitchFamily="2" charset="-122"/>
              </a:rPr>
              <a:t>入门指南（</a:t>
            </a:r>
            <a:r>
              <a:rPr lang="en-US" altLang="zh-CN" sz="2400" dirty="0">
                <a:ea typeface="宋体" panose="02010600030101010101" pitchFamily="2" charset="-122"/>
              </a:rPr>
              <a:t>Getting Started Guide</a:t>
            </a:r>
            <a:r>
              <a:rPr lang="zh-CN" altLang="en-US" sz="2400" dirty="0"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ea typeface="宋体" panose="02010600030101010101" pitchFamily="2" charset="-122"/>
              </a:rPr>
              <a:t>GSG</a:t>
            </a:r>
            <a:r>
              <a:rPr lang="zh-CN" altLang="en-US" sz="2400" dirty="0">
                <a:ea typeface="宋体" panose="02010600030101010101" pitchFamily="2" charset="-122"/>
              </a:rPr>
              <a:t>）中所述，</a:t>
            </a:r>
            <a:r>
              <a:rPr lang="en-US" altLang="zh-CN" sz="2400" dirty="0">
                <a:ea typeface="宋体" panose="02010600030101010101" pitchFamily="2" charset="-122"/>
              </a:rPr>
              <a:t>SweRV EH1</a:t>
            </a:r>
            <a:r>
              <a:rPr lang="zh-CN" altLang="en-US" sz="2400" dirty="0">
                <a:ea typeface="宋体" panose="02010600030101010101" pitchFamily="2" charset="-122"/>
              </a:rPr>
              <a:t>是</a:t>
            </a:r>
            <a:r>
              <a:rPr lang="en-US" altLang="zh-CN" sz="2400" dirty="0">
                <a:ea typeface="宋体" panose="02010600030101010101" pitchFamily="2" charset="-122"/>
              </a:rPr>
              <a:t>32</a:t>
            </a:r>
            <a:r>
              <a:rPr lang="zh-CN" altLang="en-US" sz="2400" dirty="0">
                <a:ea typeface="宋体" panose="02010600030101010101" pitchFamily="2" charset="-122"/>
              </a:rPr>
              <a:t>位</a:t>
            </a:r>
            <a:r>
              <a:rPr lang="en-US" altLang="zh-CN" sz="2400" dirty="0"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ea typeface="宋体" panose="02010600030101010101" pitchFamily="2" charset="-122"/>
              </a:rPr>
              <a:t>路超标量</a:t>
            </a:r>
            <a:r>
              <a:rPr lang="en-US" altLang="zh-CN" sz="2400" dirty="0">
                <a:ea typeface="宋体" panose="02010600030101010101" pitchFamily="2" charset="-122"/>
              </a:rPr>
              <a:t>9</a:t>
            </a:r>
            <a:r>
              <a:rPr lang="zh-CN" altLang="en-US" sz="2400" dirty="0">
                <a:ea typeface="宋体" panose="02010600030101010101" pitchFamily="2" charset="-122"/>
              </a:rPr>
              <a:t>级流水线顺序处理器。</a:t>
            </a:r>
          </a:p>
          <a:p>
            <a:pPr>
              <a:defRPr/>
            </a:pPr>
            <a:r>
              <a:rPr lang="zh-CN" altLang="en-US" sz="2400" dirty="0">
                <a:ea typeface="宋体" panose="02010600030101010101" pitchFamily="2" charset="-122"/>
              </a:rPr>
              <a:t>右图给出了处理器微架构的高级视图，实验</a:t>
            </a:r>
            <a:r>
              <a:rPr lang="en-US" altLang="zh-CN" sz="2400" dirty="0">
                <a:ea typeface="宋体" panose="02010600030101010101" pitchFamily="2" charset="-122"/>
              </a:rPr>
              <a:t>11-20</a:t>
            </a:r>
            <a:r>
              <a:rPr lang="zh-CN" altLang="en-US" sz="2400" dirty="0">
                <a:ea typeface="宋体" panose="02010600030101010101" pitchFamily="2" charset="-122"/>
              </a:rPr>
              <a:t>将对此进行详细分析。</a:t>
            </a:r>
          </a:p>
        </p:txBody>
      </p:sp>
      <p:pic>
        <p:nvPicPr>
          <p:cNvPr id="8" name="Imagen 7"/>
          <p:cNvPicPr/>
          <p:nvPr/>
        </p:nvPicPr>
        <p:blipFill>
          <a:blip r:embed="rId3"/>
          <a:stretch>
            <a:fillRect/>
          </a:stretch>
        </p:blipFill>
        <p:spPr>
          <a:xfrm>
            <a:off x="4870613" y="914111"/>
            <a:ext cx="7057609" cy="52638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568932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：取指（</a:t>
            </a:r>
            <a:r>
              <a:rPr lang="en-US" altLang="zh-CN" sz="3600" b="1" dirty="0">
                <a:ea typeface="宋体" panose="02010600030101010101" pitchFamily="2" charset="-122"/>
              </a:rPr>
              <a:t>FC1</a:t>
            </a:r>
            <a:r>
              <a:rPr lang="zh-CN" altLang="en-US" sz="3600" b="1" dirty="0">
                <a:ea typeface="宋体" panose="02010600030101010101" pitchFamily="2" charset="-122"/>
              </a:rPr>
              <a:t>和</a:t>
            </a:r>
            <a:r>
              <a:rPr lang="en-US" altLang="zh-CN" sz="3600" b="1" dirty="0">
                <a:ea typeface="宋体" panose="02010600030101010101" pitchFamily="2" charset="-122"/>
              </a:rPr>
              <a:t>FC2</a:t>
            </a:r>
            <a:r>
              <a:rPr lang="zh-CN" altLang="en-US" sz="3600" b="1" dirty="0">
                <a:ea typeface="宋体" panose="02010600030101010101" pitchFamily="2" charset="-122"/>
              </a:rPr>
              <a:t>）和对齐阶段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1"/>
            <a:ext cx="11677320" cy="8765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4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SweRV EH1</a:t>
            </a:r>
            <a:r>
              <a:rPr lang="zh-CN" altLang="en-US" sz="24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流水线的前三个阶段是：两个取指阶段（</a:t>
            </a:r>
            <a:r>
              <a:rPr lang="en-US" altLang="zh-CN" sz="24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FC1</a:t>
            </a:r>
            <a:r>
              <a:rPr lang="zh-CN" altLang="en-US" sz="24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FC2</a:t>
            </a:r>
            <a:r>
              <a:rPr lang="zh-CN" altLang="en-US" sz="24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）和一个对齐阶段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978400"/>
              </p:ext>
            </p:extLst>
          </p:nvPr>
        </p:nvGraphicFramePr>
        <p:xfrm>
          <a:off x="1562100" y="1539374"/>
          <a:ext cx="8905875" cy="4376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2" name="Visio" r:id="rId4" imgW="119281595" imgH="58435735" progId="Visio.Drawing.15">
                  <p:embed/>
                </p:oleObj>
              </mc:Choice>
              <mc:Fallback>
                <p:oleObj name="Visio" r:id="rId4" imgW="119281595" imgH="5843573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100" y="1539374"/>
                        <a:ext cx="8905875" cy="43766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319154614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898289"/>
            <a:ext cx="11401160" cy="534488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b="1" dirty="0">
                <a:ea typeface="宋体" panose="02010600030101010101" pitchFamily="2" charset="-122"/>
              </a:rPr>
              <a:t>取指阶段：</a:t>
            </a:r>
            <a:r>
              <a:rPr lang="zh-CN" altLang="en-US" dirty="0">
                <a:ea typeface="宋体" panose="02010600030101010101" pitchFamily="2" charset="-122"/>
              </a:rPr>
              <a:t>从指令存储器读取指令</a:t>
            </a:r>
          </a:p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在</a:t>
            </a:r>
            <a:r>
              <a:rPr lang="en-US" altLang="zh-CN" dirty="0">
                <a:ea typeface="宋体" panose="02010600030101010101" pitchFamily="2" charset="-122"/>
              </a:rPr>
              <a:t>RVfpga</a:t>
            </a:r>
            <a:r>
              <a:rPr lang="zh-CN" altLang="en-US" dirty="0">
                <a:ea typeface="宋体" panose="02010600030101010101" pitchFamily="2" charset="-122"/>
              </a:rPr>
              <a:t>中，指令存储器包括：</a:t>
            </a:r>
          </a:p>
          <a:p>
            <a:pPr lvl="1">
              <a:defRPr/>
            </a:pPr>
            <a:r>
              <a:rPr lang="en-US" altLang="zh-CN" dirty="0">
                <a:ea typeface="宋体" panose="02010600030101010101" pitchFamily="2" charset="-122"/>
              </a:rPr>
              <a:t>512 KiB ICCM</a:t>
            </a:r>
            <a:r>
              <a:rPr lang="zh-CN" altLang="en-US" dirty="0">
                <a:ea typeface="宋体" panose="02010600030101010101" pitchFamily="2" charset="-122"/>
              </a:rPr>
              <a:t>（在默认</a:t>
            </a:r>
            <a:r>
              <a:rPr lang="en-US" altLang="zh-CN" dirty="0">
                <a:ea typeface="宋体" panose="02010600030101010101" pitchFamily="2" charset="-122"/>
              </a:rPr>
              <a:t>RVfpga</a:t>
            </a:r>
            <a:r>
              <a:rPr lang="zh-CN" altLang="en-US" dirty="0">
                <a:ea typeface="宋体" panose="02010600030101010101" pitchFamily="2" charset="-122"/>
              </a:rPr>
              <a:t>配置中禁止）</a:t>
            </a:r>
          </a:p>
          <a:p>
            <a:pPr lvl="1">
              <a:defRPr/>
            </a:pPr>
            <a:r>
              <a:rPr lang="en-US" altLang="zh-CN" dirty="0">
                <a:ea typeface="宋体" panose="02010600030101010101" pitchFamily="2" charset="-122"/>
              </a:rPr>
              <a:t>16 KiB</a:t>
            </a:r>
            <a:r>
              <a:rPr lang="zh-CN" altLang="en-US" dirty="0">
                <a:ea typeface="宋体" panose="02010600030101010101" pitchFamily="2" charset="-122"/>
              </a:rPr>
              <a:t>指令高速缓存</a:t>
            </a:r>
          </a:p>
          <a:p>
            <a:pPr lvl="1">
              <a:defRPr/>
            </a:pPr>
            <a:r>
              <a:rPr lang="en-US" altLang="zh-CN" dirty="0">
                <a:ea typeface="宋体" panose="02010600030101010101" pitchFamily="2" charset="-122"/>
              </a:rPr>
              <a:t>128 MiB DDR</a:t>
            </a:r>
            <a:r>
              <a:rPr lang="zh-CN" altLang="en-US" dirty="0">
                <a:ea typeface="宋体" panose="02010600030101010101" pitchFamily="2" charset="-122"/>
              </a:rPr>
              <a:t>外部存储器</a:t>
            </a:r>
          </a:p>
          <a:p>
            <a:pPr>
              <a:defRPr/>
            </a:pPr>
            <a:r>
              <a:rPr lang="en-US" altLang="zh-CN" b="1" dirty="0">
                <a:ea typeface="宋体" panose="02010600030101010101" pitchFamily="2" charset="-122"/>
              </a:rPr>
              <a:t>FC1</a:t>
            </a:r>
            <a:r>
              <a:rPr lang="zh-CN" altLang="en-US" dirty="0">
                <a:ea typeface="宋体" panose="02010600030101010101" pitchFamily="2" charset="-122"/>
              </a:rPr>
              <a:t>：计算指令地址（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ifc_fetch_addr_f1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</a:p>
          <a:p>
            <a:pPr>
              <a:defRPr/>
            </a:pPr>
            <a:r>
              <a:rPr lang="en-US" altLang="zh-CN" b="1" dirty="0">
                <a:ea typeface="宋体" panose="02010600030101010101" pitchFamily="2" charset="-122"/>
              </a:rPr>
              <a:t>FC2</a:t>
            </a:r>
            <a:r>
              <a:rPr lang="zh-CN" altLang="en-US" dirty="0">
                <a:ea typeface="宋体" panose="02010600030101010101" pitchFamily="2" charset="-122"/>
              </a:rPr>
              <a:t>：从</a:t>
            </a:r>
            <a:r>
              <a:rPr lang="en-US" altLang="zh-CN" dirty="0">
                <a:ea typeface="宋体" panose="02010600030101010101" pitchFamily="2" charset="-122"/>
              </a:rPr>
              <a:t>I$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DDR</a:t>
            </a:r>
            <a:r>
              <a:rPr lang="zh-CN" altLang="en-US" dirty="0">
                <a:ea typeface="宋体" panose="02010600030101010101" pitchFamily="2" charset="-122"/>
              </a:rPr>
              <a:t>外部存储器或</a:t>
            </a:r>
            <a:r>
              <a:rPr lang="en-US" altLang="zh-CN" dirty="0">
                <a:ea typeface="宋体" panose="02010600030101010101" pitchFamily="2" charset="-122"/>
              </a:rPr>
              <a:t>ICCM</a:t>
            </a:r>
            <a:r>
              <a:rPr lang="zh-CN" altLang="en-US" dirty="0">
                <a:ea typeface="宋体" panose="02010600030101010101" pitchFamily="2" charset="-122"/>
              </a:rPr>
              <a:t>读取指令。（</a:t>
            </a:r>
            <a:r>
              <a:rPr lang="en-US" altLang="zh-CN" dirty="0">
                <a:ea typeface="宋体" panose="02010600030101010101" pitchFamily="2" charset="-122"/>
              </a:rPr>
              <a:t>I$</a:t>
            </a:r>
            <a:r>
              <a:rPr lang="zh-CN" altLang="en-US" dirty="0">
                <a:ea typeface="宋体" panose="02010600030101010101" pitchFamily="2" charset="-122"/>
              </a:rPr>
              <a:t>仅缓存主存储器地址范围内的存储器。） 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：取指（</a:t>
            </a:r>
            <a:r>
              <a:rPr lang="en-US" altLang="zh-CN" sz="3600" b="1" dirty="0">
                <a:ea typeface="宋体" panose="02010600030101010101" pitchFamily="2" charset="-122"/>
              </a:rPr>
              <a:t>FC1</a:t>
            </a:r>
            <a:r>
              <a:rPr lang="zh-CN" altLang="en-US" sz="3600" b="1" dirty="0">
                <a:ea typeface="宋体" panose="02010600030101010101" pitchFamily="2" charset="-122"/>
              </a:rPr>
              <a:t>和</a:t>
            </a:r>
            <a:r>
              <a:rPr lang="en-US" altLang="zh-CN" sz="3600" b="1" dirty="0">
                <a:ea typeface="宋体" panose="02010600030101010101" pitchFamily="2" charset="-122"/>
              </a:rPr>
              <a:t>FC2</a:t>
            </a:r>
            <a:r>
              <a:rPr lang="zh-CN" altLang="en-US" sz="3600" b="1" dirty="0">
                <a:ea typeface="宋体" panose="02010600030101010101" pitchFamily="2" charset="-122"/>
              </a:rPr>
              <a:t>）阶段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554367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1153885"/>
            <a:ext cx="11437736" cy="506185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对齐阶段执行两个主要任务：</a:t>
            </a:r>
          </a:p>
          <a:p>
            <a:pPr lvl="1">
              <a:defRPr/>
            </a:pPr>
            <a:endParaRPr lang="zh-CN" altLang="en-US" dirty="0">
              <a:ea typeface="宋体" panose="02010600030101010101" pitchFamily="2" charset="-122"/>
            </a:endParaRPr>
          </a:p>
          <a:p>
            <a:pPr lvl="1">
              <a:defRPr/>
            </a:pPr>
            <a:r>
              <a:rPr lang="zh-CN" altLang="en-US" b="1" dirty="0">
                <a:ea typeface="宋体" panose="02010600030101010101" pitchFamily="2" charset="-122"/>
              </a:rPr>
              <a:t>每个周期向译码阶段提供两条</a:t>
            </a:r>
            <a:r>
              <a:rPr lang="en-US" altLang="zh-CN" b="1" dirty="0">
                <a:ea typeface="宋体" panose="02010600030101010101" pitchFamily="2" charset="-122"/>
              </a:rPr>
              <a:t>32</a:t>
            </a:r>
            <a:r>
              <a:rPr lang="zh-CN" altLang="en-US" b="1" dirty="0">
                <a:ea typeface="宋体" panose="02010600030101010101" pitchFamily="2" charset="-122"/>
              </a:rPr>
              <a:t>位指令</a:t>
            </a:r>
            <a:r>
              <a:rPr lang="zh-CN" altLang="en-US" dirty="0">
                <a:ea typeface="宋体" panose="02010600030101010101" pitchFamily="2" charset="-122"/>
              </a:rPr>
              <a:t>：每个周期从指令存储器提供的</a:t>
            </a:r>
            <a:r>
              <a:rPr lang="en-US" altLang="zh-CN" dirty="0">
                <a:ea typeface="宋体" panose="02010600030101010101" pitchFamily="2" charset="-122"/>
              </a:rPr>
              <a:t>128</a:t>
            </a:r>
            <a:r>
              <a:rPr lang="zh-CN" altLang="en-US" dirty="0">
                <a:ea typeface="宋体" panose="02010600030101010101" pitchFamily="2" charset="-122"/>
              </a:rPr>
              <a:t>位指令束中提取两条指令，并将它们分配给</a:t>
            </a:r>
            <a:r>
              <a:rPr lang="en-US" altLang="zh-CN" dirty="0">
                <a:ea typeface="宋体" panose="02010600030101010101" pitchFamily="2" charset="-122"/>
              </a:rPr>
              <a:t>SweRV EH1</a:t>
            </a:r>
            <a:r>
              <a:rPr lang="zh-CN" altLang="en-US" dirty="0">
                <a:ea typeface="宋体" panose="02010600030101010101" pitchFamily="2" charset="-122"/>
              </a:rPr>
              <a:t>中的每个通路（共两个通路）。</a:t>
            </a:r>
          </a:p>
          <a:p>
            <a:pPr lvl="1">
              <a:defRPr/>
            </a:pPr>
            <a:endParaRPr lang="zh-CN" altLang="en-US" dirty="0">
              <a:solidFill>
                <a:srgbClr val="00000A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zh-CN" altLang="en-US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解压指令</a:t>
            </a:r>
            <a:r>
              <a:rPr lang="zh-CN" altLang="en-US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dirty="0">
                <a:ea typeface="宋体" panose="02010600030101010101" pitchFamily="2" charset="-122"/>
              </a:rPr>
              <a:t>对齐阶段将</a:t>
            </a:r>
            <a:r>
              <a:rPr lang="en-US" altLang="zh-CN" dirty="0">
                <a:ea typeface="宋体" panose="02010600030101010101" pitchFamily="2" charset="-122"/>
              </a:rPr>
              <a:t>16</a:t>
            </a:r>
            <a:r>
              <a:rPr lang="zh-CN" altLang="en-US" dirty="0">
                <a:ea typeface="宋体" panose="02010600030101010101" pitchFamily="2" charset="-122"/>
              </a:rPr>
              <a:t>位指令解压为</a:t>
            </a:r>
            <a:r>
              <a:rPr lang="en-US" altLang="zh-CN" dirty="0">
                <a:ea typeface="宋体" panose="02010600030101010101" pitchFamily="2" charset="-122"/>
              </a:rPr>
              <a:t>32</a:t>
            </a:r>
            <a:r>
              <a:rPr lang="zh-CN" altLang="en-US" dirty="0">
                <a:ea typeface="宋体" panose="02010600030101010101" pitchFamily="2" charset="-122"/>
              </a:rPr>
              <a:t>位指令。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：对齐阶段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127512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：译码、</a:t>
            </a:r>
            <a:r>
              <a:rPr lang="en-US" altLang="zh-CN" sz="3600" b="1" dirty="0">
                <a:ea typeface="宋体" panose="02010600030101010101" pitchFamily="2" charset="-122"/>
              </a:rPr>
              <a:t>EX1/2/3</a:t>
            </a:r>
            <a:r>
              <a:rPr lang="zh-CN" altLang="en-US" sz="3600" b="1" dirty="0">
                <a:ea typeface="宋体" panose="02010600030101010101" pitchFamily="2" charset="-122"/>
              </a:rPr>
              <a:t>、提交和</a:t>
            </a:r>
            <a:r>
              <a:rPr lang="en-US" altLang="zh-CN" sz="3600" b="1" dirty="0">
                <a:ea typeface="宋体" panose="02010600030101010101" pitchFamily="2" charset="-122"/>
              </a:rPr>
              <a:t>WB</a:t>
            </a:r>
            <a:r>
              <a:rPr lang="zh-CN" altLang="en-US" sz="3600" b="1" dirty="0">
                <a:ea typeface="宋体" panose="02010600030101010101" pitchFamily="2" charset="-122"/>
              </a:rPr>
              <a:t>阶段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1"/>
            <a:ext cx="11538320" cy="8765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下一张幻灯片上的图显示了流水线的最后六个阶段：译码阶段、三个执行阶段、提交阶段和回写（</a:t>
            </a:r>
            <a:r>
              <a:rPr lang="en-US" altLang="zh-CN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Writeback</a:t>
            </a:r>
            <a:r>
              <a:rPr lang="zh-CN" altLang="en-US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WB</a:t>
            </a:r>
            <a:r>
              <a:rPr lang="zh-CN" altLang="en-US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）阶段。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612104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ángulo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宋体" panose="02010600030101010101" pitchFamily="2" charset="-122"/>
              </a:endParaRPr>
            </a:p>
          </p:txBody>
        </p:sp>
        <p:graphicFrame>
          <p:nvGraphicFramePr>
            <p:cNvPr id="7" name="Objeto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67638710"/>
                </p:ext>
              </p:extLst>
            </p:nvPr>
          </p:nvGraphicFramePr>
          <p:xfrm>
            <a:off x="699040" y="0"/>
            <a:ext cx="10897200" cy="685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568" name="Visio" r:id="rId4" imgW="119176740" imgH="75076006" progId="Visio.Drawing.15">
                    <p:embed/>
                  </p:oleObj>
                </mc:Choice>
                <mc:Fallback>
                  <p:oleObj name="Visio" r:id="rId4" imgW="119176740" imgH="75076006" progId="Visio.Drawing.15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9040" y="0"/>
                          <a:ext cx="10897200" cy="6858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"/>
    </p:custDataLst>
    <p:extLst>
      <p:ext uri="{BB962C8B-B14F-4D97-AF65-F5344CB8AC3E}">
        <p14:creationId xmlns:p14="http://schemas.microsoft.com/office/powerpoint/2010/main" val="115212847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：译码阶段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1"/>
            <a:ext cx="11677320" cy="507484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译码阶段执行两个主要任务：</a:t>
            </a:r>
          </a:p>
          <a:p>
            <a:pPr lvl="1">
              <a:defRPr/>
            </a:pPr>
            <a:r>
              <a:rPr lang="zh-CN" altLang="en-US" b="1" dirty="0">
                <a:ea typeface="宋体" panose="02010600030101010101" pitchFamily="2" charset="-122"/>
              </a:rPr>
              <a:t>对指令进行译码并生成控制信号</a:t>
            </a:r>
            <a:r>
              <a:rPr lang="zh-CN" altLang="en-US" dirty="0">
                <a:ea typeface="宋体" panose="02010600030101010101" pitchFamily="2" charset="-122"/>
              </a:rPr>
              <a:t>（由控制单元执行）</a:t>
            </a:r>
          </a:p>
          <a:p>
            <a:pPr lvl="1">
              <a:defRPr/>
            </a:pPr>
            <a:r>
              <a:rPr lang="zh-CN" altLang="en-US" b="1" dirty="0">
                <a:ea typeface="宋体" panose="02010600030101010101" pitchFamily="2" charset="-122"/>
              </a:rPr>
              <a:t>将指令和操作数分发到适当的管道</a:t>
            </a:r>
            <a:r>
              <a:rPr lang="zh-CN" altLang="en-US" dirty="0">
                <a:ea typeface="宋体" panose="02010600030101010101" pitchFamily="2" charset="-122"/>
              </a:rPr>
              <a:t>：</a:t>
            </a:r>
          </a:p>
          <a:p>
            <a:pPr lvl="2">
              <a:defRPr/>
            </a:pPr>
            <a:r>
              <a:rPr lang="zh-CN" altLang="en-US" dirty="0">
                <a:ea typeface="宋体" panose="02010600030101010101" pitchFamily="2" charset="-122"/>
              </a:rPr>
              <a:t>管道：</a:t>
            </a:r>
          </a:p>
          <a:p>
            <a:pPr lvl="3">
              <a:defRPr/>
            </a:pPr>
            <a:r>
              <a:rPr lang="zh-CN" altLang="en-US" dirty="0">
                <a:ea typeface="宋体" panose="02010600030101010101" pitchFamily="2" charset="-122"/>
              </a:rPr>
              <a:t>两个整数管道：</a:t>
            </a:r>
            <a:r>
              <a:rPr lang="en-US" altLang="zh-CN" dirty="0">
                <a:ea typeface="宋体" panose="02010600030101010101" pitchFamily="2" charset="-122"/>
              </a:rPr>
              <a:t>I0</a:t>
            </a:r>
            <a:r>
              <a:rPr lang="zh-CN" altLang="en-US" dirty="0">
                <a:ea typeface="宋体" panose="02010600030101010101" pitchFamily="2" charset="-122"/>
              </a:rPr>
              <a:t>和</a:t>
            </a:r>
            <a:r>
              <a:rPr lang="en-US" altLang="zh-CN" dirty="0">
                <a:ea typeface="宋体" panose="02010600030101010101" pitchFamily="2" charset="-122"/>
              </a:rPr>
              <a:t>I1</a:t>
            </a:r>
          </a:p>
          <a:p>
            <a:pPr lvl="3">
              <a:defRPr/>
            </a:pPr>
            <a:r>
              <a:rPr lang="zh-CN" altLang="en-US" dirty="0">
                <a:ea typeface="宋体" panose="02010600030101010101" pitchFamily="2" charset="-122"/>
              </a:rPr>
              <a:t>乘法管道</a:t>
            </a:r>
          </a:p>
          <a:p>
            <a:pPr lvl="3">
              <a:defRPr/>
            </a:pPr>
            <a:r>
              <a:rPr lang="zh-CN" altLang="en-US" dirty="0">
                <a:ea typeface="宋体" panose="02010600030101010101" pitchFamily="2" charset="-122"/>
              </a:rPr>
              <a:t>加载</a:t>
            </a:r>
            <a:r>
              <a:rPr lang="en-US" altLang="zh-CN" dirty="0">
                <a:ea typeface="宋体" panose="02010600030101010101" pitchFamily="2" charset="-122"/>
              </a:rPr>
              <a:t>/</a:t>
            </a:r>
            <a:r>
              <a:rPr lang="zh-CN" altLang="en-US" dirty="0">
                <a:ea typeface="宋体" panose="02010600030101010101" pitchFamily="2" charset="-122"/>
              </a:rPr>
              <a:t>存储管道（</a:t>
            </a:r>
            <a:r>
              <a:rPr lang="en-US" altLang="zh-CN" dirty="0">
                <a:ea typeface="宋体" panose="02010600030101010101" pitchFamily="2" charset="-122"/>
              </a:rPr>
              <a:t>L/S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</a:p>
          <a:p>
            <a:pPr lvl="2">
              <a:defRPr/>
            </a:pPr>
            <a:r>
              <a:rPr lang="zh-CN" altLang="en-US" dirty="0">
                <a:ea typeface="宋体" panose="02010600030101010101" pitchFamily="2" charset="-122"/>
              </a:rPr>
              <a:t>管外</a:t>
            </a:r>
            <a:r>
              <a:rPr lang="en-US" altLang="zh-CN" dirty="0">
                <a:ea typeface="宋体" panose="02010600030101010101" pitchFamily="2" charset="-122"/>
              </a:rPr>
              <a:t>34</a:t>
            </a:r>
            <a:r>
              <a:rPr lang="zh-CN" altLang="en-US" dirty="0">
                <a:ea typeface="宋体" panose="02010600030101010101" pitchFamily="2" charset="-122"/>
              </a:rPr>
              <a:t>周期除法器</a:t>
            </a:r>
          </a:p>
          <a:p>
            <a:pPr lvl="2">
              <a:defRPr/>
            </a:pPr>
            <a:r>
              <a:rPr lang="zh-CN" altLang="en-US" dirty="0">
                <a:ea typeface="宋体" panose="02010600030101010101" pitchFamily="2" charset="-122"/>
              </a:rPr>
              <a:t>几个多路开关在可能的操作数中进行选择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473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软件工具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F7037C1-E967-47B6-A510-112EA201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860" y="775834"/>
            <a:ext cx="221454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ea typeface="宋体" panose="02010600030101010101" pitchFamily="2" charset="-122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221539D-B665-4AE1-A791-F647FE0DDE59}"/>
              </a:ext>
            </a:extLst>
          </p:cNvPr>
          <p:cNvSpPr txBox="1">
            <a:spLocks/>
          </p:cNvSpPr>
          <p:nvPr/>
        </p:nvSpPr>
        <p:spPr>
          <a:xfrm>
            <a:off x="896480" y="924008"/>
            <a:ext cx="11289554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Xilinx</a:t>
            </a:r>
            <a:r>
              <a:rPr lang="zh-CN" altLang="en-US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的</a:t>
            </a:r>
            <a:r>
              <a:rPr lang="en-US" altLang="zh-CN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Vivado IDE</a:t>
            </a:r>
          </a:p>
          <a:p>
            <a:pPr lvl="1"/>
            <a:r>
              <a:rPr lang="zh-CN" altLang="en-US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查看</a:t>
            </a:r>
            <a:r>
              <a:rPr lang="en-US" altLang="zh-CN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</a:t>
            </a:r>
            <a:r>
              <a:rPr lang="zh-CN" altLang="en-US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源文件（</a:t>
            </a:r>
            <a:r>
              <a:rPr lang="en-US" altLang="zh-CN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Verilog/SystemVerilog</a:t>
            </a:r>
            <a:r>
              <a:rPr lang="zh-CN" altLang="en-US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）和层级</a:t>
            </a:r>
          </a:p>
          <a:p>
            <a:pPr lvl="1"/>
            <a:r>
              <a:rPr lang="zh-CN" altLang="en-US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为以</a:t>
            </a:r>
            <a:r>
              <a:rPr lang="en-US" altLang="zh-CN" sz="2200" dirty="0" err="1">
                <a:solidFill>
                  <a:sysClr val="windowText" lastClr="000000"/>
                </a:solidFill>
                <a:ea typeface="宋体" panose="02010600030101010101" pitchFamily="2" charset="-122"/>
              </a:rPr>
              <a:t>Nexys</a:t>
            </a:r>
            <a:r>
              <a:rPr lang="en-US" altLang="zh-CN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 A7</a:t>
            </a:r>
            <a:r>
              <a:rPr lang="zh-CN" altLang="en-US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开发板为目标的</a:t>
            </a:r>
            <a:r>
              <a:rPr lang="en-US" altLang="zh-CN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</a:t>
            </a:r>
            <a:r>
              <a:rPr lang="zh-CN" altLang="en-US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创建</a:t>
            </a:r>
            <a:r>
              <a:rPr lang="en-US" altLang="zh-CN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bit</a:t>
            </a:r>
            <a:r>
              <a:rPr lang="zh-CN" altLang="en-US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文件（</a:t>
            </a:r>
            <a:r>
              <a:rPr lang="en-US" altLang="zh-CN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FPGA</a:t>
            </a:r>
            <a:r>
              <a:rPr lang="zh-CN" altLang="en-US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配置文件）</a:t>
            </a:r>
          </a:p>
          <a:p>
            <a:r>
              <a:rPr kumimoji="0" lang="en-US" altLang="zh-CN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PlatformIO 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–</a:t>
            </a:r>
            <a:r>
              <a:rPr lang="zh-CN" altLang="en-US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 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Visual Studio Code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（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VSCode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）的扩展</a:t>
            </a:r>
          </a:p>
          <a:p>
            <a:pPr lvl="1"/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将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系统下载到</a:t>
            </a:r>
            <a:r>
              <a:rPr kumimoji="0" lang="en-US" altLang="zh-CN" sz="2200" b="0" i="0" u="none" strike="noStrike" cap="none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Nexys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 A7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开发板</a:t>
            </a:r>
          </a:p>
          <a:p>
            <a:pPr lvl="1"/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在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系统上编译、下载、运行和调试</a:t>
            </a:r>
            <a:r>
              <a:rPr lang="en-US" altLang="zh-CN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C</a:t>
            </a:r>
            <a:r>
              <a:rPr lang="zh-CN" altLang="en-US" sz="2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程序和汇编程序</a:t>
            </a:r>
          </a:p>
          <a:p>
            <a:r>
              <a:rPr kumimoji="0" lang="en-US" altLang="zh-CN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Verilator 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–</a:t>
            </a:r>
            <a:r>
              <a:rPr lang="zh-CN" altLang="en-US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一款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HDL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（硬件描述语言）仿真器</a:t>
            </a:r>
          </a:p>
          <a:p>
            <a:pPr lvl="1"/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在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HDL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（低）级别仿真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系统，以分析其内部信号</a:t>
            </a:r>
          </a:p>
          <a:p>
            <a:pPr lvl="1"/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4351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：执行阶段 </a:t>
            </a:r>
            <a:r>
              <a:rPr lang="en-US" altLang="zh-CN" sz="3600" b="1" dirty="0">
                <a:ea typeface="宋体" panose="02010600030101010101" pitchFamily="2" charset="-122"/>
              </a:rPr>
              <a:t>– 3</a:t>
            </a:r>
            <a:r>
              <a:rPr lang="zh-CN" altLang="en-US" sz="3600" b="1" dirty="0">
                <a:ea typeface="宋体" panose="02010600030101010101" pitchFamily="2" charset="-122"/>
              </a:rPr>
              <a:t>个管道和一个除法器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901410"/>
            <a:ext cx="11677320" cy="52707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400" b="1" u="sng" dirty="0">
                <a:ea typeface="宋体" panose="02010600030101010101" pitchFamily="2" charset="-122"/>
              </a:rPr>
              <a:t>I0/I1</a:t>
            </a:r>
            <a:r>
              <a:rPr lang="zh-CN" altLang="en-US" sz="2400" b="1" u="sng" dirty="0">
                <a:ea typeface="宋体" panose="02010600030101010101" pitchFamily="2" charset="-122"/>
              </a:rPr>
              <a:t>管道</a:t>
            </a:r>
            <a:r>
              <a:rPr lang="zh-CN" altLang="en-US" sz="2400" dirty="0">
                <a:ea typeface="宋体" panose="02010600030101010101" pitchFamily="2" charset="-122"/>
              </a:rPr>
              <a:t>：两个整数管道具有三个阶段（</a:t>
            </a:r>
            <a:r>
              <a:rPr lang="en-US" altLang="zh-CN" sz="2400" dirty="0">
                <a:ea typeface="宋体" panose="02010600030101010101" pitchFamily="2" charset="-122"/>
              </a:rPr>
              <a:t>EX1</a:t>
            </a:r>
            <a:r>
              <a:rPr lang="zh-CN" altLang="en-US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a typeface="宋体" panose="02010600030101010101" pitchFamily="2" charset="-122"/>
              </a:rPr>
              <a:t>EX2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ea typeface="宋体" panose="02010600030101010101" pitchFamily="2" charset="-122"/>
              </a:rPr>
              <a:t>EX3</a:t>
            </a:r>
            <a:r>
              <a:rPr lang="zh-CN" altLang="en-US" sz="2400" dirty="0">
                <a:ea typeface="宋体" panose="02010600030101010101" pitchFamily="2" charset="-122"/>
              </a:rPr>
              <a:t>）。</a:t>
            </a:r>
            <a:r>
              <a:rPr lang="en-US" altLang="zh-CN" sz="2400" dirty="0">
                <a:ea typeface="宋体" panose="02010600030101010101" pitchFamily="2" charset="-122"/>
              </a:rPr>
              <a:t>EX1</a:t>
            </a:r>
            <a:r>
              <a:rPr lang="zh-CN" altLang="en-US" sz="2400" dirty="0">
                <a:ea typeface="宋体" panose="02010600030101010101" pitchFamily="2" charset="-122"/>
              </a:rPr>
              <a:t>执行</a:t>
            </a:r>
            <a:r>
              <a:rPr lang="en-US" altLang="zh-CN" sz="2400" dirty="0">
                <a:ea typeface="宋体" panose="02010600030101010101" pitchFamily="2" charset="-122"/>
              </a:rPr>
              <a:t>ALU</a:t>
            </a:r>
            <a:r>
              <a:rPr lang="zh-CN" altLang="en-US" sz="2400" dirty="0">
                <a:ea typeface="宋体" panose="02010600030101010101" pitchFamily="2" charset="-122"/>
              </a:rPr>
              <a:t>运算。</a:t>
            </a:r>
          </a:p>
          <a:p>
            <a:pPr>
              <a:defRPr/>
            </a:pPr>
            <a:r>
              <a:rPr lang="zh-CN" altLang="en-US" sz="2400" b="1" u="sng" dirty="0">
                <a:ea typeface="宋体" panose="02010600030101010101" pitchFamily="2" charset="-122"/>
              </a:rPr>
              <a:t>乘法管道</a:t>
            </a:r>
            <a:r>
              <a:rPr lang="zh-CN" altLang="en-US" sz="2400" dirty="0">
                <a:ea typeface="宋体" panose="02010600030101010101" pitchFamily="2" charset="-122"/>
              </a:rPr>
              <a:t>：乘法管道包含一个使用三个阶段（</a:t>
            </a:r>
            <a:r>
              <a:rPr lang="en-US" altLang="zh-CN" sz="2400" dirty="0">
                <a:ea typeface="宋体" panose="02010600030101010101" pitchFamily="2" charset="-122"/>
              </a:rPr>
              <a:t>M1</a:t>
            </a:r>
            <a:r>
              <a:rPr lang="zh-CN" altLang="en-US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a typeface="宋体" panose="02010600030101010101" pitchFamily="2" charset="-122"/>
              </a:rPr>
              <a:t>M2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ea typeface="宋体" panose="02010600030101010101" pitchFamily="2" charset="-122"/>
              </a:rPr>
              <a:t>M3</a:t>
            </a:r>
            <a:r>
              <a:rPr lang="zh-CN" altLang="en-US" sz="2400" dirty="0">
                <a:ea typeface="宋体" panose="02010600030101010101" pitchFamily="2" charset="-122"/>
              </a:rPr>
              <a:t>）的</a:t>
            </a:r>
            <a:r>
              <a:rPr lang="en-US" altLang="zh-CN" sz="2400" dirty="0"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ea typeface="宋体" panose="02010600030101010101" pitchFamily="2" charset="-122"/>
              </a:rPr>
              <a:t>周期整数乘法器。</a:t>
            </a:r>
          </a:p>
          <a:p>
            <a:pPr>
              <a:defRPr/>
            </a:pPr>
            <a:r>
              <a:rPr lang="zh-CN" altLang="en-US" sz="2400" b="1" u="sng" dirty="0">
                <a:ea typeface="宋体" panose="02010600030101010101" pitchFamily="2" charset="-122"/>
              </a:rPr>
              <a:t>加载</a:t>
            </a:r>
            <a:r>
              <a:rPr lang="en-US" altLang="zh-CN" sz="2400" b="1" u="sng" dirty="0">
                <a:ea typeface="宋体" panose="02010600030101010101" pitchFamily="2" charset="-122"/>
              </a:rPr>
              <a:t>/</a:t>
            </a:r>
            <a:r>
              <a:rPr lang="zh-CN" altLang="en-US" sz="2400" b="1" u="sng" dirty="0">
                <a:ea typeface="宋体" panose="02010600030101010101" pitchFamily="2" charset="-122"/>
              </a:rPr>
              <a:t>存储（</a:t>
            </a:r>
            <a:r>
              <a:rPr lang="en-US" altLang="zh-CN" sz="2400" b="1" u="sng" dirty="0">
                <a:ea typeface="宋体" panose="02010600030101010101" pitchFamily="2" charset="-122"/>
              </a:rPr>
              <a:t>L/S</a:t>
            </a:r>
            <a:r>
              <a:rPr lang="zh-CN" altLang="en-US" sz="2400" b="1" u="sng" dirty="0">
                <a:ea typeface="宋体" panose="02010600030101010101" pitchFamily="2" charset="-122"/>
              </a:rPr>
              <a:t>）管道</a:t>
            </a:r>
            <a:r>
              <a:rPr lang="zh-CN" altLang="en-US" sz="2400" dirty="0">
                <a:ea typeface="宋体" panose="02010600030101010101" pitchFamily="2" charset="-122"/>
              </a:rPr>
              <a:t>：</a:t>
            </a:r>
            <a:r>
              <a:rPr lang="en-US" altLang="zh-CN" sz="2400" dirty="0">
                <a:ea typeface="宋体" panose="02010600030101010101" pitchFamily="2" charset="-122"/>
              </a:rPr>
              <a:t>L/S</a:t>
            </a:r>
            <a:r>
              <a:rPr lang="zh-CN" altLang="en-US" sz="2400" dirty="0">
                <a:ea typeface="宋体" panose="02010600030101010101" pitchFamily="2" charset="-122"/>
              </a:rPr>
              <a:t>管道执行加载和存储指令。</a:t>
            </a:r>
          </a:p>
          <a:p>
            <a:pPr>
              <a:defRPr/>
            </a:pPr>
            <a:r>
              <a:rPr lang="zh-CN" altLang="en-US" sz="2400" b="1" u="sng" dirty="0">
                <a:ea typeface="宋体" panose="02010600030101010101" pitchFamily="2" charset="-122"/>
              </a:rPr>
              <a:t>除法器</a:t>
            </a:r>
            <a:r>
              <a:rPr lang="zh-CN" altLang="en-US" sz="2400" dirty="0">
                <a:ea typeface="宋体" panose="02010600030101010101" pitchFamily="2" charset="-122"/>
              </a:rPr>
              <a:t>：除法器是一个非流水线式</a:t>
            </a:r>
            <a:r>
              <a:rPr lang="en-US" altLang="zh-CN" sz="2400" dirty="0">
                <a:ea typeface="宋体" panose="02010600030101010101" pitchFamily="2" charset="-122"/>
              </a:rPr>
              <a:t>34</a:t>
            </a:r>
            <a:r>
              <a:rPr lang="zh-CN" altLang="en-US" sz="2400" dirty="0">
                <a:ea typeface="宋体" panose="02010600030101010101" pitchFamily="2" charset="-122"/>
              </a:rPr>
              <a:t>周期整数除法器。</a:t>
            </a:r>
          </a:p>
          <a:p>
            <a:pPr marL="0" indent="0">
              <a:buNone/>
              <a:defRPr/>
            </a:pPr>
            <a:endParaRPr lang="zh-CN" altLang="en-US" sz="2400" dirty="0">
              <a:ea typeface="宋体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2400" dirty="0">
                <a:ea typeface="宋体" panose="02010600030101010101" pitchFamily="2" charset="-122"/>
              </a:rPr>
              <a:t>在第三个执行阶段（</a:t>
            </a:r>
            <a:r>
              <a:rPr lang="en-US" altLang="zh-CN" sz="2400" dirty="0">
                <a:ea typeface="宋体" panose="02010600030101010101" pitchFamily="2" charset="-122"/>
              </a:rPr>
              <a:t>EX3/DC3/M3</a:t>
            </a:r>
            <a:r>
              <a:rPr lang="zh-CN" altLang="en-US" sz="2400" dirty="0">
                <a:ea typeface="宋体" panose="02010600030101010101" pitchFamily="2" charset="-122"/>
              </a:rPr>
              <a:t>）结束时，使用两个</a:t>
            </a:r>
            <a:r>
              <a:rPr lang="en-US" altLang="zh-CN" sz="2400" dirty="0">
                <a:ea typeface="宋体" panose="02010600030101010101" pitchFamily="2" charset="-122"/>
              </a:rPr>
              <a:t>3:1</a:t>
            </a:r>
            <a:r>
              <a:rPr lang="zh-CN" altLang="en-US" sz="2400" dirty="0">
                <a:ea typeface="宋体" panose="02010600030101010101" pitchFamily="2" charset="-122"/>
              </a:rPr>
              <a:t>多路开关（每路一个）从正确的管道（</a:t>
            </a:r>
            <a:r>
              <a:rPr lang="en-US" altLang="zh-CN" sz="2400" dirty="0">
                <a:ea typeface="宋体" panose="02010600030101010101" pitchFamily="2" charset="-122"/>
              </a:rPr>
              <a:t>I0/I1</a:t>
            </a:r>
            <a:r>
              <a:rPr lang="zh-CN" altLang="en-US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a typeface="宋体" panose="02010600030101010101" pitchFamily="2" charset="-122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或</a:t>
            </a:r>
            <a:r>
              <a:rPr lang="en-US" altLang="zh-CN" sz="2400" dirty="0">
                <a:ea typeface="宋体" panose="02010600030101010101" pitchFamily="2" charset="-122"/>
              </a:rPr>
              <a:t>L/S</a:t>
            </a:r>
            <a:r>
              <a:rPr lang="zh-CN" altLang="en-US" sz="2400" dirty="0">
                <a:ea typeface="宋体" panose="02010600030101010101" pitchFamily="2" charset="-122"/>
              </a:rPr>
              <a:t>）中选择指令的结果。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6138326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：提交和写回阶段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31176" y="1240971"/>
            <a:ext cx="11419448" cy="473528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 dirty="0">
                <a:ea typeface="宋体" panose="02010600030101010101" pitchFamily="2" charset="-122"/>
              </a:rPr>
              <a:t>提交阶段：</a:t>
            </a:r>
            <a:r>
              <a:rPr lang="zh-CN" altLang="en-US" dirty="0">
                <a:ea typeface="宋体" panose="02010600030101010101" pitchFamily="2" charset="-122"/>
              </a:rPr>
              <a:t>选择要写回到寄存器文件的结果。</a:t>
            </a:r>
          </a:p>
          <a:p>
            <a:pPr lvl="0"/>
            <a:endParaRPr lang="zh-CN" altLang="en-US" dirty="0">
              <a:ea typeface="宋体" panose="02010600030101010101" pitchFamily="2" charset="-122"/>
            </a:endParaRPr>
          </a:p>
          <a:p>
            <a:pPr lvl="0"/>
            <a:r>
              <a:rPr lang="zh-CN" altLang="en-US" b="1" dirty="0">
                <a:ea typeface="宋体" panose="02010600030101010101" pitchFamily="2" charset="-122"/>
              </a:rPr>
              <a:t>写回阶段：</a:t>
            </a:r>
            <a:r>
              <a:rPr lang="zh-CN" altLang="en-US" dirty="0">
                <a:ea typeface="宋体" panose="02010600030101010101" pitchFamily="2" charset="-122"/>
              </a:rPr>
              <a:t>使用写端口</a:t>
            </a:r>
            <a:r>
              <a:rPr lang="en-US" altLang="zh-CN" dirty="0">
                <a:ea typeface="宋体" panose="02010600030101010101" pitchFamily="2" charset="-122"/>
              </a:rPr>
              <a:t>0</a:t>
            </a:r>
            <a:r>
              <a:rPr lang="zh-CN" altLang="en-US" dirty="0">
                <a:ea typeface="宋体" panose="02010600030101010101" pitchFamily="2" charset="-122"/>
              </a:rPr>
              <a:t>和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将结果写入寄存器文件。控制流水线寄存器提供寄存器标识符和使能信号（在译码阶段生成）。</a:t>
            </a:r>
          </a:p>
          <a:p>
            <a:pPr lvl="1"/>
            <a:endParaRPr lang="en-GB" dirty="0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058624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：示例程序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11397343" cy="4996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x28, 0x1</a:t>
            </a:r>
          </a:p>
          <a:p>
            <a:pPr marL="0" indent="0">
              <a:buNone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x29, 0x2</a:t>
            </a:r>
          </a:p>
          <a:p>
            <a:pPr marL="0" indent="0">
              <a:buNone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x30, 0x4</a:t>
            </a:r>
          </a:p>
          <a:p>
            <a:pPr marL="0" indent="0">
              <a:buNone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x31, 0x1</a:t>
            </a:r>
          </a:p>
          <a:p>
            <a:pPr marL="0" indent="0">
              <a:buNone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zh-CN" altLang="en-US" sz="2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 x28, x29, x29    # x28 = 2*2 = 4 (later iterations: 3*3=9, ...)</a:t>
            </a:r>
          </a:p>
          <a:p>
            <a:pPr marL="0" indent="0"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x30, x30, x31    # x30 = 4+1 = 5 (later iterations: 5+1=6, ...)</a:t>
            </a:r>
          </a:p>
          <a:p>
            <a:pPr marL="0" indent="0">
              <a:buNone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x29, x29, 1      # x29 = x29 + 1</a:t>
            </a:r>
          </a:p>
          <a:p>
            <a:pPr marL="0" indent="0">
              <a:buNone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  zero, zero, REPEAT # Repeat the loop</a:t>
            </a:r>
          </a:p>
          <a:p>
            <a:pPr marL="457200" lvl="1" indent="0">
              <a:buNone/>
            </a:pPr>
            <a:endParaRPr lang="en-GB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356770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</a:t>
            </a:r>
            <a:r>
              <a:rPr lang="en-US" altLang="zh-CN" sz="3600" b="1" dirty="0">
                <a:ea typeface="宋体" panose="02010600030101010101" pitchFamily="2" charset="-122"/>
              </a:rPr>
              <a:t>FC1</a:t>
            </a:r>
            <a:r>
              <a:rPr lang="zh-CN" altLang="en-US" sz="3600" b="1" dirty="0"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ea typeface="宋体" panose="02010600030101010101" pitchFamily="2" charset="-122"/>
              </a:rPr>
              <a:t>FC2</a:t>
            </a:r>
            <a:r>
              <a:rPr lang="zh-CN" altLang="en-US" sz="3600" b="1" dirty="0">
                <a:ea typeface="宋体" panose="02010600030101010101" pitchFamily="2" charset="-122"/>
              </a:rPr>
              <a:t>和对齐阶段仿真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0" y="1548225"/>
            <a:ext cx="12172094" cy="29574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782311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：仿真分析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1237785"/>
            <a:ext cx="11677320" cy="47384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b="1" dirty="0">
                <a:ea typeface="宋体" panose="02010600030101010101" pitchFamily="2" charset="-122"/>
              </a:rPr>
              <a:t>FC1</a:t>
            </a:r>
            <a:r>
              <a:rPr lang="zh-CN" altLang="en-US" dirty="0">
                <a:ea typeface="宋体" panose="02010600030101010101" pitchFamily="2" charset="-122"/>
              </a:rPr>
              <a:t>：计算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dirty="0">
                <a:ea typeface="宋体" panose="02010600030101010101" pitchFamily="2" charset="-122"/>
              </a:rPr>
              <a:t>指令的地址：</a:t>
            </a:r>
          </a:p>
          <a:p>
            <a:pPr lvl="1"/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ifc_fetch_addr_f1_ext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0x000000F0 </a:t>
            </a:r>
          </a:p>
          <a:p>
            <a:pPr lvl="0"/>
            <a:r>
              <a:rPr lang="en-US" altLang="zh-CN" b="1" dirty="0">
                <a:ea typeface="宋体" panose="02010600030101010101" pitchFamily="2" charset="-122"/>
              </a:rPr>
              <a:t>FC2</a:t>
            </a:r>
            <a:r>
              <a:rPr lang="zh-CN" altLang="en-US" dirty="0">
                <a:ea typeface="宋体" panose="02010600030101010101" pitchFamily="2" charset="-122"/>
              </a:rPr>
              <a:t>：从指令存储器的</a:t>
            </a:r>
            <a:r>
              <a:rPr lang="en-US" altLang="zh-CN" dirty="0">
                <a:ea typeface="宋体" panose="02010600030101010101" pitchFamily="2" charset="-122"/>
              </a:rPr>
              <a:t>128</a:t>
            </a:r>
            <a:r>
              <a:rPr lang="zh-CN" altLang="en-US" dirty="0">
                <a:ea typeface="宋体" panose="02010600030101010101" pitchFamily="2" charset="-122"/>
              </a:rPr>
              <a:t>位指令束中提取两条指令（以红色显示）：</a:t>
            </a:r>
          </a:p>
          <a:p>
            <a:pPr lvl="1"/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ifu_fetch_data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0x0000001300000013</a:t>
            </a:r>
            <a:r>
              <a:rPr lang="en-US" altLang="zh-CN" dirty="0">
                <a:solidFill>
                  <a:srgbClr val="FF0000"/>
                </a:solidFill>
                <a:ea typeface="宋体" panose="02010600030101010101" pitchFamily="2" charset="-122"/>
              </a:rPr>
              <a:t>01FF0F3303DE8E33</a:t>
            </a:r>
          </a:p>
          <a:p>
            <a:pPr lvl="0"/>
            <a:r>
              <a:rPr lang="zh-CN" altLang="en-US" b="1" dirty="0">
                <a:ea typeface="宋体" panose="02010600030101010101" pitchFamily="2" charset="-122"/>
              </a:rPr>
              <a:t>对齐</a:t>
            </a:r>
            <a:r>
              <a:rPr lang="zh-CN" altLang="en-US" dirty="0">
                <a:ea typeface="宋体" panose="02010600030101010101" pitchFamily="2" charset="-122"/>
              </a:rPr>
              <a:t>：提取两条指令并分发到</a:t>
            </a:r>
            <a:r>
              <a:rPr lang="en-US" altLang="zh-CN" dirty="0">
                <a:ea typeface="宋体" panose="02010600030101010101" pitchFamily="2" charset="-122"/>
              </a:rPr>
              <a:t>SweRV EH1</a:t>
            </a:r>
            <a:r>
              <a:rPr lang="zh-CN" altLang="en-US" dirty="0">
                <a:ea typeface="宋体" panose="02010600030101010101" pitchFamily="2" charset="-122"/>
              </a:rPr>
              <a:t>的两个通路。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通路</a:t>
            </a:r>
            <a:r>
              <a:rPr lang="en-US" altLang="zh-CN" dirty="0">
                <a:ea typeface="宋体" panose="02010600030101010101" pitchFamily="2" charset="-122"/>
              </a:rPr>
              <a:t>0</a:t>
            </a:r>
            <a:r>
              <a:rPr lang="zh-CN" altLang="en-US" dirty="0">
                <a:ea typeface="宋体" panose="02010600030101010101" pitchFamily="2" charset="-122"/>
              </a:rPr>
              <a:t>：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ifu_i0_instr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0x03DE8E33</a:t>
            </a: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dirty="0">
                <a:ea typeface="宋体" panose="02010600030101010101" pitchFamily="2" charset="-122"/>
              </a:rPr>
              <a:t>指令）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通路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：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ifu_i1_instr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0x01FF0F33</a:t>
            </a: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dirty="0">
                <a:ea typeface="宋体" panose="02010600030101010101" pitchFamily="2" charset="-122"/>
              </a:rPr>
              <a:t>指令）</a:t>
            </a:r>
          </a:p>
          <a:p>
            <a:endParaRPr lang="en-GB" dirty="0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14779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/>
        </p:nvGrpSpPr>
        <p:grpSpPr>
          <a:xfrm>
            <a:off x="21772" y="0"/>
            <a:ext cx="12192000" cy="6858000"/>
            <a:chOff x="0" y="0"/>
            <a:chExt cx="12192000" cy="6858000"/>
          </a:xfrm>
        </p:grpSpPr>
        <p:sp>
          <p:nvSpPr>
            <p:cNvPr id="6" name="Rectángulo 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宋体" panose="02010600030101010101" pitchFamily="2" charset="-122"/>
              </a:endParaRPr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7773" y="0"/>
              <a:ext cx="8176453" cy="6858000"/>
            </a:xfrm>
            <a:prstGeom prst="rect">
              <a:avLst/>
            </a:prstGeom>
          </p:spPr>
        </p:pic>
      </p:grp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620903" y="3067169"/>
            <a:ext cx="6705601" cy="680114"/>
          </a:xfrm>
        </p:spPr>
        <p:txBody>
          <a:bodyPr>
            <a:noAutofit/>
          </a:bodyPr>
          <a:lstStyle/>
          <a:p>
            <a:pPr algn="ctr"/>
            <a:r>
              <a:rPr lang="en-US" altLang="zh-CN" sz="1800" b="1" dirty="0">
                <a:ea typeface="宋体" panose="02010600030101010101" pitchFamily="2" charset="-122"/>
              </a:rPr>
              <a:t>RVfpga</a:t>
            </a:r>
            <a:r>
              <a:rPr lang="zh-CN" altLang="en-US" sz="1800" b="1" dirty="0">
                <a:ea typeface="宋体" panose="02010600030101010101" pitchFamily="2" charset="-122"/>
              </a:rPr>
              <a:t>实验</a:t>
            </a:r>
            <a:r>
              <a:rPr lang="en-US" altLang="zh-CN" sz="1800" b="1" dirty="0">
                <a:ea typeface="宋体" panose="02010600030101010101" pitchFamily="2" charset="-122"/>
              </a:rPr>
              <a:t>11</a:t>
            </a:r>
            <a:r>
              <a:rPr lang="zh-CN" altLang="en-US" sz="1800" b="1" dirty="0">
                <a:ea typeface="宋体" panose="02010600030101010101" pitchFamily="2" charset="-122"/>
              </a:rPr>
              <a:t>：译码、</a:t>
            </a:r>
            <a:r>
              <a:rPr lang="en-US" altLang="zh-CN" sz="1800" b="1" dirty="0">
                <a:ea typeface="宋体" panose="02010600030101010101" pitchFamily="2" charset="-122"/>
              </a:rPr>
              <a:t>EX1/2/3</a:t>
            </a:r>
            <a:r>
              <a:rPr lang="zh-CN" altLang="en-US" sz="1800" b="1" dirty="0">
                <a:ea typeface="宋体" panose="02010600030101010101" pitchFamily="2" charset="-122"/>
              </a:rPr>
              <a:t>、提交和</a:t>
            </a:r>
            <a:r>
              <a:rPr lang="en-US" altLang="zh-CN" sz="1800" b="1" dirty="0">
                <a:ea typeface="宋体" panose="02010600030101010101" pitchFamily="2" charset="-122"/>
              </a:rPr>
              <a:t>WB</a:t>
            </a:r>
            <a:r>
              <a:rPr lang="zh-CN" altLang="en-US" sz="1800" b="1" dirty="0">
                <a:ea typeface="宋体" panose="02010600030101010101" pitchFamily="2" charset="-122"/>
              </a:rPr>
              <a:t>阶段仿真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196001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：仿真分析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1237785"/>
            <a:ext cx="11402034" cy="47384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 dirty="0">
                <a:ea typeface="宋体" panose="02010600030101010101" pitchFamily="2" charset="-122"/>
              </a:rPr>
              <a:t>译码</a:t>
            </a:r>
            <a:r>
              <a:rPr lang="zh-CN" altLang="en-US" dirty="0">
                <a:ea typeface="宋体" panose="02010600030101010101" pitchFamily="2" charset="-122"/>
              </a:rPr>
              <a:t>：从寄存器文件中读取指令的操作数，然后提供给乘法管道和</a:t>
            </a:r>
            <a:r>
              <a:rPr lang="en-US" altLang="zh-CN" dirty="0">
                <a:ea typeface="宋体" panose="02010600030101010101" pitchFamily="2" charset="-122"/>
              </a:rPr>
              <a:t>I1</a:t>
            </a:r>
            <a:r>
              <a:rPr lang="zh-CN" altLang="en-US" dirty="0">
                <a:ea typeface="宋体" panose="02010600030101010101" pitchFamily="2" charset="-122"/>
              </a:rPr>
              <a:t>管道。</a:t>
            </a:r>
          </a:p>
          <a:p>
            <a:pPr lvl="0"/>
            <a:r>
              <a:rPr lang="en-US" altLang="zh-CN" b="1" dirty="0">
                <a:ea typeface="宋体" panose="02010600030101010101" pitchFamily="2" charset="-122"/>
              </a:rPr>
              <a:t>EX1/2/3</a:t>
            </a:r>
            <a:r>
              <a:rPr lang="zh-CN" altLang="en-US" b="1" dirty="0">
                <a:ea typeface="宋体" panose="02010600030101010101" pitchFamily="2" charset="-122"/>
              </a:rPr>
              <a:t>和提交</a:t>
            </a:r>
            <a:r>
              <a:rPr lang="zh-CN" altLang="en-US" dirty="0">
                <a:ea typeface="宋体" panose="02010600030101010101" pitchFamily="2" charset="-122"/>
              </a:rPr>
              <a:t>：计算加法和乘法。</a:t>
            </a:r>
          </a:p>
          <a:p>
            <a:pPr lvl="1"/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i0_result_e4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exu_mul_result_e3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0x6A * 0x6A = 0x2BE4</a:t>
            </a:r>
          </a:p>
          <a:p>
            <a:pPr lvl="1"/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i1_result_e4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i1_result_e3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0x6C + 0x01 = 0x6D</a:t>
            </a:r>
          </a:p>
          <a:p>
            <a:pPr lvl="0"/>
            <a:r>
              <a:rPr lang="zh-CN" altLang="en-US" b="1" dirty="0">
                <a:ea typeface="宋体" panose="02010600030101010101" pitchFamily="2" charset="-122"/>
              </a:rPr>
              <a:t>写回</a:t>
            </a:r>
            <a:r>
              <a:rPr lang="zh-CN" altLang="en-US" dirty="0">
                <a:ea typeface="宋体" panose="02010600030101010101" pitchFamily="2" charset="-122"/>
              </a:rPr>
              <a:t>：将结果写回到寄存器文件中。</a:t>
            </a:r>
          </a:p>
          <a:p>
            <a:pPr lvl="1"/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waddr0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0x1C	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wd0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0x2BE4</a:t>
            </a:r>
          </a:p>
          <a:p>
            <a:pPr lvl="1"/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waddr1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0x1E	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wd1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0x6D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873025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：硬件计数器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11430" y="957944"/>
            <a:ext cx="11530050" cy="12409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ea typeface="宋体" panose="02010600030101010101" pitchFamily="2" charset="-122"/>
              </a:rPr>
              <a:t>硬件计数器是目前大多数处理器中包含的一组特殊用途寄存器，用于记录表中所示的指标。</a:t>
            </a:r>
          </a:p>
          <a:p>
            <a:pPr lvl="0"/>
            <a:endParaRPr lang="en-GB" dirty="0">
              <a:ea typeface="宋体" panose="02010600030101010101" pitchFamily="2" charset="-122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97" y="2250578"/>
            <a:ext cx="10925175" cy="3657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4081750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159800"/>
            <a:ext cx="11893937" cy="557935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11</a:t>
            </a:r>
            <a:r>
              <a:rPr lang="zh-CN" altLang="en-US" sz="3600" b="1" dirty="0">
                <a:ea typeface="宋体" panose="02010600030101010101" pitchFamily="2" charset="-122"/>
              </a:rPr>
              <a:t>：通过</a:t>
            </a:r>
            <a:r>
              <a:rPr lang="en-US" altLang="zh-CN" sz="3600" b="1" dirty="0">
                <a:ea typeface="宋体" panose="02010600030101010101" pitchFamily="2" charset="-122"/>
              </a:rPr>
              <a:t>Western Digital</a:t>
            </a:r>
            <a:r>
              <a:rPr lang="zh-CN" altLang="en-US" sz="3600" b="1" dirty="0">
                <a:ea typeface="宋体" panose="02010600030101010101" pitchFamily="2" charset="-122"/>
              </a:rPr>
              <a:t>的</a:t>
            </a:r>
            <a:r>
              <a:rPr lang="en-US" altLang="zh-CN" sz="3600" b="1" dirty="0">
                <a:ea typeface="宋体" panose="02010600030101010101" pitchFamily="2" charset="-122"/>
              </a:rPr>
              <a:t>PSP</a:t>
            </a:r>
            <a:r>
              <a:rPr lang="zh-CN" altLang="en-US" sz="3600" b="1" dirty="0">
                <a:ea typeface="宋体" panose="02010600030101010101" pitchFamily="2" charset="-122"/>
              </a:rPr>
              <a:t>使用性能计数器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#if defined(D_NEXYS_A7)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#include &lt;bsp_printf.h&gt;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#include &lt;bsp_mem_map.h&gt;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#include &lt;bsp_version.h&gt;</a:t>
            </a:r>
          </a:p>
          <a:p>
            <a:pPr marL="0" indent="0">
              <a:buNone/>
            </a:pP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#else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PRE_COMPILED_MSG("no platform was defined")</a:t>
            </a:r>
          </a:p>
          <a:p>
            <a:pPr marL="0" indent="0">
              <a:buNone/>
            </a:pP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#endif</a:t>
            </a:r>
          </a:p>
          <a:p>
            <a:pPr marL="0" indent="0">
              <a:buNone/>
            </a:pP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#include &lt;psp_api.h&gt;</a:t>
            </a:r>
          </a:p>
          <a:p>
            <a:pPr marL="0" indent="0">
              <a:buNone/>
            </a:pP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extern void Test_Assembly(void);</a:t>
            </a:r>
          </a:p>
          <a:p>
            <a:pPr marL="0" indent="0">
              <a:buNone/>
            </a:pPr>
            <a:endParaRPr lang="zh-CN" altLang="en-US" sz="105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main(void)</a:t>
            </a:r>
          </a:p>
          <a:p>
            <a:pPr marL="0" indent="0">
              <a:buNone/>
            </a:pP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cyc_beg, cyc_end;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instr_beg, instr_end;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BrCom_beg, BrCom_end;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BrMis_beg, BrMis_end;</a:t>
            </a:r>
          </a:p>
          <a:p>
            <a:pPr marL="0" indent="0">
              <a:buNone/>
            </a:pPr>
            <a:endParaRPr lang="zh-CN" altLang="en-US" sz="105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/* Initialize Uart */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uartInit();</a:t>
            </a:r>
          </a:p>
          <a:p>
            <a:pPr marL="0" indent="0">
              <a:buNone/>
            </a:pPr>
            <a:endParaRPr lang="zh-CN" altLang="en-US" sz="105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5932714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pspEnableAllPerformanceMonitor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(1);</a:t>
            </a:r>
          </a:p>
          <a:p>
            <a:pPr marL="0" indent="0">
              <a:buNone/>
            </a:pPr>
            <a:endParaRPr lang="zh-CN" altLang="en-US" sz="105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pspPerformanceCounterSet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(D_PSP_COUNTER0, E_CYCLES_CLOCKS_ACTIVE);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pspPerformanceCounterSet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(D_PSP_COUNTER1, E_INSTR_COMMITTED_ALL);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pspPerformanceCounterSet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(D_PSP_COUNTER2, E_BRANCHES_COMMITTED);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pspPerformanceCounterSet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(D_PSP_COUNTER3, E_BRANCHES_MISPREDICTED);</a:t>
            </a:r>
          </a:p>
          <a:p>
            <a:pPr marL="0" indent="0">
              <a:buNone/>
            </a:pPr>
            <a:endParaRPr lang="zh-CN" altLang="en-US" sz="105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cyc_beg   =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pspPerformanceCounterGet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(D_PSP_COUNTER0);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instr_beg =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pspPerformanceCounterGet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(D_PSP_COUNTER1);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BrCom_beg =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pspPerformanceCounterGet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(D_PSP_COUNTER2);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BrMis_beg =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pspPerformanceCounterGet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(D_PSP_COUNTER3);</a:t>
            </a:r>
          </a:p>
          <a:p>
            <a:pPr marL="0" indent="0">
              <a:buNone/>
            </a:pPr>
            <a:endParaRPr lang="zh-CN" altLang="en-US" sz="105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05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05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Test_Assembly();</a:t>
            </a:r>
          </a:p>
          <a:p>
            <a:pPr marL="0" indent="0">
              <a:buNone/>
            </a:pPr>
            <a:endParaRPr lang="zh-CN" altLang="en-US" sz="105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cyc_end   =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pspPerformanceCounterGet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(D_PSP_COUNTER0);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instr_end =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pspPerformanceCounterGet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(D_PSP_COUNTER1);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BrCom_end =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pspPerformanceCounterGet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(D_PSP_COUNTER2);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BrMis_end = </a:t>
            </a:r>
            <a:r>
              <a:rPr lang="en-US" altLang="zh-CN" sz="105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pspPerformanceCounterGet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(D_PSP_COUNTER3);</a:t>
            </a:r>
          </a:p>
          <a:p>
            <a:pPr marL="0" indent="0">
              <a:buNone/>
            </a:pPr>
            <a:endParaRPr lang="zh-CN" altLang="en-US" sz="105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printfNexys("Cycles = %d", cyc_end-cyc_beg);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printfNexys("Instructions = %d", instr_end-instr_beg);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printfNexys("BrCom = %d", BrCom_end-BrCom_beg);</a:t>
            </a: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printfNexys("BrMis = %d", BrMis_end-BrMis_beg);</a:t>
            </a:r>
          </a:p>
          <a:p>
            <a:pPr marL="0" indent="0">
              <a:buNone/>
            </a:pPr>
            <a:endParaRPr lang="zh-CN" altLang="en-US" sz="105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while(1);</a:t>
            </a:r>
          </a:p>
          <a:p>
            <a:pPr marL="0" indent="0">
              <a:buNone/>
            </a:pPr>
            <a:r>
              <a:rPr lang="en-US" altLang="zh-CN" sz="105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100569" y="2395251"/>
            <a:ext cx="7943119" cy="1440933"/>
          </a:xfrm>
          <a:prstGeom prst="arc">
            <a:avLst>
              <a:gd name="adj1" fmla="val 13388316"/>
              <a:gd name="adj2" fmla="val 285142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983558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0372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  <a:t>12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  <a:t>算术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  <a:t>/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  <a:t>逻辑指令：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</a:br>
            <a:r>
              <a:rPr lang="en-US" altLang="zh-CN" sz="9500" dirty="0">
                <a:solidFill>
                  <a:srgbClr val="00206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指令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6937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Nexys A7-100T FPGA</a:t>
            </a:r>
            <a:r>
              <a:rPr lang="zh-CN" altLang="en-US" sz="4000" b="1" dirty="0">
                <a:ea typeface="宋体" panose="02010600030101010101" pitchFamily="2" charset="-122"/>
              </a:rPr>
              <a:t>开发板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F7037C1-E967-47B6-A510-112EA201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860" y="775834"/>
            <a:ext cx="221454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ea typeface="宋体" panose="02010600030101010101" pitchFamily="2" charset="-122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E39BFB0-0918-4345-9E69-CDF8B4414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960946"/>
              </p:ext>
            </p:extLst>
          </p:nvPr>
        </p:nvGraphicFramePr>
        <p:xfrm>
          <a:off x="38496" y="937640"/>
          <a:ext cx="8656320" cy="4982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" name="Visio" r:id="rId4" imgW="4712775" imgH="2731888" progId="Visio.Drawing.15">
                  <p:embed/>
                </p:oleObj>
              </mc:Choice>
              <mc:Fallback>
                <p:oleObj name="Visio" r:id="rId4" imgW="4712775" imgH="2731888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39BFB0-0918-4345-9E69-CDF8B4414F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96" y="937640"/>
                        <a:ext cx="8656320" cy="49827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BE8C992-65F0-4798-BF83-26E05257F972}"/>
              </a:ext>
            </a:extLst>
          </p:cNvPr>
          <p:cNvSpPr txBox="1"/>
          <p:nvPr/>
        </p:nvSpPr>
        <p:spPr>
          <a:xfrm>
            <a:off x="1327395" y="5912543"/>
            <a:ext cx="60339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开发板图片来源：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https://reference.digilentinc.com/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B020F8-DBDE-4A74-B8DF-BA5BBA90FBD0}"/>
              </a:ext>
            </a:extLst>
          </p:cNvPr>
          <p:cNvSpPr txBox="1"/>
          <p:nvPr/>
        </p:nvSpPr>
        <p:spPr>
          <a:xfrm>
            <a:off x="8542215" y="983647"/>
            <a:ext cx="3587257" cy="363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包括</a:t>
            </a:r>
            <a:r>
              <a:rPr lang="en-US" altLang="zh-CN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Artix-7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现场可编程门阵列（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FPGA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）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包括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外设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（即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LED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、开关、按钮、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7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段显示屏、加速计、温度传感器</a:t>
            </a:r>
            <a:b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</a:b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和麦克风等）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可从</a:t>
            </a:r>
            <a:r>
              <a:rPr lang="en-US" altLang="zh-CN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digilentinc.com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和其他供应商处购买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US" sz="2400" dirty="0">
              <a:solidFill>
                <a:sysClr val="windowText" lastClr="00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2705812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12</a:t>
            </a:r>
            <a:r>
              <a:rPr lang="zh-CN" altLang="en-US" sz="4000" b="1" dirty="0">
                <a:ea typeface="宋体" panose="02010600030101010101" pitchFamily="2" charset="-122"/>
              </a:rPr>
              <a:t>：简介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1257" y="1099457"/>
            <a:ext cx="11278471" cy="495299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ea typeface="宋体" panose="02010600030101010101" pitchFamily="2" charset="-122"/>
              </a:rPr>
              <a:t>本实验将分析</a:t>
            </a:r>
            <a:r>
              <a:rPr lang="en-US" altLang="zh-CN" sz="3200" dirty="0">
                <a:ea typeface="宋体" panose="02010600030101010101" pitchFamily="2" charset="-122"/>
              </a:rPr>
              <a:t>SweRV EH1</a:t>
            </a:r>
            <a:r>
              <a:rPr lang="zh-CN" altLang="en-US" sz="3200" dirty="0">
                <a:ea typeface="宋体" panose="02010600030101010101" pitchFamily="2" charset="-122"/>
              </a:rPr>
              <a:t>流水线中的算术和逻辑指令流，重点关注</a:t>
            </a:r>
            <a:r>
              <a:rPr lang="en-US" altLang="zh-CN" sz="3200" dirty="0">
                <a:solidFill>
                  <a:srgbClr val="00000A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指令</a:t>
            </a:r>
            <a:r>
              <a:rPr lang="zh-CN" altLang="en-US" sz="3200" dirty="0">
                <a:ea typeface="宋体" panose="02010600030101010101" pitchFamily="2" charset="-122"/>
              </a:rPr>
              <a:t>。</a:t>
            </a:r>
          </a:p>
          <a:p>
            <a:pPr>
              <a:defRPr/>
            </a:pP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分为两部分：</a:t>
            </a:r>
          </a:p>
          <a:p>
            <a:pPr lvl="1">
              <a:defRPr/>
            </a:pPr>
            <a:r>
              <a:rPr lang="en-US" altLang="zh-CN" sz="2800" dirty="0">
                <a:solidFill>
                  <a:srgbClr val="00000A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指令的</a:t>
            </a:r>
            <a:r>
              <a:rPr lang="zh-CN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基本分析</a:t>
            </a:r>
          </a:p>
          <a:p>
            <a:pPr lvl="1">
              <a:defRPr/>
            </a:pPr>
            <a:r>
              <a:rPr lang="en-US" altLang="zh-CN" sz="2800" dirty="0">
                <a:solidFill>
                  <a:srgbClr val="00000A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指令的</a:t>
            </a:r>
            <a:r>
              <a:rPr lang="zh-CN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高级分析</a:t>
            </a:r>
          </a:p>
          <a:p>
            <a:pPr>
              <a:defRPr/>
            </a:pP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这两种分析使用相同的示例程序，如下一张幻灯片所示。</a:t>
            </a:r>
          </a:p>
          <a:p>
            <a:pPr lvl="1">
              <a:defRPr/>
            </a:pPr>
            <a:endParaRPr lang="en-GB" sz="2800" dirty="0">
              <a:solidFill>
                <a:srgbClr val="00000A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87672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12</a:t>
            </a:r>
            <a:r>
              <a:rPr lang="zh-CN" altLang="en-US" sz="4000" b="1" dirty="0">
                <a:ea typeface="宋体" panose="02010600030101010101" pitchFamily="2" charset="-122"/>
              </a:rPr>
              <a:t>：示例程序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11397343" cy="4996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main</a:t>
            </a:r>
          </a:p>
          <a:p>
            <a:pPr marL="0" indent="0">
              <a:buNone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main:</a:t>
            </a:r>
          </a:p>
          <a:p>
            <a:pPr marL="0" indent="0">
              <a:buNone/>
            </a:pPr>
            <a:endParaRPr lang="zh-CN" altLang="en-US" sz="20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20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t3, 0x4                 # t3 = 4</a:t>
            </a:r>
          </a:p>
          <a:p>
            <a:pPr marL="0" indent="0">
              <a:buNone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t4, 0x1                 # t4 = 1</a:t>
            </a:r>
          </a:p>
          <a:p>
            <a:pPr marL="0" indent="0">
              <a:buNone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t3, t3, t4          # t3 = t3 + t4</a:t>
            </a:r>
          </a:p>
          <a:p>
            <a:pPr marL="0" indent="0">
              <a:buNone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  zero, zero, REPEAT # Repeat the loop</a:t>
            </a:r>
          </a:p>
          <a:p>
            <a:pPr marL="0" indent="0">
              <a:buNone/>
            </a:pPr>
            <a:endParaRPr lang="zh-CN" altLang="en-US" sz="20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20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end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66140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12</a:t>
            </a:r>
            <a:r>
              <a:rPr lang="zh-CN" altLang="en-US" sz="4000" b="1" dirty="0">
                <a:ea typeface="宋体" panose="02010600030101010101" pitchFamily="2" charset="-122"/>
              </a:rPr>
              <a:t>：基本分析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405" y="968830"/>
            <a:ext cx="9126599" cy="51516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422680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12</a:t>
            </a:r>
            <a:r>
              <a:rPr lang="zh-CN" altLang="en-US" sz="4000" b="1" dirty="0">
                <a:ea typeface="宋体" panose="02010600030101010101" pitchFamily="2" charset="-122"/>
              </a:rPr>
              <a:t>：基本分析 </a:t>
            </a:r>
            <a:r>
              <a:rPr lang="en-US" altLang="zh-CN" sz="4000" b="1" dirty="0">
                <a:ea typeface="宋体" panose="02010600030101010101" pitchFamily="2" charset="-122"/>
              </a:rPr>
              <a:t>– SweRV EH1</a:t>
            </a:r>
            <a:r>
              <a:rPr lang="zh-CN" altLang="en-US" sz="4000" b="1" dirty="0">
                <a:ea typeface="宋体" panose="02010600030101010101" pitchFamily="2" charset="-122"/>
              </a:rPr>
              <a:t>流水线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64099"/>
              </p:ext>
            </p:extLst>
          </p:nvPr>
        </p:nvGraphicFramePr>
        <p:xfrm>
          <a:off x="1327526" y="957938"/>
          <a:ext cx="9392272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56" name="Visio" r:id="rId4" imgW="86401389" imgH="48320469" progId="Visio.Drawing.15">
                  <p:embed/>
                </p:oleObj>
              </mc:Choice>
              <mc:Fallback>
                <p:oleObj name="Visio" r:id="rId4" imgW="86401389" imgH="4832046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526" y="957938"/>
                        <a:ext cx="9392272" cy="5257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902976328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903515"/>
            <a:ext cx="10975750" cy="53013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dirty="0">
                <a:solidFill>
                  <a:srgbClr val="FF0000"/>
                </a:solidFill>
                <a:ea typeface="宋体" panose="02010600030101010101" pitchFamily="2" charset="-122"/>
              </a:rPr>
              <a:t>i</a:t>
            </a:r>
            <a:r>
              <a:rPr lang="zh-CN" altLang="en-US" dirty="0">
                <a:ea typeface="宋体" panose="02010600030101010101" pitchFamily="2" charset="-122"/>
              </a:rPr>
              <a:t>： 	  </a:t>
            </a:r>
            <a:r>
              <a:rPr lang="zh-CN" altLang="en-US" b="1" dirty="0">
                <a:ea typeface="宋体" panose="02010600030101010101" pitchFamily="2" charset="-122"/>
              </a:rPr>
              <a:t>译码：</a:t>
            </a:r>
            <a:r>
              <a:rPr lang="zh-CN" altLang="en-US" dirty="0">
                <a:ea typeface="宋体" panose="02010600030101010101" pitchFamily="2" charset="-122"/>
              </a:rPr>
              <a:t>信号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dec_i0_instr_d</a:t>
            </a:r>
            <a:r>
              <a:rPr lang="zh-CN" altLang="en-US" dirty="0">
                <a:ea typeface="宋体" panose="02010600030101010101" pitchFamily="2" charset="-122"/>
              </a:rPr>
              <a:t>包含</a:t>
            </a:r>
            <a:r>
              <a:rPr lang="en-US" altLang="zh-CN" dirty="0">
                <a:ea typeface="宋体" panose="02010600030101010101" pitchFamily="2" charset="-122"/>
              </a:rPr>
              <a:t>32</a:t>
            </a:r>
            <a:r>
              <a:rPr lang="zh-CN" altLang="en-US" dirty="0">
                <a:ea typeface="宋体" panose="02010600030101010101" pitchFamily="2" charset="-122"/>
              </a:rPr>
              <a:t>位机器指令</a:t>
            </a:r>
            <a:r>
              <a:rPr lang="en-US" altLang="zh-CN" dirty="0">
                <a:ea typeface="宋体" panose="02010600030101010101" pitchFamily="2" charset="-122"/>
              </a:rPr>
              <a:t>0x01DE0E33</a:t>
            </a:r>
            <a:r>
              <a:rPr lang="zh-CN" altLang="en-US" dirty="0">
                <a:ea typeface="宋体" panose="02010600030101010101" pitchFamily="2" charset="-122"/>
              </a:rPr>
              <a:t>。在</a:t>
            </a:r>
            <a:r>
              <a:rPr lang="en-US" altLang="zh-CN" dirty="0">
                <a:ea typeface="宋体" panose="02010600030101010101" pitchFamily="2" charset="-122"/>
              </a:rPr>
              <a:t>RISC-V</a:t>
            </a:r>
            <a:r>
              <a:rPr lang="zh-CN" altLang="en-US" dirty="0">
                <a:ea typeface="宋体" panose="02010600030101010101" pitchFamily="2" charset="-122"/>
              </a:rPr>
              <a:t>中，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dirty="0">
                <a:ea typeface="宋体" panose="02010600030101010101" pitchFamily="2" charset="-122"/>
              </a:rPr>
              <a:t>指令的字段为：	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00 | rs1 | 000 | rd | 0110011</a:t>
            </a:r>
          </a:p>
          <a:p>
            <a:pPr marL="358775" lvl="0" indent="0">
              <a:buNone/>
            </a:pPr>
            <a:r>
              <a:rPr lang="zh-CN" altLang="en-US" dirty="0">
                <a:ea typeface="宋体" panose="02010600030101010101" pitchFamily="2" charset="-122"/>
              </a:rPr>
              <a:t>在这一阶段，将生成</a:t>
            </a:r>
            <a:r>
              <a:rPr lang="zh-CN" altLang="en-US" b="1" dirty="0">
                <a:ea typeface="宋体" panose="02010600030101010101" pitchFamily="2" charset="-122"/>
              </a:rPr>
              <a:t>控制信号</a:t>
            </a:r>
            <a:r>
              <a:rPr lang="zh-CN" altLang="en-US" dirty="0">
                <a:ea typeface="宋体" panose="02010600030101010101" pitchFamily="2" charset="-122"/>
              </a:rPr>
              <a:t>并</a:t>
            </a:r>
            <a:r>
              <a:rPr lang="zh-CN" altLang="en-US" b="1" dirty="0">
                <a:ea typeface="宋体" panose="02010600030101010101" pitchFamily="2" charset="-122"/>
              </a:rPr>
              <a:t>读取寄存器文件</a:t>
            </a:r>
            <a:r>
              <a:rPr lang="zh-CN" altLang="en-US" dirty="0">
                <a:ea typeface="宋体" panose="02010600030101010101" pitchFamily="2" charset="-122"/>
              </a:rPr>
              <a:t>。此外，操作数将传播到</a:t>
            </a:r>
            <a:r>
              <a:rPr lang="en-US" altLang="zh-CN" b="1" dirty="0">
                <a:ea typeface="宋体" panose="02010600030101010101" pitchFamily="2" charset="-122"/>
              </a:rPr>
              <a:t>I0</a:t>
            </a:r>
            <a:r>
              <a:rPr lang="zh-CN" altLang="en-US" b="1" dirty="0">
                <a:ea typeface="宋体" panose="02010600030101010101" pitchFamily="2" charset="-122"/>
              </a:rPr>
              <a:t>管道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</a:p>
          <a:p>
            <a:pPr lvl="0"/>
            <a:endParaRPr lang="zh-CN" altLang="en-US" dirty="0">
              <a:ea typeface="宋体" panose="02010600030101010101" pitchFamily="2" charset="-122"/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dirty="0">
                <a:solidFill>
                  <a:srgbClr val="FF0000"/>
                </a:solidFill>
                <a:ea typeface="宋体" panose="02010600030101010101" pitchFamily="2" charset="-122"/>
              </a:rPr>
              <a:t>i+1</a:t>
            </a:r>
            <a:r>
              <a:rPr lang="zh-CN" altLang="en-US" dirty="0">
                <a:ea typeface="宋体" panose="02010600030101010101" pitchFamily="2" charset="-122"/>
              </a:rPr>
              <a:t>：  </a:t>
            </a:r>
            <a:r>
              <a:rPr lang="en-US" altLang="zh-CN" b="1" dirty="0">
                <a:ea typeface="宋体" panose="02010600030101010101" pitchFamily="2" charset="-122"/>
              </a:rPr>
              <a:t>EX1</a:t>
            </a:r>
            <a:r>
              <a:rPr lang="zh-CN" altLang="en-US" b="1" dirty="0">
                <a:ea typeface="宋体" panose="02010600030101010101" pitchFamily="2" charset="-122"/>
              </a:rPr>
              <a:t>：执行</a:t>
            </a:r>
            <a:r>
              <a:rPr lang="en-US" altLang="zh-CN" dirty="0">
                <a:ea typeface="宋体" panose="02010600030101010101" pitchFamily="2" charset="-122"/>
              </a:rPr>
              <a:t>add</a:t>
            </a:r>
            <a:r>
              <a:rPr lang="zh-CN" altLang="en-US" dirty="0">
                <a:ea typeface="宋体" panose="02010600030101010101" pitchFamily="2" charset="-122"/>
              </a:rPr>
              <a:t>指令。将加法的结果作为</a:t>
            </a:r>
            <a:r>
              <a:rPr lang="en-US" altLang="zh-CN" dirty="0">
                <a:ea typeface="宋体" panose="02010600030101010101" pitchFamily="2" charset="-122"/>
              </a:rPr>
              <a:t>ALU</a:t>
            </a:r>
            <a:r>
              <a:rPr lang="zh-CN" altLang="en-US" dirty="0">
                <a:ea typeface="宋体" panose="02010600030101010101" pitchFamily="2" charset="-122"/>
              </a:rPr>
              <a:t>的输出（信号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8</a:t>
            </a:r>
            <a:r>
              <a:rPr lang="zh-CN" altLang="en-US" dirty="0">
                <a:ea typeface="宋体" panose="02010600030101010101" pitchFamily="2" charset="-122"/>
              </a:rPr>
              <a:t>）。</a:t>
            </a:r>
          </a:p>
          <a:p>
            <a:pPr lvl="0"/>
            <a:endParaRPr lang="zh-CN" altLang="en-US" dirty="0">
              <a:ea typeface="宋体" panose="02010600030101010101" pitchFamily="2" charset="-122"/>
            </a:endParaRPr>
          </a:p>
          <a:p>
            <a:pPr lvl="0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dirty="0">
                <a:solidFill>
                  <a:srgbClr val="FF0000"/>
                </a:solidFill>
                <a:ea typeface="宋体" panose="02010600030101010101" pitchFamily="2" charset="-122"/>
              </a:rPr>
              <a:t>i+5</a:t>
            </a:r>
            <a:r>
              <a:rPr lang="zh-CN" altLang="en-US" dirty="0">
                <a:ea typeface="宋体" panose="02010600030101010101" pitchFamily="2" charset="-122"/>
              </a:rPr>
              <a:t>：	</a:t>
            </a:r>
            <a:r>
              <a:rPr lang="zh-CN" altLang="en-US" b="1" dirty="0">
                <a:ea typeface="宋体" panose="02010600030101010101" pitchFamily="2" charset="-122"/>
              </a:rPr>
              <a:t>写回</a:t>
            </a:r>
            <a:r>
              <a:rPr lang="zh-CN" altLang="en-US" dirty="0">
                <a:ea typeface="宋体" panose="02010600030101010101" pitchFamily="2" charset="-122"/>
              </a:rPr>
              <a:t>：将加法的结果</a:t>
            </a:r>
            <a:r>
              <a:rPr lang="zh-CN" altLang="en-US" b="1" dirty="0">
                <a:ea typeface="宋体" panose="02010600030101010101" pitchFamily="2" charset="-122"/>
              </a:rPr>
              <a:t>写回</a:t>
            </a:r>
            <a:r>
              <a:rPr lang="zh-CN" altLang="en-US" dirty="0">
                <a:ea typeface="宋体" panose="02010600030101010101" pitchFamily="2" charset="-122"/>
              </a:rPr>
              <a:t>到寄存器文件中：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wd0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0x8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wen0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1</a:t>
            </a:r>
            <a:r>
              <a:rPr lang="zh-CN" altLang="en-US" dirty="0">
                <a:ea typeface="宋体" panose="02010600030101010101" pitchFamily="2" charset="-122"/>
              </a:rPr>
              <a:t>且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waddr0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0x28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12</a:t>
            </a:r>
            <a:r>
              <a:rPr lang="zh-CN" altLang="en-US" sz="4000" b="1" dirty="0">
                <a:ea typeface="宋体" panose="02010600030101010101" pitchFamily="2" charset="-122"/>
              </a:rPr>
              <a:t>：基本分析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24461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1066800"/>
            <a:ext cx="11677320" cy="513805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ea typeface="宋体" panose="02010600030101010101" pitchFamily="2" charset="-122"/>
              </a:rPr>
              <a:t>下一页的图为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dirty="0">
                <a:ea typeface="宋体" panose="02010600030101010101" pitchFamily="2" charset="-122"/>
              </a:rPr>
              <a:t>指令遍历</a:t>
            </a:r>
            <a:r>
              <a:rPr lang="en-US" altLang="zh-CN" dirty="0">
                <a:ea typeface="宋体" panose="02010600030101010101" pitchFamily="2" charset="-122"/>
              </a:rPr>
              <a:t>I0</a:t>
            </a:r>
            <a:r>
              <a:rPr lang="zh-CN" altLang="en-US" dirty="0">
                <a:ea typeface="宋体" panose="02010600030101010101" pitchFamily="2" charset="-122"/>
              </a:rPr>
              <a:t>管道的详情图。</a:t>
            </a:r>
          </a:p>
          <a:p>
            <a:pPr lvl="0"/>
            <a:endParaRPr lang="en-GB" dirty="0">
              <a:ea typeface="宋体" panose="02010600030101010101" pitchFamily="2" charset="-122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12</a:t>
            </a:r>
            <a:r>
              <a:rPr lang="zh-CN" altLang="en-US" sz="4000" b="1" dirty="0">
                <a:ea typeface="宋体" panose="02010600030101010101" pitchFamily="2" charset="-122"/>
              </a:rPr>
              <a:t>：高级分析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7048050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ángulo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宋体" panose="02010600030101010101" pitchFamily="2" charset="-122"/>
              </a:endParaRPr>
            </a:p>
          </p:txBody>
        </p:sp>
        <p:graphicFrame>
          <p:nvGraphicFramePr>
            <p:cNvPr id="3" name="Objeto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62549116"/>
                </p:ext>
              </p:extLst>
            </p:nvPr>
          </p:nvGraphicFramePr>
          <p:xfrm>
            <a:off x="54430" y="185062"/>
            <a:ext cx="12057091" cy="63899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574" name="Visio" r:id="rId4" imgW="75095046" imgH="39776436" progId="Visio.Drawing.15">
                    <p:embed/>
                  </p:oleObj>
                </mc:Choice>
                <mc:Fallback>
                  <p:oleObj name="Visio" r:id="rId4" imgW="75095046" imgH="39776436" progId="Visio.Drawing.15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30" y="185062"/>
                          <a:ext cx="12057091" cy="6389914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4D050EF-7EBC-4F23-A616-60E47101F3B6}"/>
              </a:ext>
            </a:extLst>
          </p:cNvPr>
          <p:cNvSpPr txBox="1">
            <a:spLocks/>
          </p:cNvSpPr>
          <p:nvPr/>
        </p:nvSpPr>
        <p:spPr>
          <a:xfrm>
            <a:off x="289659" y="5696174"/>
            <a:ext cx="5395758" cy="5086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CN" b="1" dirty="0">
                <a:solidFill>
                  <a:srgbClr val="0070C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b="1" dirty="0">
                <a:solidFill>
                  <a:srgbClr val="0070C0"/>
                </a:solidFill>
                <a:ea typeface="宋体" panose="02010600030101010101" pitchFamily="2" charset="-122"/>
              </a:rPr>
              <a:t>指令遍历</a:t>
            </a:r>
            <a:r>
              <a:rPr lang="en-US" altLang="zh-CN" b="1" dirty="0">
                <a:solidFill>
                  <a:srgbClr val="0070C0"/>
                </a:solidFill>
                <a:ea typeface="宋体" panose="02010600030101010101" pitchFamily="2" charset="-122"/>
              </a:rPr>
              <a:t>I0</a:t>
            </a:r>
            <a:r>
              <a:rPr lang="zh-CN" altLang="en-US" b="1" dirty="0">
                <a:solidFill>
                  <a:srgbClr val="0070C0"/>
                </a:solidFill>
                <a:ea typeface="宋体" panose="02010600030101010101" pitchFamily="2" charset="-122"/>
              </a:rPr>
              <a:t>管道的详情图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700397814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0372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  <a:t>13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  <a:t>访存指令：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  <a:cs typeface="Courier New" panose="02070309020205020404" pitchFamily="49" charset="0"/>
              </a:rPr>
            </a:br>
            <a:r>
              <a:rPr lang="en-US" altLang="zh-CN" sz="9500" dirty="0">
                <a:solidFill>
                  <a:srgbClr val="00206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和</a:t>
            </a:r>
            <a:r>
              <a:rPr lang="en-US" altLang="zh-CN" sz="9500" dirty="0">
                <a:solidFill>
                  <a:srgbClr val="00206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指令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132207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：简介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57943"/>
            <a:ext cx="11785251" cy="51162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ea typeface="宋体" panose="02010600030101010101" pitchFamily="2" charset="-122"/>
              </a:rPr>
              <a:t>实验</a:t>
            </a:r>
            <a:r>
              <a:rPr lang="en-US" altLang="zh-CN" sz="3200" dirty="0">
                <a:ea typeface="宋体" panose="02010600030101010101" pitchFamily="2" charset="-122"/>
              </a:rPr>
              <a:t>13</a:t>
            </a:r>
            <a:r>
              <a:rPr lang="zh-CN" altLang="en-US" sz="3200" dirty="0">
                <a:ea typeface="宋体" panose="02010600030101010101" pitchFamily="2" charset="-122"/>
              </a:rPr>
              <a:t>将分析存储器读写。</a:t>
            </a:r>
          </a:p>
          <a:p>
            <a:pPr>
              <a:defRPr/>
            </a:pPr>
            <a:r>
              <a:rPr lang="zh-CN" altLang="en-US" sz="32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分为三部分：</a:t>
            </a:r>
          </a:p>
          <a:p>
            <a:pPr lvl="1">
              <a:defRPr/>
            </a:pPr>
            <a:r>
              <a:rPr lang="zh-CN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低延时加载：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检查读取低延时</a:t>
            </a:r>
            <a:r>
              <a:rPr lang="en-US" altLang="zh-CN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DCCM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（不暂停处理器）时的加载</a:t>
            </a:r>
            <a:r>
              <a:rPr lang="en-US" altLang="zh-CN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存储管道。</a:t>
            </a:r>
          </a:p>
          <a:p>
            <a:pPr lvl="1">
              <a:defRPr/>
            </a:pPr>
            <a:r>
              <a:rPr lang="zh-CN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低延时存储：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检查</a:t>
            </a:r>
            <a:r>
              <a:rPr lang="en-US" altLang="zh-CN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DCCM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的存储。</a:t>
            </a:r>
          </a:p>
          <a:p>
            <a:pPr lvl="1">
              <a:defRPr/>
            </a:pPr>
            <a:r>
              <a:rPr lang="zh-CN" altLang="en-US" sz="2800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高延时加载和存储：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在读</a:t>
            </a:r>
            <a:r>
              <a:rPr lang="en-US" altLang="zh-CN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en-US" altLang="zh-CN" sz="2800" dirty="0" err="1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Nexys</a:t>
            </a:r>
            <a:r>
              <a:rPr lang="en-US" altLang="zh-CN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A7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开发板上的</a:t>
            </a:r>
            <a:r>
              <a:rPr lang="en-US" altLang="zh-CN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DDR</a:t>
            </a:r>
            <a:r>
              <a:rPr lang="zh-CN" altLang="en-US" sz="2800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主存储器时重复之前的分析。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473376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main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.section .midccm</a:t>
            </a: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A: .space 8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main: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Register t3 = x28 (register 28)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la  t0, A		# t0 = addr(A)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 t1, 0x2		# t1 = 2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 t1, (t0)		# A[0] = 2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t1, t1, 6	# t1 = 8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 t1, 4(t0)	# A[1] = 8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 t1, (t0)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INSERT_NOPS_4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 t1, 4(t0)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INSERT_NOPS_4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  zero, zero, REPEAT	# Repeat the loop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end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125524" y="2712683"/>
            <a:ext cx="8028290" cy="1689662"/>
          </a:xfrm>
          <a:prstGeom prst="arc">
            <a:avLst>
              <a:gd name="adj1" fmla="val 12491176"/>
              <a:gd name="adj2" fmla="val 220528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ea typeface="宋体" panose="02010600030101010101" pitchFamily="2" charset="-122"/>
              </a:rPr>
              <a:t>实验</a:t>
            </a:r>
            <a:r>
              <a:rPr lang="en-US" altLang="zh-CN" sz="3600" b="1" dirty="0">
                <a:ea typeface="宋体" panose="02010600030101010101" pitchFamily="2" charset="-122"/>
              </a:rPr>
              <a:t>13</a:t>
            </a:r>
            <a:r>
              <a:rPr lang="zh-CN" altLang="en-US" sz="3600" b="1" dirty="0">
                <a:ea typeface="宋体" panose="02010600030101010101" pitchFamily="2" charset="-122"/>
              </a:rPr>
              <a:t>：加载 </a:t>
            </a:r>
            <a:r>
              <a:rPr lang="en-US" altLang="zh-CN" sz="3600" b="1" dirty="0">
                <a:ea typeface="宋体" panose="02010600030101010101" pitchFamily="2" charset="-122"/>
              </a:rPr>
              <a:t>– </a:t>
            </a:r>
            <a:r>
              <a:rPr lang="zh-CN" altLang="en-US" sz="3600" b="1" dirty="0">
                <a:ea typeface="宋体" panose="02010600030101010101" pitchFamily="2" charset="-122"/>
              </a:rPr>
              <a:t>示例程序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7752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1861"/>
          </a:xfrm>
        </p:spPr>
        <p:txBody>
          <a:bodyPr anchor="ctr" anchorCtr="0">
            <a:normAutofit/>
          </a:bodyPr>
          <a:lstStyle/>
          <a:p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RISC-V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内核和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SoC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356279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：低延时加载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721" y="1099460"/>
            <a:ext cx="10498540" cy="47366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6810814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：低延时加载 </a:t>
            </a:r>
            <a:r>
              <a:rPr lang="en-US" altLang="zh-CN" sz="4000" b="1" dirty="0">
                <a:ea typeface="宋体" panose="02010600030101010101" pitchFamily="2" charset="-122"/>
              </a:rPr>
              <a:t>– SweRV EH1</a:t>
            </a:r>
            <a:r>
              <a:rPr lang="zh-CN" altLang="en-US" sz="4000" b="1" dirty="0">
                <a:ea typeface="宋体" panose="02010600030101010101" pitchFamily="2" charset="-122"/>
              </a:rPr>
              <a:t>流水线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493928"/>
              </p:ext>
            </p:extLst>
          </p:nvPr>
        </p:nvGraphicFramePr>
        <p:xfrm>
          <a:off x="20954" y="1099458"/>
          <a:ext cx="12146323" cy="4833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2" name="Visio" r:id="rId4" imgW="115338176" imgH="45796145" progId="Visio.Drawing.15">
                  <p:embed/>
                </p:oleObj>
              </mc:Choice>
              <mc:Fallback>
                <p:oleObj name="Visio" r:id="rId4" imgW="115338176" imgH="4579614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4" y="1099458"/>
                        <a:ext cx="12146323" cy="48332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70607975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045028"/>
            <a:ext cx="11677320" cy="51271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：		</a:t>
            </a:r>
            <a:r>
              <a:rPr lang="zh-CN" altLang="en-US" sz="2000" b="1" dirty="0">
                <a:ea typeface="宋体" panose="02010600030101010101" pitchFamily="2" charset="-122"/>
              </a:rPr>
              <a:t>译码：</a:t>
            </a:r>
            <a:r>
              <a:rPr lang="zh-CN" altLang="en-US" sz="2000" dirty="0">
                <a:ea typeface="宋体" panose="02010600030101010101" pitchFamily="2" charset="-122"/>
              </a:rPr>
              <a:t>生成</a:t>
            </a:r>
            <a:r>
              <a:rPr lang="zh-CN" altLang="en-US" sz="2000" b="1" dirty="0">
                <a:ea typeface="宋体" panose="02010600030101010101" pitchFamily="2" charset="-122"/>
              </a:rPr>
              <a:t>控制信号</a:t>
            </a:r>
            <a:r>
              <a:rPr lang="zh-CN" altLang="en-US" sz="2000" dirty="0">
                <a:ea typeface="宋体" panose="02010600030101010101" pitchFamily="2" charset="-122"/>
              </a:rPr>
              <a:t>并读取</a:t>
            </a:r>
            <a:r>
              <a:rPr lang="zh-CN" altLang="en-US" sz="2000" b="1" dirty="0">
                <a:ea typeface="宋体" panose="02010600030101010101" pitchFamily="2" charset="-122"/>
              </a:rPr>
              <a:t>操作数</a:t>
            </a:r>
            <a:r>
              <a:rPr lang="zh-CN" altLang="en-US" sz="2000" dirty="0">
                <a:ea typeface="宋体" panose="02010600030101010101" pitchFamily="2" charset="-122"/>
              </a:rPr>
              <a:t>：</a:t>
            </a:r>
          </a:p>
          <a:p>
            <a:pPr lvl="1"/>
            <a:r>
              <a:rPr lang="en-US" altLang="zh-CN" sz="1800" dirty="0">
                <a:ea typeface="宋体" panose="02010600030101010101" pitchFamily="2" charset="-122"/>
              </a:rPr>
              <a:t>t0 = 0xF0040000</a:t>
            </a:r>
          </a:p>
          <a:p>
            <a:pPr lvl="1"/>
            <a:r>
              <a:rPr lang="en-US" altLang="zh-CN" sz="1800" dirty="0">
                <a:ea typeface="宋体" panose="02010600030101010101" pitchFamily="2" charset="-122"/>
              </a:rPr>
              <a:t>Offset = 0x004</a:t>
            </a:r>
          </a:p>
          <a:p>
            <a:pPr lvl="0"/>
            <a:endParaRPr lang="zh-CN" altLang="en-US" sz="2000" b="1" dirty="0">
              <a:ea typeface="宋体" panose="02010600030101010101" pitchFamily="2" charset="-122"/>
            </a:endParaRPr>
          </a:p>
          <a:p>
            <a:pPr lvl="0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solidFill>
                  <a:srgbClr val="0070C0"/>
                </a:solidFill>
                <a:ea typeface="宋体" panose="02010600030101010101" pitchFamily="2" charset="-122"/>
              </a:rPr>
              <a:t> 	</a:t>
            </a:r>
            <a:r>
              <a:rPr lang="en-US" altLang="zh-CN" sz="2000" b="1" dirty="0">
                <a:ea typeface="宋体" panose="02010600030101010101" pitchFamily="2" charset="-122"/>
              </a:rPr>
              <a:t>DC1</a:t>
            </a:r>
            <a:r>
              <a:rPr lang="zh-CN" altLang="en-US" sz="2000" dirty="0">
                <a:ea typeface="宋体" panose="02010600030101010101" pitchFamily="2" charset="-122"/>
              </a:rPr>
              <a:t>：</a:t>
            </a:r>
          </a:p>
          <a:p>
            <a:pPr lvl="1"/>
            <a:r>
              <a:rPr lang="zh-CN" altLang="en-US" sz="1800" dirty="0">
                <a:ea typeface="宋体" panose="02010600030101010101" pitchFamily="2" charset="-122"/>
              </a:rPr>
              <a:t>计算地址：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full_addr_dc1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0xF0040004</a:t>
            </a:r>
          </a:p>
          <a:p>
            <a:pPr lvl="1"/>
            <a:r>
              <a:rPr lang="zh-CN" altLang="en-US" sz="1800" dirty="0">
                <a:ea typeface="宋体" panose="02010600030101010101" pitchFamily="2" charset="-122"/>
              </a:rPr>
              <a:t>查找访问的存储器区域 </a:t>
            </a:r>
            <a:r>
              <a:rPr lang="zh-CN" altLang="en-US" sz="1800" dirty="0">
                <a:ea typeface="宋体" panose="0201060003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dccm_rden</a:t>
            </a:r>
            <a:r>
              <a:rPr lang="zh-CN" altLang="en-US" sz="1800" dirty="0">
                <a:ea typeface="宋体" panose="02010600030101010101" pitchFamily="2" charset="-122"/>
              </a:rPr>
              <a:t>置为有效</a:t>
            </a:r>
          </a:p>
          <a:p>
            <a:endParaRPr lang="zh-CN" altLang="en-US" sz="2000" b="1" dirty="0"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dirty="0">
                <a:solidFill>
                  <a:srgbClr val="0070C0"/>
                </a:solidFill>
                <a:ea typeface="宋体" panose="02010600030101010101" pitchFamily="2" charset="-122"/>
              </a:rPr>
              <a:t>i+2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：	</a:t>
            </a:r>
            <a:r>
              <a:rPr lang="en-US" altLang="zh-CN" sz="2000" b="1" dirty="0">
                <a:ea typeface="宋体" panose="02010600030101010101" pitchFamily="2" charset="-122"/>
              </a:rPr>
              <a:t>DC2</a:t>
            </a:r>
            <a:r>
              <a:rPr lang="zh-CN" altLang="en-US" sz="2000" dirty="0">
                <a:ea typeface="宋体" panose="02010600030101010101" pitchFamily="2" charset="-122"/>
              </a:rPr>
              <a:t>：读取</a:t>
            </a:r>
            <a:r>
              <a:rPr lang="en-US" altLang="zh-CN" sz="2000" dirty="0">
                <a:ea typeface="宋体" panose="02010600030101010101" pitchFamily="2" charset="-122"/>
              </a:rPr>
              <a:t>DCCM </a:t>
            </a:r>
            <a:r>
              <a:rPr lang="zh-CN" altLang="en-US" sz="2000" dirty="0">
                <a:ea typeface="宋体" panose="0201060003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dccm_data_lo_dc2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0x8</a:t>
            </a:r>
          </a:p>
          <a:p>
            <a:endParaRPr lang="zh-CN" altLang="en-US" sz="2000" b="1" dirty="0"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dirty="0">
                <a:solidFill>
                  <a:srgbClr val="0070C0"/>
                </a:solidFill>
                <a:ea typeface="宋体" panose="02010600030101010101" pitchFamily="2" charset="-122"/>
              </a:rPr>
              <a:t>i+5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solidFill>
                  <a:srgbClr val="0070C0"/>
                </a:solidFill>
                <a:ea typeface="宋体" panose="02010600030101010101" pitchFamily="2" charset="-122"/>
              </a:rPr>
              <a:t>	</a:t>
            </a:r>
            <a:r>
              <a:rPr lang="zh-CN" altLang="en-US" sz="2000" b="1" dirty="0">
                <a:ea typeface="宋体" panose="02010600030101010101" pitchFamily="2" charset="-122"/>
              </a:rPr>
              <a:t>写回</a:t>
            </a:r>
            <a:r>
              <a:rPr lang="zh-CN" altLang="en-US" sz="2000" dirty="0">
                <a:ea typeface="宋体" panose="02010600030101010101" pitchFamily="2" charset="-122"/>
              </a:rPr>
              <a:t>：将从存储器读取的值</a:t>
            </a:r>
            <a:r>
              <a:rPr lang="zh-CN" altLang="en-US" sz="2000" b="1" dirty="0">
                <a:ea typeface="宋体" panose="02010600030101010101" pitchFamily="2" charset="-122"/>
              </a:rPr>
              <a:t>写回</a:t>
            </a:r>
            <a:r>
              <a:rPr lang="zh-CN" altLang="en-US" sz="2000" dirty="0">
                <a:ea typeface="宋体" panose="02010600030101010101" pitchFamily="2" charset="-122"/>
              </a:rPr>
              <a:t>到寄存器文件：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wd0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0x8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wen0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1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waddr0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0x6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：低延时加载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1257071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1066800"/>
            <a:ext cx="11515246" cy="513805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ea typeface="宋体" panose="02010600030101010101" pitchFamily="2" charset="-122"/>
              </a:rPr>
              <a:t>下一张幻灯片上的图为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dirty="0">
                <a:ea typeface="宋体" panose="02010600030101010101" pitchFamily="2" charset="-122"/>
              </a:rPr>
              <a:t>指令通过</a:t>
            </a:r>
            <a:r>
              <a:rPr lang="en-US" altLang="zh-CN" dirty="0">
                <a:ea typeface="宋体" panose="02010600030101010101" pitchFamily="2" charset="-122"/>
              </a:rPr>
              <a:t>I0</a:t>
            </a:r>
            <a:r>
              <a:rPr lang="zh-CN" altLang="en-US" dirty="0">
                <a:ea typeface="宋体" panose="02010600030101010101" pitchFamily="2" charset="-122"/>
              </a:rPr>
              <a:t>管道执行期间遍历的主要元素的详情图。</a:t>
            </a:r>
          </a:p>
          <a:p>
            <a:pPr lvl="0"/>
            <a:endParaRPr lang="zh-CN" altLang="en-US" dirty="0">
              <a:ea typeface="宋体" panose="02010600030101010101" pitchFamily="2" charset="-122"/>
            </a:endParaRPr>
          </a:p>
          <a:p>
            <a:pPr lvl="0"/>
            <a:r>
              <a:rPr lang="zh-CN" altLang="en-US" dirty="0">
                <a:ea typeface="宋体" panose="02010600030101010101" pitchFamily="2" charset="-122"/>
              </a:rPr>
              <a:t>实验</a:t>
            </a:r>
            <a:r>
              <a:rPr lang="en-US" altLang="zh-CN" dirty="0">
                <a:ea typeface="宋体" panose="02010600030101010101" pitchFamily="2" charset="-122"/>
              </a:rPr>
              <a:t>11</a:t>
            </a:r>
            <a:r>
              <a:rPr lang="zh-CN" altLang="en-US" dirty="0">
                <a:ea typeface="宋体" panose="02010600030101010101" pitchFamily="2" charset="-122"/>
              </a:rPr>
              <a:t>已给出相关说明，但下面的新图只关注</a:t>
            </a:r>
            <a:r>
              <a:rPr lang="en-US" altLang="zh-CN" dirty="0">
                <a:ea typeface="宋体" panose="02010600030101010101" pitchFamily="2" charset="-122"/>
              </a:rPr>
              <a:t>LSU</a:t>
            </a:r>
            <a:r>
              <a:rPr lang="zh-CN" altLang="en-US" dirty="0">
                <a:ea typeface="宋体" panose="02010600030101010101" pitchFamily="2" charset="-122"/>
              </a:rPr>
              <a:t>管道，提供与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dirty="0">
                <a:ea typeface="宋体" panose="02010600030101010101" pitchFamily="2" charset="-122"/>
              </a:rPr>
              <a:t>指令相关的详细信息。</a:t>
            </a:r>
          </a:p>
          <a:p>
            <a:pPr lvl="0"/>
            <a:endParaRPr lang="zh-CN" altLang="en-US" dirty="0">
              <a:ea typeface="宋体" panose="02010600030101010101" pitchFamily="2" charset="-122"/>
            </a:endParaRPr>
          </a:p>
          <a:p>
            <a:pPr lvl="0"/>
            <a:r>
              <a:rPr lang="zh-CN" altLang="en-US" dirty="0">
                <a:ea typeface="宋体" panose="02010600030101010101" pitchFamily="2" charset="-122"/>
              </a:rPr>
              <a:t>实验</a:t>
            </a:r>
            <a:r>
              <a:rPr lang="en-US" altLang="zh-CN" dirty="0">
                <a:ea typeface="宋体" panose="02010600030101010101" pitchFamily="2" charset="-122"/>
              </a:rPr>
              <a:t>13</a:t>
            </a:r>
            <a:r>
              <a:rPr lang="zh-CN" altLang="en-US" dirty="0">
                <a:ea typeface="宋体" panose="02010600030101010101" pitchFamily="2" charset="-122"/>
              </a:rPr>
              <a:t>的文档提供下图中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dirty="0">
                <a:ea typeface="宋体" panose="02010600030101010101" pitchFamily="2" charset="-122"/>
              </a:rPr>
              <a:t>指令执行期间每个阶段的深入说明（此处不包含）。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：高延时加载分析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728807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0" name="Rectángulo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宋体" panose="02010600030101010101" pitchFamily="2" charset="-122"/>
              </a:endParaRPr>
            </a:p>
          </p:txBody>
        </p:sp>
        <p:graphicFrame>
          <p:nvGraphicFramePr>
            <p:cNvPr id="6" name="Objeto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72593128"/>
                </p:ext>
              </p:extLst>
            </p:nvPr>
          </p:nvGraphicFramePr>
          <p:xfrm>
            <a:off x="-1" y="1130976"/>
            <a:ext cx="12184669" cy="4367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634" name="Visio" r:id="rId4" imgW="88744596" imgH="31880016" progId="Visio.Drawing.15">
                    <p:embed/>
                  </p:oleObj>
                </mc:Choice>
                <mc:Fallback>
                  <p:oleObj name="Visio" r:id="rId4" imgW="88744596" imgH="31880016" progId="Visio.Drawing.15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1" y="1130976"/>
                          <a:ext cx="12184669" cy="436746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EF32A96A-4469-4F24-AAEA-F7DEE6E36D10}"/>
              </a:ext>
            </a:extLst>
          </p:cNvPr>
          <p:cNvSpPr txBox="1">
            <a:spLocks/>
          </p:cNvSpPr>
          <p:nvPr/>
        </p:nvSpPr>
        <p:spPr>
          <a:xfrm>
            <a:off x="289659" y="5696174"/>
            <a:ext cx="5304318" cy="5086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CN" b="1" dirty="0">
                <a:solidFill>
                  <a:srgbClr val="0070C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b="1" dirty="0">
                <a:solidFill>
                  <a:srgbClr val="0070C0"/>
                </a:solidFill>
                <a:ea typeface="宋体" panose="02010600030101010101" pitchFamily="2" charset="-122"/>
              </a:rPr>
              <a:t>遍历</a:t>
            </a:r>
            <a:r>
              <a:rPr lang="en-US" altLang="zh-CN" b="1" dirty="0">
                <a:solidFill>
                  <a:srgbClr val="0070C0"/>
                </a:solidFill>
                <a:ea typeface="宋体" panose="02010600030101010101" pitchFamily="2" charset="-122"/>
              </a:rPr>
              <a:t>I0</a:t>
            </a:r>
            <a:r>
              <a:rPr lang="zh-CN" altLang="en-US" b="1" dirty="0">
                <a:solidFill>
                  <a:srgbClr val="0070C0"/>
                </a:solidFill>
                <a:ea typeface="宋体" panose="02010600030101010101" pitchFamily="2" charset="-122"/>
              </a:rPr>
              <a:t>管道的详情图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46939771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main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.section .midccm</a:t>
            </a: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A: .space 4000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main: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la t0, A                    # t0 = addr(A)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t1, 0x2                  # t1 = 2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t2, 1000                 # t2 = 1000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INSERT_NOPS_2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t1, (t0)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INSERT_NOPS_4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 t1, (t0)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t1,t1,t1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t0,t0,0x04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t2,t2,-1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bne  t2, zero, REPEAT   # Repeat the loop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nop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nop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end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905872" y="1999642"/>
            <a:ext cx="7149387" cy="1857585"/>
          </a:xfrm>
          <a:prstGeom prst="arc">
            <a:avLst>
              <a:gd name="adj1" fmla="val 14049287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：存储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示例程序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0943686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：低延时存储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92" y="1058677"/>
            <a:ext cx="11992420" cy="503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7998517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：低延时存储 </a:t>
            </a:r>
            <a:r>
              <a:rPr lang="en-US" altLang="zh-CN" sz="4000" b="1" dirty="0">
                <a:ea typeface="宋体" panose="02010600030101010101" pitchFamily="2" charset="-122"/>
              </a:rPr>
              <a:t>– SweRV EH1</a:t>
            </a:r>
            <a:r>
              <a:rPr lang="zh-CN" altLang="en-US" sz="4000" b="1" dirty="0">
                <a:ea typeface="宋体" panose="02010600030101010101" pitchFamily="2" charset="-122"/>
              </a:rPr>
              <a:t>流水线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601776"/>
              </p:ext>
            </p:extLst>
          </p:nvPr>
        </p:nvGraphicFramePr>
        <p:xfrm>
          <a:off x="195130" y="881738"/>
          <a:ext cx="11790042" cy="539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3" name="Visio" r:id="rId4" imgW="98879155" imgH="45148532" progId="Visio.Drawing.15">
                  <p:embed/>
                </p:oleObj>
              </mc:Choice>
              <mc:Fallback>
                <p:oleObj name="Visio" r:id="rId4" imgW="98879155" imgH="4514853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130" y="881738"/>
                        <a:ext cx="11790042" cy="53980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561290055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012370"/>
            <a:ext cx="11677320" cy="51271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400" b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400" b="1" dirty="0">
                <a:ea typeface="宋体" panose="02010600030101010101" pitchFamily="2" charset="-122"/>
              </a:rPr>
              <a:t>译码：</a:t>
            </a:r>
            <a:r>
              <a:rPr lang="zh-CN" altLang="en-US" sz="2400" dirty="0">
                <a:ea typeface="宋体" panose="02010600030101010101" pitchFamily="2" charset="-122"/>
              </a:rPr>
              <a:t>生成</a:t>
            </a:r>
            <a:r>
              <a:rPr lang="zh-CN" altLang="en-US" sz="2400" b="1" dirty="0">
                <a:ea typeface="宋体" panose="02010600030101010101" pitchFamily="2" charset="-122"/>
              </a:rPr>
              <a:t>控制信号</a:t>
            </a:r>
            <a:r>
              <a:rPr lang="zh-CN" altLang="en-US" sz="2400" dirty="0">
                <a:ea typeface="宋体" panose="02010600030101010101" pitchFamily="2" charset="-122"/>
              </a:rPr>
              <a:t>并读取</a:t>
            </a:r>
            <a:r>
              <a:rPr lang="zh-CN" altLang="en-US" sz="2400" b="1" dirty="0">
                <a:ea typeface="宋体" panose="02010600030101010101" pitchFamily="2" charset="-122"/>
              </a:rPr>
              <a:t>操作数</a:t>
            </a:r>
            <a:r>
              <a:rPr lang="zh-CN" altLang="en-US" sz="2400" dirty="0">
                <a:ea typeface="宋体" panose="02010600030101010101" pitchFamily="2" charset="-122"/>
              </a:rPr>
              <a:t>：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t0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0xF004000C</a:t>
            </a:r>
          </a:p>
          <a:p>
            <a:pPr lvl="1"/>
            <a:r>
              <a:rPr lang="en-US" altLang="zh-CN" sz="1800" dirty="0">
                <a:ea typeface="宋体" panose="02010600030101010101" pitchFamily="2" charset="-122"/>
              </a:rPr>
              <a:t>Offset = 0x000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t1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0x10</a:t>
            </a:r>
          </a:p>
          <a:p>
            <a:pPr lvl="0"/>
            <a:endParaRPr lang="zh-CN" altLang="en-US" sz="2400" b="1" dirty="0"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400" b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ea typeface="宋体" panose="02010600030101010101" pitchFamily="2" charset="-122"/>
              </a:rPr>
              <a:t>DC1</a:t>
            </a:r>
            <a:r>
              <a:rPr lang="zh-CN" altLang="en-US" sz="2400" dirty="0">
                <a:ea typeface="宋体" panose="02010600030101010101" pitchFamily="2" charset="-122"/>
              </a:rPr>
              <a:t>：</a:t>
            </a:r>
          </a:p>
          <a:p>
            <a:pPr lvl="1"/>
            <a:r>
              <a:rPr lang="zh-CN" altLang="en-US" sz="1800" dirty="0">
                <a:ea typeface="宋体" panose="02010600030101010101" pitchFamily="2" charset="-122"/>
              </a:rPr>
              <a:t>计算地址：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full_addr_dc1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0xF004000C</a:t>
            </a:r>
          </a:p>
          <a:p>
            <a:endParaRPr lang="zh-CN" altLang="en-US" sz="2400" b="1" dirty="0"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400" b="1" dirty="0">
                <a:solidFill>
                  <a:srgbClr val="0070C0"/>
                </a:solidFill>
                <a:ea typeface="宋体" panose="02010600030101010101" pitchFamily="2" charset="-122"/>
              </a:rPr>
              <a:t>i+6</a:t>
            </a:r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ea typeface="宋体" panose="02010600030101010101" pitchFamily="2" charset="-122"/>
              </a:rPr>
              <a:t>DCCM</a:t>
            </a:r>
            <a:r>
              <a:rPr lang="zh-CN" altLang="en-US" sz="2400" b="1" dirty="0">
                <a:ea typeface="宋体" panose="02010600030101010101" pitchFamily="2" charset="-122"/>
              </a:rPr>
              <a:t>写入</a:t>
            </a:r>
            <a:r>
              <a:rPr lang="zh-CN" altLang="en-US" sz="2400" dirty="0">
                <a:ea typeface="宋体" panose="02010600030101010101" pitchFamily="2" charset="-122"/>
              </a:rPr>
              <a:t>：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dccm_wr_addr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0x000C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dccm_wr_data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0x10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：存储基本分析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0677539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89658" y="990598"/>
            <a:ext cx="11560966" cy="513805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ea typeface="宋体" panose="02010600030101010101" pitchFamily="2" charset="-122"/>
              </a:rPr>
              <a:t>下一张幻灯片上的图给出了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dirty="0">
                <a:ea typeface="宋体" panose="02010600030101010101" pitchFamily="2" charset="-122"/>
              </a:rPr>
              <a:t>指令为读取主存储器而遍历的主要路径。</a:t>
            </a:r>
          </a:p>
          <a:p>
            <a:pPr lvl="0"/>
            <a:r>
              <a:rPr lang="zh-CN" altLang="en-US" dirty="0">
                <a:ea typeface="宋体" panose="02010600030101010101" pitchFamily="2" charset="-122"/>
              </a:rPr>
              <a:t>处理器必须暂停来等待来自外部存储器的数据。</a:t>
            </a:r>
          </a:p>
          <a:p>
            <a:pPr lvl="0"/>
            <a:r>
              <a:rPr lang="zh-CN" altLang="en-US" dirty="0">
                <a:ea typeface="宋体" panose="02010600030101010101" pitchFamily="2" charset="-122"/>
              </a:rPr>
              <a:t>外部存储器通过</a:t>
            </a:r>
            <a:r>
              <a:rPr lang="en-US" altLang="zh-CN" dirty="0">
                <a:ea typeface="宋体" panose="02010600030101010101" pitchFamily="2" charset="-122"/>
              </a:rPr>
              <a:t>AXI</a:t>
            </a:r>
            <a:r>
              <a:rPr lang="zh-CN" altLang="en-US" dirty="0">
                <a:ea typeface="宋体" panose="02010600030101010101" pitchFamily="2" charset="-122"/>
              </a:rPr>
              <a:t>总线访问，该总线为</a:t>
            </a:r>
            <a:r>
              <a:rPr lang="en-US" altLang="zh-CN" dirty="0">
                <a:ea typeface="宋体" panose="02010600030101010101" pitchFamily="2" charset="-122"/>
              </a:rPr>
              <a:t>Lite DRAM</a:t>
            </a:r>
            <a:r>
              <a:rPr lang="zh-CN" altLang="en-US" dirty="0">
                <a:ea typeface="宋体" panose="02010600030101010101" pitchFamily="2" charset="-122"/>
              </a:rPr>
              <a:t>控制器提供地址，然后在几个周期后将请求的数据对齐并发送到</a:t>
            </a:r>
            <a:r>
              <a:rPr lang="en-US" altLang="zh-CN" dirty="0">
                <a:ea typeface="宋体" panose="02010600030101010101" pitchFamily="2" charset="-122"/>
              </a:rPr>
              <a:t>DC3</a:t>
            </a:r>
            <a:r>
              <a:rPr lang="zh-CN" altLang="en-US" dirty="0">
                <a:ea typeface="宋体" panose="02010600030101010101" pitchFamily="2" charset="-122"/>
              </a:rPr>
              <a:t>阶段。</a:t>
            </a:r>
          </a:p>
          <a:p>
            <a:pPr lvl="0"/>
            <a:r>
              <a:rPr lang="en-US" altLang="zh-CN" dirty="0">
                <a:ea typeface="宋体" panose="02010600030101010101" pitchFamily="2" charset="-122"/>
              </a:rPr>
              <a:t>DC3</a:t>
            </a:r>
            <a:r>
              <a:rPr lang="zh-CN" altLang="en-US" dirty="0">
                <a:ea typeface="宋体" panose="02010600030101010101" pitchFamily="2" charset="-122"/>
              </a:rPr>
              <a:t>阶段的</a:t>
            </a: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en-US" dirty="0">
                <a:ea typeface="宋体" panose="02010600030101010101" pitchFamily="2" charset="-122"/>
              </a:rPr>
              <a:t>选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多路复用开关选择来自外部存储器的数据，而不是来自</a:t>
            </a:r>
            <a:r>
              <a:rPr lang="en-US" altLang="zh-CN" dirty="0">
                <a:ea typeface="宋体" panose="02010600030101010101" pitchFamily="2" charset="-122"/>
              </a:rPr>
              <a:t>DCCM</a:t>
            </a:r>
            <a:r>
              <a:rPr lang="zh-CN" altLang="en-US" dirty="0">
                <a:ea typeface="宋体" panose="02010600030101010101" pitchFamily="2" charset="-122"/>
              </a:rPr>
              <a:t>的数据。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：外部存储器加载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4480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层级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284999"/>
              </p:ext>
            </p:extLst>
          </p:nvPr>
        </p:nvGraphicFramePr>
        <p:xfrm>
          <a:off x="3166987" y="941469"/>
          <a:ext cx="5947195" cy="5292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84" name="Visio" r:id="rId4" imgW="4152770" imgH="3695562" progId="Visio.Drawing.15">
                  <p:embed/>
                </p:oleObj>
              </mc:Choice>
              <mc:Fallback>
                <p:oleObj name="Visio" r:id="rId4" imgW="4152770" imgH="369556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6987" y="941469"/>
                        <a:ext cx="5947195" cy="52924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344695408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ángulo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宋体" panose="02010600030101010101" pitchFamily="2" charset="-122"/>
              </a:endParaRPr>
            </a:p>
          </p:txBody>
        </p:sp>
        <p:graphicFrame>
          <p:nvGraphicFramePr>
            <p:cNvPr id="11" name="Objeto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059529"/>
                </p:ext>
              </p:extLst>
            </p:nvPr>
          </p:nvGraphicFramePr>
          <p:xfrm>
            <a:off x="43543" y="32658"/>
            <a:ext cx="12100247" cy="67491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675" name="Visio" r:id="rId4" imgW="64274784" imgH="35870993" progId="Visio.Drawing.15">
                    <p:embed/>
                  </p:oleObj>
                </mc:Choice>
                <mc:Fallback>
                  <p:oleObj name="Visio" r:id="rId4" imgW="64274784" imgH="35870993" progId="Visio.Drawing.15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543" y="32658"/>
                          <a:ext cx="12100247" cy="674914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"/>
    </p:custDataLst>
    <p:extLst>
      <p:ext uri="{BB962C8B-B14F-4D97-AF65-F5344CB8AC3E}">
        <p14:creationId xmlns:p14="http://schemas.microsoft.com/office/powerpoint/2010/main" val="1794652512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main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.data</a:t>
            </a: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D: .word 3,5,6,8,7,10,12,2,1,4,11,9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main: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t2, 0x020</a:t>
            </a: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csrrs t1, 0x7F9, t2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la t4, D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t5, 12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t6, 0x0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 t3, (t4)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t5, t5, -1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t6, t3, t6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t4, t4, 4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bne  t5, zero, REPEAT    # Repeat the loop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_NOPS_4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end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318042" y="2631014"/>
            <a:ext cx="7149387" cy="1857585"/>
          </a:xfrm>
          <a:prstGeom prst="arc">
            <a:avLst>
              <a:gd name="adj1" fmla="val 12326206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：外部存储器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示例程序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32092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：外部存储器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6" y="1439812"/>
            <a:ext cx="12119848" cy="34056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5799727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03510"/>
            <a:ext cx="11677320" cy="51271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>
                <a:ea typeface="宋体" panose="02010600030101010101" pitchFamily="2" charset="-122"/>
              </a:rPr>
              <a:t>在译码阶段，示例的第四次迭代中的地址为</a:t>
            </a:r>
            <a:r>
              <a:rPr lang="en-US" altLang="zh-CN" dirty="0">
                <a:ea typeface="宋体" panose="02010600030101010101" pitchFamily="2" charset="-122"/>
              </a:rPr>
              <a:t>0x00002204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</a:p>
          <a:p>
            <a:pPr lvl="0"/>
            <a:r>
              <a:rPr lang="zh-CN" altLang="en-US" dirty="0">
                <a:ea typeface="宋体" panose="02010600030101010101" pitchFamily="2" charset="-122"/>
              </a:rPr>
              <a:t>然后，地址通过</a:t>
            </a:r>
            <a:r>
              <a:rPr lang="en-US" altLang="zh-CN" dirty="0">
                <a:ea typeface="宋体" panose="02010600030101010101" pitchFamily="2" charset="-122"/>
              </a:rPr>
              <a:t>AXI</a:t>
            </a:r>
            <a:r>
              <a:rPr lang="zh-CN" altLang="en-US" dirty="0">
                <a:ea typeface="宋体" panose="02010600030101010101" pitchFamily="2" charset="-122"/>
              </a:rPr>
              <a:t>总线发送到外部存储器：</a:t>
            </a:r>
          </a:p>
          <a:p>
            <a:pPr lvl="1"/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lsu_axi_arvalid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1 </a:t>
            </a:r>
          </a:p>
          <a:p>
            <a:pPr lvl="1"/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lsu_axi_araddr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0x00002200</a:t>
            </a:r>
          </a:p>
          <a:p>
            <a:r>
              <a:rPr lang="zh-CN" altLang="en-US" dirty="0">
                <a:ea typeface="宋体" panose="02010600030101010101" pitchFamily="2" charset="-122"/>
              </a:rPr>
              <a:t>几个周期后，外部存储器返回通过</a:t>
            </a:r>
            <a:r>
              <a:rPr lang="en-US" altLang="zh-CN" dirty="0">
                <a:ea typeface="宋体" panose="02010600030101010101" pitchFamily="2" charset="-122"/>
              </a:rPr>
              <a:t>AXI</a:t>
            </a:r>
            <a:r>
              <a:rPr lang="zh-CN" altLang="en-US" dirty="0">
                <a:ea typeface="宋体" panose="02010600030101010101" pitchFamily="2" charset="-122"/>
              </a:rPr>
              <a:t>总线读取的</a:t>
            </a:r>
            <a:r>
              <a:rPr lang="en-US" altLang="zh-CN" dirty="0">
                <a:ea typeface="宋体" panose="02010600030101010101" pitchFamily="2" charset="-122"/>
              </a:rPr>
              <a:t>64</a:t>
            </a:r>
            <a:r>
              <a:rPr lang="zh-CN" altLang="en-US" dirty="0">
                <a:ea typeface="宋体" panose="02010600030101010101" pitchFamily="2" charset="-122"/>
              </a:rPr>
              <a:t>位数据</a:t>
            </a:r>
          </a:p>
          <a:p>
            <a:pPr lvl="1"/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lsu_axi_rdata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0x0000000800000006 </a:t>
            </a:r>
          </a:p>
          <a:p>
            <a:pPr lvl="1"/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lsu_axi_rvalid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1</a:t>
            </a:r>
          </a:p>
          <a:p>
            <a:r>
              <a:rPr lang="zh-CN" altLang="en-US" dirty="0">
                <a:ea typeface="宋体" panose="02010600030101010101" pitchFamily="2" charset="-122"/>
              </a:rPr>
              <a:t>最后，从</a:t>
            </a:r>
            <a:r>
              <a:rPr lang="en-US" altLang="zh-CN" dirty="0">
                <a:ea typeface="宋体" panose="02010600030101010101" pitchFamily="2" charset="-122"/>
              </a:rPr>
              <a:t>64</a:t>
            </a:r>
            <a:r>
              <a:rPr lang="zh-CN" altLang="en-US" dirty="0">
                <a:ea typeface="宋体" panose="02010600030101010101" pitchFamily="2" charset="-122"/>
              </a:rPr>
              <a:t>位数据中提取所请求的</a:t>
            </a:r>
            <a:r>
              <a:rPr lang="en-US" altLang="zh-CN" dirty="0">
                <a:ea typeface="宋体" panose="02010600030101010101" pitchFamily="2" charset="-122"/>
              </a:rPr>
              <a:t>32</a:t>
            </a:r>
            <a:r>
              <a:rPr lang="zh-CN" altLang="en-US" dirty="0">
                <a:ea typeface="宋体" panose="02010600030101010101" pitchFamily="2" charset="-122"/>
              </a:rPr>
              <a:t>位数据，插入到主流水线路径中，并写入寄存器文件。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13</a:t>
            </a:r>
            <a:r>
              <a:rPr lang="zh-CN" altLang="en-US" sz="4000" b="1" dirty="0">
                <a:ea typeface="宋体" panose="02010600030101010101" pitchFamily="2" charset="-122"/>
              </a:rPr>
              <a:t>：外部存储器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2069634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9516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14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结构冒险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4423192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77247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14</a:t>
            </a:r>
            <a:r>
              <a:rPr lang="zh-CN" altLang="en-US" sz="4000" b="1" dirty="0">
                <a:ea typeface="宋体" panose="02010600030101010101" pitchFamily="2" charset="-122"/>
              </a:rPr>
              <a:t>：简介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881741"/>
            <a:ext cx="11739531" cy="53884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ea typeface="宋体" panose="02010600030101010101" pitchFamily="2" charset="-122"/>
              </a:rPr>
              <a:t>实验</a:t>
            </a:r>
            <a:r>
              <a:rPr lang="en-US" altLang="zh-CN" sz="3200" dirty="0">
                <a:ea typeface="宋体" panose="02010600030101010101" pitchFamily="2" charset="-122"/>
              </a:rPr>
              <a:t>14</a:t>
            </a:r>
            <a:r>
              <a:rPr lang="zh-CN" altLang="en-US" sz="3200" dirty="0">
                <a:ea typeface="宋体" panose="02010600030101010101" pitchFamily="2" charset="-122"/>
              </a:rPr>
              <a:t>将说明</a:t>
            </a:r>
            <a:r>
              <a:rPr lang="zh-CN" altLang="en-US" sz="3200" b="1" dirty="0">
                <a:ea typeface="宋体" panose="02010600030101010101" pitchFamily="2" charset="-122"/>
              </a:rPr>
              <a:t>两种结构冒险</a:t>
            </a:r>
            <a:r>
              <a:rPr lang="zh-CN" altLang="en-US" sz="3200" dirty="0">
                <a:ea typeface="宋体" panose="02010600030101010101" pitchFamily="2" charset="-122"/>
              </a:rPr>
              <a:t>（它们具有不同的性能</a:t>
            </a:r>
            <a:r>
              <a:rPr lang="en-US" altLang="zh-CN" sz="3200" dirty="0">
                <a:ea typeface="宋体" panose="02010600030101010101" pitchFamily="2" charset="-122"/>
              </a:rPr>
              <a:t>-</a:t>
            </a:r>
            <a:r>
              <a:rPr lang="zh-CN" altLang="en-US" sz="3200" dirty="0">
                <a:ea typeface="宋体" panose="02010600030101010101" pitchFamily="2" charset="-122"/>
              </a:rPr>
              <a:t>成本权衡）。</a:t>
            </a:r>
          </a:p>
          <a:p>
            <a:pPr lvl="1">
              <a:defRPr/>
            </a:pPr>
            <a:r>
              <a:rPr lang="zh-CN" altLang="en-US" b="1" dirty="0">
                <a:ea typeface="宋体" panose="02010600030101010101" pitchFamily="2" charset="-122"/>
              </a:rPr>
              <a:t>单元冲突：</a:t>
            </a:r>
            <a:r>
              <a:rPr lang="zh-CN" altLang="en-US" dirty="0">
                <a:ea typeface="宋体" panose="02010600030101010101" pitchFamily="2" charset="-122"/>
              </a:rPr>
              <a:t>二条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dirty="0">
                <a:ea typeface="宋体" panose="02010600030101010101" pitchFamily="2" charset="-122"/>
              </a:rPr>
              <a:t>指令在同一周期到达译码阶段。乘法器是流水线的，因此第二条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dirty="0">
                <a:ea typeface="宋体" panose="02010600030101010101" pitchFamily="2" charset="-122"/>
              </a:rPr>
              <a:t>指令仅延迟一个周期。硬件成本和性能下降（仅一个周期）较低。</a:t>
            </a:r>
          </a:p>
          <a:p>
            <a:pPr lvl="1">
              <a:defRPr/>
            </a:pPr>
            <a:r>
              <a:rPr lang="zh-CN" altLang="en-US" b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寄存器文件写端口冲突：</a:t>
            </a:r>
            <a:r>
              <a:rPr lang="zh-CN" altLang="en-US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三条指令在同一周期内到达写回阶段，其中之一是在几个周期之前执行的非阻塞加载。</a:t>
            </a:r>
            <a:r>
              <a:rPr lang="en-US" altLang="zh-CN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SweRV EH1</a:t>
            </a:r>
            <a:r>
              <a:rPr lang="zh-CN" altLang="en-US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具有三个（而不是两个）写端口。可避免结构冒险（不会导致性能损失），但由于额外的寄存器文件端口，其硬件成本较高。</a:t>
            </a:r>
          </a:p>
          <a:p>
            <a:pPr lvl="1">
              <a:defRPr/>
            </a:pPr>
            <a:r>
              <a:rPr lang="zh-CN" altLang="en-US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请注意，</a:t>
            </a:r>
            <a:r>
              <a:rPr lang="en-US" altLang="zh-CN" dirty="0">
                <a:solidFill>
                  <a:srgbClr val="00000A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div</a:t>
            </a:r>
            <a:r>
              <a:rPr lang="zh-CN" altLang="en-US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指令也可能导致冒险（在实验的附录中进行讨论）。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6821200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14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ea typeface="宋体" panose="02010600030101010101" pitchFamily="2" charset="-122"/>
              </a:rPr>
              <a:t>条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示例程序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79714"/>
            <a:ext cx="9720943" cy="4996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Test_Assembly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Test_Assembly: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t2, 0xFFFF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t3, 0x3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t4, 0x2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t5, 0x2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t6, 0x2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 t2, zero, OUT     # Stay in the loop?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r>
              <a:rPr lang="zh-CN" altLang="en-US" sz="14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 t0, t3, t4</a:t>
            </a:r>
            <a:r>
              <a:rPr lang="zh-CN" altLang="en-US" sz="14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    </a:t>
            </a:r>
            <a:r>
              <a:rPr lang="en-US" altLang="zh-CN" sz="14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t0 = t3 * t4</a:t>
            </a:r>
          </a:p>
          <a:p>
            <a:pPr marL="0" indent="0">
              <a:buNone/>
            </a:pPr>
            <a:r>
              <a:rPr lang="zh-CN" altLang="en-US" sz="14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 t1, t5, t6</a:t>
            </a:r>
            <a:r>
              <a:rPr lang="zh-CN" altLang="en-US" sz="14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    </a:t>
            </a:r>
            <a:r>
              <a:rPr lang="en-US" altLang="zh-CN" sz="14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t1 = t5 * t6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t2, t2, -1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t0, zero, zero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t1, zero, zero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 REPEAT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OUT: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.end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2238003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14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ea typeface="宋体" panose="02010600030101010101" pitchFamily="2" charset="-122"/>
              </a:rPr>
              <a:t>条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72" y="1110339"/>
            <a:ext cx="11975058" cy="47829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490546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186543"/>
            <a:ext cx="11546162" cy="48550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400" b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ea typeface="宋体" panose="02010600030101010101" pitchFamily="2" charset="-122"/>
              </a:rPr>
              <a:t>两条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指令在同一周期到达译码阶段。结构冒险将阻止第二条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指令进行。</a:t>
            </a:r>
          </a:p>
          <a:p>
            <a:pPr lvl="0"/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400" b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24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ea typeface="宋体" panose="02010600030101010101" pitchFamily="2" charset="-122"/>
              </a:rPr>
              <a:t>第一条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指令在流水线乘法器的第一阶段（</a:t>
            </a:r>
            <a:r>
              <a:rPr lang="en-US" altLang="zh-CN" sz="2400" dirty="0">
                <a:ea typeface="宋体" panose="02010600030101010101" pitchFamily="2" charset="-122"/>
              </a:rPr>
              <a:t>M1</a:t>
            </a:r>
            <a:r>
              <a:rPr lang="zh-CN" altLang="en-US" sz="2400" dirty="0">
                <a:ea typeface="宋体" panose="02010600030101010101" pitchFamily="2" charset="-122"/>
              </a:rPr>
              <a:t>）执行，而第二条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指令在译码阶段等待。</a:t>
            </a:r>
          </a:p>
          <a:p>
            <a:pPr lvl="0"/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400" b="1" dirty="0">
                <a:solidFill>
                  <a:srgbClr val="0070C0"/>
                </a:solidFill>
                <a:ea typeface="宋体" panose="02010600030101010101" pitchFamily="2" charset="-122"/>
              </a:rPr>
              <a:t>i+2</a:t>
            </a:r>
            <a:r>
              <a:rPr lang="zh-CN" altLang="en-US" sz="24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ea typeface="宋体" panose="02010600030101010101" pitchFamily="2" charset="-122"/>
              </a:rPr>
              <a:t>第一条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指令在流水线乘法器的第二阶段（</a:t>
            </a:r>
            <a:r>
              <a:rPr lang="en-US" altLang="zh-CN" sz="2400" dirty="0">
                <a:ea typeface="宋体" panose="02010600030101010101" pitchFamily="2" charset="-122"/>
              </a:rPr>
              <a:t>M2</a:t>
            </a:r>
            <a:r>
              <a:rPr lang="zh-CN" altLang="en-US" sz="2400" dirty="0">
                <a:ea typeface="宋体" panose="02010600030101010101" pitchFamily="2" charset="-122"/>
              </a:rPr>
              <a:t>）执行，而第二条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指令在第一阶段（</a:t>
            </a:r>
            <a:r>
              <a:rPr lang="en-US" altLang="zh-CN" sz="2400" dirty="0">
                <a:ea typeface="宋体" panose="02010600030101010101" pitchFamily="2" charset="-122"/>
              </a:rPr>
              <a:t>M1</a:t>
            </a:r>
            <a:r>
              <a:rPr lang="zh-CN" altLang="en-US" sz="2400" dirty="0">
                <a:ea typeface="宋体" panose="02010600030101010101" pitchFamily="2" charset="-122"/>
              </a:rPr>
              <a:t>）执行。</a:t>
            </a:r>
          </a:p>
          <a:p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400" b="1" dirty="0">
                <a:solidFill>
                  <a:srgbClr val="0070C0"/>
                </a:solidFill>
                <a:ea typeface="宋体" panose="02010600030101010101" pitchFamily="2" charset="-122"/>
              </a:rPr>
              <a:t>i+3</a:t>
            </a:r>
            <a:r>
              <a:rPr lang="zh-CN" altLang="en-US" sz="24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ea typeface="宋体" panose="02010600030101010101" pitchFamily="2" charset="-122"/>
              </a:rPr>
              <a:t>第一条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指令获取结果：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</a:t>
            </a:r>
            <a:r>
              <a:rPr lang="zh-CN" altLang="en-US" sz="2400" dirty="0"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ea typeface="宋体" panose="02010600030101010101" pitchFamily="2" charset="-122"/>
              </a:rPr>
              <a:t>= 0x6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400" b="1" dirty="0">
                <a:solidFill>
                  <a:srgbClr val="0070C0"/>
                </a:solidFill>
                <a:ea typeface="宋体" panose="02010600030101010101" pitchFamily="2" charset="-122"/>
              </a:rPr>
              <a:t>i+4</a:t>
            </a:r>
            <a:r>
              <a:rPr lang="zh-CN" altLang="en-US" sz="24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ea typeface="宋体" panose="02010600030101010101" pitchFamily="2" charset="-122"/>
              </a:rPr>
              <a:t>第二条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指令获取结果：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</a:t>
            </a:r>
            <a:r>
              <a:rPr lang="zh-CN" altLang="en-US" sz="2400" dirty="0"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ea typeface="宋体" panose="02010600030101010101" pitchFamily="2" charset="-122"/>
              </a:rPr>
              <a:t>= 0x4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</a:p>
          <a:p>
            <a:pPr lvl="0"/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400" b="1" dirty="0">
                <a:solidFill>
                  <a:srgbClr val="0070C0"/>
                </a:solidFill>
                <a:ea typeface="宋体" panose="02010600030101010101" pitchFamily="2" charset="-122"/>
              </a:rPr>
              <a:t>i+6</a:t>
            </a:r>
            <a:r>
              <a:rPr lang="zh-CN" altLang="en-US" sz="24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ea typeface="宋体" panose="02010600030101010101" pitchFamily="2" charset="-122"/>
              </a:rPr>
              <a:t>寄存器文件使用第一条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指令的结果（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t0</a:t>
            </a:r>
            <a:r>
              <a:rPr lang="zh-CN" altLang="en-US" sz="2400" dirty="0"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ea typeface="宋体" panose="02010600030101010101" pitchFamily="2" charset="-122"/>
              </a:rPr>
              <a:t>= 0x6</a:t>
            </a:r>
            <a:r>
              <a:rPr lang="zh-CN" altLang="en-US" sz="2400" dirty="0">
                <a:ea typeface="宋体" panose="02010600030101010101" pitchFamily="2" charset="-122"/>
              </a:rPr>
              <a:t>）更新。</a:t>
            </a:r>
          </a:p>
          <a:p>
            <a:r>
              <a:rPr lang="zh-CN" altLang="en-US" sz="24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400" b="1" dirty="0">
                <a:solidFill>
                  <a:srgbClr val="0070C0"/>
                </a:solidFill>
                <a:ea typeface="宋体" panose="02010600030101010101" pitchFamily="2" charset="-122"/>
              </a:rPr>
              <a:t>i+7</a:t>
            </a:r>
            <a:r>
              <a:rPr lang="zh-CN" altLang="en-US" sz="24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ea typeface="宋体" panose="02010600030101010101" pitchFamily="2" charset="-122"/>
              </a:rPr>
              <a:t>寄存器文件使用第二条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2400" dirty="0">
                <a:ea typeface="宋体" panose="02010600030101010101" pitchFamily="2" charset="-122"/>
              </a:rPr>
              <a:t>指令的结果（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t1</a:t>
            </a:r>
            <a:r>
              <a:rPr lang="zh-CN" altLang="en-US" sz="2400" dirty="0"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ea typeface="宋体" panose="02010600030101010101" pitchFamily="2" charset="-122"/>
              </a:rPr>
              <a:t>= 0x4</a:t>
            </a:r>
            <a:r>
              <a:rPr lang="zh-CN" altLang="en-US" sz="2400" dirty="0">
                <a:ea typeface="宋体" panose="02010600030101010101" pitchFamily="2" charset="-122"/>
              </a:rPr>
              <a:t>）更新。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14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ea typeface="宋体" panose="02010600030101010101" pitchFamily="2" charset="-122"/>
              </a:rPr>
              <a:t>条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6104491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14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ea typeface="宋体" panose="02010600030101010101" pitchFamily="2" charset="-122"/>
              </a:rPr>
              <a:t>条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图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623759"/>
              </p:ext>
            </p:extLst>
          </p:nvPr>
        </p:nvGraphicFramePr>
        <p:xfrm>
          <a:off x="129814" y="1251857"/>
          <a:ext cx="11983662" cy="3483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92" name="Visio" r:id="rId4" imgW="100679350" imgH="29260814" progId="Visio.Drawing.15">
                  <p:embed/>
                </p:oleObj>
              </mc:Choice>
              <mc:Fallback>
                <p:oleObj name="Visio" r:id="rId4" imgW="100679350" imgH="2926081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14" y="1251857"/>
                        <a:ext cx="11983662" cy="34834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41323937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层级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4570"/>
              </p:ext>
            </p:extLst>
          </p:nvPr>
        </p:nvGraphicFramePr>
        <p:xfrm>
          <a:off x="478463" y="950104"/>
          <a:ext cx="11355572" cy="53188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4596">
                  <a:extLst>
                    <a:ext uri="{9D8B030D-6E8A-4147-A177-3AD203B41FA5}">
                      <a16:colId xmlns:a16="http://schemas.microsoft.com/office/drawing/2014/main" val="230221091"/>
                    </a:ext>
                  </a:extLst>
                </a:gridCol>
                <a:gridCol w="8890976">
                  <a:extLst>
                    <a:ext uri="{9D8B030D-6E8A-4147-A177-3AD203B41FA5}">
                      <a16:colId xmlns:a16="http://schemas.microsoft.com/office/drawing/2014/main" val="1872086212"/>
                    </a:ext>
                  </a:extLst>
                </a:gridCol>
              </a:tblGrid>
              <a:tr h="2346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说明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3979359454"/>
                  </a:ext>
                </a:extLst>
              </a:tr>
              <a:tr h="273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a typeface="宋体" panose="02010600030101010101" pitchFamily="2" charset="-122"/>
                        </a:rPr>
                        <a:t>SweRV EH1</a:t>
                      </a:r>
                      <a:r>
                        <a:rPr lang="zh-CN" altLang="en-US" sz="2000" dirty="0">
                          <a:ea typeface="宋体" panose="02010600030101010101" pitchFamily="2" charset="-122"/>
                        </a:rPr>
                        <a:t>内核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由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Western Digital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开发的开源商用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RISC-V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内核（</a:t>
                      </a:r>
                      <a:r>
                        <a:rPr lang="en-US" altLang="zh-CN" sz="1600" u="sng" dirty="0">
                          <a:ea typeface="宋体" panose="02010600030101010101" pitchFamily="2" charset="-122"/>
                          <a:hlinkClick r:id="rId3"/>
                        </a:rPr>
                        <a:t>https://github.com/chipsalliance/Cores-SweRV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）。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468256840"/>
                  </a:ext>
                </a:extLst>
              </a:tr>
              <a:tr h="8926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a typeface="宋体" panose="02010600030101010101" pitchFamily="2" charset="-122"/>
                        </a:rPr>
                        <a:t>SweRV EH1</a:t>
                      </a:r>
                      <a:r>
                        <a:rPr lang="zh-CN" altLang="en-US" sz="2000" dirty="0">
                          <a:ea typeface="宋体" panose="02010600030101010101" pitchFamily="2" charset="-122"/>
                        </a:rPr>
                        <a:t>内核组合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一种增加了存储器（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ICCM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DCCM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和指令高速缓存）、可编程中断控制器（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Programmable Interrupt Controller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PIC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）、总线接口和调试单元的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SweRV EH1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内核（</a:t>
                      </a:r>
                      <a:r>
                        <a:rPr lang="en-US" altLang="zh-CN" sz="1600" u="sng" dirty="0">
                          <a:ea typeface="宋体" panose="02010600030101010101" pitchFamily="2" charset="-122"/>
                          <a:hlinkClick r:id="rId3"/>
                        </a:rPr>
                        <a:t>https://github.com/chipsalliance/Cores-SweRV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）。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995222721"/>
                  </a:ext>
                </a:extLst>
              </a:tr>
              <a:tr h="1743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a typeface="宋体" panose="02010600030101010101" pitchFamily="2" charset="-122"/>
                        </a:rPr>
                        <a:t>SweRVolfX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2000" dirty="0">
                          <a:ea typeface="宋体" panose="02010600030101010101" pitchFamily="2" charset="-122"/>
                        </a:rPr>
                        <a:t>（扩展</a:t>
                      </a:r>
                      <a:r>
                        <a:rPr lang="en-US" altLang="zh-CN" sz="2000" dirty="0">
                          <a:ea typeface="宋体" panose="02010600030101010101" pitchFamily="2" charset="-122"/>
                        </a:rPr>
                        <a:t>SweRVolf</a:t>
                      </a:r>
                      <a:r>
                        <a:rPr lang="zh-CN" altLang="en-US" sz="2000" dirty="0"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我们在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RVfpga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课程中使用的片上系统。它是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SweRVolf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的扩展。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u="sng" dirty="0">
                          <a:ea typeface="宋体" panose="02010600030101010101" pitchFamily="2" charset="-122"/>
                        </a:rPr>
                        <a:t>SweRVolf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600" u="sng" dirty="0">
                          <a:ea typeface="宋体" panose="02010600030101010101" pitchFamily="2" charset="-122"/>
                          <a:hlinkClick r:id="rId4"/>
                        </a:rPr>
                        <a:t>https://github.com/chipsalliance/Cores-SweRVolf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）：一种围绕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SweRV EH1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内核组合构建的开源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SoC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。它增加了引导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ROM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UART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接口、系统控制器、互连（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AXI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互连、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Wishbone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互连和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AXI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转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Wishbone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桥）以及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SPI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控制器。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u="sng" dirty="0">
                          <a:ea typeface="宋体" panose="02010600030101010101" pitchFamily="2" charset="-122"/>
                        </a:rPr>
                        <a:t>SweRVolfX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：与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SweRVolf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相比增加了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个新外设：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GPIO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PTC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、一个额外的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SPI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以及用于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8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位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7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段显示屏的控制器。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2085648039"/>
                  </a:ext>
                </a:extLst>
              </a:tr>
              <a:tr h="1164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a typeface="宋体" panose="02010600030101010101" pitchFamily="2" charset="-122"/>
                        </a:rPr>
                        <a:t>RVfpgaNexys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以</a:t>
                      </a:r>
                      <a:r>
                        <a:rPr lang="en-US" altLang="zh-CN" sz="1600" dirty="0" err="1">
                          <a:ea typeface="宋体" panose="02010600030101010101" pitchFamily="2" charset="-122"/>
                        </a:rPr>
                        <a:t>Nexys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 A7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开发板及其外设为目标的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SweRVolfX SoC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。它增加了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DDR2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接口、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CDC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（时钟域交叉）单元、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BSCAN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逻辑（用于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JTAG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接口）和时钟发生器。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RVfpgaNexys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与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SweRVolf Nexys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基本相同（</a:t>
                      </a:r>
                      <a:r>
                        <a:rPr lang="en-US" altLang="zh-CN" sz="1600" u="sng" dirty="0">
                          <a:ea typeface="宋体" panose="02010600030101010101" pitchFamily="2" charset="-122"/>
                          <a:hlinkClick r:id="rId4"/>
                        </a:rPr>
                        <a:t>https://github.com/chipsalliance/Cores-SweRVolf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），只是后者基于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SweRVolf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。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906357147"/>
                  </a:ext>
                </a:extLst>
              </a:tr>
              <a:tr h="970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a typeface="宋体" panose="02010600030101010101" pitchFamily="2" charset="-122"/>
                        </a:rPr>
                        <a:t>RVfpgaSim</a:t>
                      </a: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altLang="zh-CN" sz="1600" dirty="0">
                          <a:ea typeface="宋体" panose="02010600030101010101" pitchFamily="2" charset="-122"/>
                        </a:rPr>
                        <a:t>SweRVolfX SoC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具有配套的测试平台和用于仿真的</a:t>
                      </a:r>
                      <a:r>
                        <a:rPr lang="de-DE" altLang="zh-CN" sz="1600" dirty="0">
                          <a:ea typeface="宋体" panose="02010600030101010101" pitchFamily="2" charset="-122"/>
                        </a:rPr>
                        <a:t>AXI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内存。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RVfpgaSim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与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SweRVolf Sim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基本相同（</a:t>
                      </a:r>
                      <a:r>
                        <a:rPr lang="en-US" altLang="zh-CN" sz="1600" u="sng" dirty="0">
                          <a:ea typeface="宋体" panose="02010600030101010101" pitchFamily="2" charset="-122"/>
                          <a:hlinkClick r:id="rId4"/>
                        </a:rPr>
                        <a:t>https://github.com/chipsalliance/Cores-SweRVolf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），只是后者基于</a:t>
                      </a:r>
                      <a:r>
                        <a:rPr lang="en-US" altLang="zh-CN" sz="1600" dirty="0">
                          <a:ea typeface="宋体" panose="02010600030101010101" pitchFamily="2" charset="-122"/>
                        </a:rPr>
                        <a:t>SweRVolf</a:t>
                      </a:r>
                      <a:r>
                        <a:rPr lang="zh-CN" altLang="en-US" sz="1600" dirty="0">
                          <a:ea typeface="宋体" panose="02010600030101010101" pitchFamily="2" charset="-122"/>
                        </a:rPr>
                        <a:t>。</a:t>
                      </a:r>
                    </a:p>
                  </a:txBody>
                  <a:tcPr marL="68465" marR="68465" marT="0" marB="0"/>
                </a:tc>
                <a:extLst>
                  <a:ext uri="{0D108BD9-81ED-4DB2-BD59-A6C34878D82A}">
                    <a16:rowId xmlns:a16="http://schemas.microsoft.com/office/drawing/2014/main" val="135782122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00390326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6315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REPEAT: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 x28, (x29)</a:t>
            </a:r>
            <a:r>
              <a:rPr lang="zh-CN" altLang="en-US" sz="10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x30, x30, -1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x1, x1,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x31, x31,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x3, x3,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x4, x4,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x5, x5,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x6, x6,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x7, x7,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x8, x8,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x9, x9,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x10, x10,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x11, x11,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endParaRPr lang="en-GB" sz="10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77247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14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ea typeface="宋体" panose="02010600030101010101" pitchFamily="2" charset="-122"/>
              </a:rPr>
              <a:t>个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同步写操作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示例程序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066907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x12, x12,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x13, x13,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x14, x14,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x15, x15,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x16, x16,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x17, x17,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x18, x18,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x19, x19,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x20, x20,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x21, x21,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x22, x22,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x23, x23, 1</a:t>
            </a:r>
            <a:r>
              <a:rPr lang="zh-CN" altLang="en-US" sz="10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x24, x24, 1</a:t>
            </a:r>
            <a:r>
              <a:rPr lang="zh-CN" altLang="en-US" sz="10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7513330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x25, x25,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x26, x26,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x27, x27,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x31, x31,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x3, x3,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x4, x4,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x5, x5,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x6, x6,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x25, x25,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x26, x26,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x27, x27, 1</a:t>
            </a:r>
            <a:r>
              <a:rPr lang="zh-CN" altLang="en-US" sz="1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bne x30, zero, REPEAT</a:t>
            </a:r>
          </a:p>
        </p:txBody>
      </p:sp>
      <p:sp>
        <p:nvSpPr>
          <p:cNvPr id="3" name="Arco 2"/>
          <p:cNvSpPr/>
          <p:nvPr/>
        </p:nvSpPr>
        <p:spPr>
          <a:xfrm rot="8661836">
            <a:off x="437785" y="2772528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12" name="Arco 11"/>
          <p:cNvSpPr/>
          <p:nvPr/>
        </p:nvSpPr>
        <p:spPr>
          <a:xfrm rot="8661836">
            <a:off x="3851544" y="2543749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9848203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800" y="22052"/>
            <a:ext cx="12204538" cy="68359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370543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186543"/>
            <a:ext cx="11677320" cy="48550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b="1" dirty="0">
                <a:solidFill>
                  <a:srgbClr val="0070C0"/>
                </a:solidFill>
                <a:ea typeface="宋体" panose="02010600030101010101" pitchFamily="2" charset="-122"/>
              </a:rPr>
              <a:t>i-17</a:t>
            </a:r>
            <a:r>
              <a:rPr lang="zh-CN" altLang="en-US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dirty="0">
                <a:ea typeface="宋体" panose="02010600030101010101" pitchFamily="2" charset="-122"/>
              </a:rPr>
              <a:t>指令处于译码阶段。</a:t>
            </a:r>
          </a:p>
          <a:p>
            <a:r>
              <a:rPr lang="zh-CN" altLang="en-US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b="1" dirty="0">
                <a:solidFill>
                  <a:srgbClr val="0070C0"/>
                </a:solidFill>
                <a:ea typeface="宋体" panose="02010600030101010101" pitchFamily="2" charset="-122"/>
              </a:rPr>
              <a:t>i-16</a:t>
            </a:r>
            <a:r>
              <a:rPr lang="zh-CN" altLang="en-US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dirty="0">
                <a:ea typeface="宋体" panose="02010600030101010101" pitchFamily="2" charset="-122"/>
              </a:rPr>
              <a:t>计算有效存储器地址并通过</a:t>
            </a:r>
            <a:r>
              <a:rPr lang="en-US" altLang="zh-CN" dirty="0">
                <a:ea typeface="宋体" panose="02010600030101010101" pitchFamily="2" charset="-122"/>
              </a:rPr>
              <a:t>AXI</a:t>
            </a:r>
            <a:r>
              <a:rPr lang="zh-CN" altLang="en-US" dirty="0">
                <a:ea typeface="宋体" panose="02010600030101010101" pitchFamily="2" charset="-122"/>
              </a:rPr>
              <a:t>总线发送到外部存储器。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load</a:t>
            </a:r>
            <a:r>
              <a:rPr lang="zh-CN" altLang="en-US" dirty="0">
                <a:ea typeface="宋体" panose="02010600030101010101" pitchFamily="2" charset="-122"/>
              </a:rPr>
              <a:t>指令等待几个周期，以便外部存储器提供数据。</a:t>
            </a:r>
          </a:p>
          <a:p>
            <a:r>
              <a:rPr lang="zh-CN" altLang="en-US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b="1" dirty="0">
                <a:solidFill>
                  <a:srgbClr val="0070C0"/>
                </a:solidFill>
                <a:ea typeface="宋体" panose="02010600030101010101" pitchFamily="2" charset="-122"/>
              </a:rPr>
              <a:t>i-5</a:t>
            </a:r>
            <a:r>
              <a:rPr lang="zh-CN" altLang="en-US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dirty="0">
                <a:ea typeface="宋体" panose="02010600030101010101" pitchFamily="2" charset="-122"/>
              </a:rPr>
              <a:t>对两条冲突的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dirty="0">
                <a:ea typeface="宋体" panose="02010600030101010101" pitchFamily="2" charset="-122"/>
              </a:rPr>
              <a:t>指令进行译码。</a:t>
            </a:r>
          </a:p>
          <a:p>
            <a:pPr lvl="0"/>
            <a:r>
              <a:rPr lang="zh-CN" altLang="en-US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b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dirty="0">
                <a:ea typeface="宋体" panose="02010600030101010101" pitchFamily="2" charset="-122"/>
              </a:rPr>
              <a:t>指令和两条冲突的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dirty="0">
                <a:ea typeface="宋体" panose="02010600030101010101" pitchFamily="2" charset="-122"/>
              </a:rPr>
              <a:t>指令进入写回阶段（写入寄存器文件），由于寄存器文件具有三个写端口，因此可以实现。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77247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14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ea typeface="宋体" panose="02010600030101010101" pitchFamily="2" charset="-122"/>
              </a:rPr>
              <a:t>个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同步写操作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5719107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77247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14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ea typeface="宋体" panose="02010600030101010101" pitchFamily="2" charset="-122"/>
              </a:rPr>
              <a:t>个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同步写操作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图</a:t>
            </a: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925437"/>
              </p:ext>
            </p:extLst>
          </p:nvPr>
        </p:nvGraphicFramePr>
        <p:xfrm>
          <a:off x="935357" y="870856"/>
          <a:ext cx="10276927" cy="5388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11" name="Visio" r:id="rId4" imgW="101336586" imgH="53101735" progId="Visio.Drawing.15">
                  <p:embed/>
                </p:oleObj>
              </mc:Choice>
              <mc:Fallback>
                <p:oleObj name="Visio" r:id="rId4" imgW="101336586" imgH="53101735" progId="Visio.Drawing.1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357" y="870856"/>
                        <a:ext cx="10276927" cy="53880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504772207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0371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15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数据冒险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27262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15</a:t>
            </a:r>
            <a:r>
              <a:rPr lang="zh-CN" altLang="en-US" sz="4000" b="1" dirty="0">
                <a:ea typeface="宋体" panose="02010600030101010101" pitchFamily="2" charset="-122"/>
              </a:rPr>
              <a:t>：简介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892629"/>
            <a:ext cx="11924252" cy="537754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ea typeface="宋体" panose="02010600030101010101" pitchFamily="2" charset="-122"/>
              </a:rPr>
              <a:t>实验</a:t>
            </a:r>
            <a:r>
              <a:rPr lang="en-US" altLang="zh-CN" sz="3200" dirty="0">
                <a:ea typeface="宋体" panose="02010600030101010101" pitchFamily="2" charset="-122"/>
              </a:rPr>
              <a:t>15</a:t>
            </a:r>
            <a:r>
              <a:rPr lang="zh-CN" altLang="en-US" sz="3200" dirty="0">
                <a:ea typeface="宋体" panose="02010600030101010101" pitchFamily="2" charset="-122"/>
              </a:rPr>
              <a:t>将分析如何解除</a:t>
            </a:r>
            <a:r>
              <a:rPr lang="en-US" altLang="zh-CN" sz="3200" b="1" dirty="0">
                <a:ea typeface="宋体" panose="02010600030101010101" pitchFamily="2" charset="-122"/>
              </a:rPr>
              <a:t>RAW</a:t>
            </a:r>
            <a:r>
              <a:rPr lang="zh-CN" altLang="en-US" sz="3200" b="1" dirty="0">
                <a:ea typeface="宋体" panose="02010600030101010101" pitchFamily="2" charset="-122"/>
              </a:rPr>
              <a:t>数据冒险</a:t>
            </a:r>
            <a:r>
              <a:rPr lang="zh-CN" altLang="en-US" sz="3200" dirty="0">
                <a:ea typeface="宋体" panose="02010600030101010101" pitchFamily="2" charset="-122"/>
              </a:rPr>
              <a:t>。</a:t>
            </a:r>
          </a:p>
          <a:p>
            <a:pPr>
              <a:defRPr/>
            </a:pPr>
            <a:endParaRPr lang="zh-CN" altLang="en-US" sz="3200" dirty="0"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dirty="0">
                <a:ea typeface="宋体" panose="02010600030101010101" pitchFamily="2" charset="-122"/>
              </a:rPr>
              <a:t>可通过以下方式解除</a:t>
            </a:r>
            <a:r>
              <a:rPr lang="en-US" altLang="zh-CN" sz="3200" dirty="0">
                <a:ea typeface="宋体" panose="02010600030101010101" pitchFamily="2" charset="-122"/>
              </a:rPr>
              <a:t>RAW</a:t>
            </a:r>
            <a:r>
              <a:rPr lang="zh-CN" altLang="en-US" sz="3200" dirty="0">
                <a:ea typeface="宋体" panose="02010600030101010101" pitchFamily="2" charset="-122"/>
              </a:rPr>
              <a:t>数据冒险：</a:t>
            </a:r>
            <a:r>
              <a:rPr lang="zh-CN" altLang="en-US" sz="3200" b="1" dirty="0">
                <a:ea typeface="宋体" panose="02010600030101010101" pitchFamily="2" charset="-122"/>
              </a:rPr>
              <a:t>暂停</a:t>
            </a:r>
            <a:r>
              <a:rPr lang="zh-CN" altLang="en-US" sz="3200" dirty="0">
                <a:ea typeface="宋体" panose="02010600030101010101" pitchFamily="2" charset="-122"/>
              </a:rPr>
              <a:t>处理器或</a:t>
            </a:r>
            <a:r>
              <a:rPr lang="zh-CN" altLang="en-US" sz="3200" b="1" dirty="0">
                <a:ea typeface="宋体" panose="02010600030101010101" pitchFamily="2" charset="-122"/>
              </a:rPr>
              <a:t>转发</a:t>
            </a:r>
            <a:r>
              <a:rPr lang="zh-CN" altLang="en-US" sz="3200" dirty="0">
                <a:ea typeface="宋体" panose="02010600030101010101" pitchFamily="2" charset="-122"/>
              </a:rPr>
              <a:t>（也称为旁路）来自后面阶段执行的指令的值。</a:t>
            </a:r>
          </a:p>
          <a:p>
            <a:pPr>
              <a:defRPr/>
            </a:pPr>
            <a:endParaRPr lang="zh-CN" altLang="en-US" sz="2400" dirty="0"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b="1" dirty="0">
                <a:ea typeface="宋体" panose="02010600030101010101" pitchFamily="2" charset="-122"/>
              </a:rPr>
              <a:t>两种情况</a:t>
            </a:r>
            <a:r>
              <a:rPr lang="zh-CN" altLang="en-US" sz="3200" dirty="0">
                <a:ea typeface="宋体" panose="02010600030101010101" pitchFamily="2" charset="-122"/>
              </a:rPr>
              <a:t>分析：</a:t>
            </a:r>
          </a:p>
          <a:p>
            <a:pPr lvl="1">
              <a:defRPr/>
            </a:pPr>
            <a:r>
              <a:rPr lang="zh-CN" altLang="en-US" dirty="0">
                <a:ea typeface="宋体" panose="02010600030101010101" pitchFamily="2" charset="-122"/>
              </a:rPr>
              <a:t>通过</a:t>
            </a:r>
            <a:r>
              <a:rPr lang="zh-CN" altLang="en-US" b="1" dirty="0">
                <a:ea typeface="宋体" panose="02010600030101010101" pitchFamily="2" charset="-122"/>
              </a:rPr>
              <a:t>转发</a:t>
            </a:r>
            <a:r>
              <a:rPr lang="zh-CN" altLang="en-US" dirty="0">
                <a:ea typeface="宋体" panose="02010600030101010101" pitchFamily="2" charset="-122"/>
              </a:rPr>
              <a:t>到译码阶段（使用几个新的多路开关）解除</a:t>
            </a:r>
            <a:r>
              <a:rPr lang="en-US" altLang="zh-CN" dirty="0">
                <a:ea typeface="宋体" panose="02010600030101010101" pitchFamily="2" charset="-122"/>
              </a:rPr>
              <a:t>RAW</a:t>
            </a:r>
            <a:r>
              <a:rPr lang="zh-CN" altLang="en-US" dirty="0">
                <a:ea typeface="宋体" panose="02010600030101010101" pitchFamily="2" charset="-122"/>
              </a:rPr>
              <a:t>数据冒险</a:t>
            </a:r>
          </a:p>
          <a:p>
            <a:pPr lvl="1">
              <a:defRPr/>
            </a:pPr>
            <a:r>
              <a:rPr lang="zh-CN" altLang="en-US" dirty="0">
                <a:ea typeface="宋体" panose="02010600030101010101" pitchFamily="2" charset="-122"/>
              </a:rPr>
              <a:t>使用</a:t>
            </a:r>
            <a:r>
              <a:rPr lang="zh-CN" altLang="en-US" b="1" dirty="0">
                <a:ea typeface="宋体" panose="02010600030101010101" pitchFamily="2" charset="-122"/>
              </a:rPr>
              <a:t>两个额外的</a:t>
            </a:r>
            <a:r>
              <a:rPr lang="en-US" altLang="zh-CN" b="1" dirty="0">
                <a:ea typeface="宋体" panose="02010600030101010101" pitchFamily="2" charset="-122"/>
              </a:rPr>
              <a:t>ALU</a:t>
            </a:r>
            <a:r>
              <a:rPr lang="zh-CN" altLang="en-US" dirty="0">
                <a:ea typeface="宋体" panose="02010600030101010101" pitchFamily="2" charset="-122"/>
              </a:rPr>
              <a:t>在提交阶段解除</a:t>
            </a:r>
            <a:r>
              <a:rPr lang="en-US" altLang="zh-CN" dirty="0">
                <a:ea typeface="宋体" panose="02010600030101010101" pitchFamily="2" charset="-122"/>
              </a:rPr>
              <a:t>RAW</a:t>
            </a:r>
            <a:r>
              <a:rPr lang="zh-CN" altLang="en-US" dirty="0">
                <a:ea typeface="宋体" panose="02010600030101010101" pitchFamily="2" charset="-122"/>
              </a:rPr>
              <a:t>数据冒险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0216712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15</a:t>
            </a:r>
            <a:r>
              <a:rPr lang="zh-CN" altLang="en-US" sz="4000" b="1" dirty="0">
                <a:ea typeface="宋体" panose="02010600030101010101" pitchFamily="2" charset="-122"/>
              </a:rPr>
              <a:t>：通过转发解除数据冒险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1070811"/>
            <a:ext cx="11666379" cy="51993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转发到译码阶段需要在功能单元（</a:t>
            </a:r>
            <a:r>
              <a:rPr lang="en-US" altLang="zh-CN" dirty="0">
                <a:ea typeface="宋体" panose="02010600030101010101" pitchFamily="2" charset="-122"/>
              </a:rPr>
              <a:t>ALU</a:t>
            </a:r>
            <a:r>
              <a:rPr lang="zh-CN" altLang="en-US" dirty="0">
                <a:ea typeface="宋体" panose="02010600030101010101" pitchFamily="2" charset="-122"/>
              </a:rPr>
              <a:t>、乘法器、计算</a:t>
            </a:r>
            <a:r>
              <a:rPr lang="en-US" altLang="zh-CN" dirty="0">
                <a:ea typeface="宋体" panose="02010600030101010101" pitchFamily="2" charset="-122"/>
              </a:rPr>
              <a:t>DC1</a:t>
            </a:r>
            <a:r>
              <a:rPr lang="zh-CN" altLang="en-US" dirty="0">
                <a:ea typeface="宋体" panose="02010600030101010101" pitchFamily="2" charset="-122"/>
              </a:rPr>
              <a:t>中的有效地址的加法器等）前面添加多路复用开关，以从寄存器文件或后续阶段选择操作数。</a:t>
            </a:r>
          </a:p>
          <a:p>
            <a:pPr>
              <a:defRPr/>
            </a:pPr>
            <a:endParaRPr lang="zh-CN" altLang="en-US" dirty="0"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下一张幻灯片上的图显示了译码阶段的转发值。转发逻辑为每个通路中的两个源操作数中的每一个生成旁路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026553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0" y="-3"/>
            <a:ext cx="12192000" cy="6858003"/>
            <a:chOff x="0" y="-3"/>
            <a:chExt cx="12192000" cy="6858003"/>
          </a:xfrm>
        </p:grpSpPr>
        <p:sp>
          <p:nvSpPr>
            <p:cNvPr id="8" name="Rectángulo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ea typeface="宋体" panose="02010600030101010101" pitchFamily="2" charset="-122"/>
              </a:endParaRPr>
            </a:p>
          </p:txBody>
        </p:sp>
        <p:graphicFrame>
          <p:nvGraphicFramePr>
            <p:cNvPr id="5" name="Objeto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2124721"/>
                </p:ext>
              </p:extLst>
            </p:nvPr>
          </p:nvGraphicFramePr>
          <p:xfrm>
            <a:off x="1186548" y="-3"/>
            <a:ext cx="9590314" cy="68356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729" name="Visio" r:id="rId4" imgW="91363814" imgH="64903238" progId="Visio.Drawing.15">
                    <p:embed/>
                  </p:oleObj>
                </mc:Choice>
                <mc:Fallback>
                  <p:oleObj name="Visio" r:id="rId4" imgW="91363814" imgH="64903238" progId="Visio.Drawing.15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6548" y="-3"/>
                          <a:ext cx="9590314" cy="683564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"/>
    </p:custDataLst>
    <p:extLst>
      <p:ext uri="{BB962C8B-B14F-4D97-AF65-F5344CB8AC3E}">
        <p14:creationId xmlns:p14="http://schemas.microsoft.com/office/powerpoint/2010/main" val="2491491634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79714"/>
            <a:ext cx="9720943" cy="52165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Test_Assembly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Test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_Assembly: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t3, 0x3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t4, 0x2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t5, 0x1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t6, 0xFFFF 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t4, t4, t5        # t4 = t4 + t5 (t4 = 2 + 1)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t6, t6, -1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t3, t3, t4        # t3 = t3 + t4 (t3 = 3 + 3)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INSERT_NOPS_9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t3, 0x3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t4, 0x2    li t5, 0x1    bne t6, zero, REPEAT    # Repeat the loop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end</a:t>
            </a: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15</a:t>
            </a:r>
            <a:r>
              <a:rPr lang="zh-CN" altLang="en-US" sz="4000" b="1" dirty="0">
                <a:ea typeface="宋体" panose="02010600030101010101" pitchFamily="2" charset="-122"/>
              </a:rPr>
              <a:t>：通过转发解除数据冒险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示例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1654709" y="4094965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cxnSp>
        <p:nvCxnSpPr>
          <p:cNvPr id="15" name="Conector recto de flecha 14"/>
          <p:cNvCxnSpPr>
            <a:endCxn id="16" idx="1"/>
          </p:cNvCxnSpPr>
          <p:nvPr/>
        </p:nvCxnSpPr>
        <p:spPr>
          <a:xfrm>
            <a:off x="1961147" y="4319337"/>
            <a:ext cx="531763" cy="401162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2492910" y="4608313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692159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15</a:t>
            </a:r>
            <a:r>
              <a:rPr lang="zh-CN" altLang="en-US" sz="4000" b="1" dirty="0">
                <a:ea typeface="宋体" panose="02010600030101010101" pitchFamily="2" charset="-122"/>
              </a:rPr>
              <a:t>：通过转发解除数据冒险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图</a:t>
            </a:r>
          </a:p>
        </p:txBody>
      </p:sp>
      <p:graphicFrame>
        <p:nvGraphicFramePr>
          <p:cNvPr id="19" name="Objeto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980995"/>
              </p:ext>
            </p:extLst>
          </p:nvPr>
        </p:nvGraphicFramePr>
        <p:xfrm>
          <a:off x="1291159" y="986588"/>
          <a:ext cx="9477114" cy="5093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52" name="Visio" r:id="rId4" imgW="100583863" imgH="54168750" progId="Visio.Drawing.15">
                  <p:embed/>
                </p:oleObj>
              </mc:Choice>
              <mc:Fallback>
                <p:oleObj name="Visio" r:id="rId4" imgW="100583863" imgH="54168750" progId="Visio.Drawing.15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1159" y="986588"/>
                        <a:ext cx="9477114" cy="50933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814269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SweRV EH1</a:t>
            </a:r>
            <a:r>
              <a:rPr lang="zh-CN" altLang="en-US" sz="4000" b="1" dirty="0">
                <a:ea typeface="宋体" panose="02010600030101010101" pitchFamily="2" charset="-122"/>
              </a:rPr>
              <a:t>内核和</a:t>
            </a:r>
            <a:r>
              <a:rPr lang="en-US" altLang="zh-CN" sz="4000" b="1" dirty="0">
                <a:ea typeface="宋体" panose="02010600030101010101" pitchFamily="2" charset="-122"/>
              </a:rPr>
              <a:t>SweRV EH1</a:t>
            </a:r>
            <a:r>
              <a:rPr lang="zh-CN" altLang="en-US" sz="4000" b="1" dirty="0">
                <a:ea typeface="宋体" panose="02010600030101010101" pitchFamily="2" charset="-122"/>
              </a:rPr>
              <a:t>内核组合</a:t>
            </a:r>
          </a:p>
        </p:txBody>
      </p:sp>
      <p:pic>
        <p:nvPicPr>
          <p:cNvPr id="5" name="Imagen 6">
            <a:extLst>
              <a:ext uri="{FF2B5EF4-FFF2-40B4-BE49-F238E27FC236}">
                <a16:creationId xmlns:a16="http://schemas.microsoft.com/office/drawing/2014/main" id="{77B0D7C0-56DF-4F9F-BA8F-7F9C90896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80" y="1138374"/>
            <a:ext cx="5372460" cy="4458639"/>
          </a:xfrm>
          <a:prstGeom prst="rect">
            <a:avLst/>
          </a:prstGeom>
        </p:spPr>
      </p:pic>
      <p:sp>
        <p:nvSpPr>
          <p:cNvPr id="6" name="Rectángulo 7">
            <a:extLst>
              <a:ext uri="{FF2B5EF4-FFF2-40B4-BE49-F238E27FC236}">
                <a16:creationId xmlns:a16="http://schemas.microsoft.com/office/drawing/2014/main" id="{9EAE9778-7E6B-4EEF-AD03-AA59548D1346}"/>
              </a:ext>
            </a:extLst>
          </p:cNvPr>
          <p:cNvSpPr/>
          <p:nvPr/>
        </p:nvSpPr>
        <p:spPr>
          <a:xfrm>
            <a:off x="342290" y="5657649"/>
            <a:ext cx="5131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图片来源：</a:t>
            </a:r>
            <a:r>
              <a:rPr lang="en-US" altLang="zh-CN" sz="1400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https://github.com/chipsalliance/Cores-SweRV/blob/master/docs/RISC-V_SweRV_EH1_PRM.pdf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5966898" y="1057674"/>
            <a:ext cx="5813976" cy="39389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CN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Western Digital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的开源内核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CN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32</a:t>
            </a:r>
            <a:r>
              <a:rPr kumimoji="0" lang="zh-CN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位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（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RV32ICM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）</a:t>
            </a:r>
            <a:r>
              <a:rPr kumimoji="0" lang="zh-CN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超标量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内核，具有双发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uLnTx/>
                <a:uFillTx/>
                <a:latin typeface="Arial"/>
                <a:ea typeface="宋体" panose="02010600030101010101" pitchFamily="2" charset="-122"/>
              </a:rPr>
              <a:t>射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9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级流水线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独立的指令和数据存储器（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ICCM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和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DCCM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），与内核紧密耦合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4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路组相连指令缓存，具有奇偶校验或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ECC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保护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可编程中断控制器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符合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调试规范的内核调试单元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系统总线：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AXI4</a:t>
            </a:r>
            <a:r>
              <a:rPr kumimoji="0" lang="zh-CN" altLang="en-US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或</a:t>
            </a:r>
            <a:r>
              <a:rPr kumimoji="0" lang="en-US" altLang="zh-CN" sz="2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AHB-Lite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336507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102751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15</a:t>
            </a:r>
            <a:r>
              <a:rPr lang="zh-CN" altLang="en-US" sz="4000" b="1" dirty="0">
                <a:ea typeface="宋体" panose="02010600030101010101" pitchFamily="2" charset="-122"/>
              </a:rPr>
              <a:t>：通过转发解除数据冒险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流水线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73621"/>
              </p:ext>
            </p:extLst>
          </p:nvPr>
        </p:nvGraphicFramePr>
        <p:xfrm>
          <a:off x="1961145" y="694825"/>
          <a:ext cx="8073194" cy="6138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3" name="Visio" r:id="rId4" imgW="42309966" imgH="32175431" progId="Visio.Drawing.15">
                  <p:embed/>
                </p:oleObj>
              </mc:Choice>
              <mc:Fallback>
                <p:oleObj name="Visio" r:id="rId4" imgW="42309966" imgH="3217543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1145" y="694825"/>
                        <a:ext cx="8073194" cy="61388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4163814851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15</a:t>
            </a:r>
            <a:r>
              <a:rPr lang="zh-CN" altLang="en-US" sz="4000" b="1" dirty="0">
                <a:ea typeface="宋体" panose="02010600030101010101" pitchFamily="2" charset="-122"/>
              </a:rPr>
              <a:t>：通过转发解除数据冒险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013" y="974565"/>
            <a:ext cx="9456185" cy="51512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2388490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50498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dirty="0">
                <a:ea typeface="宋体" panose="02010600030101010101" pitchFamily="2" charset="-122"/>
              </a:rPr>
              <a:t>指令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</a:t>
            </a:r>
            <a:r>
              <a:rPr lang="en-US" altLang="zh-CN" sz="24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t4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,t4,t5</a:t>
            </a:r>
            <a:r>
              <a:rPr lang="zh-CN" altLang="en-US" sz="2400" dirty="0"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ea typeface="宋体" panose="02010600030101010101" pitchFamily="2" charset="-122"/>
              </a:rPr>
              <a:t>0x01ee8eb3</a:t>
            </a:r>
            <a:r>
              <a:rPr lang="zh-CN" altLang="en-US" sz="2400" dirty="0">
                <a:ea typeface="宋体" panose="02010600030101010101" pitchFamily="2" charset="-122"/>
              </a:rPr>
              <a:t>）：</a:t>
            </a:r>
          </a:p>
          <a:p>
            <a:pPr lvl="1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此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2000" dirty="0">
                <a:ea typeface="宋体" panose="02010600030101010101" pitchFamily="2" charset="-122"/>
              </a:rPr>
              <a:t>指令处于</a:t>
            </a:r>
            <a:r>
              <a:rPr lang="en-US" altLang="zh-CN" sz="2000" dirty="0">
                <a:ea typeface="宋体" panose="02010600030101010101" pitchFamily="2" charset="-122"/>
              </a:rPr>
              <a:t>I0</a:t>
            </a:r>
            <a:r>
              <a:rPr lang="zh-CN" altLang="en-US" sz="2000" dirty="0">
                <a:ea typeface="宋体" panose="02010600030101010101" pitchFamily="2" charset="-122"/>
              </a:rPr>
              <a:t>管道的</a:t>
            </a:r>
            <a:r>
              <a:rPr lang="en-US" altLang="zh-CN" sz="2000" dirty="0">
                <a:ea typeface="宋体" panose="02010600030101010101" pitchFamily="2" charset="-122"/>
              </a:rPr>
              <a:t>EX1</a:t>
            </a:r>
            <a:r>
              <a:rPr lang="zh-CN" altLang="en-US" sz="2000" dirty="0">
                <a:ea typeface="宋体" panose="02010600030101010101" pitchFamily="2" charset="-122"/>
              </a:rPr>
              <a:t>阶段（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i0_inst_e1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0x01ee8eb3</a:t>
            </a:r>
            <a:r>
              <a:rPr lang="zh-CN" altLang="en-US" sz="2000" dirty="0">
                <a:ea typeface="宋体" panose="02010600030101010101" pitchFamily="2" charset="-122"/>
              </a:rPr>
              <a:t>）。它在</a:t>
            </a:r>
            <a:r>
              <a:rPr lang="en-US" altLang="zh-CN" sz="2000" dirty="0">
                <a:ea typeface="宋体" panose="02010600030101010101" pitchFamily="2" charset="-122"/>
              </a:rPr>
              <a:t>ALU</a:t>
            </a:r>
            <a:r>
              <a:rPr lang="zh-CN" altLang="en-US" sz="2000" dirty="0">
                <a:ea typeface="宋体" panose="02010600030101010101" pitchFamily="2" charset="-122"/>
              </a:rPr>
              <a:t>中计算以下加法：</a:t>
            </a:r>
          </a:p>
          <a:p>
            <a:pPr lvl="2"/>
            <a:r>
              <a:rPr lang="en-US" altLang="zh-CN" sz="1600" dirty="0">
                <a:ea typeface="宋体" panose="02010600030101010101" pitchFamily="2" charset="-122"/>
              </a:rPr>
              <a:t>a_ff (2) + b_ff (1) = out (3)</a:t>
            </a:r>
          </a:p>
          <a:p>
            <a:pPr lvl="1"/>
            <a:r>
              <a:rPr lang="zh-CN" altLang="en-US" sz="2000" dirty="0">
                <a:ea typeface="宋体" panose="02010600030101010101" pitchFamily="2" charset="-122"/>
              </a:rPr>
              <a:t>结果在译码阶段发送到转发逻辑。</a:t>
            </a:r>
          </a:p>
          <a:p>
            <a:pPr lvl="0"/>
            <a:r>
              <a:rPr lang="zh-CN" altLang="en-US" sz="2400" dirty="0">
                <a:ea typeface="宋体" panose="02010600030101010101" pitchFamily="2" charset="-122"/>
              </a:rPr>
              <a:t>指令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t3,t3,</a:t>
            </a:r>
            <a:r>
              <a:rPr lang="en-US" altLang="zh-CN" sz="24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t4</a:t>
            </a:r>
            <a:r>
              <a:rPr lang="zh-CN" altLang="en-US" sz="2400" dirty="0"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ea typeface="宋体" panose="02010600030101010101" pitchFamily="2" charset="-122"/>
              </a:rPr>
              <a:t>0x01de0e33</a:t>
            </a:r>
            <a:r>
              <a:rPr lang="zh-CN" altLang="en-US" sz="2400" dirty="0">
                <a:ea typeface="宋体" panose="02010600030101010101" pitchFamily="2" charset="-122"/>
              </a:rPr>
              <a:t>）：</a:t>
            </a:r>
          </a:p>
          <a:p>
            <a:pPr lvl="1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此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2000" dirty="0">
                <a:ea typeface="宋体" panose="02010600030101010101" pitchFamily="2" charset="-122"/>
              </a:rPr>
              <a:t>指令处于通路</a:t>
            </a:r>
            <a:r>
              <a:rPr lang="en-US" altLang="zh-CN" sz="2000" dirty="0"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ea typeface="宋体" panose="02010600030101010101" pitchFamily="2" charset="-122"/>
              </a:rPr>
              <a:t>的译码阶段（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dec_i0_instr_d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0x01de0e33</a:t>
            </a:r>
            <a:r>
              <a:rPr lang="zh-CN" altLang="en-US" sz="2000" dirty="0">
                <a:ea typeface="宋体" panose="02010600030101010101" pitchFamily="2" charset="-122"/>
              </a:rPr>
              <a:t>）。转发逻辑将</a:t>
            </a:r>
            <a:r>
              <a:rPr lang="en-US" altLang="zh-CN" sz="2000" dirty="0">
                <a:ea typeface="宋体" panose="02010600030101010101" pitchFamily="2" charset="-122"/>
              </a:rPr>
              <a:t>EX1</a:t>
            </a:r>
            <a:r>
              <a:rPr lang="zh-CN" altLang="en-US" sz="2000" dirty="0">
                <a:ea typeface="宋体" panose="02010600030101010101" pitchFamily="2" charset="-122"/>
              </a:rPr>
              <a:t>阶段的结果（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i0_result_e1</a:t>
            </a:r>
            <a:r>
              <a:rPr lang="zh-CN" altLang="en-US" sz="2000" dirty="0">
                <a:ea typeface="宋体" panose="02010600030101010101" pitchFamily="2" charset="-122"/>
              </a:rPr>
              <a:t>）转发到译码阶段（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i0_rs2_bypass_data_d</a:t>
            </a:r>
            <a:r>
              <a:rPr lang="zh-CN" altLang="en-US" sz="2000" dirty="0">
                <a:ea typeface="宋体" panose="02010600030101010101" pitchFamily="2" charset="-122"/>
              </a:rPr>
              <a:t>）。两个</a:t>
            </a:r>
            <a:r>
              <a:rPr lang="en-US" altLang="zh-CN" sz="2000" dirty="0"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ea typeface="宋体" panose="02010600030101010101" pitchFamily="2" charset="-122"/>
              </a:rPr>
              <a:t>选</a:t>
            </a:r>
            <a:r>
              <a:rPr lang="en-US" altLang="zh-CN" sz="2000" dirty="0"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ea typeface="宋体" panose="02010600030101010101" pitchFamily="2" charset="-122"/>
              </a:rPr>
              <a:t>多路复用开关生成操作数，具体如下：</a:t>
            </a:r>
          </a:p>
          <a:p>
            <a:pPr lvl="2"/>
            <a:r>
              <a:rPr lang="zh-CN" altLang="en-US" sz="1600" dirty="0">
                <a:ea typeface="宋体" panose="02010600030101010101" pitchFamily="2" charset="-122"/>
              </a:rPr>
              <a:t>操作数</a:t>
            </a:r>
            <a:r>
              <a:rPr lang="en-US" altLang="zh-CN" sz="1600" dirty="0">
                <a:ea typeface="宋体" panose="02010600030101010101" pitchFamily="2" charset="-122"/>
              </a:rPr>
              <a:t>a = 3</a:t>
            </a:r>
            <a:r>
              <a:rPr lang="zh-CN" altLang="en-US" sz="1600" dirty="0">
                <a:ea typeface="宋体" panose="02010600030101010101" pitchFamily="2" charset="-122"/>
              </a:rPr>
              <a:t>（来自寄存器文件）</a:t>
            </a:r>
          </a:p>
          <a:p>
            <a:pPr lvl="2"/>
            <a:r>
              <a:rPr lang="zh-CN" altLang="en-US" sz="1600" dirty="0">
                <a:ea typeface="宋体" panose="02010600030101010101" pitchFamily="2" charset="-122"/>
              </a:rPr>
              <a:t>操作数</a:t>
            </a:r>
            <a:r>
              <a:rPr lang="en-US" altLang="zh-CN" sz="1600" dirty="0">
                <a:ea typeface="宋体" panose="02010600030101010101" pitchFamily="2" charset="-122"/>
              </a:rPr>
              <a:t>b = 3</a:t>
            </a:r>
            <a:r>
              <a:rPr lang="zh-CN" altLang="en-US" sz="1600" dirty="0">
                <a:ea typeface="宋体" panose="02010600030101010101" pitchFamily="2" charset="-122"/>
              </a:rPr>
              <a:t>（来自</a:t>
            </a:r>
            <a:r>
              <a:rPr lang="en-US" altLang="zh-CN" sz="1600" dirty="0">
                <a:ea typeface="宋体" panose="02010600030101010101" pitchFamily="2" charset="-122"/>
              </a:rPr>
              <a:t>I0</a:t>
            </a:r>
            <a:r>
              <a:rPr lang="zh-CN" altLang="en-US" sz="1600" dirty="0">
                <a:ea typeface="宋体" panose="02010600030101010101" pitchFamily="2" charset="-122"/>
              </a:rPr>
              <a:t>管道</a:t>
            </a:r>
            <a:r>
              <a:rPr lang="en-US" altLang="zh-CN" sz="1600" dirty="0">
                <a:ea typeface="宋体" panose="02010600030101010101" pitchFamily="2" charset="-122"/>
              </a:rPr>
              <a:t>EX1</a:t>
            </a:r>
            <a:r>
              <a:rPr lang="zh-CN" altLang="en-US" sz="1600" dirty="0">
                <a:ea typeface="宋体" panose="02010600030101010101" pitchFamily="2" charset="-122"/>
              </a:rPr>
              <a:t>阶段的</a:t>
            </a:r>
            <a:r>
              <a:rPr lang="en-US" altLang="zh-CN" sz="1600" dirty="0">
                <a:ea typeface="宋体" panose="02010600030101010101" pitchFamily="2" charset="-122"/>
              </a:rPr>
              <a:t>ALU</a:t>
            </a:r>
            <a:r>
              <a:rPr lang="zh-CN" altLang="en-US" sz="1600" dirty="0">
                <a:ea typeface="宋体" panose="02010600030101010101" pitchFamily="2" charset="-122"/>
              </a:rPr>
              <a:t>输出，经过转发逻辑）</a:t>
            </a:r>
          </a:p>
          <a:p>
            <a:pPr lvl="1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此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2000" dirty="0">
                <a:ea typeface="宋体" panose="02010600030101010101" pitchFamily="2" charset="-122"/>
              </a:rPr>
              <a:t>指令处于</a:t>
            </a:r>
            <a:r>
              <a:rPr lang="en-US" altLang="zh-CN" sz="2000" dirty="0">
                <a:ea typeface="宋体" panose="02010600030101010101" pitchFamily="2" charset="-122"/>
              </a:rPr>
              <a:t>I0</a:t>
            </a:r>
            <a:r>
              <a:rPr lang="zh-CN" altLang="en-US" sz="2000" dirty="0">
                <a:ea typeface="宋体" panose="02010600030101010101" pitchFamily="2" charset="-122"/>
              </a:rPr>
              <a:t>管道的</a:t>
            </a:r>
            <a:r>
              <a:rPr lang="en-US" altLang="zh-CN" sz="2000" dirty="0">
                <a:ea typeface="宋体" panose="02010600030101010101" pitchFamily="2" charset="-122"/>
              </a:rPr>
              <a:t>EX1</a:t>
            </a:r>
            <a:r>
              <a:rPr lang="zh-CN" altLang="en-US" sz="2000" dirty="0">
                <a:ea typeface="宋体" panose="02010600030101010101" pitchFamily="2" charset="-122"/>
              </a:rPr>
              <a:t>阶段（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i0_inst_e1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0x01de0e33</a:t>
            </a:r>
            <a:r>
              <a:rPr lang="zh-CN" altLang="en-US" sz="2000" dirty="0">
                <a:ea typeface="宋体" panose="02010600030101010101" pitchFamily="2" charset="-122"/>
              </a:rPr>
              <a:t>）。它在</a:t>
            </a:r>
            <a:r>
              <a:rPr lang="en-US" altLang="zh-CN" sz="2000" dirty="0">
                <a:ea typeface="宋体" panose="02010600030101010101" pitchFamily="2" charset="-122"/>
              </a:rPr>
              <a:t>ALU</a:t>
            </a:r>
            <a:r>
              <a:rPr lang="zh-CN" altLang="en-US" sz="2000" dirty="0">
                <a:ea typeface="宋体" panose="02010600030101010101" pitchFamily="2" charset="-122"/>
              </a:rPr>
              <a:t>中计算正确的加法：</a:t>
            </a:r>
          </a:p>
          <a:p>
            <a:pPr lvl="2"/>
            <a:r>
              <a:rPr lang="en-US" altLang="zh-CN" sz="1600" dirty="0">
                <a:ea typeface="宋体" panose="02010600030101010101" pitchFamily="2" charset="-122"/>
              </a:rPr>
              <a:t>a_ff (3) + b_ff (3) = out (6)</a:t>
            </a:r>
          </a:p>
          <a:p>
            <a:endParaRPr lang="es-ES" sz="2400" dirty="0">
              <a:ea typeface="宋体" panose="02010600030101010101" pitchFamily="2" charset="-122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15</a:t>
            </a:r>
            <a:r>
              <a:rPr lang="zh-CN" altLang="en-US" sz="4000" b="1" dirty="0">
                <a:ea typeface="宋体" panose="02010600030101010101" pitchFamily="2" charset="-122"/>
              </a:rPr>
              <a:t>：通过转发解除数据冒险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7154815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0" y="84224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724777"/>
              </p:ext>
            </p:extLst>
          </p:nvPr>
        </p:nvGraphicFramePr>
        <p:xfrm>
          <a:off x="60160" y="144384"/>
          <a:ext cx="12079705" cy="6349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88" name="Visio" r:id="rId4" imgW="86468050" imgH="45434243" progId="Visio.Drawing.15">
                  <p:embed/>
                </p:oleObj>
              </mc:Choice>
              <mc:Fallback>
                <p:oleObj name="Visio" r:id="rId4" imgW="86468050" imgH="45434243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60" y="144384"/>
                        <a:ext cx="12079705" cy="63491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B0C3B39-E9BC-4237-ABDC-93D5A288328F}"/>
              </a:ext>
            </a:extLst>
          </p:cNvPr>
          <p:cNvSpPr txBox="1">
            <a:spLocks/>
          </p:cNvSpPr>
          <p:nvPr/>
        </p:nvSpPr>
        <p:spPr>
          <a:xfrm>
            <a:off x="7358203" y="5976258"/>
            <a:ext cx="4497494" cy="9361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b="1" dirty="0">
                <a:solidFill>
                  <a:srgbClr val="0070C0"/>
                </a:solidFill>
                <a:ea typeface="宋体" panose="02010600030101010101" pitchFamily="2" charset="-122"/>
              </a:rPr>
              <a:t>转发逻辑详情图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741212039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86391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500" b="1" dirty="0">
                <a:ea typeface="宋体" panose="02010600030101010101" pitchFamily="2" charset="-122"/>
              </a:rPr>
              <a:t>RVfpga</a:t>
            </a:r>
            <a:r>
              <a:rPr lang="zh-CN" altLang="en-US" sz="3500" b="1" dirty="0">
                <a:ea typeface="宋体" panose="02010600030101010101" pitchFamily="2" charset="-122"/>
              </a:rPr>
              <a:t>实验</a:t>
            </a:r>
            <a:r>
              <a:rPr lang="en-US" altLang="zh-CN" sz="3500" b="1" dirty="0">
                <a:ea typeface="宋体" panose="02010600030101010101" pitchFamily="2" charset="-122"/>
              </a:rPr>
              <a:t>15</a:t>
            </a:r>
            <a:r>
              <a:rPr lang="zh-CN" altLang="en-US" sz="3500" b="1" dirty="0">
                <a:ea typeface="宋体" panose="02010600030101010101" pitchFamily="2" charset="-122"/>
              </a:rPr>
              <a:t>：通过在提交阶段转发解除数据冒险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1005495"/>
            <a:ext cx="11602371" cy="51993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需要多个周期才能获得结果的指令（即多周期操作，例如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dirty="0"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dirty="0">
                <a:ea typeface="宋体" panose="02010600030101010101" pitchFamily="2" charset="-122"/>
              </a:rPr>
              <a:t>和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div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  <a:r>
              <a:rPr lang="zh-CN" altLang="en-US" b="1" dirty="0">
                <a:ea typeface="宋体" panose="02010600030101010101" pitchFamily="2" charset="-122"/>
              </a:rPr>
              <a:t>无法转发到译码</a:t>
            </a:r>
            <a:r>
              <a:rPr lang="zh-CN" altLang="en-US" dirty="0">
                <a:ea typeface="宋体" panose="02010600030101010101" pitchFamily="2" charset="-122"/>
              </a:rPr>
              <a:t>阶段。</a:t>
            </a:r>
          </a:p>
          <a:p>
            <a:pPr>
              <a:defRPr/>
            </a:pPr>
            <a:endParaRPr lang="zh-CN" altLang="en-US" dirty="0"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但</a:t>
            </a:r>
            <a:r>
              <a:rPr lang="en-US" altLang="zh-CN" dirty="0">
                <a:ea typeface="宋体" panose="02010600030101010101" pitchFamily="2" charset="-122"/>
              </a:rPr>
              <a:t>SweRV EH1</a:t>
            </a:r>
            <a:r>
              <a:rPr lang="zh-CN" altLang="en-US" dirty="0">
                <a:ea typeface="宋体" panose="02010600030101010101" pitchFamily="2" charset="-122"/>
              </a:rPr>
              <a:t>在每路的提交阶段都添加一个额外的</a:t>
            </a:r>
            <a:r>
              <a:rPr lang="en-US" altLang="zh-CN" dirty="0">
                <a:ea typeface="宋体" panose="02010600030101010101" pitchFamily="2" charset="-122"/>
              </a:rPr>
              <a:t>ALU</a:t>
            </a: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zh-CN" altLang="en-US" b="1" dirty="0">
                <a:ea typeface="宋体" panose="02010600030101010101" pitchFamily="2" charset="-122"/>
              </a:rPr>
              <a:t>辅助</a:t>
            </a:r>
            <a:r>
              <a:rPr lang="en-US" altLang="zh-CN" b="1" dirty="0">
                <a:ea typeface="宋体" panose="02010600030101010101" pitchFamily="2" charset="-122"/>
              </a:rPr>
              <a:t>ALU</a:t>
            </a:r>
            <a:r>
              <a:rPr lang="zh-CN" altLang="en-US" dirty="0">
                <a:ea typeface="宋体" panose="02010600030101010101" pitchFamily="2" charset="-122"/>
              </a:rPr>
              <a:t>）。必要时，此</a:t>
            </a:r>
            <a:r>
              <a:rPr lang="en-US" altLang="zh-CN" dirty="0">
                <a:ea typeface="宋体" panose="02010600030101010101" pitchFamily="2" charset="-122"/>
              </a:rPr>
              <a:t>ALU</a:t>
            </a:r>
            <a:r>
              <a:rPr lang="zh-CN" altLang="en-US" dirty="0">
                <a:ea typeface="宋体" panose="02010600030101010101" pitchFamily="2" charset="-122"/>
              </a:rPr>
              <a:t>使用适当的输入重新计算算术逻辑运算。</a:t>
            </a:r>
          </a:p>
          <a:p>
            <a:pPr>
              <a:defRPr/>
            </a:pPr>
            <a:endParaRPr lang="zh-CN" altLang="en-US" dirty="0"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因此，</a:t>
            </a:r>
            <a:r>
              <a:rPr lang="zh-CN" altLang="en-US" b="1" dirty="0">
                <a:ea typeface="宋体" panose="02010600030101010101" pitchFamily="2" charset="-122"/>
              </a:rPr>
              <a:t>不会</a:t>
            </a:r>
            <a:r>
              <a:rPr lang="zh-CN" altLang="en-US" dirty="0">
                <a:ea typeface="宋体" panose="02010600030101010101" pitchFamily="2" charset="-122"/>
              </a:rPr>
              <a:t>因暂停而丢失周期 </a:t>
            </a:r>
            <a:r>
              <a:rPr lang="en-US" altLang="zh-CN" dirty="0">
                <a:ea typeface="宋体" panose="02010600030101010101" pitchFamily="2" charset="-122"/>
              </a:rPr>
              <a:t>– </a:t>
            </a:r>
            <a:r>
              <a:rPr lang="zh-CN" altLang="en-US" dirty="0">
                <a:ea typeface="宋体" panose="02010600030101010101" pitchFamily="2" charset="-122"/>
              </a:rPr>
              <a:t>但代价是添加了</a:t>
            </a:r>
            <a:r>
              <a:rPr lang="zh-CN" altLang="en-US" b="1" dirty="0">
                <a:ea typeface="宋体" panose="02010600030101010101" pitchFamily="2" charset="-122"/>
              </a:rPr>
              <a:t>两个额外的</a:t>
            </a:r>
            <a:r>
              <a:rPr lang="en-US" altLang="zh-CN" b="1" dirty="0">
                <a:ea typeface="宋体" panose="02010600030101010101" pitchFamily="2" charset="-122"/>
              </a:rPr>
              <a:t>ALU</a:t>
            </a:r>
            <a:r>
              <a:rPr lang="zh-CN" altLang="en-US" dirty="0">
                <a:ea typeface="宋体" panose="02010600030101010101" pitchFamily="2" charset="-122"/>
              </a:rPr>
              <a:t>（每路一个）以及控制信号和逻辑。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9741576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200406"/>
              </p:ext>
            </p:extLst>
          </p:nvPr>
        </p:nvGraphicFramePr>
        <p:xfrm>
          <a:off x="413660" y="892629"/>
          <a:ext cx="11353799" cy="5166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55" name="Visio" r:id="rId4" imgW="62207948" imgH="28336834" progId="Visio.Drawing.15">
                  <p:embed/>
                </p:oleObj>
              </mc:Choice>
              <mc:Fallback>
                <p:oleObj name="Visio" r:id="rId4" imgW="62207948" imgH="2833683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660" y="892629"/>
                        <a:ext cx="11353799" cy="51663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84463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500" b="1" dirty="0">
                <a:ea typeface="宋体" panose="02010600030101010101" pitchFamily="2" charset="-122"/>
              </a:rPr>
              <a:t>RVfpga</a:t>
            </a:r>
            <a:r>
              <a:rPr lang="zh-CN" altLang="en-US" sz="3500" b="1" dirty="0">
                <a:ea typeface="宋体" panose="02010600030101010101" pitchFamily="2" charset="-122"/>
              </a:rPr>
              <a:t>实验</a:t>
            </a:r>
            <a:r>
              <a:rPr lang="en-US" altLang="zh-CN" sz="3500" b="1" dirty="0">
                <a:ea typeface="宋体" panose="02010600030101010101" pitchFamily="2" charset="-122"/>
              </a:rPr>
              <a:t>15</a:t>
            </a:r>
            <a:r>
              <a:rPr lang="zh-CN" altLang="en-US" sz="3500" b="1" dirty="0">
                <a:ea typeface="宋体" panose="02010600030101010101" pitchFamily="2" charset="-122"/>
              </a:rPr>
              <a:t>：通过在提交阶段转发解除数据冒险 </a:t>
            </a:r>
            <a:r>
              <a:rPr lang="en-US" altLang="zh-CN" sz="3500" b="1" dirty="0">
                <a:ea typeface="宋体" panose="02010600030101010101" pitchFamily="2" charset="-122"/>
              </a:rPr>
              <a:t>– </a:t>
            </a:r>
            <a:r>
              <a:rPr lang="zh-CN" altLang="en-US" sz="3500" b="1" dirty="0">
                <a:ea typeface="宋体" panose="02010600030101010101" pitchFamily="2" charset="-122"/>
              </a:rPr>
              <a:t>流水线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7AB48D-5ADF-4580-A133-3AC1466AD85D}"/>
              </a:ext>
            </a:extLst>
          </p:cNvPr>
          <p:cNvSpPr/>
          <p:nvPr/>
        </p:nvSpPr>
        <p:spPr>
          <a:xfrm>
            <a:off x="5061473" y="1344706"/>
            <a:ext cx="2076226" cy="21945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宋体" panose="0201060003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93925966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86391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500" b="1" dirty="0">
                <a:ea typeface="宋体" panose="02010600030101010101" pitchFamily="2" charset="-122"/>
              </a:rPr>
              <a:t>RVfpga</a:t>
            </a:r>
            <a:r>
              <a:rPr lang="zh-CN" altLang="en-US" sz="3500" b="1" dirty="0">
                <a:ea typeface="宋体" panose="02010600030101010101" pitchFamily="2" charset="-122"/>
              </a:rPr>
              <a:t>实验</a:t>
            </a:r>
            <a:r>
              <a:rPr lang="en-US" altLang="zh-CN" sz="3500" b="1" dirty="0">
                <a:ea typeface="宋体" panose="02010600030101010101" pitchFamily="2" charset="-122"/>
              </a:rPr>
              <a:t>15</a:t>
            </a:r>
            <a:r>
              <a:rPr lang="zh-CN" altLang="en-US" sz="3500" b="1" dirty="0">
                <a:ea typeface="宋体" panose="02010600030101010101" pitchFamily="2" charset="-122"/>
              </a:rPr>
              <a:t>：通过在提交阶段转发解除数据冒险 </a:t>
            </a:r>
            <a:r>
              <a:rPr lang="en-US" altLang="zh-CN" sz="3500" b="1" dirty="0">
                <a:ea typeface="宋体" panose="02010600030101010101" pitchFamily="2" charset="-122"/>
              </a:rPr>
              <a:t>– </a:t>
            </a:r>
            <a:r>
              <a:rPr lang="zh-CN" altLang="en-US" sz="3500" b="1" dirty="0">
                <a:ea typeface="宋体" panose="02010600030101010101" pitchFamily="2" charset="-122"/>
              </a:rPr>
              <a:t>示例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Test_Assembly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.section .midccm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A: .space 4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 err="1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Test_Assembly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la t0, A					# t0 = addr(A)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t1, 0x1					# t1 = 1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t1, (t0)					# A[0] = 1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t1, 0x0 li t3, 0x1 li t6, 0xFFFF 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124074" y="979714"/>
            <a:ext cx="586109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REPEAT:    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 t6, zero, OUT     	# Stay in the loop?    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INSERT_NOPS_9    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 t1, (t0)    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t6, t6, -1    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t3, t3, t1          # t3 = t3 + t1    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    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t1, 0x0    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t3, 0x1    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t4, t4, 0x1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t5, t5, 0x1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 REPEAT 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OUT: </a:t>
            </a: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.end</a:t>
            </a:r>
          </a:p>
        </p:txBody>
      </p:sp>
      <p:sp>
        <p:nvSpPr>
          <p:cNvPr id="17" name="Arco 16"/>
          <p:cNvSpPr/>
          <p:nvPr/>
        </p:nvSpPr>
        <p:spPr>
          <a:xfrm rot="8661836">
            <a:off x="370141" y="2549341"/>
            <a:ext cx="7149387" cy="2148533"/>
          </a:xfrm>
          <a:prstGeom prst="arc">
            <a:avLst>
              <a:gd name="adj1" fmla="val 12326206"/>
              <a:gd name="adj2" fmla="val 858393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6823680" y="2287937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cxnSp>
        <p:nvCxnSpPr>
          <p:cNvPr id="24" name="Conector recto de flecha 23"/>
          <p:cNvCxnSpPr>
            <a:endCxn id="25" idx="1"/>
          </p:cNvCxnSpPr>
          <p:nvPr/>
        </p:nvCxnSpPr>
        <p:spPr>
          <a:xfrm>
            <a:off x="7130118" y="2512309"/>
            <a:ext cx="618849" cy="401162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ángulo 24"/>
          <p:cNvSpPr/>
          <p:nvPr/>
        </p:nvSpPr>
        <p:spPr>
          <a:xfrm>
            <a:off x="7748967" y="2801285"/>
            <a:ext cx="306438" cy="22437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582924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84463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500" b="1" dirty="0">
                <a:ea typeface="宋体" panose="02010600030101010101" pitchFamily="2" charset="-122"/>
              </a:rPr>
              <a:t>RVfpga</a:t>
            </a:r>
            <a:r>
              <a:rPr lang="zh-CN" altLang="en-US" sz="3500" b="1" dirty="0">
                <a:ea typeface="宋体" panose="02010600030101010101" pitchFamily="2" charset="-122"/>
              </a:rPr>
              <a:t>实验</a:t>
            </a:r>
            <a:r>
              <a:rPr lang="en-US" altLang="zh-CN" sz="3500" b="1" dirty="0">
                <a:ea typeface="宋体" panose="02010600030101010101" pitchFamily="2" charset="-122"/>
              </a:rPr>
              <a:t>15</a:t>
            </a:r>
            <a:r>
              <a:rPr lang="zh-CN" altLang="en-US" sz="3500" b="1" dirty="0">
                <a:ea typeface="宋体" panose="02010600030101010101" pitchFamily="2" charset="-122"/>
              </a:rPr>
              <a:t>：通过在提交阶段转发解除数据冒险 </a:t>
            </a:r>
            <a:r>
              <a:rPr lang="en-US" altLang="zh-CN" sz="3500" b="1" dirty="0">
                <a:ea typeface="宋体" panose="02010600030101010101" pitchFamily="2" charset="-122"/>
              </a:rPr>
              <a:t>– </a:t>
            </a:r>
            <a:r>
              <a:rPr lang="zh-CN" altLang="en-US" sz="3500" b="1" dirty="0">
                <a:ea typeface="宋体" panose="02010600030101010101" pitchFamily="2" charset="-122"/>
              </a:rPr>
              <a:t>流水线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26127"/>
              </p:ext>
            </p:extLst>
          </p:nvPr>
        </p:nvGraphicFramePr>
        <p:xfrm>
          <a:off x="140700" y="1170832"/>
          <a:ext cx="7282154" cy="4516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11" name="Visio" r:id="rId4" imgW="47434538" imgH="29365755" progId="Visio.Drawing.15">
                  <p:embed/>
                </p:oleObj>
              </mc:Choice>
              <mc:Fallback>
                <p:oleObj name="Visio" r:id="rId4" imgW="47434538" imgH="29365755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700" y="1170832"/>
                        <a:ext cx="7282154" cy="45163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189680"/>
              </p:ext>
            </p:extLst>
          </p:nvPr>
        </p:nvGraphicFramePr>
        <p:xfrm>
          <a:off x="7946722" y="1260045"/>
          <a:ext cx="4113439" cy="390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12" name="Visio" r:id="rId6" imgW="27593848" imgH="26174770" progId="Visio.Drawing.15">
                  <p:embed/>
                </p:oleObj>
              </mc:Choice>
              <mc:Fallback>
                <p:oleObj name="Visio" r:id="rId6" imgW="27593848" imgH="26174770" progId="Visio.Drawing.1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6722" y="1260045"/>
                        <a:ext cx="4113439" cy="3906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Conector recto 9"/>
          <p:cNvCxnSpPr/>
          <p:nvPr/>
        </p:nvCxnSpPr>
        <p:spPr>
          <a:xfrm>
            <a:off x="7532915" y="783770"/>
            <a:ext cx="0" cy="5660571"/>
          </a:xfrm>
          <a:prstGeom prst="line">
            <a:avLst/>
          </a:prstGeom>
          <a:ln w="5080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2875219300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86391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3500" b="1" dirty="0">
                <a:ea typeface="宋体" panose="02010600030101010101" pitchFamily="2" charset="-122"/>
              </a:rPr>
              <a:t>RVfpga</a:t>
            </a:r>
            <a:r>
              <a:rPr lang="zh-CN" altLang="en-US" sz="3500" b="1" dirty="0">
                <a:ea typeface="宋体" panose="02010600030101010101" pitchFamily="2" charset="-122"/>
              </a:rPr>
              <a:t>实验</a:t>
            </a:r>
            <a:r>
              <a:rPr lang="en-US" altLang="zh-CN" sz="3500" b="1" dirty="0">
                <a:ea typeface="宋体" panose="02010600030101010101" pitchFamily="2" charset="-122"/>
              </a:rPr>
              <a:t>15</a:t>
            </a:r>
            <a:r>
              <a:rPr lang="zh-CN" altLang="en-US" sz="3500" b="1" dirty="0">
                <a:ea typeface="宋体" panose="02010600030101010101" pitchFamily="2" charset="-122"/>
              </a:rPr>
              <a:t>：通过在提交阶段转发解除数据冒险 </a:t>
            </a:r>
            <a:r>
              <a:rPr lang="en-US" altLang="zh-CN" sz="3500" b="1" dirty="0">
                <a:ea typeface="宋体" panose="02010600030101010101" pitchFamily="2" charset="-122"/>
              </a:rPr>
              <a:t>– </a:t>
            </a:r>
            <a:r>
              <a:rPr lang="zh-CN" altLang="en-US" sz="3500" b="1" dirty="0">
                <a:ea typeface="宋体" panose="02010600030101010101" pitchFamily="2" charset="-122"/>
              </a:rPr>
              <a:t>仿真</a:t>
            </a:r>
          </a:p>
        </p:txBody>
      </p:sp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988" y="901264"/>
            <a:ext cx="5974896" cy="59567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9385418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ea typeface="宋体" panose="02010600030101010101" pitchFamily="2" charset="-122"/>
              </a:rPr>
              <a:t>跟踪信号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i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1800" dirty="0">
                <a:ea typeface="宋体" panose="02010600030101010101" pitchFamily="2" charset="-122"/>
              </a:rPr>
              <a:t>指令处于通路</a:t>
            </a:r>
            <a:r>
              <a:rPr lang="en-US" altLang="zh-CN" sz="1800" dirty="0">
                <a:ea typeface="宋体" panose="02010600030101010101" pitchFamily="2" charset="-122"/>
              </a:rPr>
              <a:t>0</a:t>
            </a:r>
            <a:r>
              <a:rPr lang="zh-CN" altLang="en-US" sz="1800" dirty="0">
                <a:ea typeface="宋体" panose="02010600030101010101" pitchFamily="2" charset="-122"/>
              </a:rPr>
              <a:t>的</a:t>
            </a:r>
            <a:r>
              <a:rPr lang="en-US" altLang="zh-CN" sz="1800" dirty="0">
                <a:ea typeface="宋体" panose="02010600030101010101" pitchFamily="2" charset="-122"/>
              </a:rPr>
              <a:t>EX3</a:t>
            </a:r>
            <a:r>
              <a:rPr lang="zh-CN" altLang="en-US" sz="1800" dirty="0">
                <a:ea typeface="宋体" panose="02010600030101010101" pitchFamily="2" charset="-122"/>
              </a:rPr>
              <a:t>阶段（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i0_inst_e3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0x006E0E33</a:t>
            </a:r>
            <a:r>
              <a:rPr lang="zh-CN" altLang="en-US" sz="1800" dirty="0">
                <a:ea typeface="宋体" panose="02010600030101010101" pitchFamily="2" charset="-122"/>
              </a:rPr>
              <a:t>），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sz="1800" dirty="0">
                <a:ea typeface="宋体" panose="02010600030101010101" pitchFamily="2" charset="-122"/>
              </a:rPr>
              <a:t>指令处于</a:t>
            </a:r>
            <a:r>
              <a:rPr lang="en-US" altLang="zh-CN" sz="1800" dirty="0">
                <a:ea typeface="宋体" panose="02010600030101010101" pitchFamily="2" charset="-122"/>
              </a:rPr>
              <a:t>I0</a:t>
            </a:r>
            <a:r>
              <a:rPr lang="zh-CN" altLang="en-US" sz="1800" dirty="0">
                <a:ea typeface="宋体" panose="02010600030101010101" pitchFamily="2" charset="-122"/>
              </a:rPr>
              <a:t>管道的提交阶段（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i0_inst_e4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0x0002A303</a:t>
            </a:r>
            <a:r>
              <a:rPr lang="zh-CN" altLang="en-US" sz="1800" dirty="0">
                <a:ea typeface="宋体" panose="02010600030101010101" pitchFamily="2" charset="-122"/>
              </a:rPr>
              <a:t>）。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i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1800" dirty="0">
                <a:ea typeface="宋体" panose="02010600030101010101" pitchFamily="2" charset="-122"/>
              </a:rPr>
              <a:t>指令处于通路</a:t>
            </a:r>
            <a:r>
              <a:rPr lang="en-US" altLang="zh-CN" sz="1800" dirty="0">
                <a:ea typeface="宋体" panose="02010600030101010101" pitchFamily="2" charset="-122"/>
              </a:rPr>
              <a:t>0</a:t>
            </a:r>
            <a:r>
              <a:rPr lang="zh-CN" altLang="en-US" sz="1800" dirty="0">
                <a:ea typeface="宋体" panose="02010600030101010101" pitchFamily="2" charset="-122"/>
              </a:rPr>
              <a:t>的提交阶段（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i0_inst_e4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0x006E0E33</a:t>
            </a:r>
            <a:r>
              <a:rPr lang="zh-CN" altLang="en-US" sz="1800" dirty="0">
                <a:ea typeface="宋体" panose="02010600030101010101" pitchFamily="2" charset="-122"/>
              </a:rPr>
              <a:t>）。</a:t>
            </a:r>
          </a:p>
          <a:p>
            <a:r>
              <a:rPr lang="en-US" altLang="zh-CN" sz="2000" b="1" dirty="0">
                <a:ea typeface="宋体" panose="02010600030101010101" pitchFamily="2" charset="-122"/>
              </a:rPr>
              <a:t>4</a:t>
            </a:r>
            <a:r>
              <a:rPr lang="zh-CN" altLang="en-US" sz="2000" b="1" dirty="0">
                <a:ea typeface="宋体" panose="02010600030101010101" pitchFamily="2" charset="-122"/>
              </a:rPr>
              <a:t>选</a:t>
            </a:r>
            <a:r>
              <a:rPr lang="en-US" altLang="zh-CN" sz="2000" b="1" dirty="0"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ea typeface="宋体" panose="02010600030101010101" pitchFamily="2" charset="-122"/>
              </a:rPr>
              <a:t>多路开关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i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1800" b="1" i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ea typeface="宋体" panose="02010600030101010101" pitchFamily="2" charset="-122"/>
              </a:rPr>
              <a:t>选择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sz="1800" dirty="0">
                <a:ea typeface="宋体" panose="02010600030101010101" pitchFamily="2" charset="-122"/>
              </a:rPr>
              <a:t>指令的结果（在提交阶段）：</a:t>
            </a:r>
          </a:p>
          <a:p>
            <a:pPr marL="457200" lvl="1" indent="0">
              <a:buNone/>
            </a:pPr>
            <a:r>
              <a:rPr lang="zh-CN" altLang="en-US" sz="1600" dirty="0">
                <a:ea typeface="宋体" panose="02010600030101010101" pitchFamily="2" charset="-122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i0_rs2_bypass_data_e3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=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i0_result_e4_eff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= 0x00000001</a:t>
            </a:r>
          </a:p>
          <a:p>
            <a:r>
              <a:rPr lang="en-US" altLang="zh-CN" sz="2000" b="1" dirty="0"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ea typeface="宋体" panose="02010600030101010101" pitchFamily="2" charset="-122"/>
              </a:rPr>
              <a:t>选</a:t>
            </a:r>
            <a:r>
              <a:rPr lang="en-US" altLang="zh-CN" sz="2000" b="1" dirty="0"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ea typeface="宋体" panose="02010600030101010101" pitchFamily="2" charset="-122"/>
              </a:rPr>
              <a:t>多路开关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i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1800" b="1" i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ea typeface="宋体" panose="02010600030101010101" pitchFamily="2" charset="-122"/>
              </a:rPr>
              <a:t>由于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sz="1800" dirty="0">
                <a:ea typeface="宋体" panose="02010600030101010101" pitchFamily="2" charset="-122"/>
              </a:rPr>
              <a:t>和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1800" dirty="0">
                <a:ea typeface="宋体" panose="02010600030101010101" pitchFamily="2" charset="-122"/>
              </a:rPr>
              <a:t>之间的相关性，选择旁路值：</a:t>
            </a:r>
          </a:p>
          <a:p>
            <a:pPr marL="457200" lvl="1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i0_rs2_e3_final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=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i0_rs2_bypass_data_e3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= 0x00000001</a:t>
            </a:r>
          </a:p>
          <a:p>
            <a:r>
              <a:rPr lang="zh-CN" altLang="en-US" sz="2000" b="1" dirty="0">
                <a:ea typeface="宋体" panose="02010600030101010101" pitchFamily="2" charset="-122"/>
              </a:rPr>
              <a:t>提交阶段</a:t>
            </a:r>
            <a:r>
              <a:rPr lang="en-US" altLang="zh-CN" sz="2000" b="1" dirty="0">
                <a:ea typeface="宋体" panose="02010600030101010101" pitchFamily="2" charset="-122"/>
              </a:rPr>
              <a:t>ALU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i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1800" b="1" i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ea typeface="宋体" panose="02010600030101010101" pitchFamily="2" charset="-122"/>
              </a:rPr>
              <a:t>使用正确的值重新计算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1800" dirty="0">
                <a:ea typeface="宋体" panose="02010600030101010101" pitchFamily="2" charset="-122"/>
              </a:rPr>
              <a:t>运算：</a:t>
            </a:r>
          </a:p>
          <a:p>
            <a:pPr marL="914400" lvl="2" indent="0"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=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a_ff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+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b_ff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= 0x00000001 + 0x00000001 = 0x00000002</a:t>
            </a:r>
          </a:p>
          <a:p>
            <a:r>
              <a:rPr lang="en-US" altLang="zh-CN" sz="2200" b="1" dirty="0">
                <a:ea typeface="宋体" panose="02010600030101010101" pitchFamily="2" charset="-122"/>
              </a:rPr>
              <a:t>3</a:t>
            </a:r>
            <a:r>
              <a:rPr lang="zh-CN" altLang="en-US" sz="2200" b="1" dirty="0">
                <a:ea typeface="宋体" panose="02010600030101010101" pitchFamily="2" charset="-122"/>
              </a:rPr>
              <a:t>选</a:t>
            </a:r>
            <a:r>
              <a:rPr lang="en-US" altLang="zh-CN" sz="2200" b="1" dirty="0">
                <a:ea typeface="宋体" panose="02010600030101010101" pitchFamily="2" charset="-122"/>
              </a:rPr>
              <a:t>1</a:t>
            </a:r>
            <a:r>
              <a:rPr lang="zh-CN" altLang="en-US" sz="2200" b="1" dirty="0">
                <a:ea typeface="宋体" panose="02010600030101010101" pitchFamily="2" charset="-122"/>
              </a:rPr>
              <a:t>多路开关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i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1800" b="1" i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ea typeface="宋体" panose="02010600030101010101" pitchFamily="2" charset="-122"/>
              </a:rPr>
              <a:t>选择辅助</a:t>
            </a:r>
            <a:r>
              <a:rPr lang="en-US" altLang="zh-CN" sz="1800" dirty="0">
                <a:ea typeface="宋体" panose="02010600030101010101" pitchFamily="2" charset="-122"/>
              </a:rPr>
              <a:t>ALU</a:t>
            </a:r>
            <a:r>
              <a:rPr lang="zh-CN" altLang="en-US" sz="1800" dirty="0">
                <a:ea typeface="宋体" panose="02010600030101010101" pitchFamily="2" charset="-122"/>
              </a:rPr>
              <a:t>的输出（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exu_i0_result_e4</a:t>
            </a:r>
            <a:r>
              <a:rPr lang="zh-CN" altLang="en-US" sz="1800" dirty="0">
                <a:ea typeface="宋体" panose="02010600030101010101" pitchFamily="2" charset="-122"/>
              </a:rPr>
              <a:t>）。（当不存在相关性时，选择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i0_result_e4</a:t>
            </a:r>
            <a:r>
              <a:rPr lang="zh-CN" altLang="en-US" sz="1800" dirty="0">
                <a:ea typeface="宋体" panose="02010600030101010101" pitchFamily="2" charset="-122"/>
              </a:rPr>
              <a:t>。）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86391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3500" b="1" dirty="0">
                <a:ea typeface="宋体" panose="02010600030101010101" pitchFamily="2" charset="-122"/>
              </a:rPr>
              <a:t>RVfpga</a:t>
            </a:r>
            <a:r>
              <a:rPr lang="zh-CN" altLang="en-US" sz="3500" b="1" dirty="0">
                <a:ea typeface="宋体" panose="02010600030101010101" pitchFamily="2" charset="-122"/>
              </a:rPr>
              <a:t>实验</a:t>
            </a:r>
            <a:r>
              <a:rPr lang="en-US" altLang="zh-CN" sz="3500" b="1" dirty="0">
                <a:ea typeface="宋体" panose="02010600030101010101" pitchFamily="2" charset="-122"/>
              </a:rPr>
              <a:t>15</a:t>
            </a:r>
            <a:r>
              <a:rPr lang="zh-CN" altLang="en-US" sz="3500" b="1" dirty="0">
                <a:ea typeface="宋体" panose="02010600030101010101" pitchFamily="2" charset="-122"/>
              </a:rPr>
              <a:t>：通过在提交阶段转发解除数据冒险 </a:t>
            </a:r>
            <a:r>
              <a:rPr lang="en-US" altLang="zh-CN" sz="3500" b="1" dirty="0">
                <a:ea typeface="宋体" panose="02010600030101010101" pitchFamily="2" charset="-122"/>
              </a:rPr>
              <a:t>– </a:t>
            </a:r>
            <a:r>
              <a:rPr lang="zh-CN" altLang="en-US" sz="3500" b="1" dirty="0">
                <a:ea typeface="宋体" panose="02010600030101010101" pitchFamily="2" charset="-122"/>
              </a:rPr>
              <a:t>仿真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05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SweRVolfX SoC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7335297" y="933327"/>
            <a:ext cx="4672484" cy="50800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ea typeface="宋体" panose="02010600030101010101" pitchFamily="2" charset="-122"/>
              </a:rPr>
              <a:t>Chips Alliance</a:t>
            </a:r>
            <a:r>
              <a:rPr lang="zh-CN" altLang="en-US" sz="2000" dirty="0">
                <a:ea typeface="宋体" panose="02010600030101010101" pitchFamily="2" charset="-122"/>
              </a:rPr>
              <a:t>的开源片上系统（</a:t>
            </a:r>
            <a:r>
              <a:rPr lang="en-US" altLang="zh-CN" sz="2000" dirty="0">
                <a:ea typeface="宋体" panose="02010600030101010101" pitchFamily="2" charset="-122"/>
              </a:rPr>
              <a:t>SoC</a:t>
            </a:r>
            <a:r>
              <a:rPr lang="zh-CN" altLang="en-US" sz="2000" dirty="0">
                <a:ea typeface="宋体" panose="02010600030101010101" pitchFamily="2" charset="-122"/>
              </a:rPr>
              <a:t>）</a:t>
            </a:r>
          </a:p>
          <a:p>
            <a:r>
              <a:rPr lang="en-US" altLang="zh-CN" sz="2000" dirty="0">
                <a:ea typeface="宋体" panose="02010600030101010101" pitchFamily="2" charset="-122"/>
              </a:rPr>
              <a:t>SweRVolf</a:t>
            </a:r>
            <a:r>
              <a:rPr lang="zh-CN" altLang="en-US" sz="2000" dirty="0">
                <a:ea typeface="宋体" panose="02010600030101010101" pitchFamily="2" charset="-122"/>
              </a:rPr>
              <a:t>使用</a:t>
            </a:r>
            <a:r>
              <a:rPr lang="en-US" altLang="zh-CN" sz="2000" dirty="0">
                <a:ea typeface="宋体" panose="02010600030101010101" pitchFamily="2" charset="-122"/>
              </a:rPr>
              <a:t>SweRV EH1</a:t>
            </a:r>
            <a:r>
              <a:rPr lang="zh-CN" altLang="en-US" sz="2000" dirty="0">
                <a:ea typeface="宋体" panose="02010600030101010101" pitchFamily="2" charset="-122"/>
              </a:rPr>
              <a:t>内核。</a:t>
            </a:r>
            <a:r>
              <a:rPr lang="en-US" altLang="zh-CN" sz="2000" dirty="0">
                <a:ea typeface="宋体" panose="02010600030101010101" pitchFamily="2" charset="-122"/>
              </a:rPr>
              <a:t>SweRVolf</a:t>
            </a:r>
            <a:r>
              <a:rPr lang="zh-CN" altLang="en-US" sz="2000" dirty="0">
                <a:ea typeface="宋体" panose="02010600030101010101" pitchFamily="2" charset="-122"/>
              </a:rPr>
              <a:t>包括引导</a:t>
            </a:r>
            <a:r>
              <a:rPr lang="en-US" altLang="zh-CN" sz="2000" dirty="0">
                <a:ea typeface="宋体" panose="02010600030101010101" pitchFamily="2" charset="-122"/>
              </a:rPr>
              <a:t>ROM</a:t>
            </a:r>
            <a:r>
              <a:rPr lang="zh-CN" altLang="en-US" sz="2000" dirty="0">
                <a:ea typeface="宋体" panose="02010600030101010101" pitchFamily="2" charset="-122"/>
              </a:rPr>
              <a:t>、</a:t>
            </a:r>
            <a:r>
              <a:rPr lang="en-US" altLang="zh-CN" sz="2000" dirty="0">
                <a:ea typeface="宋体" panose="02010600030101010101" pitchFamily="2" charset="-122"/>
              </a:rPr>
              <a:t>UART</a:t>
            </a:r>
            <a:r>
              <a:rPr lang="zh-CN" altLang="en-US" sz="2000" dirty="0">
                <a:ea typeface="宋体" panose="02010600030101010101" pitchFamily="2" charset="-122"/>
              </a:rPr>
              <a:t>、系统控制器和</a:t>
            </a:r>
            <a:r>
              <a:rPr lang="en-US" altLang="zh-CN" sz="2000" dirty="0">
                <a:ea typeface="宋体" panose="02010600030101010101" pitchFamily="2" charset="-122"/>
              </a:rPr>
              <a:t>SPI</a:t>
            </a:r>
            <a:r>
              <a:rPr lang="zh-CN" altLang="en-US" sz="2000" dirty="0">
                <a:ea typeface="宋体" panose="02010600030101010101" pitchFamily="2" charset="-122"/>
              </a:rPr>
              <a:t>控制器（</a:t>
            </a:r>
            <a:r>
              <a:rPr lang="en-US" altLang="zh-CN" sz="2000" dirty="0">
                <a:ea typeface="宋体" panose="02010600030101010101" pitchFamily="2" charset="-122"/>
              </a:rPr>
              <a:t>SPI1</a:t>
            </a:r>
            <a:r>
              <a:rPr lang="zh-CN" altLang="en-US" sz="2000" dirty="0">
                <a:ea typeface="宋体" panose="02010600030101010101" pitchFamily="2" charset="-122"/>
              </a:rPr>
              <a:t>）</a:t>
            </a:r>
          </a:p>
          <a:p>
            <a:r>
              <a:rPr lang="en-US" altLang="zh-CN" sz="2000" dirty="0">
                <a:ea typeface="宋体" panose="02010600030101010101" pitchFamily="2" charset="-122"/>
              </a:rPr>
              <a:t>SweRVolfX</a:t>
            </a:r>
            <a:r>
              <a:rPr lang="zh-CN" altLang="en-US" sz="2000" dirty="0">
                <a:ea typeface="宋体" panose="02010600030101010101" pitchFamily="2" charset="-122"/>
              </a:rPr>
              <a:t>通过添加另一个</a:t>
            </a:r>
            <a:r>
              <a:rPr lang="en-US" altLang="zh-CN" sz="2000" dirty="0">
                <a:ea typeface="宋体" panose="02010600030101010101" pitchFamily="2" charset="-122"/>
              </a:rPr>
              <a:t>SPI</a:t>
            </a:r>
            <a:r>
              <a:rPr lang="zh-CN" altLang="en-US" sz="2000" dirty="0">
                <a:ea typeface="宋体" panose="02010600030101010101" pitchFamily="2" charset="-122"/>
              </a:rPr>
              <a:t>控制器（</a:t>
            </a:r>
            <a:r>
              <a:rPr lang="en-US" altLang="zh-CN" sz="2000" dirty="0">
                <a:ea typeface="宋体" panose="02010600030101010101" pitchFamily="2" charset="-122"/>
              </a:rPr>
              <a:t>SPI2</a:t>
            </a:r>
            <a:r>
              <a:rPr lang="zh-CN" altLang="en-US" sz="2000" dirty="0">
                <a:ea typeface="宋体" panose="02010600030101010101" pitchFamily="2" charset="-122"/>
              </a:rPr>
              <a:t>）、</a:t>
            </a:r>
            <a:r>
              <a:rPr lang="en-US" altLang="zh-CN" sz="2000" dirty="0">
                <a:ea typeface="宋体" panose="02010600030101010101" pitchFamily="2" charset="-122"/>
              </a:rPr>
              <a:t>GPIO</a:t>
            </a:r>
            <a:r>
              <a:rPr lang="zh-CN" altLang="en-US" sz="2000" dirty="0">
                <a:ea typeface="宋体" panose="02010600030101010101" pitchFamily="2" charset="-122"/>
              </a:rPr>
              <a:t>（通用输入</a:t>
            </a:r>
            <a:r>
              <a:rPr lang="en-US" altLang="zh-CN" sz="2000" dirty="0">
                <a:ea typeface="宋体" panose="02010600030101010101" pitchFamily="2" charset="-122"/>
              </a:rPr>
              <a:t>/</a:t>
            </a:r>
            <a:r>
              <a:rPr lang="zh-CN" altLang="en-US" sz="2000" dirty="0">
                <a:ea typeface="宋体" panose="02010600030101010101" pitchFamily="2" charset="-122"/>
              </a:rPr>
              <a:t>输出）、</a:t>
            </a:r>
            <a:r>
              <a:rPr lang="en-US" altLang="zh-CN" sz="2000" dirty="0"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位</a:t>
            </a:r>
            <a:r>
              <a:rPr lang="en-US" altLang="zh-CN" sz="2000" dirty="0">
                <a:ea typeface="宋体" panose="02010600030101010101" pitchFamily="2" charset="-122"/>
              </a:rPr>
              <a:t>7</a:t>
            </a:r>
            <a:r>
              <a:rPr lang="zh-CN" altLang="en-US" sz="2000" dirty="0">
                <a:ea typeface="宋体" panose="02010600030101010101" pitchFamily="2" charset="-122"/>
              </a:rPr>
              <a:t>段显示屏和</a:t>
            </a:r>
            <a:r>
              <a:rPr lang="en-US" altLang="zh-CN" sz="2000" dirty="0">
                <a:ea typeface="宋体" panose="02010600030101010101" pitchFamily="2" charset="-122"/>
              </a:rPr>
              <a:t>PTC</a:t>
            </a:r>
            <a:r>
              <a:rPr lang="zh-CN" altLang="en-US" sz="2000" dirty="0">
                <a:ea typeface="宋体" panose="02010600030101010101" pitchFamily="2" charset="-122"/>
              </a:rPr>
              <a:t>（以红色显示）扩展</a:t>
            </a:r>
            <a:r>
              <a:rPr lang="en-US" altLang="zh-CN" sz="2000" dirty="0">
                <a:ea typeface="宋体" panose="02010600030101010101" pitchFamily="2" charset="-122"/>
              </a:rPr>
              <a:t>SweRVolf</a:t>
            </a:r>
            <a:r>
              <a:rPr lang="zh-CN" altLang="en-US" sz="2000" dirty="0">
                <a:ea typeface="宋体" panose="02010600030101010101" pitchFamily="2" charset="-122"/>
              </a:rPr>
              <a:t>。</a:t>
            </a:r>
          </a:p>
          <a:p>
            <a:r>
              <a:rPr lang="en-US" altLang="zh-CN" sz="2000" dirty="0">
                <a:ea typeface="宋体" panose="02010600030101010101" pitchFamily="2" charset="-122"/>
              </a:rPr>
              <a:t>SweRV EH1</a:t>
            </a:r>
            <a:r>
              <a:rPr lang="zh-CN" altLang="en-US" sz="2000" dirty="0">
                <a:ea typeface="宋体" panose="02010600030101010101" pitchFamily="2" charset="-122"/>
              </a:rPr>
              <a:t>内核使用</a:t>
            </a:r>
            <a:r>
              <a:rPr lang="en-US" altLang="zh-CN" sz="2000" dirty="0">
                <a:ea typeface="宋体" panose="02010600030101010101" pitchFamily="2" charset="-122"/>
              </a:rPr>
              <a:t>AXI</a:t>
            </a:r>
            <a:r>
              <a:rPr lang="zh-CN" altLang="en-US" sz="2000" dirty="0">
                <a:ea typeface="宋体" panose="02010600030101010101" pitchFamily="2" charset="-122"/>
              </a:rPr>
              <a:t>总线，而外设使用</a:t>
            </a:r>
            <a:r>
              <a:rPr lang="en-US" altLang="zh-CN" sz="2000" dirty="0">
                <a:ea typeface="宋体" panose="02010600030101010101" pitchFamily="2" charset="-122"/>
              </a:rPr>
              <a:t>Wishbone</a:t>
            </a:r>
            <a:r>
              <a:rPr lang="zh-CN" altLang="en-US" sz="2000" dirty="0">
                <a:ea typeface="宋体" panose="02010600030101010101" pitchFamily="2" charset="-122"/>
              </a:rPr>
              <a:t>总线，因此</a:t>
            </a:r>
            <a:r>
              <a:rPr lang="en-US" altLang="zh-CN" sz="2000" dirty="0">
                <a:ea typeface="宋体" panose="02010600030101010101" pitchFamily="2" charset="-122"/>
              </a:rPr>
              <a:t>SoC</a:t>
            </a:r>
            <a:r>
              <a:rPr lang="zh-CN" altLang="en-US" sz="2000" dirty="0">
                <a:ea typeface="宋体" panose="02010600030101010101" pitchFamily="2" charset="-122"/>
              </a:rPr>
              <a:t>还具有</a:t>
            </a:r>
            <a:r>
              <a:rPr lang="en-US" altLang="zh-CN" sz="2000" dirty="0">
                <a:ea typeface="宋体" panose="02010600030101010101" pitchFamily="2" charset="-122"/>
              </a:rPr>
              <a:t>AXI</a:t>
            </a:r>
            <a:r>
              <a:rPr lang="zh-CN" altLang="en-US" sz="2000" dirty="0">
                <a:ea typeface="宋体" panose="02010600030101010101" pitchFamily="2" charset="-122"/>
              </a:rPr>
              <a:t>转</a:t>
            </a:r>
            <a:r>
              <a:rPr lang="en-US" altLang="zh-CN" sz="2000" dirty="0">
                <a:ea typeface="宋体" panose="02010600030101010101" pitchFamily="2" charset="-122"/>
              </a:rPr>
              <a:t>Wishbone</a:t>
            </a:r>
            <a:r>
              <a:rPr lang="zh-CN" altLang="en-US" sz="2000" dirty="0">
                <a:ea typeface="宋体" panose="02010600030101010101" pitchFamily="2" charset="-122"/>
              </a:rPr>
              <a:t>桥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977603"/>
              </p:ext>
            </p:extLst>
          </p:nvPr>
        </p:nvGraphicFramePr>
        <p:xfrm>
          <a:off x="2632062" y="4917362"/>
          <a:ext cx="3330575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115">
                  <a:extLst>
                    <a:ext uri="{9D8B030D-6E8A-4147-A177-3AD203B41FA5}">
                      <a16:colId xmlns:a16="http://schemas.microsoft.com/office/drawing/2014/main" val="2640305626"/>
                    </a:ext>
                  </a:extLst>
                </a:gridCol>
                <a:gridCol w="1902460">
                  <a:extLst>
                    <a:ext uri="{9D8B030D-6E8A-4147-A177-3AD203B41FA5}">
                      <a16:colId xmlns:a16="http://schemas.microsoft.com/office/drawing/2014/main" val="16298324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100" dirty="0">
                          <a:ea typeface="宋体" panose="02010600030101010101" pitchFamily="2" charset="-122"/>
                        </a:rPr>
                        <a:t>系统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100" dirty="0">
                          <a:ea typeface="宋体" panose="02010600030101010101" pitchFamily="2" charset="-122"/>
                        </a:rPr>
                        <a:t>地址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6626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1100" dirty="0">
                          <a:ea typeface="宋体" panose="02010600030101010101" pitchFamily="2" charset="-122"/>
                        </a:rPr>
                        <a:t>引导</a:t>
                      </a: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ROM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0x80000000 - 0x80000FFF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2242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1100" dirty="0">
                          <a:ea typeface="宋体" panose="02010600030101010101" pitchFamily="2" charset="-122"/>
                        </a:rPr>
                        <a:t>系统控制器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0x80001000 - 0x8000103F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8417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SPI1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0x80001040 - 0x8000107F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8564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SPI2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0x80001100 - 0x8000113F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6388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1100" dirty="0">
                          <a:ea typeface="宋体" panose="02010600030101010101" pitchFamily="2" charset="-122"/>
                        </a:rPr>
                        <a:t>定时器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0x80001200 - 0x8000123F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9923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GPIO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0x80001400 - 0x8000143F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2277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UART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a typeface="宋体" panose="02010600030101010101" pitchFamily="2" charset="-122"/>
                        </a:rPr>
                        <a:t>0x80002000 - 0x80002FFF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2120589"/>
                  </a:ext>
                </a:extLst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100053" y="904147"/>
            <a:ext cx="6692633" cy="387886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ea typeface="宋体" panose="02010600030101010101" pitchFamily="2" charset="-122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331167" y="5392350"/>
            <a:ext cx="24332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SweRVolfX</a:t>
            </a:r>
            <a:r>
              <a:rPr lang="zh-CN" altLang="en-US" dirty="0">
                <a:ea typeface="宋体" panose="02010600030101010101" pitchFamily="2" charset="-122"/>
              </a:rPr>
              <a:t>存储器映射</a:t>
            </a:r>
          </a:p>
        </p:txBody>
      </p:sp>
      <p:pic>
        <p:nvPicPr>
          <p:cNvPr id="9" name="Imagen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" y="954593"/>
            <a:ext cx="6186590" cy="38284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6495580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51228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16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控制冒险</a:t>
            </a:r>
            <a:b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和分支指令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2572792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77256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16</a:t>
            </a:r>
            <a:r>
              <a:rPr lang="zh-CN" altLang="en-US" sz="4000" b="1" dirty="0">
                <a:ea typeface="宋体" panose="02010600030101010101" pitchFamily="2" charset="-122"/>
              </a:rPr>
              <a:t>：简介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79713"/>
            <a:ext cx="11924252" cy="52686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dirty="0">
                <a:ea typeface="宋体" panose="02010600030101010101" pitchFamily="2" charset="-122"/>
              </a:rPr>
              <a:t>实验</a:t>
            </a:r>
            <a:r>
              <a:rPr lang="en-US" altLang="zh-CN" sz="2400" dirty="0">
                <a:ea typeface="宋体" panose="02010600030101010101" pitchFamily="2" charset="-122"/>
              </a:rPr>
              <a:t>16</a:t>
            </a:r>
            <a:r>
              <a:rPr lang="zh-CN" altLang="en-US" sz="2400" dirty="0">
                <a:ea typeface="宋体" panose="02010600030101010101" pitchFamily="2" charset="-122"/>
              </a:rPr>
              <a:t>将重点关注分支和跳转指令引起的</a:t>
            </a:r>
            <a:r>
              <a:rPr lang="zh-CN" altLang="en-US" sz="2400" b="1" i="1" dirty="0">
                <a:ea typeface="宋体" panose="02010600030101010101" pitchFamily="2" charset="-122"/>
              </a:rPr>
              <a:t>控制冒险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</a:p>
          <a:p>
            <a:pPr>
              <a:defRPr/>
            </a:pPr>
            <a:r>
              <a:rPr lang="zh-CN" altLang="en-US" sz="2400" dirty="0">
                <a:ea typeface="宋体" panose="02010600030101010101" pitchFamily="2" charset="-122"/>
              </a:rPr>
              <a:t>这些指令必须</a:t>
            </a:r>
            <a:r>
              <a:rPr lang="zh-CN" altLang="en-US" sz="2400" b="1" dirty="0">
                <a:ea typeface="宋体" panose="02010600030101010101" pitchFamily="2" charset="-122"/>
              </a:rPr>
              <a:t>计算下一条指令的地址</a:t>
            </a:r>
            <a:r>
              <a:rPr lang="zh-CN" altLang="en-US" sz="2400" dirty="0">
                <a:ea typeface="宋体" panose="02010600030101010101" pitchFamily="2" charset="-122"/>
              </a:rPr>
              <a:t>（对于非跳转</a:t>
            </a:r>
            <a:r>
              <a:rPr lang="en-US" altLang="zh-CN" sz="2400" dirty="0">
                <a:ea typeface="宋体" panose="02010600030101010101" pitchFamily="2" charset="-122"/>
              </a:rPr>
              <a:t>/</a:t>
            </a:r>
            <a:r>
              <a:rPr lang="zh-CN" altLang="en-US" sz="2400" dirty="0">
                <a:ea typeface="宋体" panose="02010600030101010101" pitchFamily="2" charset="-122"/>
              </a:rPr>
              <a:t>分支指令，下一条指令的地址是</a:t>
            </a:r>
            <a:r>
              <a:rPr lang="en-US" altLang="zh-CN" sz="2400" dirty="0">
                <a:ea typeface="宋体" panose="02010600030101010101" pitchFamily="2" charset="-122"/>
              </a:rPr>
              <a:t>PC + 4</a:t>
            </a:r>
            <a:r>
              <a:rPr lang="zh-CN" altLang="en-US" sz="2400" dirty="0">
                <a:ea typeface="宋体" panose="02010600030101010101" pitchFamily="2" charset="-122"/>
              </a:rPr>
              <a:t>）。</a:t>
            </a:r>
          </a:p>
          <a:p>
            <a:pPr>
              <a:defRPr/>
            </a:pPr>
            <a:r>
              <a:rPr lang="zh-CN" altLang="en-US" sz="2400" dirty="0">
                <a:ea typeface="宋体" panose="02010600030101010101" pitchFamily="2" charset="-122"/>
              </a:rPr>
              <a:t>控制冒险可能：</a:t>
            </a:r>
          </a:p>
          <a:p>
            <a:pPr lvl="1">
              <a:defRPr/>
            </a:pPr>
            <a:r>
              <a:rPr lang="zh-CN" altLang="en-US" sz="1800" b="1" dirty="0">
                <a:ea typeface="宋体" panose="02010600030101010101" pitchFamily="2" charset="-122"/>
              </a:rPr>
              <a:t>暂停</a:t>
            </a:r>
            <a:r>
              <a:rPr lang="zh-CN" altLang="en-US" sz="1800" dirty="0">
                <a:ea typeface="宋体" panose="02010600030101010101" pitchFamily="2" charset="-122"/>
              </a:rPr>
              <a:t>流水线，直到计算出下一条指令的地址，或 </a:t>
            </a:r>
          </a:p>
          <a:p>
            <a:pPr lvl="1">
              <a:defRPr/>
            </a:pPr>
            <a:r>
              <a:rPr lang="zh-CN" altLang="en-US" sz="1800" b="1" dirty="0">
                <a:ea typeface="宋体" panose="02010600030101010101" pitchFamily="2" charset="-122"/>
              </a:rPr>
              <a:t>预测</a:t>
            </a:r>
            <a:r>
              <a:rPr lang="zh-CN" altLang="en-US" sz="1800" dirty="0">
                <a:ea typeface="宋体" panose="02010600030101010101" pitchFamily="2" charset="-122"/>
              </a:rPr>
              <a:t>是否会发生分支，并从预测的路径中取指。分支确定后，如果与预测相反，处理器可以清除取指的指令，如果与预测相同，则继续执行取指的指令。</a:t>
            </a:r>
          </a:p>
          <a:p>
            <a:pPr>
              <a:defRPr/>
            </a:pPr>
            <a:r>
              <a:rPr lang="en-US" altLang="zh-CN" sz="2400" dirty="0">
                <a:ea typeface="宋体" panose="02010600030101010101" pitchFamily="2" charset="-122"/>
              </a:rPr>
              <a:t>SweRV EH1</a:t>
            </a:r>
            <a:r>
              <a:rPr lang="zh-CN" altLang="en-US" sz="2400" dirty="0">
                <a:ea typeface="宋体" panose="02010600030101010101" pitchFamily="2" charset="-122"/>
              </a:rPr>
              <a:t>有两个可能的分支预测器（</a:t>
            </a:r>
            <a:r>
              <a:rPr lang="en-US" altLang="zh-CN" sz="2400" dirty="0">
                <a:ea typeface="宋体" panose="02010600030101010101" pitchFamily="2" charset="-122"/>
              </a:rPr>
              <a:t>Branch Predictor</a:t>
            </a:r>
            <a:r>
              <a:rPr lang="zh-CN" altLang="en-US" sz="2400" dirty="0"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ea typeface="宋体" panose="02010600030101010101" pitchFamily="2" charset="-122"/>
              </a:rPr>
              <a:t>BP</a:t>
            </a:r>
            <a:r>
              <a:rPr lang="zh-CN" altLang="en-US" sz="2400" dirty="0">
                <a:ea typeface="宋体" panose="02010600030101010101" pitchFamily="2" charset="-122"/>
              </a:rPr>
              <a:t>）</a:t>
            </a:r>
          </a:p>
          <a:p>
            <a:pPr lvl="1">
              <a:defRPr/>
            </a:pPr>
            <a:r>
              <a:rPr lang="zh-CN" altLang="en-US" sz="1800" b="1" dirty="0">
                <a:ea typeface="宋体" panose="02010600030101010101" pitchFamily="2" charset="-122"/>
              </a:rPr>
              <a:t>简单分支预测器：</a:t>
            </a:r>
            <a:r>
              <a:rPr lang="zh-CN" altLang="en-US" sz="1800" dirty="0">
                <a:ea typeface="宋体" panose="02010600030101010101" pitchFamily="2" charset="-122"/>
              </a:rPr>
              <a:t>总是预测为不发生分支。性能较差，但没有硬件成本。</a:t>
            </a:r>
          </a:p>
          <a:p>
            <a:pPr lvl="1">
              <a:defRPr/>
            </a:pPr>
            <a:r>
              <a:rPr lang="en-US" altLang="zh-CN" sz="1800" b="1" dirty="0">
                <a:ea typeface="宋体" panose="02010600030101010101" pitchFamily="2" charset="-122"/>
              </a:rPr>
              <a:t>Gshare</a:t>
            </a:r>
            <a:r>
              <a:rPr lang="zh-CN" altLang="en-US" sz="1800" b="1" dirty="0">
                <a:ea typeface="宋体" panose="02010600030101010101" pitchFamily="2" charset="-122"/>
              </a:rPr>
              <a:t>分支预测器：</a:t>
            </a:r>
            <a:r>
              <a:rPr lang="zh-CN" altLang="en-US" sz="1800" dirty="0">
                <a:ea typeface="宋体" panose="02010600030101010101" pitchFamily="2" charset="-122"/>
              </a:rPr>
              <a:t>性能较高，需要花费额外的硬件成本。</a:t>
            </a:r>
          </a:p>
          <a:p>
            <a:pPr>
              <a:defRPr/>
            </a:pPr>
            <a:r>
              <a:rPr lang="zh-CN" altLang="en-US" sz="2400" dirty="0">
                <a:ea typeface="宋体" panose="02010600030101010101" pitchFamily="2" charset="-122"/>
              </a:rPr>
              <a:t>本实验将使用</a:t>
            </a:r>
            <a:r>
              <a:rPr lang="en-US" altLang="zh-CN" sz="2400" dirty="0">
                <a:ea typeface="宋体" panose="02010600030101010101" pitchFamily="2" charset="-122"/>
              </a:rPr>
              <a:t>naïve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ea typeface="宋体" panose="02010600030101010101" pitchFamily="2" charset="-122"/>
              </a:rPr>
              <a:t>Gshare BP</a:t>
            </a:r>
            <a:r>
              <a:rPr lang="zh-CN" altLang="en-US" sz="2400" dirty="0">
                <a:ea typeface="宋体" panose="02010600030101010101" pitchFamily="2" charset="-122"/>
              </a:rPr>
              <a:t>分析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2400" dirty="0">
                <a:ea typeface="宋体" panose="02010600030101010101" pitchFamily="2" charset="-122"/>
              </a:rPr>
              <a:t>指令的执行。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4903459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44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4000" b="1" dirty="0">
                <a:ea typeface="宋体" panose="02010600030101010101" pitchFamily="2" charset="-122"/>
              </a:rPr>
              <a:t>指令执行和</a:t>
            </a:r>
            <a:r>
              <a:rPr lang="en-US" altLang="zh-CN" sz="4000" b="1" dirty="0">
                <a:ea typeface="宋体" panose="02010600030101010101" pitchFamily="2" charset="-122"/>
              </a:rPr>
              <a:t>PC</a:t>
            </a:r>
            <a:r>
              <a:rPr lang="zh-CN" altLang="en-US" sz="4000" b="1" dirty="0">
                <a:ea typeface="宋体" panose="02010600030101010101" pitchFamily="2" charset="-122"/>
              </a:rPr>
              <a:t>计算</a:t>
            </a:r>
          </a:p>
        </p:txBody>
      </p:sp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706228"/>
              </p:ext>
            </p:extLst>
          </p:nvPr>
        </p:nvGraphicFramePr>
        <p:xfrm>
          <a:off x="1832" y="1295403"/>
          <a:ext cx="12172914" cy="4495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0" name="Visio" r:id="rId4" imgW="174869614" imgH="64741515" progId="Visio.Drawing.15">
                  <p:embed/>
                </p:oleObj>
              </mc:Choice>
              <mc:Fallback>
                <p:oleObj name="Visio" r:id="rId4" imgW="174869614" imgH="6474151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2" y="1295403"/>
                        <a:ext cx="12172914" cy="4495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773462046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79714"/>
            <a:ext cx="9720943" cy="52165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Test_Assembly: </a:t>
            </a: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t2, 0x008                  # Disable Branch Predictor</a:t>
            </a: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csrrs t1, 0x7F9, t2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t3, 0xFFFF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t4, 0x1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t5, 0x0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t6, 0x0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LOOP: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t5, t5, 1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INSERT_NOPS_7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 t3, t4, OUT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INSERT_NOPS_7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t4, t4, 1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INSERT_NOPS_7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 t3, t3, LOOP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INSERT_NOPS_7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OUT: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.end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4000" b="1" dirty="0">
                <a:ea typeface="宋体" panose="02010600030101010101" pitchFamily="2" charset="-122"/>
              </a:rPr>
              <a:t>指令执行和</a:t>
            </a:r>
            <a:r>
              <a:rPr lang="en-US" altLang="zh-CN" sz="4000" b="1" dirty="0">
                <a:ea typeface="宋体" panose="02010600030101010101" pitchFamily="2" charset="-122"/>
              </a:rPr>
              <a:t>PC</a:t>
            </a:r>
            <a:r>
              <a:rPr lang="zh-CN" altLang="en-US" sz="4000" b="1" dirty="0">
                <a:ea typeface="宋体" panose="02010600030101010101" pitchFamily="2" charset="-122"/>
              </a:rPr>
              <a:t>计算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示例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8630708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第一条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4000" b="1" dirty="0">
                <a:ea typeface="宋体" panose="02010600030101010101" pitchFamily="2" charset="-122"/>
              </a:rPr>
              <a:t>指令的执行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837" y="1129393"/>
            <a:ext cx="7172325" cy="5600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9711284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ea typeface="宋体" panose="02010600030101010101" pitchFamily="2" charset="-122"/>
              </a:rPr>
              <a:t>- beq</a:t>
            </a:r>
            <a:r>
              <a:rPr lang="zh-CN" altLang="en-US" sz="2000" b="1" dirty="0">
                <a:ea typeface="宋体" panose="02010600030101010101" pitchFamily="2" charset="-122"/>
              </a:rPr>
              <a:t>指令的译码阶段</a:t>
            </a:r>
            <a:r>
              <a:rPr lang="zh-CN" altLang="en-US" sz="2000" dirty="0">
                <a:ea typeface="宋体" panose="02010600030101010101" pitchFamily="2" charset="-122"/>
              </a:rPr>
              <a:t>：在通路</a:t>
            </a:r>
            <a:r>
              <a:rPr lang="en-US" altLang="zh-CN" sz="2000" dirty="0"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ea typeface="宋体" panose="02010600030101010101" pitchFamily="2" charset="-122"/>
              </a:rPr>
              <a:t>中对第一条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2000" dirty="0">
                <a:ea typeface="宋体" panose="02010600030101010101" pitchFamily="2" charset="-122"/>
              </a:rPr>
              <a:t>指令（</a:t>
            </a:r>
            <a:r>
              <a:rPr lang="en-US" altLang="zh-CN" sz="2000" dirty="0">
                <a:ea typeface="宋体" panose="02010600030101010101" pitchFamily="2" charset="-122"/>
              </a:rPr>
              <a:t>0x07DE0063</a:t>
            </a:r>
            <a:r>
              <a:rPr lang="zh-CN" altLang="en-US" sz="2000" dirty="0">
                <a:ea typeface="宋体" panose="02010600030101010101" pitchFamily="2" charset="-122"/>
              </a:rPr>
              <a:t>）进行译码。</a:t>
            </a:r>
            <a:r>
              <a:rPr lang="zh-CN" altLang="en-US" sz="2000" b="1" dirty="0">
                <a:ea typeface="宋体" panose="02010600030101010101" pitchFamily="2" charset="-122"/>
              </a:rPr>
              <a:t>生成控制信号</a:t>
            </a:r>
            <a:r>
              <a:rPr lang="zh-CN" altLang="en-US" sz="2000" dirty="0">
                <a:ea typeface="宋体" panose="02010600030101010101" pitchFamily="2" charset="-122"/>
              </a:rPr>
              <a:t>、</a:t>
            </a:r>
            <a:r>
              <a:rPr lang="zh-CN" altLang="en-US" sz="2000" b="1" dirty="0">
                <a:ea typeface="宋体" panose="02010600030101010101" pitchFamily="2" charset="-122"/>
              </a:rPr>
              <a:t>读取寄存器文件</a:t>
            </a:r>
            <a:r>
              <a:rPr lang="zh-CN" altLang="en-US" sz="2000" dirty="0">
                <a:ea typeface="宋体" panose="02010600030101010101" pitchFamily="2" charset="-122"/>
              </a:rPr>
              <a:t>并</a:t>
            </a:r>
            <a:r>
              <a:rPr lang="zh-CN" altLang="en-US" sz="2000" b="1" dirty="0">
                <a:ea typeface="宋体" panose="02010600030101010101" pitchFamily="2" charset="-122"/>
              </a:rPr>
              <a:t>将分支指令传送至</a:t>
            </a:r>
            <a:r>
              <a:rPr lang="en-US" altLang="zh-CN" sz="2000" b="1" dirty="0">
                <a:ea typeface="宋体" panose="02010600030101010101" pitchFamily="2" charset="-122"/>
              </a:rPr>
              <a:t>I0</a:t>
            </a:r>
            <a:r>
              <a:rPr lang="zh-CN" altLang="en-US" sz="2000" b="1" dirty="0">
                <a:ea typeface="宋体" panose="02010600030101010101" pitchFamily="2" charset="-122"/>
              </a:rPr>
              <a:t>管道</a:t>
            </a:r>
            <a:r>
              <a:rPr lang="zh-CN" altLang="en-US" sz="2000" dirty="0">
                <a:ea typeface="宋体" panose="02010600030101010101" pitchFamily="2" charset="-122"/>
              </a:rPr>
              <a:t>。信号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en-US" sz="2000" dirty="0"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en-US" sz="2000" dirty="0">
                <a:ea typeface="宋体" panose="02010600030101010101" pitchFamily="2" charset="-122"/>
              </a:rPr>
              <a:t>（本例中分别为</a:t>
            </a:r>
            <a:r>
              <a:rPr lang="en-US" altLang="zh-CN" sz="2000" dirty="0">
                <a:ea typeface="宋体" panose="02010600030101010101" pitchFamily="2" charset="-122"/>
              </a:rPr>
              <a:t>0xFFFF</a:t>
            </a:r>
            <a:r>
              <a:rPr lang="zh-CN" altLang="en-US" sz="2000" dirty="0"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ea typeface="宋体" panose="02010600030101010101" pitchFamily="2" charset="-122"/>
              </a:rPr>
              <a:t>0xC4</a:t>
            </a:r>
            <a:r>
              <a:rPr lang="zh-CN" altLang="en-US" sz="2000" dirty="0">
                <a:ea typeface="宋体" panose="02010600030101010101" pitchFamily="2" charset="-122"/>
              </a:rPr>
              <a:t>）中包含下一阶段所使用的比较器的输入。</a:t>
            </a:r>
          </a:p>
          <a:p>
            <a:pPr lvl="0"/>
            <a:endParaRPr lang="zh-CN" altLang="en-US" sz="2000" dirty="0">
              <a:ea typeface="宋体" panose="02010600030101010101" pitchFamily="2" charset="-122"/>
            </a:endParaRPr>
          </a:p>
          <a:p>
            <a:pPr lvl="0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ea typeface="宋体" panose="02010600030101010101" pitchFamily="2" charset="-122"/>
              </a:rPr>
              <a:t>- beq</a:t>
            </a:r>
            <a:r>
              <a:rPr lang="zh-CN" altLang="en-US" sz="2000" b="1" dirty="0">
                <a:ea typeface="宋体" panose="02010600030101010101" pitchFamily="2" charset="-122"/>
              </a:rPr>
              <a:t>指令的</a:t>
            </a:r>
            <a:r>
              <a:rPr lang="en-US" altLang="zh-CN" sz="2000" b="1" dirty="0">
                <a:ea typeface="宋体" panose="02010600030101010101" pitchFamily="2" charset="-122"/>
              </a:rPr>
              <a:t>EX1</a:t>
            </a:r>
            <a:r>
              <a:rPr lang="zh-CN" altLang="en-US" sz="2000" b="1" dirty="0">
                <a:ea typeface="宋体" panose="02010600030101010101" pitchFamily="2" charset="-122"/>
              </a:rPr>
              <a:t>阶段</a:t>
            </a:r>
            <a:r>
              <a:rPr lang="zh-CN" altLang="en-US" sz="2000" dirty="0"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ea typeface="宋体" panose="02010600030101010101" pitchFamily="2" charset="-122"/>
              </a:rPr>
              <a:t>执行</a:t>
            </a:r>
            <a:r>
              <a:rPr lang="en-US" altLang="zh-CN" sz="2000" dirty="0">
                <a:ea typeface="宋体" panose="02010600030101010101" pitchFamily="2" charset="-122"/>
              </a:rPr>
              <a:t>beq</a:t>
            </a:r>
            <a:r>
              <a:rPr lang="zh-CN" altLang="en-US" sz="2000" dirty="0">
                <a:ea typeface="宋体" panose="02010600030101010101" pitchFamily="2" charset="-122"/>
              </a:rPr>
              <a:t>指令。比较信号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a_ff</a:t>
            </a:r>
            <a:r>
              <a:rPr lang="zh-CN" altLang="en-US" sz="2000" dirty="0"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b_ff</a:t>
            </a:r>
            <a:r>
              <a:rPr lang="zh-CN" altLang="en-US" sz="2000" dirty="0">
                <a:ea typeface="宋体" panose="02010600030101010101" pitchFamily="2" charset="-122"/>
              </a:rPr>
              <a:t>。两个数（</a:t>
            </a:r>
            <a:r>
              <a:rPr lang="en-US" altLang="zh-CN" sz="2000" dirty="0">
                <a:ea typeface="宋体" panose="02010600030101010101" pitchFamily="2" charset="-122"/>
              </a:rPr>
              <a:t>0xFFFF</a:t>
            </a:r>
            <a:r>
              <a:rPr lang="zh-CN" altLang="en-US" sz="2000" dirty="0"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ea typeface="宋体" panose="02010600030101010101" pitchFamily="2" charset="-122"/>
              </a:rPr>
              <a:t>0xC4</a:t>
            </a:r>
            <a:r>
              <a:rPr lang="zh-CN" altLang="en-US" sz="2000" dirty="0">
                <a:ea typeface="宋体" panose="02010600030101010101" pitchFamily="2" charset="-122"/>
              </a:rPr>
              <a:t>）不同，因此不发生分支。在本例中，</a:t>
            </a:r>
            <a:r>
              <a:rPr lang="en-US" altLang="zh-CN" sz="2000" dirty="0">
                <a:ea typeface="宋体" panose="02010600030101010101" pitchFamily="2" charset="-122"/>
              </a:rPr>
              <a:t>Gshare</a:t>
            </a:r>
            <a:r>
              <a:rPr lang="zh-CN" altLang="en-US" sz="2000" dirty="0">
                <a:ea typeface="宋体" panose="02010600030101010101" pitchFamily="2" charset="-122"/>
              </a:rPr>
              <a:t>预测器被禁止，因此所有分支的预测结果均为</a:t>
            </a:r>
            <a:r>
              <a:rPr lang="zh-CN" altLang="en-US" sz="2000" i="1" dirty="0">
                <a:ea typeface="宋体" panose="02010600030101010101" pitchFamily="2" charset="-122"/>
              </a:rPr>
              <a:t>不发生</a:t>
            </a:r>
            <a:r>
              <a:rPr lang="zh-CN" altLang="en-US" sz="2000" dirty="0"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i0_ap.predict_nt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1</a:t>
            </a:r>
            <a:r>
              <a:rPr lang="zh-CN" altLang="en-US" sz="2000" dirty="0">
                <a:ea typeface="宋体" panose="02010600030101010101" pitchFamily="2" charset="-122"/>
              </a:rPr>
              <a:t>）。因此，分支预测结果正确，流水线</a:t>
            </a:r>
            <a:r>
              <a:rPr lang="zh-CN" altLang="en-US" sz="2000" b="1" dirty="0">
                <a:ea typeface="宋体" panose="02010600030101010101" pitchFamily="2" charset="-122"/>
              </a:rPr>
              <a:t>不</a:t>
            </a:r>
            <a:r>
              <a:rPr lang="zh-CN" altLang="en-US" sz="2000" dirty="0">
                <a:ea typeface="宋体" panose="02010600030101010101" pitchFamily="2" charset="-122"/>
              </a:rPr>
              <a:t>清除（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flush_upper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</a:t>
            </a:r>
            <a:r>
              <a:rPr lang="zh-CN" altLang="en-US" sz="2000" dirty="0">
                <a:ea typeface="宋体" panose="02010600030101010101" pitchFamily="2" charset="-122"/>
              </a:rPr>
              <a:t>）。</a:t>
            </a:r>
          </a:p>
          <a:p>
            <a:pPr lvl="0"/>
            <a:endParaRPr lang="zh-CN" altLang="en-US" sz="2000" dirty="0">
              <a:ea typeface="宋体" panose="02010600030101010101" pitchFamily="2" charset="-122"/>
            </a:endParaRPr>
          </a:p>
          <a:p>
            <a:pPr lvl="0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i+2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ea typeface="宋体" panose="02010600030101010101" pitchFamily="2" charset="-122"/>
              </a:rPr>
              <a:t>- FC1</a:t>
            </a:r>
            <a:r>
              <a:rPr lang="zh-CN" altLang="en-US" sz="2000" b="1" dirty="0">
                <a:ea typeface="宋体" panose="02010600030101010101" pitchFamily="2" charset="-122"/>
              </a:rPr>
              <a:t>阶段</a:t>
            </a:r>
            <a:r>
              <a:rPr lang="zh-CN" altLang="en-US" sz="2000" dirty="0">
                <a:ea typeface="宋体" panose="02010600030101010101" pitchFamily="2" charset="-122"/>
              </a:rPr>
              <a:t>：假设已预测分支并确定不发生分支，则正常按顺序取指。应注意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exu_flush_final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</a:t>
            </a:r>
            <a:r>
              <a:rPr lang="zh-CN" altLang="en-US" sz="2000" dirty="0">
                <a:ea typeface="宋体" panose="02010600030101010101" pitchFamily="2" charset="-122"/>
              </a:rPr>
              <a:t>，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ifc_fetch_addr_f1_ext[31:0]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ifc_fetch_addr_f1_raw_ext[31:0]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0x000001F0</a:t>
            </a:r>
            <a:r>
              <a:rPr lang="zh-CN" altLang="en-US" sz="2000" dirty="0">
                <a:ea typeface="宋体" panose="02010600030101010101" pitchFamily="2" charset="-122"/>
              </a:rPr>
              <a:t>。该地址指向下一个连续的</a:t>
            </a:r>
            <a:r>
              <a:rPr lang="en-US" altLang="zh-CN" sz="2000" dirty="0">
                <a:ea typeface="宋体" panose="02010600030101010101" pitchFamily="2" charset="-122"/>
              </a:rPr>
              <a:t>128</a:t>
            </a:r>
            <a:r>
              <a:rPr lang="zh-CN" altLang="en-US" sz="2000" dirty="0">
                <a:ea typeface="宋体" panose="02010600030101010101" pitchFamily="2" charset="-122"/>
              </a:rPr>
              <a:t>位指令束。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第一条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4000" b="1" dirty="0">
                <a:ea typeface="宋体" panose="02010600030101010101" pitchFamily="2" charset="-122"/>
              </a:rPr>
              <a:t>指令的执行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844027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509" y="1025975"/>
            <a:ext cx="7181850" cy="5657850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第二条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4000" b="1" dirty="0">
                <a:ea typeface="宋体" panose="02010600030101010101" pitchFamily="2" charset="-122"/>
              </a:rPr>
              <a:t>指令的执行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2459077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ea typeface="宋体" panose="02010600030101010101" pitchFamily="2" charset="-122"/>
              </a:rPr>
              <a:t>- beq</a:t>
            </a:r>
            <a:r>
              <a:rPr lang="zh-CN" altLang="en-US" sz="2000" b="1" dirty="0">
                <a:ea typeface="宋体" panose="02010600030101010101" pitchFamily="2" charset="-122"/>
              </a:rPr>
              <a:t>指令的译码阶段</a:t>
            </a:r>
            <a:r>
              <a:rPr lang="zh-CN" altLang="en-US" sz="2000" dirty="0">
                <a:ea typeface="宋体" panose="02010600030101010101" pitchFamily="2" charset="-122"/>
              </a:rPr>
              <a:t>：在通路</a:t>
            </a:r>
            <a:r>
              <a:rPr lang="en-US" altLang="zh-CN" sz="2000" dirty="0"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ea typeface="宋体" panose="02010600030101010101" pitchFamily="2" charset="-122"/>
              </a:rPr>
              <a:t>中对第二条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2000" dirty="0">
                <a:ea typeface="宋体" panose="02010600030101010101" pitchFamily="2" charset="-122"/>
              </a:rPr>
              <a:t>指令（</a:t>
            </a:r>
            <a:r>
              <a:rPr lang="en-US" altLang="zh-CN" sz="2000" dirty="0">
                <a:ea typeface="宋体" panose="02010600030101010101" pitchFamily="2" charset="-122"/>
              </a:rPr>
              <a:t>0xFBCE00E3</a:t>
            </a:r>
            <a:r>
              <a:rPr lang="zh-CN" altLang="en-US" sz="2000" dirty="0">
                <a:ea typeface="宋体" panose="02010600030101010101" pitchFamily="2" charset="-122"/>
              </a:rPr>
              <a:t>）进行译码。</a:t>
            </a:r>
            <a:r>
              <a:rPr lang="zh-CN" altLang="en-US" sz="2000" b="1" dirty="0">
                <a:ea typeface="宋体" panose="02010600030101010101" pitchFamily="2" charset="-122"/>
              </a:rPr>
              <a:t>生成流水线控制信号</a:t>
            </a:r>
            <a:r>
              <a:rPr lang="zh-CN" altLang="en-US" sz="2000" dirty="0">
                <a:ea typeface="宋体" panose="02010600030101010101" pitchFamily="2" charset="-122"/>
              </a:rPr>
              <a:t>、</a:t>
            </a:r>
            <a:r>
              <a:rPr lang="zh-CN" altLang="en-US" sz="2000" b="1" dirty="0">
                <a:ea typeface="宋体" panose="02010600030101010101" pitchFamily="2" charset="-122"/>
              </a:rPr>
              <a:t>读取寄存器文件</a:t>
            </a:r>
            <a:r>
              <a:rPr lang="zh-CN" altLang="en-US" sz="2000" dirty="0">
                <a:ea typeface="宋体" panose="02010600030101010101" pitchFamily="2" charset="-122"/>
              </a:rPr>
              <a:t>并</a:t>
            </a:r>
            <a:r>
              <a:rPr lang="zh-CN" altLang="en-US" sz="2000" b="1" dirty="0">
                <a:ea typeface="宋体" panose="02010600030101010101" pitchFamily="2" charset="-122"/>
              </a:rPr>
              <a:t>将分支指令传送至</a:t>
            </a:r>
            <a:r>
              <a:rPr lang="en-US" altLang="zh-CN" sz="2000" b="1" dirty="0">
                <a:ea typeface="宋体" panose="02010600030101010101" pitchFamily="2" charset="-122"/>
              </a:rPr>
              <a:t>I0</a:t>
            </a:r>
            <a:r>
              <a:rPr lang="zh-CN" altLang="en-US" sz="2000" b="1" dirty="0">
                <a:ea typeface="宋体" panose="02010600030101010101" pitchFamily="2" charset="-122"/>
              </a:rPr>
              <a:t>管道</a:t>
            </a:r>
            <a:r>
              <a:rPr lang="zh-CN" altLang="en-US" sz="2000" dirty="0">
                <a:ea typeface="宋体" panose="02010600030101010101" pitchFamily="2" charset="-122"/>
              </a:rPr>
              <a:t>。信号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</a:t>
            </a:r>
            <a:r>
              <a:rPr lang="zh-CN" altLang="en-US" sz="2000" dirty="0"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</a:t>
            </a:r>
            <a:r>
              <a:rPr lang="zh-CN" altLang="en-US" sz="2000" dirty="0">
                <a:ea typeface="宋体" panose="02010600030101010101" pitchFamily="2" charset="-122"/>
              </a:rPr>
              <a:t>（本例中均为</a:t>
            </a:r>
            <a:r>
              <a:rPr lang="en-US" altLang="zh-CN" sz="2000" dirty="0">
                <a:ea typeface="宋体" panose="02010600030101010101" pitchFamily="2" charset="-122"/>
              </a:rPr>
              <a:t>0xFFFF</a:t>
            </a:r>
            <a:r>
              <a:rPr lang="zh-CN" altLang="en-US" sz="2000" dirty="0">
                <a:ea typeface="宋体" panose="02010600030101010101" pitchFamily="2" charset="-122"/>
              </a:rPr>
              <a:t>）中包含下一阶段所使用的比较器的输入。</a:t>
            </a:r>
          </a:p>
          <a:p>
            <a:pPr lvl="0"/>
            <a:endParaRPr lang="zh-CN" altLang="en-US" sz="2000" dirty="0">
              <a:ea typeface="宋体" panose="02010600030101010101" pitchFamily="2" charset="-122"/>
            </a:endParaRPr>
          </a:p>
          <a:p>
            <a:pPr lvl="0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ea typeface="宋体" panose="02010600030101010101" pitchFamily="2" charset="-122"/>
              </a:rPr>
              <a:t>- beq</a:t>
            </a:r>
            <a:r>
              <a:rPr lang="zh-CN" altLang="en-US" sz="2000" b="1" dirty="0">
                <a:ea typeface="宋体" panose="02010600030101010101" pitchFamily="2" charset="-122"/>
              </a:rPr>
              <a:t>指令的</a:t>
            </a:r>
            <a:r>
              <a:rPr lang="en-US" altLang="zh-CN" sz="2000" b="1" dirty="0">
                <a:ea typeface="宋体" panose="02010600030101010101" pitchFamily="2" charset="-122"/>
              </a:rPr>
              <a:t>EX1</a:t>
            </a:r>
            <a:r>
              <a:rPr lang="zh-CN" altLang="en-US" sz="2000" b="1" dirty="0">
                <a:ea typeface="宋体" panose="02010600030101010101" pitchFamily="2" charset="-122"/>
              </a:rPr>
              <a:t>阶段</a:t>
            </a:r>
            <a:r>
              <a:rPr lang="zh-CN" altLang="en-US" sz="2000" dirty="0"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ea typeface="宋体" panose="02010600030101010101" pitchFamily="2" charset="-122"/>
              </a:rPr>
              <a:t>执行</a:t>
            </a:r>
            <a:r>
              <a:rPr lang="en-US" altLang="zh-CN" sz="2000" dirty="0">
                <a:ea typeface="宋体" panose="02010600030101010101" pitchFamily="2" charset="-122"/>
              </a:rPr>
              <a:t>beq</a:t>
            </a:r>
            <a:r>
              <a:rPr lang="zh-CN" altLang="en-US" sz="2000" dirty="0">
                <a:ea typeface="宋体" panose="02010600030101010101" pitchFamily="2" charset="-122"/>
              </a:rPr>
              <a:t>指令。比较信号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a_ff</a:t>
            </a:r>
            <a:r>
              <a:rPr lang="zh-CN" altLang="en-US" sz="2000" dirty="0"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b_ff</a:t>
            </a:r>
            <a:r>
              <a:rPr lang="zh-CN" altLang="en-US" sz="2000" dirty="0">
                <a:ea typeface="宋体" panose="02010600030101010101" pitchFamily="2" charset="-122"/>
              </a:rPr>
              <a:t>。两个数相等，因此发生分支。但是，简单</a:t>
            </a:r>
            <a:r>
              <a:rPr lang="en-US" altLang="zh-CN" sz="2000" dirty="0">
                <a:ea typeface="宋体" panose="02010600030101010101" pitchFamily="2" charset="-122"/>
              </a:rPr>
              <a:t>BP</a:t>
            </a:r>
            <a:r>
              <a:rPr lang="zh-CN" altLang="en-US" sz="2000" dirty="0">
                <a:ea typeface="宋体" panose="02010600030101010101" pitchFamily="2" charset="-122"/>
              </a:rPr>
              <a:t>将所有分支预测为</a:t>
            </a:r>
            <a:r>
              <a:rPr lang="zh-CN" altLang="en-US" sz="2000" i="1" dirty="0">
                <a:ea typeface="宋体" panose="02010600030101010101" pitchFamily="2" charset="-122"/>
              </a:rPr>
              <a:t>不发生</a:t>
            </a:r>
            <a:r>
              <a:rPr lang="zh-CN" altLang="en-US" sz="2000" dirty="0"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i0_ap.predict_nt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1</a:t>
            </a:r>
            <a:r>
              <a:rPr lang="zh-CN" altLang="en-US" sz="2000" dirty="0">
                <a:ea typeface="宋体" panose="02010600030101010101" pitchFamily="2" charset="-122"/>
              </a:rPr>
              <a:t>）。因此，分支预测结果错误，必须清除取指的指令（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flush_upper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1</a:t>
            </a:r>
            <a:r>
              <a:rPr lang="zh-CN" altLang="en-US" sz="2000" dirty="0">
                <a:ea typeface="宋体" panose="02010600030101010101" pitchFamily="2" charset="-122"/>
              </a:rPr>
              <a:t>）。</a:t>
            </a:r>
          </a:p>
          <a:p>
            <a:pPr lvl="0"/>
            <a:endParaRPr lang="zh-CN" altLang="en-US" sz="2000" dirty="0">
              <a:ea typeface="宋体" panose="02010600030101010101" pitchFamily="2" charset="-122"/>
            </a:endParaRPr>
          </a:p>
          <a:p>
            <a:pPr lvl="0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i+2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ea typeface="宋体" panose="02010600030101010101" pitchFamily="2" charset="-122"/>
              </a:rPr>
              <a:t>- FC1</a:t>
            </a:r>
            <a:r>
              <a:rPr lang="zh-CN" altLang="en-US" sz="2000" b="1" dirty="0">
                <a:ea typeface="宋体" panose="02010600030101010101" pitchFamily="2" charset="-122"/>
              </a:rPr>
              <a:t>阶段</a:t>
            </a:r>
            <a:r>
              <a:rPr lang="zh-CN" altLang="en-US" sz="2000" dirty="0">
                <a:ea typeface="宋体" panose="02010600030101010101" pitchFamily="2" charset="-122"/>
              </a:rPr>
              <a:t>：指令必须在分支目标地址处继续执行。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exu_flush_final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1 and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ifc_fetch_addr_f1_ext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exu_flush_path_final_ext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0x00000188.</a:t>
            </a:r>
            <a:r>
              <a:rPr lang="zh-CN" altLang="en-US" sz="2000" dirty="0">
                <a:ea typeface="宋体" panose="02010600030101010101" pitchFamily="2" charset="-122"/>
              </a:rPr>
              <a:t>该地址对应于分支目标地址，即循环的第一条指令的地址。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第二条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4000" b="1" dirty="0">
                <a:ea typeface="宋体" panose="02010600030101010101" pitchFamily="2" charset="-122"/>
              </a:rPr>
              <a:t>指令的执行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8423735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77247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Gshare</a:t>
            </a:r>
            <a:r>
              <a:rPr lang="zh-CN" altLang="en-US" sz="4000" b="1" dirty="0">
                <a:ea typeface="宋体" panose="02010600030101010101" pitchFamily="2" charset="-122"/>
              </a:rPr>
              <a:t>分支预测器</a:t>
            </a:r>
          </a:p>
        </p:txBody>
      </p:sp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387258"/>
              </p:ext>
            </p:extLst>
          </p:nvPr>
        </p:nvGraphicFramePr>
        <p:xfrm>
          <a:off x="1491341" y="936170"/>
          <a:ext cx="9178119" cy="5856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73" name="Visio" r:id="rId4" imgW="139817356" imgH="89163562" progId="Visio.Drawing.15">
                  <p:embed/>
                </p:oleObj>
              </mc:Choice>
              <mc:Fallback>
                <p:oleObj name="Visio" r:id="rId4" imgW="139817356" imgH="8916356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1341" y="936170"/>
                        <a:ext cx="9178119" cy="58565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908847626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第二条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4000" b="1" dirty="0">
                <a:ea typeface="宋体" panose="02010600030101010101" pitchFamily="2" charset="-122"/>
              </a:rPr>
              <a:t>指令的</a:t>
            </a:r>
            <a:r>
              <a:rPr lang="en-US" altLang="zh-CN" sz="4000" b="1" dirty="0">
                <a:ea typeface="宋体" panose="02010600030101010101" pitchFamily="2" charset="-122"/>
              </a:rPr>
              <a:t>Gshare</a:t>
            </a:r>
            <a:r>
              <a:rPr lang="zh-CN" altLang="en-US" sz="4000" b="1" dirty="0">
                <a:ea typeface="宋体" panose="02010600030101010101" pitchFamily="2" charset="-122"/>
              </a:rPr>
              <a:t>分支预测器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42" y="1272268"/>
            <a:ext cx="10965271" cy="38331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3066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80">
            <a:extLst>
              <a:ext uri="{FF2B5EF4-FFF2-40B4-BE49-F238E27FC236}">
                <a16:creationId xmlns:a16="http://schemas.microsoft.com/office/drawing/2014/main" id="{55CB9CE0-88FC-4F08-A4D9-3948DD85CAAF}"/>
              </a:ext>
            </a:extLst>
          </p:cNvPr>
          <p:cNvSpPr/>
          <p:nvPr/>
        </p:nvSpPr>
        <p:spPr>
          <a:xfrm>
            <a:off x="700382" y="452894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45" name="Rounded Rectangle 80">
            <a:extLst>
              <a:ext uri="{FF2B5EF4-FFF2-40B4-BE49-F238E27FC236}">
                <a16:creationId xmlns:a16="http://schemas.microsoft.com/office/drawing/2014/main" id="{DDCE69B9-88D0-4F57-89F5-313364280920}"/>
              </a:ext>
            </a:extLst>
          </p:cNvPr>
          <p:cNvSpPr/>
          <p:nvPr/>
        </p:nvSpPr>
        <p:spPr>
          <a:xfrm>
            <a:off x="3469801" y="453007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46" name="Rounded Rectangle 80">
            <a:extLst>
              <a:ext uri="{FF2B5EF4-FFF2-40B4-BE49-F238E27FC236}">
                <a16:creationId xmlns:a16="http://schemas.microsoft.com/office/drawing/2014/main" id="{0A034D7B-4A17-4F1C-B543-CF483FBC8362}"/>
              </a:ext>
            </a:extLst>
          </p:cNvPr>
          <p:cNvSpPr/>
          <p:nvPr/>
        </p:nvSpPr>
        <p:spPr>
          <a:xfrm>
            <a:off x="6240999" y="4536869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47" name="Rounded Rectangle 80">
            <a:extLst>
              <a:ext uri="{FF2B5EF4-FFF2-40B4-BE49-F238E27FC236}">
                <a16:creationId xmlns:a16="http://schemas.microsoft.com/office/drawing/2014/main" id="{95F6C1F9-85C4-45F1-866B-185AE9B24248}"/>
              </a:ext>
            </a:extLst>
          </p:cNvPr>
          <p:cNvSpPr/>
          <p:nvPr/>
        </p:nvSpPr>
        <p:spPr>
          <a:xfrm>
            <a:off x="8990398" y="453799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致谢</a:t>
            </a:r>
          </a:p>
        </p:txBody>
      </p:sp>
      <p:sp>
        <p:nvSpPr>
          <p:cNvPr id="7" name="Rounded Rectangle 67">
            <a:extLst>
              <a:ext uri="{FF2B5EF4-FFF2-40B4-BE49-F238E27FC236}">
                <a16:creationId xmlns:a16="http://schemas.microsoft.com/office/drawing/2014/main" id="{D3A024BE-2956-49D8-85B4-237B6FD3281D}"/>
              </a:ext>
            </a:extLst>
          </p:cNvPr>
          <p:cNvSpPr/>
          <p:nvPr/>
        </p:nvSpPr>
        <p:spPr>
          <a:xfrm>
            <a:off x="5008524" y="906853"/>
            <a:ext cx="6695289" cy="20460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8" name="Rounded Rectangle 67">
            <a:extLst>
              <a:ext uri="{FF2B5EF4-FFF2-40B4-BE49-F238E27FC236}">
                <a16:creationId xmlns:a16="http://schemas.microsoft.com/office/drawing/2014/main" id="{706EE470-AC1C-471D-B4E7-DC4D94BD710A}"/>
              </a:ext>
            </a:extLst>
          </p:cNvPr>
          <p:cNvSpPr/>
          <p:nvPr/>
        </p:nvSpPr>
        <p:spPr>
          <a:xfrm>
            <a:off x="2909043" y="906852"/>
            <a:ext cx="1803481" cy="204601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9" name="Rounded Rectangle 67">
            <a:extLst>
              <a:ext uri="{FF2B5EF4-FFF2-40B4-BE49-F238E27FC236}">
                <a16:creationId xmlns:a16="http://schemas.microsoft.com/office/drawing/2014/main" id="{2D6D20C3-190F-4CF6-81E6-FADF8DFA9CD0}"/>
              </a:ext>
            </a:extLst>
          </p:cNvPr>
          <p:cNvSpPr/>
          <p:nvPr/>
        </p:nvSpPr>
        <p:spPr>
          <a:xfrm>
            <a:off x="489806" y="2370983"/>
            <a:ext cx="2133915" cy="58477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C17F55-AF1E-47F3-89A9-5374AE1FF9CA}"/>
              </a:ext>
            </a:extLst>
          </p:cNvPr>
          <p:cNvSpPr/>
          <p:nvPr/>
        </p:nvSpPr>
        <p:spPr>
          <a:xfrm>
            <a:off x="3884501" y="5348103"/>
            <a:ext cx="1157255" cy="29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19" name="Rounded Rectangle 80">
            <a:extLst>
              <a:ext uri="{FF2B5EF4-FFF2-40B4-BE49-F238E27FC236}">
                <a16:creationId xmlns:a16="http://schemas.microsoft.com/office/drawing/2014/main" id="{42522658-5A06-4008-A31A-B142ED92F83F}"/>
              </a:ext>
            </a:extLst>
          </p:cNvPr>
          <p:cNvSpPr/>
          <p:nvPr/>
        </p:nvSpPr>
        <p:spPr>
          <a:xfrm>
            <a:off x="680362" y="5433546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id="{36E786AB-9F4F-4EEB-80AD-726E492E8868}"/>
              </a:ext>
            </a:extLst>
          </p:cNvPr>
          <p:cNvSpPr txBox="1"/>
          <p:nvPr/>
        </p:nvSpPr>
        <p:spPr>
          <a:xfrm>
            <a:off x="680362" y="3127823"/>
            <a:ext cx="1080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ea typeface="宋体" panose="02010600030101010101" pitchFamily="2" charset="-122"/>
              </a:rPr>
              <a:t>赞助商与支持者</a:t>
            </a:r>
          </a:p>
        </p:txBody>
      </p:sp>
      <p:pic>
        <p:nvPicPr>
          <p:cNvPr id="25" name="Picture 24" descr="Digilent Logo">
            <a:extLst>
              <a:ext uri="{FF2B5EF4-FFF2-40B4-BE49-F238E27FC236}">
                <a16:creationId xmlns:a16="http://schemas.microsoft.com/office/drawing/2014/main" id="{9FEE1873-8A5E-4ABC-95B0-2FDC23E93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820" y="4686091"/>
            <a:ext cx="2321313" cy="492441"/>
          </a:xfrm>
          <a:prstGeom prst="rect">
            <a:avLst/>
          </a:prstGeom>
        </p:spPr>
      </p:pic>
      <p:pic>
        <p:nvPicPr>
          <p:cNvPr id="26" name="Picture 25" descr="logo">
            <a:extLst>
              <a:ext uri="{FF2B5EF4-FFF2-40B4-BE49-F238E27FC236}">
                <a16:creationId xmlns:a16="http://schemas.microsoft.com/office/drawing/2014/main" id="{B6D96633-B4A7-44D7-86E7-11A937C34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5952" y="4678680"/>
            <a:ext cx="2189155" cy="503663"/>
          </a:xfrm>
          <a:prstGeom prst="rect">
            <a:avLst/>
          </a:prstGeom>
        </p:spPr>
      </p:pic>
      <p:pic>
        <p:nvPicPr>
          <p:cNvPr id="28" name="Picture 27" descr="codasip_color">
            <a:extLst>
              <a:ext uri="{FF2B5EF4-FFF2-40B4-BE49-F238E27FC236}">
                <a16:creationId xmlns:a16="http://schemas.microsoft.com/office/drawing/2014/main" id="{5B2E9942-F08A-4D88-92F0-879178507F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25" y="5472508"/>
            <a:ext cx="2081861" cy="729062"/>
          </a:xfrm>
          <a:prstGeom prst="rect">
            <a:avLst/>
          </a:prstGeom>
        </p:spPr>
      </p:pic>
      <p:pic>
        <p:nvPicPr>
          <p:cNvPr id="29" name="Picture 28" descr="DKE_Logo">
            <a:extLst>
              <a:ext uri="{FF2B5EF4-FFF2-40B4-BE49-F238E27FC236}">
                <a16:creationId xmlns:a16="http://schemas.microsoft.com/office/drawing/2014/main" id="{99C6DA75-2285-4565-865D-93F2A1E129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9899" y="4544898"/>
            <a:ext cx="1402081" cy="780087"/>
          </a:xfrm>
          <a:prstGeom prst="rect">
            <a:avLst/>
          </a:prstGeom>
        </p:spPr>
      </p:pic>
      <p:pic>
        <p:nvPicPr>
          <p:cNvPr id="31" name="Picture 30" descr="Xilinx-university-program">
            <a:extLst>
              <a:ext uri="{FF2B5EF4-FFF2-40B4-BE49-F238E27FC236}">
                <a16:creationId xmlns:a16="http://schemas.microsoft.com/office/drawing/2014/main" id="{3AF7B912-AA38-4806-9090-ACA5953E5C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6268" y="3682769"/>
            <a:ext cx="2382751" cy="2382751"/>
          </a:xfrm>
          <a:prstGeom prst="rect">
            <a:avLst/>
          </a:prstGeom>
        </p:spPr>
      </p:pic>
      <p:sp>
        <p:nvSpPr>
          <p:cNvPr id="36" name="Rounded Rectangle 67">
            <a:extLst>
              <a:ext uri="{FF2B5EF4-FFF2-40B4-BE49-F238E27FC236}">
                <a16:creationId xmlns:a16="http://schemas.microsoft.com/office/drawing/2014/main" id="{28AD5402-9FFF-4D86-9B23-DEBDB8529781}"/>
              </a:ext>
            </a:extLst>
          </p:cNvPr>
          <p:cNvSpPr/>
          <p:nvPr/>
        </p:nvSpPr>
        <p:spPr>
          <a:xfrm>
            <a:off x="476353" y="928558"/>
            <a:ext cx="2133914" cy="128524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37" name="Rectángulo 11">
            <a:extLst>
              <a:ext uri="{FF2B5EF4-FFF2-40B4-BE49-F238E27FC236}">
                <a16:creationId xmlns:a16="http://schemas.microsoft.com/office/drawing/2014/main" id="{02E146A4-0755-442B-AB88-4D3B5007F8B0}"/>
              </a:ext>
            </a:extLst>
          </p:cNvPr>
          <p:cNvSpPr/>
          <p:nvPr/>
        </p:nvSpPr>
        <p:spPr>
          <a:xfrm>
            <a:off x="535302" y="893142"/>
            <a:ext cx="19161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ea typeface="宋体" panose="02010600030101010101" pitchFamily="2" charset="-122"/>
              </a:rPr>
              <a:t>作者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Sarah Harris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Daniel Chaver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Zubair Kakakhel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M. Hamza Liaqat</a:t>
            </a:r>
          </a:p>
          <a:p>
            <a:endParaRPr lang="es-ES" sz="1600" dirty="0">
              <a:ea typeface="宋体" panose="02010600030101010101" pitchFamily="2" charset="-122"/>
            </a:endParaRPr>
          </a:p>
        </p:txBody>
      </p:sp>
      <p:sp>
        <p:nvSpPr>
          <p:cNvPr id="38" name="Rectángulo 13">
            <a:extLst>
              <a:ext uri="{FF2B5EF4-FFF2-40B4-BE49-F238E27FC236}">
                <a16:creationId xmlns:a16="http://schemas.microsoft.com/office/drawing/2014/main" id="{3AB6A345-7D29-41CC-BC72-FA5EC9838542}"/>
              </a:ext>
            </a:extLst>
          </p:cNvPr>
          <p:cNvSpPr/>
          <p:nvPr/>
        </p:nvSpPr>
        <p:spPr>
          <a:xfrm>
            <a:off x="549006" y="2338088"/>
            <a:ext cx="21339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ea typeface="宋体" panose="02010600030101010101" pitchFamily="2" charset="-122"/>
              </a:rPr>
              <a:t>顾问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David Patterson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</p:txBody>
      </p:sp>
      <p:sp>
        <p:nvSpPr>
          <p:cNvPr id="39" name="Rectángulo 14">
            <a:extLst>
              <a:ext uri="{FF2B5EF4-FFF2-40B4-BE49-F238E27FC236}">
                <a16:creationId xmlns:a16="http://schemas.microsoft.com/office/drawing/2014/main" id="{48962A83-6810-4E34-B6EC-0CBB7DA0EC7F}"/>
              </a:ext>
            </a:extLst>
          </p:cNvPr>
          <p:cNvSpPr/>
          <p:nvPr/>
        </p:nvSpPr>
        <p:spPr>
          <a:xfrm>
            <a:off x="3017825" y="892468"/>
            <a:ext cx="191614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ea typeface="宋体" panose="02010600030101010101" pitchFamily="2" charset="-122"/>
              </a:rPr>
              <a:t>贡献者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Robert Owen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Olof Kindgren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Luis Piñuel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Ivan Kravets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Valerii Koval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Ted Marena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Roy Kravitz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</p:txBody>
      </p:sp>
      <p:sp>
        <p:nvSpPr>
          <p:cNvPr id="40" name="Rectángulo 15">
            <a:extLst>
              <a:ext uri="{FF2B5EF4-FFF2-40B4-BE49-F238E27FC236}">
                <a16:creationId xmlns:a16="http://schemas.microsoft.com/office/drawing/2014/main" id="{2CBFF533-0A36-4DBC-AFED-C5500D42B217}"/>
              </a:ext>
            </a:extLst>
          </p:cNvPr>
          <p:cNvSpPr/>
          <p:nvPr/>
        </p:nvSpPr>
        <p:spPr>
          <a:xfrm>
            <a:off x="5107509" y="873659"/>
            <a:ext cx="6695290" cy="255454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zh-CN" altLang="en-US" sz="1600" b="1" dirty="0">
                <a:ea typeface="宋体" panose="02010600030101010101" pitchFamily="2" charset="-122"/>
              </a:rPr>
              <a:t>联合作者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José Ignacio Gómez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Christian Tenllado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Daniel León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Katzalin Olcoz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Alberto del Barrio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Fernando Castro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Manuel Prieto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endParaRPr lang="zh-CN" altLang="en-US" sz="1600" dirty="0">
              <a:ea typeface="宋体" panose="02010600030101010101" pitchFamily="2" charset="-122"/>
            </a:endParaRPr>
          </a:p>
          <a:p>
            <a:endParaRPr lang="zh-CN" altLang="en-US" sz="1600" dirty="0">
              <a:ea typeface="宋体" panose="02010600030101010101" pitchFamily="2" charset="-122"/>
            </a:endParaRPr>
          </a:p>
          <a:p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Francisco Tirado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Román Hermida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Ataur Patwary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Cathal McCabe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Dan Hugo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Braden Harwood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David Burnett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endParaRPr lang="zh-CN" altLang="en-US" sz="1600" dirty="0">
              <a:ea typeface="宋体" panose="02010600030101010101" pitchFamily="2" charset="-122"/>
            </a:endParaRPr>
          </a:p>
          <a:p>
            <a:endParaRPr lang="zh-CN" altLang="en-US" sz="1600" dirty="0">
              <a:ea typeface="宋体" panose="02010600030101010101" pitchFamily="2" charset="-122"/>
            </a:endParaRPr>
          </a:p>
          <a:p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Gage Elerding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Brian Cruickshank</a:t>
            </a:r>
            <a:r>
              <a:rPr lang="zh-CN" altLang="en-US" sz="1600" dirty="0">
                <a:ea typeface="宋体" panose="02010600030101010101" pitchFamily="2" charset="-122"/>
              </a:rPr>
              <a:t>教授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Deepen Parmar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Thong Doan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Oliver Rew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Niko Nikolay</a:t>
            </a:r>
          </a:p>
          <a:p>
            <a:r>
              <a:rPr lang="en-US" altLang="zh-CN" sz="1600" dirty="0">
                <a:ea typeface="宋体" panose="02010600030101010101" pitchFamily="2" charset="-122"/>
              </a:rPr>
              <a:t>Guanyang He</a:t>
            </a:r>
          </a:p>
        </p:txBody>
      </p:sp>
      <p:sp>
        <p:nvSpPr>
          <p:cNvPr id="41" name="Rounded Rectangle 80">
            <a:extLst>
              <a:ext uri="{FF2B5EF4-FFF2-40B4-BE49-F238E27FC236}">
                <a16:creationId xmlns:a16="http://schemas.microsoft.com/office/drawing/2014/main" id="{DC1F99EB-E0C3-4C75-845A-8996B782E660}"/>
              </a:ext>
            </a:extLst>
          </p:cNvPr>
          <p:cNvSpPr/>
          <p:nvPr/>
        </p:nvSpPr>
        <p:spPr>
          <a:xfrm>
            <a:off x="3449781" y="5434674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42" name="Rounded Rectangle 80">
            <a:extLst>
              <a:ext uri="{FF2B5EF4-FFF2-40B4-BE49-F238E27FC236}">
                <a16:creationId xmlns:a16="http://schemas.microsoft.com/office/drawing/2014/main" id="{FE65F77A-8E56-4F63-AC6E-0D9105635A47}"/>
              </a:ext>
            </a:extLst>
          </p:cNvPr>
          <p:cNvSpPr/>
          <p:nvPr/>
        </p:nvSpPr>
        <p:spPr>
          <a:xfrm>
            <a:off x="6220979" y="5441472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43" name="Rounded Rectangle 80">
            <a:extLst>
              <a:ext uri="{FF2B5EF4-FFF2-40B4-BE49-F238E27FC236}">
                <a16:creationId xmlns:a16="http://schemas.microsoft.com/office/drawing/2014/main" id="{BACA146C-0FA7-484D-B701-19880D731E8E}"/>
              </a:ext>
            </a:extLst>
          </p:cNvPr>
          <p:cNvSpPr/>
          <p:nvPr/>
        </p:nvSpPr>
        <p:spPr>
          <a:xfrm>
            <a:off x="8990398" y="5442600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pic>
        <p:nvPicPr>
          <p:cNvPr id="30" name="Picture 29" descr="EETree">
            <a:extLst>
              <a:ext uri="{FF2B5EF4-FFF2-40B4-BE49-F238E27FC236}">
                <a16:creationId xmlns:a16="http://schemas.microsoft.com/office/drawing/2014/main" id="{3801DC50-D77D-475B-8E05-BF3E321B58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6719" y="5464463"/>
            <a:ext cx="757898" cy="757898"/>
          </a:xfrm>
          <a:prstGeom prst="rect">
            <a:avLst/>
          </a:prstGeom>
        </p:spPr>
      </p:pic>
      <p:pic>
        <p:nvPicPr>
          <p:cNvPr id="27" name="Picture 26" descr="andes-logo">
            <a:extLst>
              <a:ext uri="{FF2B5EF4-FFF2-40B4-BE49-F238E27FC236}">
                <a16:creationId xmlns:a16="http://schemas.microsoft.com/office/drawing/2014/main" id="{5EA3B0B0-7FA6-4823-9B5E-48B342CA18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45910" y="5496931"/>
            <a:ext cx="1779704" cy="704639"/>
          </a:xfrm>
          <a:prstGeom prst="rect">
            <a:avLst/>
          </a:prstGeom>
        </p:spPr>
      </p:pic>
      <p:pic>
        <p:nvPicPr>
          <p:cNvPr id="32" name="Picture 31" descr="platformio-logo-horizontal">
            <a:extLst>
              <a:ext uri="{FF2B5EF4-FFF2-40B4-BE49-F238E27FC236}">
                <a16:creationId xmlns:a16="http://schemas.microsoft.com/office/drawing/2014/main" id="{ED7344C6-BF70-4845-8AAB-D7D0A1171C5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22649" y="5496931"/>
            <a:ext cx="2393852" cy="663879"/>
          </a:xfrm>
          <a:prstGeom prst="rect">
            <a:avLst/>
          </a:prstGeom>
        </p:spPr>
      </p:pic>
      <p:sp>
        <p:nvSpPr>
          <p:cNvPr id="48" name="Rounded Rectangle 80">
            <a:extLst>
              <a:ext uri="{FF2B5EF4-FFF2-40B4-BE49-F238E27FC236}">
                <a16:creationId xmlns:a16="http://schemas.microsoft.com/office/drawing/2014/main" id="{5D615539-1C2C-406E-B1BD-E481657D0D20}"/>
              </a:ext>
            </a:extLst>
          </p:cNvPr>
          <p:cNvSpPr/>
          <p:nvPr/>
        </p:nvSpPr>
        <p:spPr>
          <a:xfrm>
            <a:off x="703848" y="362175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49" name="Rounded Rectangle 80">
            <a:extLst>
              <a:ext uri="{FF2B5EF4-FFF2-40B4-BE49-F238E27FC236}">
                <a16:creationId xmlns:a16="http://schemas.microsoft.com/office/drawing/2014/main" id="{D31C8284-32FB-41EE-8092-D7A798189B1F}"/>
              </a:ext>
            </a:extLst>
          </p:cNvPr>
          <p:cNvSpPr/>
          <p:nvPr/>
        </p:nvSpPr>
        <p:spPr>
          <a:xfrm>
            <a:off x="3473267" y="3622885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50" name="Rounded Rectangle 80">
            <a:extLst>
              <a:ext uri="{FF2B5EF4-FFF2-40B4-BE49-F238E27FC236}">
                <a16:creationId xmlns:a16="http://schemas.microsoft.com/office/drawing/2014/main" id="{BCFF7A3C-EF9F-4C74-936D-174B43C3B4A7}"/>
              </a:ext>
            </a:extLst>
          </p:cNvPr>
          <p:cNvSpPr/>
          <p:nvPr/>
        </p:nvSpPr>
        <p:spPr>
          <a:xfrm>
            <a:off x="6244465" y="362968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sp>
        <p:nvSpPr>
          <p:cNvPr id="51" name="Rounded Rectangle 80">
            <a:extLst>
              <a:ext uri="{FF2B5EF4-FFF2-40B4-BE49-F238E27FC236}">
                <a16:creationId xmlns:a16="http://schemas.microsoft.com/office/drawing/2014/main" id="{D4FF7E4A-BD0D-4085-B97E-9EDAC4CE1755}"/>
              </a:ext>
            </a:extLst>
          </p:cNvPr>
          <p:cNvSpPr/>
          <p:nvPr/>
        </p:nvSpPr>
        <p:spPr>
          <a:xfrm>
            <a:off x="9013884" y="363081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宋体" panose="02010600030101010101" pitchFamily="2" charset="-122"/>
            </a:endParaRPr>
          </a:p>
          <a:p>
            <a:pPr algn="ctr"/>
            <a:endParaRPr lang="en-US" sz="1350" dirty="0">
              <a:ea typeface="宋体" panose="02010600030101010101" pitchFamily="2" charset="-122"/>
            </a:endParaRPr>
          </a:p>
        </p:txBody>
      </p:sp>
      <p:pic>
        <p:nvPicPr>
          <p:cNvPr id="24" name="Picture 23" descr="1280px-Western_Digital_logo.svg">
            <a:extLst>
              <a:ext uri="{FF2B5EF4-FFF2-40B4-BE49-F238E27FC236}">
                <a16:creationId xmlns:a16="http://schemas.microsoft.com/office/drawing/2014/main" id="{42F78522-AD4B-47C7-B739-C1279067938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5409" y="3859692"/>
            <a:ext cx="2390772" cy="329389"/>
          </a:xfrm>
          <a:prstGeom prst="rect">
            <a:avLst/>
          </a:prstGeom>
        </p:spPr>
      </p:pic>
      <p:pic>
        <p:nvPicPr>
          <p:cNvPr id="33" name="Picture 32" descr="Standard_2">
            <a:extLst>
              <a:ext uri="{FF2B5EF4-FFF2-40B4-BE49-F238E27FC236}">
                <a16:creationId xmlns:a16="http://schemas.microsoft.com/office/drawing/2014/main" id="{EF70A474-C2BB-4A47-94CF-8110032A969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02524" y="3820709"/>
            <a:ext cx="2320606" cy="368415"/>
          </a:xfrm>
          <a:prstGeom prst="rect">
            <a:avLst/>
          </a:prstGeom>
        </p:spPr>
      </p:pic>
      <p:pic>
        <p:nvPicPr>
          <p:cNvPr id="34" name="Picture 33" descr="Imagination_Logo_Secondary_Blk">
            <a:extLst>
              <a:ext uri="{FF2B5EF4-FFF2-40B4-BE49-F238E27FC236}">
                <a16:creationId xmlns:a16="http://schemas.microsoft.com/office/drawing/2014/main" id="{05070985-1CE9-48E2-BEC7-B6D29020B8E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58540" y="3819662"/>
            <a:ext cx="2277128" cy="407823"/>
          </a:xfrm>
          <a:prstGeom prst="rect">
            <a:avLst/>
          </a:prstGeom>
        </p:spPr>
      </p:pic>
      <p:pic>
        <p:nvPicPr>
          <p:cNvPr id="35" name="Imagen 12">
            <a:extLst>
              <a:ext uri="{FF2B5EF4-FFF2-40B4-BE49-F238E27FC236}">
                <a16:creationId xmlns:a16="http://schemas.microsoft.com/office/drawing/2014/main" id="{A4DDF9C5-3B0A-42B6-959D-F3BF6A89AB7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698" y="3719967"/>
            <a:ext cx="1960740" cy="6568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72236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RVfpgaNexys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827660" y="913994"/>
            <a:ext cx="4364340" cy="487385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CN" sz="2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RVfpgaNexys</a:t>
            </a:r>
            <a:r>
              <a:rPr kumimoji="0" lang="zh-CN" altLang="en-US" sz="2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：</a:t>
            </a:r>
            <a:r>
              <a:rPr kumimoji="0" lang="zh-CN" altLang="en-US" sz="2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以</a:t>
            </a:r>
            <a:r>
              <a:rPr kumimoji="0" lang="en-US" altLang="zh-CN" sz="2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Nexys A7 FPGA</a:t>
            </a:r>
            <a:r>
              <a:rPr kumimoji="0" lang="zh-CN" altLang="en-US" sz="2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开发板为目标的</a:t>
            </a:r>
            <a:r>
              <a:rPr kumimoji="0" lang="en-US" altLang="zh-CN" sz="2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SweRVolfX SoC</a:t>
            </a:r>
            <a:r>
              <a:rPr kumimoji="0" lang="zh-CN" altLang="en-US" sz="2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（添加若干外设）：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CN" altLang="en-US" sz="16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内核和系统：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CN" sz="16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SweRVolfX SoC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CN" sz="16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Lite DRAM</a:t>
            </a:r>
            <a:r>
              <a:rPr kumimoji="0" lang="zh-CN" altLang="en-US" sz="16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ea typeface="宋体" panose="02010600030101010101" pitchFamily="2" charset="-122"/>
              </a:rPr>
              <a:t>控制器</a:t>
            </a:r>
          </a:p>
          <a:p>
            <a:pPr lvl="2"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时钟发生器、时钟域和</a:t>
            </a:r>
            <a:r>
              <a:rPr lang="en-US" altLang="zh-CN" sz="1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JTAG</a:t>
            </a:r>
            <a:r>
              <a:rPr lang="zh-CN" altLang="en-US" sz="1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端口的</a:t>
            </a:r>
            <a:r>
              <a:rPr lang="en-US" altLang="zh-CN" sz="1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BSCAN</a:t>
            </a:r>
            <a:r>
              <a:rPr lang="zh-CN" altLang="en-US" sz="1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逻辑</a:t>
            </a:r>
          </a:p>
          <a:p>
            <a:pPr lvl="1"/>
            <a:r>
              <a:rPr lang="en-US" altLang="zh-CN" sz="1600" dirty="0">
                <a:ea typeface="宋体" panose="02010600030101010101" pitchFamily="2" charset="-122"/>
              </a:rPr>
              <a:t>Nexys A7 FPGA</a:t>
            </a:r>
            <a:r>
              <a:rPr lang="zh-CN" altLang="en-US" sz="1600" dirty="0">
                <a:ea typeface="宋体" panose="02010600030101010101" pitchFamily="2" charset="-122"/>
              </a:rPr>
              <a:t>开发板上使用的</a:t>
            </a:r>
            <a:r>
              <a:rPr lang="zh-CN" altLang="en-US" sz="1600" b="1" dirty="0">
                <a:ea typeface="宋体" panose="02010600030101010101" pitchFamily="2" charset="-122"/>
              </a:rPr>
              <a:t>外设：</a:t>
            </a:r>
          </a:p>
          <a:p>
            <a:pPr lvl="2"/>
            <a:r>
              <a:rPr lang="en-US" altLang="zh-CN" sz="1600" dirty="0">
                <a:ea typeface="宋体" panose="02010600030101010101" pitchFamily="2" charset="-122"/>
              </a:rPr>
              <a:t>DDR2</a:t>
            </a:r>
            <a:r>
              <a:rPr lang="zh-CN" altLang="en-US" sz="1600" dirty="0">
                <a:ea typeface="宋体" panose="02010600030101010101" pitchFamily="2" charset="-122"/>
              </a:rPr>
              <a:t>存储器</a:t>
            </a:r>
          </a:p>
          <a:p>
            <a:pPr lvl="2"/>
            <a:r>
              <a:rPr lang="zh-CN" altLang="en-US" sz="1600" dirty="0">
                <a:ea typeface="宋体" panose="02010600030101010101" pitchFamily="2" charset="-122"/>
              </a:rPr>
              <a:t>采用</a:t>
            </a:r>
            <a:r>
              <a:rPr lang="en-US" altLang="zh-CN" sz="1600" dirty="0">
                <a:ea typeface="宋体" panose="02010600030101010101" pitchFamily="2" charset="-122"/>
              </a:rPr>
              <a:t>USB</a:t>
            </a:r>
            <a:r>
              <a:rPr lang="zh-CN" altLang="en-US" sz="1600" dirty="0">
                <a:ea typeface="宋体" panose="02010600030101010101" pitchFamily="2" charset="-122"/>
              </a:rPr>
              <a:t>连接的</a:t>
            </a:r>
            <a:r>
              <a:rPr lang="en-US" altLang="zh-CN" sz="1600" dirty="0">
                <a:ea typeface="宋体" panose="02010600030101010101" pitchFamily="2" charset="-122"/>
              </a:rPr>
              <a:t>UART</a:t>
            </a:r>
          </a:p>
          <a:p>
            <a:pPr lvl="2"/>
            <a:r>
              <a:rPr lang="en-US" altLang="zh-CN" sz="1600" dirty="0">
                <a:ea typeface="宋体" panose="02010600030101010101" pitchFamily="2" charset="-122"/>
              </a:rPr>
              <a:t>SPI</a:t>
            </a:r>
            <a:r>
              <a:rPr lang="zh-CN" altLang="en-US" sz="1600" dirty="0">
                <a:ea typeface="宋体" panose="02010600030101010101" pitchFamily="2" charset="-122"/>
              </a:rPr>
              <a:t>闪存</a:t>
            </a:r>
          </a:p>
          <a:p>
            <a:pPr lvl="2"/>
            <a:r>
              <a:rPr lang="en-US" altLang="zh-CN" sz="1600" dirty="0">
                <a:ea typeface="宋体" panose="02010600030101010101" pitchFamily="2" charset="-122"/>
              </a:rPr>
              <a:t>16</a:t>
            </a:r>
            <a:r>
              <a:rPr lang="zh-CN" altLang="en-US" sz="1600" dirty="0">
                <a:ea typeface="宋体" panose="02010600030101010101" pitchFamily="2" charset="-122"/>
              </a:rPr>
              <a:t>个</a:t>
            </a:r>
            <a:r>
              <a:rPr lang="en-US" altLang="zh-CN" sz="1600" dirty="0">
                <a:ea typeface="宋体" panose="02010600030101010101" pitchFamily="2" charset="-122"/>
              </a:rPr>
              <a:t>LED</a:t>
            </a:r>
            <a:r>
              <a:rPr lang="zh-CN" altLang="en-US" sz="1600" dirty="0">
                <a:ea typeface="宋体" panose="02010600030101010101" pitchFamily="2" charset="-122"/>
              </a:rPr>
              <a:t>和</a:t>
            </a:r>
            <a:r>
              <a:rPr lang="en-US" altLang="zh-CN" sz="1600" dirty="0">
                <a:ea typeface="宋体" panose="02010600030101010101" pitchFamily="2" charset="-122"/>
              </a:rPr>
              <a:t>16</a:t>
            </a:r>
            <a:r>
              <a:rPr lang="zh-CN" altLang="en-US" sz="1600" dirty="0">
                <a:ea typeface="宋体" panose="02010600030101010101" pitchFamily="2" charset="-122"/>
              </a:rPr>
              <a:t>个开关</a:t>
            </a:r>
          </a:p>
          <a:p>
            <a:pPr lvl="2"/>
            <a:r>
              <a:rPr lang="en-US" altLang="zh-CN" sz="1600" dirty="0">
                <a:ea typeface="宋体" panose="02010600030101010101" pitchFamily="2" charset="-122"/>
              </a:rPr>
              <a:t>SPI</a:t>
            </a:r>
            <a:r>
              <a:rPr lang="zh-CN" altLang="en-US" sz="1600" dirty="0">
                <a:ea typeface="宋体" panose="02010600030101010101" pitchFamily="2" charset="-122"/>
              </a:rPr>
              <a:t>加速计</a:t>
            </a:r>
          </a:p>
          <a:p>
            <a:pPr lvl="2"/>
            <a:r>
              <a:rPr lang="en-US" altLang="zh-CN" sz="1600" dirty="0">
                <a:ea typeface="宋体" panose="02010600030101010101" pitchFamily="2" charset="-122"/>
              </a:rPr>
              <a:t>8</a:t>
            </a:r>
            <a:r>
              <a:rPr lang="zh-CN" altLang="en-US" sz="1600" dirty="0">
                <a:ea typeface="宋体" panose="02010600030101010101" pitchFamily="2" charset="-122"/>
              </a:rPr>
              <a:t>位</a:t>
            </a:r>
            <a:r>
              <a:rPr lang="en-US" altLang="zh-CN" sz="1600" dirty="0">
                <a:ea typeface="宋体" panose="02010600030101010101" pitchFamily="2" charset="-122"/>
              </a:rPr>
              <a:t>7</a:t>
            </a:r>
            <a:r>
              <a:rPr lang="zh-CN" altLang="en-US" sz="1600" dirty="0">
                <a:ea typeface="宋体" panose="02010600030101010101" pitchFamily="2" charset="-122"/>
              </a:rPr>
              <a:t>段显示屏</a:t>
            </a:r>
          </a:p>
          <a:p>
            <a:pPr marL="914400" lvl="2" indent="0">
              <a:buNone/>
              <a:defRPr/>
            </a:pPr>
            <a:endParaRPr lang="en-US" sz="1600" dirty="0">
              <a:solidFill>
                <a:sysClr val="windowText" lastClr="00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0F37FA75-821F-44E2-9803-4D9E2004DF6D}"/>
              </a:ext>
            </a:extLst>
          </p:cNvPr>
          <p:cNvSpPr txBox="1">
            <a:spLocks/>
          </p:cNvSpPr>
          <p:nvPr/>
        </p:nvSpPr>
        <p:spPr>
          <a:xfrm>
            <a:off x="4722724" y="3904854"/>
            <a:ext cx="655978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GB" sz="1800" dirty="0">
              <a:ea typeface="宋体" panose="02010600030101010101" pitchFamily="2" charset="-122"/>
            </a:endParaRPr>
          </a:p>
        </p:txBody>
      </p:sp>
      <p:sp>
        <p:nvSpPr>
          <p:cNvPr id="84" name="Rectángulo 83"/>
          <p:cNvSpPr/>
          <p:nvPr/>
        </p:nvSpPr>
        <p:spPr>
          <a:xfrm>
            <a:off x="100053" y="904147"/>
            <a:ext cx="7727607" cy="523652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ea typeface="宋体" panose="02010600030101010101" pitchFamily="2" charset="-122"/>
            </a:endParaRPr>
          </a:p>
        </p:txBody>
      </p:sp>
      <p:pic>
        <p:nvPicPr>
          <p:cNvPr id="7" name="Imagen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5" y="994483"/>
            <a:ext cx="6939268" cy="5006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1323132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20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包含第二条分支的指令束的地址将提供给指令高速缓存：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ifc_fetch_addr_f1_ext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0x000001E0</a:t>
            </a:r>
            <a:r>
              <a:rPr lang="zh-CN" altLang="en-US" sz="2000" dirty="0">
                <a:ea typeface="宋体" panose="02010600030101010101" pitchFamily="2" charset="-122"/>
              </a:rPr>
              <a:t>。系统使用该地址读取分支目标缓冲区（</a:t>
            </a:r>
            <a:r>
              <a:rPr lang="en-US" altLang="zh-CN" sz="2000" dirty="0">
                <a:ea typeface="宋体" panose="02010600030101010101" pitchFamily="2" charset="-122"/>
              </a:rPr>
              <a:t>BTB</a:t>
            </a:r>
            <a:r>
              <a:rPr lang="zh-CN" altLang="en-US" sz="2000" dirty="0">
                <a:ea typeface="宋体" panose="02010600030101010101" pitchFamily="2" charset="-122"/>
              </a:rPr>
              <a:t>）。</a:t>
            </a:r>
          </a:p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i+2</a:t>
            </a:r>
            <a:r>
              <a:rPr lang="zh-CN" altLang="en-US" sz="20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在</a:t>
            </a:r>
            <a:r>
              <a:rPr lang="en-US" altLang="zh-CN" sz="2000" dirty="0">
                <a:ea typeface="宋体" panose="02010600030101010101" pitchFamily="2" charset="-122"/>
              </a:rPr>
              <a:t>BTB</a:t>
            </a:r>
            <a:r>
              <a:rPr lang="zh-CN" altLang="en-US" sz="2000" dirty="0">
                <a:ea typeface="宋体" panose="02010600030101010101" pitchFamily="2" charset="-122"/>
              </a:rPr>
              <a:t>中发生了命中：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wayhit_f2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0x20</a:t>
            </a:r>
            <a:r>
              <a:rPr lang="zh-CN" altLang="en-US" sz="2000" dirty="0">
                <a:ea typeface="宋体" panose="02010600030101010101" pitchFamily="2" charset="-122"/>
              </a:rPr>
              <a:t>。将分支地址（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pc_ext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0x000001E8</a:t>
            </a:r>
            <a:r>
              <a:rPr lang="zh-CN" altLang="en-US" sz="2000" dirty="0">
                <a:ea typeface="宋体" panose="02010600030101010101" pitchFamily="2" charset="-122"/>
              </a:rPr>
              <a:t>）</a:t>
            </a:r>
            <a:br>
              <a:rPr lang="en-US" altLang="zh-CN" sz="2000" dirty="0">
                <a:ea typeface="宋体" panose="02010600030101010101" pitchFamily="2" charset="-122"/>
              </a:rPr>
            </a:br>
            <a:r>
              <a:rPr lang="zh-CN" altLang="en-US" sz="2000" dirty="0">
                <a:ea typeface="宋体" panose="02010600030101010101" pitchFamily="2" charset="-122"/>
              </a:rPr>
              <a:t>与</a:t>
            </a:r>
            <a:r>
              <a:rPr lang="en-US" altLang="zh-CN" sz="2000" dirty="0">
                <a:ea typeface="宋体" panose="02010600030101010101" pitchFamily="2" charset="-122"/>
              </a:rPr>
              <a:t>BTB</a:t>
            </a:r>
            <a:r>
              <a:rPr lang="zh-CN" altLang="en-US" sz="2000" dirty="0">
                <a:ea typeface="宋体" panose="02010600030101010101" pitchFamily="2" charset="-122"/>
              </a:rPr>
              <a:t>提供的偏移量（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offset_ext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0x1FA0</a:t>
            </a:r>
            <a:r>
              <a:rPr lang="zh-CN" altLang="en-US" sz="2000" dirty="0">
                <a:ea typeface="宋体" panose="02010600030101010101" pitchFamily="2" charset="-122"/>
              </a:rPr>
              <a:t>，该值为负值）相加，即可得到预测目标地址（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ifu_bp_btb_target_f2_ext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0x00000188</a:t>
            </a:r>
            <a:r>
              <a:rPr lang="zh-CN" altLang="en-US" sz="2000" dirty="0">
                <a:ea typeface="宋体" panose="02010600030101010101" pitchFamily="2" charset="-122"/>
              </a:rPr>
              <a:t>）。如果</a:t>
            </a:r>
            <a:r>
              <a:rPr lang="en-US" altLang="zh-CN" sz="2000" dirty="0">
                <a:ea typeface="宋体" panose="02010600030101010101" pitchFamily="2" charset="-122"/>
              </a:rPr>
              <a:t>BHT</a:t>
            </a:r>
            <a:r>
              <a:rPr lang="zh-CN" altLang="en-US" sz="2000" dirty="0">
                <a:ea typeface="宋体" panose="02010600030101010101" pitchFamily="2" charset="-122"/>
              </a:rPr>
              <a:t>预测将发生分支（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ifu_bp_kill_next_f2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1</a:t>
            </a:r>
            <a:r>
              <a:rPr lang="zh-CN" altLang="en-US" sz="2000" dirty="0">
                <a:ea typeface="宋体" panose="02010600030101010101" pitchFamily="2" charset="-122"/>
              </a:rPr>
              <a:t>），则预测目标地址将用作下次取指</a:t>
            </a:r>
            <a:r>
              <a:rPr lang="en-US" altLang="zh-CN" sz="2000" dirty="0">
                <a:ea typeface="宋体" panose="02010600030101010101" pitchFamily="2" charset="-122"/>
              </a:rPr>
              <a:t>PC</a:t>
            </a:r>
            <a:br>
              <a:rPr lang="en-US" altLang="zh-CN" sz="2000" dirty="0">
                <a:ea typeface="宋体" panose="02010600030101010101" pitchFamily="2" charset="-122"/>
              </a:rPr>
            </a:br>
            <a:r>
              <a:rPr lang="zh-CN" altLang="en-US" sz="2000" dirty="0"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fetch_addr_bf_ext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0x00000188</a:t>
            </a:r>
            <a:r>
              <a:rPr lang="zh-CN" altLang="en-US" sz="2000" dirty="0">
                <a:ea typeface="宋体" panose="02010600030101010101" pitchFamily="2" charset="-122"/>
              </a:rPr>
              <a:t>）。</a:t>
            </a:r>
          </a:p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i+3</a:t>
            </a:r>
            <a:r>
              <a:rPr lang="zh-CN" altLang="en-US" sz="20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取指地址为上一周期中计算的分支预测目标地址：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ifc_fetch_addr_f1_ext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0x00000188</a:t>
            </a:r>
            <a:r>
              <a:rPr lang="zh-CN" altLang="en-US" sz="2000" dirty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i+7</a:t>
            </a:r>
            <a:r>
              <a:rPr lang="zh-CN" altLang="en-US" sz="20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在通路</a:t>
            </a:r>
            <a:r>
              <a:rPr lang="en-US" altLang="zh-CN" sz="2000" dirty="0"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ea typeface="宋体" panose="02010600030101010101" pitchFamily="2" charset="-122"/>
              </a:rPr>
              <a:t>中对分支进行译码（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dec_i1_instr_d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0xFBCE00E3</a:t>
            </a:r>
            <a:r>
              <a:rPr lang="zh-CN" altLang="en-US" sz="2000" dirty="0">
                <a:ea typeface="宋体" panose="02010600030101010101" pitchFamily="2" charset="-122"/>
              </a:rPr>
              <a:t>）。</a:t>
            </a:r>
          </a:p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i+8</a:t>
            </a:r>
            <a:r>
              <a:rPr lang="zh-CN" altLang="en-US" sz="20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执行分支。预测正确，因此无需触发清除操作（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flush_upper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</a:t>
            </a:r>
            <a:r>
              <a:rPr lang="zh-CN" altLang="en-US" sz="2000" dirty="0">
                <a:ea typeface="宋体" panose="02010600030101010101" pitchFamily="2" charset="-122"/>
              </a:rPr>
              <a:t>）。</a:t>
            </a:r>
          </a:p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i="1" dirty="0">
                <a:solidFill>
                  <a:srgbClr val="0070C0"/>
                </a:solidFill>
                <a:ea typeface="宋体" panose="02010600030101010101" pitchFamily="2" charset="-122"/>
              </a:rPr>
              <a:t>i+9</a:t>
            </a:r>
            <a:r>
              <a:rPr lang="zh-CN" altLang="en-US" sz="2000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如果预测正确，将通过分支目标地址正常继续执行分支。</a:t>
            </a:r>
          </a:p>
          <a:p>
            <a:endParaRPr lang="es-ES" sz="2000" dirty="0">
              <a:ea typeface="宋体" panose="02010600030101010101" pitchFamily="2" charset="-122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200751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第二条</a:t>
            </a:r>
            <a:r>
              <a:rPr lang="en-US" altLang="zh-CN" sz="4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beq</a:t>
            </a:r>
            <a:r>
              <a:rPr lang="zh-CN" altLang="en-US" sz="4000" b="1" dirty="0">
                <a:ea typeface="宋体" panose="02010600030101010101" pitchFamily="2" charset="-122"/>
              </a:rPr>
              <a:t>指令的</a:t>
            </a:r>
            <a:r>
              <a:rPr lang="en-US" altLang="zh-CN" sz="4000" b="1" dirty="0">
                <a:ea typeface="宋体" panose="02010600030101010101" pitchFamily="2" charset="-122"/>
              </a:rPr>
              <a:t>Gshare</a:t>
            </a:r>
            <a:r>
              <a:rPr lang="zh-CN" altLang="en-US" sz="4000" b="1" dirty="0">
                <a:ea typeface="宋体" panose="02010600030101010101" pitchFamily="2" charset="-122"/>
              </a:rPr>
              <a:t>分支预测器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4635117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0371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17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超标量执行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8455879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17</a:t>
            </a:r>
            <a:r>
              <a:rPr lang="zh-CN" altLang="en-US" sz="4000" b="1" dirty="0">
                <a:ea typeface="宋体" panose="02010600030101010101" pitchFamily="2" charset="-122"/>
              </a:rPr>
              <a:t>：简介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03511"/>
            <a:ext cx="11712099" cy="53666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dirty="0">
                <a:ea typeface="宋体" panose="02010600030101010101" pitchFamily="2" charset="-122"/>
              </a:rPr>
              <a:t>Western Digital</a:t>
            </a:r>
            <a:r>
              <a:rPr lang="zh-CN" altLang="en-US" dirty="0">
                <a:ea typeface="宋体" panose="02010600030101010101" pitchFamily="2" charset="-122"/>
              </a:rPr>
              <a:t>的</a:t>
            </a:r>
            <a:r>
              <a:rPr lang="en-US" altLang="zh-CN" dirty="0">
                <a:ea typeface="宋体" panose="02010600030101010101" pitchFamily="2" charset="-122"/>
              </a:rPr>
              <a:t>SweRV EH1</a:t>
            </a:r>
            <a:r>
              <a:rPr lang="zh-CN" altLang="en-US" dirty="0">
                <a:ea typeface="宋体" panose="02010600030101010101" pitchFamily="2" charset="-122"/>
              </a:rPr>
              <a:t>处理器是</a:t>
            </a:r>
            <a:r>
              <a:rPr lang="en-US" altLang="zh-CN" dirty="0">
                <a:ea typeface="宋体" panose="02010600030101010101" pitchFamily="2" charset="-122"/>
              </a:rPr>
              <a:t>32</a:t>
            </a:r>
            <a:r>
              <a:rPr lang="zh-CN" altLang="en-US" dirty="0">
                <a:ea typeface="宋体" panose="02010600030101010101" pitchFamily="2" charset="-122"/>
              </a:rPr>
              <a:t>位内核，采用</a:t>
            </a:r>
            <a:r>
              <a:rPr lang="en-US" altLang="zh-CN" dirty="0">
                <a:ea typeface="宋体" panose="02010600030101010101" pitchFamily="2" charset="-122"/>
              </a:rPr>
              <a:t>9</a:t>
            </a:r>
            <a:r>
              <a:rPr lang="zh-CN" altLang="en-US" dirty="0">
                <a:ea typeface="宋体" panose="02010600030101010101" pitchFamily="2" charset="-122"/>
              </a:rPr>
              <a:t>级流水线和</a:t>
            </a:r>
            <a:r>
              <a:rPr lang="zh-CN" altLang="en-US" b="1" dirty="0">
                <a:ea typeface="宋体" panose="02010600030101010101" pitchFamily="2" charset="-122"/>
              </a:rPr>
              <a:t>双路超标量</a:t>
            </a:r>
            <a:r>
              <a:rPr lang="zh-CN" altLang="en-US" dirty="0">
                <a:ea typeface="宋体" panose="02010600030101010101" pitchFamily="2" charset="-122"/>
              </a:rPr>
              <a:t>设计。</a:t>
            </a:r>
          </a:p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超标量处理器包含</a:t>
            </a:r>
            <a:r>
              <a:rPr lang="zh-CN" altLang="en-US" b="1" dirty="0">
                <a:ea typeface="宋体" panose="02010600030101010101" pitchFamily="2" charset="-122"/>
              </a:rPr>
              <a:t>数据路径硬件的多个副本</a:t>
            </a:r>
            <a:r>
              <a:rPr lang="zh-CN" altLang="en-US" dirty="0">
                <a:ea typeface="宋体" panose="02010600030101010101" pitchFamily="2" charset="-122"/>
              </a:rPr>
              <a:t>，可同时执行多条指令。</a:t>
            </a:r>
          </a:p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执行单条指令的</a:t>
            </a:r>
            <a:r>
              <a:rPr lang="zh-CN" altLang="en-US" b="1" dirty="0">
                <a:ea typeface="宋体" panose="02010600030101010101" pitchFamily="2" charset="-122"/>
              </a:rPr>
              <a:t>延时</a:t>
            </a:r>
            <a:r>
              <a:rPr lang="zh-CN" altLang="en-US" dirty="0">
                <a:ea typeface="宋体" panose="02010600030101010101" pitchFamily="2" charset="-122"/>
              </a:rPr>
              <a:t>与标量处理器相同，但处理器可以在每个周期执行和提交更多的指令，从而</a:t>
            </a:r>
            <a:r>
              <a:rPr lang="zh-CN" altLang="en-US" b="1" dirty="0">
                <a:ea typeface="宋体" panose="02010600030101010101" pitchFamily="2" charset="-122"/>
              </a:rPr>
              <a:t>提高吞吐量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7486004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17</a:t>
            </a:r>
            <a:r>
              <a:rPr lang="zh-CN" altLang="en-US" sz="4000" b="1" dirty="0">
                <a:ea typeface="宋体" panose="02010600030101010101" pitchFamily="2" charset="-122"/>
              </a:rPr>
              <a:t>：简介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03511"/>
            <a:ext cx="11776107" cy="53666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600" dirty="0">
                <a:ea typeface="宋体" panose="02010600030101010101" pitchFamily="2" charset="-122"/>
              </a:rPr>
              <a:t>SweRV EH1</a:t>
            </a:r>
            <a:r>
              <a:rPr lang="zh-CN" altLang="en-US" sz="2600" dirty="0">
                <a:ea typeface="宋体" panose="02010600030101010101" pitchFamily="2" charset="-122"/>
              </a:rPr>
              <a:t>是一个</a:t>
            </a:r>
            <a:r>
              <a:rPr lang="zh-CN" altLang="en-US" sz="2600" b="1" dirty="0">
                <a:ea typeface="宋体" panose="02010600030101010101" pitchFamily="2" charset="-122"/>
              </a:rPr>
              <a:t>双路超标量</a:t>
            </a:r>
            <a:r>
              <a:rPr lang="zh-CN" altLang="en-US" sz="2600" dirty="0">
                <a:ea typeface="宋体" panose="02010600030101010101" pitchFamily="2" charset="-122"/>
              </a:rPr>
              <a:t>处理器，</a:t>
            </a:r>
          </a:p>
          <a:p>
            <a:pPr lvl="1"/>
            <a:r>
              <a:rPr lang="zh-CN" altLang="en-US" b="1" dirty="0">
                <a:ea typeface="宋体" panose="02010600030101010101" pitchFamily="2" charset="-122"/>
              </a:rPr>
              <a:t>每个周期</a:t>
            </a:r>
            <a:r>
              <a:rPr lang="zh-CN" altLang="en-US" dirty="0">
                <a:ea typeface="宋体" panose="02010600030101010101" pitchFamily="2" charset="-122"/>
              </a:rPr>
              <a:t>最多可以取指、执行和提交</a:t>
            </a:r>
            <a:r>
              <a:rPr lang="zh-CN" altLang="en-US" b="1" dirty="0">
                <a:ea typeface="宋体" panose="02010600030101010101" pitchFamily="2" charset="-122"/>
              </a:rPr>
              <a:t>两条指令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</a:p>
          <a:p>
            <a:pPr lvl="1"/>
            <a:r>
              <a:rPr lang="zh-CN" altLang="en-US" b="1" dirty="0">
                <a:ea typeface="宋体" panose="02010600030101010101" pitchFamily="2" charset="-122"/>
              </a:rPr>
              <a:t>多端口寄存器文件</a:t>
            </a:r>
            <a:r>
              <a:rPr lang="zh-CN" altLang="en-US" dirty="0">
                <a:ea typeface="宋体" panose="02010600030101010101" pitchFamily="2" charset="-122"/>
              </a:rPr>
              <a:t>最多读取四个源操作数，并在每个周期中写回两个值（加上一个来自非阻塞加载的值，如实验</a:t>
            </a:r>
            <a:r>
              <a:rPr lang="en-US" altLang="zh-CN" dirty="0">
                <a:ea typeface="宋体" panose="02010600030101010101" pitchFamily="2" charset="-122"/>
              </a:rPr>
              <a:t>15</a:t>
            </a:r>
            <a:r>
              <a:rPr lang="zh-CN" altLang="en-US" dirty="0">
                <a:ea typeface="宋体" panose="02010600030101010101" pitchFamily="2" charset="-122"/>
              </a:rPr>
              <a:t>的分析所示）。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每个通路包含</a:t>
            </a:r>
            <a:r>
              <a:rPr lang="zh-CN" altLang="en-US" b="1" dirty="0">
                <a:ea typeface="宋体" panose="02010600030101010101" pitchFamily="2" charset="-122"/>
              </a:rPr>
              <a:t>独立管道</a:t>
            </a:r>
            <a:r>
              <a:rPr lang="zh-CN" altLang="en-US" dirty="0">
                <a:ea typeface="宋体" panose="02010600030101010101" pitchFamily="2" charset="-122"/>
              </a:rPr>
              <a:t>：两条整数管道、一条乘法管道、一条加载</a:t>
            </a:r>
            <a:r>
              <a:rPr lang="en-US" altLang="zh-CN" dirty="0">
                <a:ea typeface="宋体" panose="02010600030101010101" pitchFamily="2" charset="-122"/>
              </a:rPr>
              <a:t>-</a:t>
            </a:r>
            <a:r>
              <a:rPr lang="zh-CN" altLang="en-US" dirty="0">
                <a:ea typeface="宋体" panose="02010600030101010101" pitchFamily="2" charset="-122"/>
              </a:rPr>
              <a:t>存储管道和一个非流水线除法器。</a:t>
            </a:r>
          </a:p>
          <a:p>
            <a:r>
              <a:rPr lang="zh-CN" altLang="en-US" sz="2600" dirty="0">
                <a:ea typeface="宋体" panose="02010600030101010101" pitchFamily="2" charset="-122"/>
              </a:rPr>
              <a:t>理想情况下，双路超标量处理器的吞吐量（</a:t>
            </a:r>
            <a:r>
              <a:rPr lang="en-US" altLang="zh-CN" sz="2600" dirty="0">
                <a:ea typeface="宋体" panose="02010600030101010101" pitchFamily="2" charset="-122"/>
              </a:rPr>
              <a:t>IPC</a:t>
            </a:r>
            <a:r>
              <a:rPr lang="zh-CN" altLang="en-US" sz="2600" dirty="0">
                <a:ea typeface="宋体" panose="02010600030101010101" pitchFamily="2" charset="-122"/>
              </a:rPr>
              <a:t>）应为单发射处理器的两倍。遗憾的是，在实际的程序中，从单路处理器升级为双路处理器时，性能会提高到</a:t>
            </a:r>
            <a:r>
              <a:rPr lang="en-US" altLang="zh-CN" sz="2600" dirty="0">
                <a:ea typeface="宋体" panose="02010600030101010101" pitchFamily="2" charset="-122"/>
              </a:rPr>
              <a:t>1.3</a:t>
            </a:r>
            <a:r>
              <a:rPr lang="zh-CN" altLang="en-US" sz="2600" dirty="0">
                <a:ea typeface="宋体" panose="02010600030101010101" pitchFamily="2" charset="-122"/>
              </a:rPr>
              <a:t>至</a:t>
            </a:r>
            <a:r>
              <a:rPr lang="en-US" altLang="zh-CN" sz="2600" dirty="0">
                <a:ea typeface="宋体" panose="02010600030101010101" pitchFamily="2" charset="-122"/>
              </a:rPr>
              <a:t>1.5</a:t>
            </a:r>
            <a:r>
              <a:rPr lang="zh-CN" altLang="en-US" sz="2600" dirty="0">
                <a:ea typeface="宋体" panose="02010600030101010101" pitchFamily="2" charset="-122"/>
              </a:rPr>
              <a:t>倍；但添加第二条通路需要使用更多的硬件。</a:t>
            </a:r>
          </a:p>
          <a:p>
            <a:r>
              <a:rPr lang="zh-CN" altLang="en-US" sz="2600" dirty="0">
                <a:ea typeface="宋体" panose="02010600030101010101" pitchFamily="2" charset="-122"/>
              </a:rPr>
              <a:t>在本实验中，我们将分析两个简单的程序，比较使用</a:t>
            </a:r>
            <a:r>
              <a:rPr lang="en-US" altLang="zh-CN" sz="2600" dirty="0">
                <a:ea typeface="宋体" panose="02010600030101010101" pitchFamily="2" charset="-122"/>
              </a:rPr>
              <a:t>SweRV EH1</a:t>
            </a:r>
            <a:r>
              <a:rPr lang="zh-CN" altLang="en-US" sz="2600" dirty="0">
                <a:ea typeface="宋体" panose="02010600030101010101" pitchFamily="2" charset="-122"/>
              </a:rPr>
              <a:t>单发射和双发射配置时的行为。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768731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17</a:t>
            </a:r>
            <a:r>
              <a:rPr lang="zh-CN" altLang="en-US" sz="4000" b="1" dirty="0">
                <a:ea typeface="宋体" panose="02010600030101010101" pitchFamily="2" charset="-122"/>
              </a:rPr>
              <a:t>：四条独立的</a:t>
            </a:r>
            <a:r>
              <a:rPr lang="en-US" altLang="zh-CN" sz="4000" b="1" dirty="0">
                <a:ea typeface="宋体" panose="02010600030101010101" pitchFamily="2" charset="-122"/>
              </a:rPr>
              <a:t>A-L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示例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单发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Test_Assembly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text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Test_Assembly: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b="1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t2, 0x400         # Disable Dual-Issue Execution</a:t>
            </a: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csrrs t1, 0x7F9, t2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t0, 0x0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t1, 0x1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t2, 0x1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t3, 0x3               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t4, 0x4               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t5, 0x5               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t6, 0x6               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lui t2, 0xF4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t2, t2, 0x240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292513" y="979714"/>
            <a:ext cx="5328270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REPEAT: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t0, t0, 1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INSERT_NOPS_4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t3, t3, t1         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sub t4, t4, t1</a:t>
            </a:r>
            <a:r>
              <a:rPr lang="zh-CN" altLang="en-US" sz="9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or  t5, t5, t1         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xor t6, t6, t1</a:t>
            </a:r>
            <a:r>
              <a:rPr lang="zh-CN" altLang="en-US" sz="9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INSERT_NOPS_3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bne t0, t2, REPEAT # Repeat the loop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</p:txBody>
      </p:sp>
      <p:sp>
        <p:nvSpPr>
          <p:cNvPr id="17" name="Arco 16"/>
          <p:cNvSpPr/>
          <p:nvPr/>
        </p:nvSpPr>
        <p:spPr>
          <a:xfrm rot="8661836">
            <a:off x="370141" y="2549341"/>
            <a:ext cx="7149387" cy="2148533"/>
          </a:xfrm>
          <a:prstGeom prst="arc">
            <a:avLst>
              <a:gd name="adj1" fmla="val 12326206"/>
              <a:gd name="adj2" fmla="val 238758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9236468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17</a:t>
            </a:r>
            <a:r>
              <a:rPr lang="zh-CN" altLang="en-US" sz="4000" b="1" dirty="0">
                <a:ea typeface="宋体" panose="02010600030101010101" pitchFamily="2" charset="-122"/>
              </a:rPr>
              <a:t>：四条独立的</a:t>
            </a:r>
            <a:r>
              <a:rPr lang="en-US" altLang="zh-CN" sz="4000" b="1" dirty="0">
                <a:ea typeface="宋体" panose="02010600030101010101" pitchFamily="2" charset="-122"/>
              </a:rPr>
              <a:t>A-L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仿真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单发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" y="1115790"/>
            <a:ext cx="12020550" cy="5105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9381373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418146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ea typeface="宋体" panose="02010600030101010101" pitchFamily="2" charset="-122"/>
              </a:rPr>
              <a:t>译码时，两条通路都会接收指令，但仅通路</a:t>
            </a:r>
            <a:r>
              <a:rPr lang="en-US" altLang="zh-CN" sz="2000" dirty="0"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ea typeface="宋体" panose="02010600030101010101" pitchFamily="2" charset="-122"/>
              </a:rPr>
              <a:t>会将指令发送至执行阶段，因为通路</a:t>
            </a:r>
            <a:r>
              <a:rPr lang="en-US" altLang="zh-CN" sz="2000" dirty="0"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ea typeface="宋体" panose="02010600030101010101" pitchFamily="2" charset="-122"/>
              </a:rPr>
              <a:t>的发送功能已禁用。</a:t>
            </a:r>
          </a:p>
          <a:p>
            <a:pPr lvl="1"/>
            <a:r>
              <a:rPr lang="zh-CN" altLang="en-US" sz="1600" b="1" dirty="0">
                <a:ea typeface="宋体" panose="02010600030101010101" pitchFamily="2" charset="-122"/>
              </a:rPr>
              <a:t>通路</a:t>
            </a:r>
            <a:r>
              <a:rPr lang="en-US" altLang="zh-CN" sz="1600" b="1" dirty="0">
                <a:ea typeface="宋体" panose="02010600030101010101" pitchFamily="2" charset="-122"/>
              </a:rPr>
              <a:t>0</a:t>
            </a:r>
            <a:r>
              <a:rPr lang="zh-CN" altLang="en-US" sz="1600" dirty="0">
                <a:ea typeface="宋体" panose="02010600030101010101" pitchFamily="2" charset="-122"/>
              </a:rPr>
              <a:t>：</a:t>
            </a:r>
          </a:p>
          <a:p>
            <a:pPr lvl="2"/>
            <a:r>
              <a:rPr lang="zh-CN" altLang="en-US" sz="1400" dirty="0">
                <a:ea typeface="宋体" panose="02010600030101010101" pitchFamily="2" charset="-122"/>
              </a:rPr>
              <a:t>在我们的示例中，信号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dec_i0_decode_d</a:t>
            </a:r>
            <a:r>
              <a:rPr lang="zh-CN" altLang="en-US" sz="1400" dirty="0">
                <a:ea typeface="宋体" panose="02010600030101010101" pitchFamily="2" charset="-122"/>
              </a:rPr>
              <a:t>始终为</a:t>
            </a:r>
            <a:r>
              <a:rPr lang="en-US" altLang="zh-CN" sz="1400" dirty="0">
                <a:ea typeface="宋体" panose="02010600030101010101" pitchFamily="2" charset="-122"/>
              </a:rPr>
              <a:t>1</a:t>
            </a:r>
            <a:r>
              <a:rPr lang="zh-CN" altLang="en-US" sz="1400" dirty="0">
                <a:ea typeface="宋体" panose="02010600030101010101" pitchFamily="2" charset="-122"/>
              </a:rPr>
              <a:t>；具体地说，对于我们所分析的四条</a:t>
            </a:r>
            <a:r>
              <a:rPr lang="en-US" altLang="zh-CN" sz="1400" dirty="0">
                <a:ea typeface="宋体" panose="02010600030101010101" pitchFamily="2" charset="-122"/>
              </a:rPr>
              <a:t>AL</a:t>
            </a:r>
            <a:r>
              <a:rPr lang="zh-CN" altLang="en-US" sz="1400" dirty="0">
                <a:ea typeface="宋体" panose="02010600030101010101" pitchFamily="2" charset="-122"/>
              </a:rPr>
              <a:t>指令，其值均为</a:t>
            </a:r>
            <a:r>
              <a:rPr lang="en-US" altLang="zh-CN" sz="1400" dirty="0">
                <a:ea typeface="宋体" panose="02010600030101010101" pitchFamily="2" charset="-122"/>
              </a:rPr>
              <a:t>1</a:t>
            </a:r>
            <a:r>
              <a:rPr lang="zh-CN" altLang="en-US" sz="1400" dirty="0">
                <a:ea typeface="宋体" panose="02010600030101010101" pitchFamily="2" charset="-122"/>
              </a:rPr>
              <a:t>。</a:t>
            </a:r>
          </a:p>
          <a:p>
            <a:pPr lvl="2"/>
            <a:r>
              <a:rPr lang="zh-CN" altLang="en-US" sz="1400" dirty="0">
                <a:ea typeface="宋体" panose="02010600030101010101" pitchFamily="2" charset="-122"/>
              </a:rPr>
              <a:t>译码阶段的指令</a:t>
            </a:r>
            <a:r>
              <a:rPr lang="zh-CN" altLang="en-US" sz="1400" b="1" dirty="0">
                <a:ea typeface="宋体" panose="02010600030101010101" pitchFamily="2" charset="-122"/>
              </a:rPr>
              <a:t>会传播</a:t>
            </a:r>
            <a:r>
              <a:rPr lang="zh-CN" altLang="en-US" sz="1400" dirty="0">
                <a:ea typeface="宋体" panose="02010600030101010101" pitchFamily="2" charset="-122"/>
              </a:rPr>
              <a:t>到</a:t>
            </a:r>
            <a:r>
              <a:rPr lang="en-US" altLang="zh-CN" sz="1400" dirty="0">
                <a:ea typeface="宋体" panose="02010600030101010101" pitchFamily="2" charset="-122"/>
              </a:rPr>
              <a:t>I0</a:t>
            </a:r>
            <a:r>
              <a:rPr lang="zh-CN" altLang="en-US" sz="1400" dirty="0">
                <a:ea typeface="宋体" panose="02010600030101010101" pitchFamily="2" charset="-122"/>
              </a:rPr>
              <a:t>管道（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i0_inst_e1[31:0]</a:t>
            </a:r>
            <a:r>
              <a:rPr lang="zh-CN" altLang="en-US" sz="1400" dirty="0">
                <a:ea typeface="宋体" panose="02010600030101010101" pitchFamily="2" charset="-122"/>
              </a:rPr>
              <a:t>）。</a:t>
            </a:r>
          </a:p>
          <a:p>
            <a:pPr lvl="1"/>
            <a:r>
              <a:rPr lang="zh-CN" altLang="en-US" sz="1600" b="1" dirty="0">
                <a:ea typeface="宋体" panose="02010600030101010101" pitchFamily="2" charset="-122"/>
              </a:rPr>
              <a:t>通路</a:t>
            </a:r>
            <a:r>
              <a:rPr lang="en-US" altLang="zh-CN" sz="1600" b="1" dirty="0"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ea typeface="宋体" panose="02010600030101010101" pitchFamily="2" charset="-122"/>
              </a:rPr>
              <a:t>：</a:t>
            </a:r>
          </a:p>
          <a:p>
            <a:pPr lvl="2"/>
            <a:r>
              <a:rPr lang="zh-CN" altLang="en-US" sz="1400" dirty="0">
                <a:ea typeface="宋体" panose="02010600030101010101" pitchFamily="2" charset="-122"/>
              </a:rPr>
              <a:t>在我们的示例中，信号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dec_i1_decode_d</a:t>
            </a:r>
            <a:r>
              <a:rPr lang="zh-CN" altLang="en-US" sz="1400" dirty="0">
                <a:ea typeface="宋体" panose="02010600030101010101" pitchFamily="2" charset="-122"/>
              </a:rPr>
              <a:t>始终为</a:t>
            </a:r>
            <a:r>
              <a:rPr lang="en-US" altLang="zh-CN" sz="1400" dirty="0">
                <a:ea typeface="宋体" panose="02010600030101010101" pitchFamily="2" charset="-122"/>
              </a:rPr>
              <a:t>0</a:t>
            </a:r>
            <a:r>
              <a:rPr lang="zh-CN" altLang="en-US" sz="1400" dirty="0">
                <a:ea typeface="宋体" panose="02010600030101010101" pitchFamily="2" charset="-122"/>
              </a:rPr>
              <a:t>；具体地说，对于我们所分析的四条</a:t>
            </a:r>
            <a:r>
              <a:rPr lang="en-US" altLang="zh-CN" sz="1400" dirty="0">
                <a:ea typeface="宋体" panose="02010600030101010101" pitchFamily="2" charset="-122"/>
              </a:rPr>
              <a:t>AL</a:t>
            </a:r>
            <a:r>
              <a:rPr lang="zh-CN" altLang="en-US" sz="1400" dirty="0">
                <a:ea typeface="宋体" panose="02010600030101010101" pitchFamily="2" charset="-122"/>
              </a:rPr>
              <a:t>指令，其值均为</a:t>
            </a:r>
            <a:r>
              <a:rPr lang="en-US" altLang="zh-CN" sz="1400" dirty="0">
                <a:ea typeface="宋体" panose="02010600030101010101" pitchFamily="2" charset="-122"/>
              </a:rPr>
              <a:t>0</a:t>
            </a:r>
            <a:r>
              <a:rPr lang="zh-CN" altLang="en-US" sz="1400" dirty="0">
                <a:ea typeface="宋体" panose="02010600030101010101" pitchFamily="2" charset="-122"/>
              </a:rPr>
              <a:t>。</a:t>
            </a:r>
          </a:p>
          <a:p>
            <a:pPr lvl="2"/>
            <a:r>
              <a:rPr lang="zh-CN" altLang="en-US" sz="1400" dirty="0">
                <a:ea typeface="宋体" panose="02010600030101010101" pitchFamily="2" charset="-122"/>
              </a:rPr>
              <a:t>译码阶段的指令</a:t>
            </a:r>
            <a:r>
              <a:rPr lang="zh-CN" altLang="en-US" sz="1400" b="1" dirty="0">
                <a:ea typeface="宋体" panose="02010600030101010101" pitchFamily="2" charset="-122"/>
              </a:rPr>
              <a:t>不会传播</a:t>
            </a:r>
            <a:r>
              <a:rPr lang="zh-CN" altLang="en-US" sz="1400" dirty="0">
                <a:ea typeface="宋体" panose="02010600030101010101" pitchFamily="2" charset="-122"/>
              </a:rPr>
              <a:t>（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i1_inst_e1[31:0]</a:t>
            </a:r>
            <a:r>
              <a:rPr lang="zh-CN" altLang="en-US" sz="1400" dirty="0">
                <a:ea typeface="宋体" panose="02010600030101010101" pitchFamily="2" charset="-122"/>
              </a:rPr>
              <a:t>）到执行阶段。</a:t>
            </a:r>
          </a:p>
          <a:p>
            <a:endParaRPr lang="zh-CN" altLang="en-US" sz="2000" b="1" dirty="0">
              <a:ea typeface="宋体" panose="02010600030101010101" pitchFamily="2" charset="-122"/>
            </a:endParaRPr>
          </a:p>
          <a:p>
            <a:r>
              <a:rPr lang="zh-CN" altLang="en-US" sz="2000" dirty="0">
                <a:ea typeface="宋体" panose="02010600030101010101" pitchFamily="2" charset="-122"/>
              </a:rPr>
              <a:t>因此，系统仅使用来自</a:t>
            </a:r>
            <a:r>
              <a:rPr lang="en-US" altLang="zh-CN" sz="2000" dirty="0">
                <a:ea typeface="宋体" panose="02010600030101010101" pitchFamily="2" charset="-122"/>
              </a:rPr>
              <a:t>I0</a:t>
            </a:r>
            <a:r>
              <a:rPr lang="zh-CN" altLang="en-US" sz="2000" dirty="0">
                <a:ea typeface="宋体" panose="02010600030101010101" pitchFamily="2" charset="-122"/>
              </a:rPr>
              <a:t>管道的</a:t>
            </a:r>
            <a:r>
              <a:rPr lang="en-US" altLang="zh-CN" sz="2000" dirty="0">
                <a:ea typeface="宋体" panose="02010600030101010101" pitchFamily="2" charset="-122"/>
              </a:rPr>
              <a:t>ALU</a:t>
            </a:r>
            <a:r>
              <a:rPr lang="zh-CN" altLang="en-US" sz="2000" dirty="0">
                <a:ea typeface="宋体" panose="02010600030101010101" pitchFamily="2" charset="-122"/>
              </a:rPr>
              <a:t>（参见两条通路中的信号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aff</a:t>
            </a:r>
            <a:r>
              <a:rPr lang="zh-CN" altLang="en-US" sz="2000" dirty="0">
                <a:ea typeface="宋体" panose="02010600030101010101" pitchFamily="2" charset="-122"/>
              </a:rPr>
              <a:t>、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bff</a:t>
            </a:r>
            <a:r>
              <a:rPr lang="zh-CN" altLang="en-US" sz="2000" dirty="0"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</a:t>
            </a:r>
            <a:r>
              <a:rPr lang="zh-CN" altLang="en-US" sz="2000" dirty="0">
                <a:ea typeface="宋体" panose="02010600030101010101" pitchFamily="2" charset="-122"/>
              </a:rPr>
              <a:t>），并且仅使用寄存器文件的写端口</a:t>
            </a:r>
            <a:r>
              <a:rPr lang="en-US" altLang="zh-CN" sz="2000" dirty="0"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ea typeface="宋体" panose="02010600030101010101" pitchFamily="2" charset="-122"/>
              </a:rPr>
              <a:t>（参见两条通路中的信号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waddr</a:t>
            </a:r>
            <a:r>
              <a:rPr lang="zh-CN" altLang="en-US" sz="2000" dirty="0">
                <a:ea typeface="宋体" panose="02010600030101010101" pitchFamily="2" charset="-122"/>
              </a:rPr>
              <a:t>、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wen</a:t>
            </a:r>
            <a:r>
              <a:rPr lang="zh-CN" altLang="en-US" sz="2000" dirty="0">
                <a:ea typeface="宋体" panose="02010600030101010101" pitchFamily="2" charset="-122"/>
              </a:rPr>
              <a:t>和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wd</a:t>
            </a:r>
            <a:r>
              <a:rPr lang="zh-CN" altLang="en-US" sz="2000" dirty="0">
                <a:ea typeface="宋体" panose="02010600030101010101" pitchFamily="2" charset="-122"/>
              </a:rPr>
              <a:t>）。</a:t>
            </a:r>
          </a:p>
          <a:p>
            <a:endParaRPr lang="es-ES" sz="1600" dirty="0">
              <a:ea typeface="宋体" panose="02010600030101010101" pitchFamily="2" charset="-122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17</a:t>
            </a:r>
            <a:r>
              <a:rPr lang="zh-CN" altLang="en-US" sz="4000" b="1" dirty="0">
                <a:ea typeface="宋体" panose="02010600030101010101" pitchFamily="2" charset="-122"/>
              </a:rPr>
              <a:t>：四条独立的</a:t>
            </a:r>
            <a:r>
              <a:rPr lang="en-US" altLang="zh-CN" sz="4000" b="1" dirty="0">
                <a:ea typeface="宋体" panose="02010600030101010101" pitchFamily="2" charset="-122"/>
              </a:rPr>
              <a:t>A-L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仿真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单发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5141442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17</a:t>
            </a:r>
            <a:r>
              <a:rPr lang="zh-CN" altLang="en-US" sz="4000" b="1" dirty="0">
                <a:ea typeface="宋体" panose="02010600030101010101" pitchFamily="2" charset="-122"/>
              </a:rPr>
              <a:t>：四条独立的</a:t>
            </a:r>
            <a:r>
              <a:rPr lang="en-US" altLang="zh-CN" sz="4000" b="1" dirty="0">
                <a:ea typeface="宋体" panose="02010600030101010101" pitchFamily="2" charset="-122"/>
              </a:rPr>
              <a:t>A-L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图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单发</a:t>
            </a:r>
          </a:p>
        </p:txBody>
      </p:sp>
      <p:pic>
        <p:nvPicPr>
          <p:cNvPr id="7" name="Imagen 6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39" y="968829"/>
            <a:ext cx="10635343" cy="5181599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9926413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17</a:t>
            </a:r>
            <a:r>
              <a:rPr lang="zh-CN" altLang="en-US" sz="4000" b="1" dirty="0">
                <a:ea typeface="宋体" panose="02010600030101010101" pitchFamily="2" charset="-122"/>
              </a:rPr>
              <a:t>：四条独立的</a:t>
            </a:r>
            <a:r>
              <a:rPr lang="en-US" altLang="zh-CN" sz="4000" b="1" dirty="0">
                <a:ea typeface="宋体" panose="02010600030101010101" pitchFamily="2" charset="-122"/>
              </a:rPr>
              <a:t>A-L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示例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双发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Test_Assembly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text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Test_Assembly: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b="1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t2, 0x400         # Disable Dual-Issue Execution</a:t>
            </a: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csrrs t1, 0x7F9, t2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t0, 0x0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t1, 0x1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t2, 0x1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t3, 0x3               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t4, 0x4               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t5, 0x5               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t6, 0x6                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lui t2, 0xF4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t2, t2, 0x240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292513" y="979714"/>
            <a:ext cx="5328270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REPEAT: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t0, t0, 1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INSERT_NOPS_4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t3, t3, t1        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sub t4, t4, t1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or  t5, t5, t1        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xor t6, t6, t1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INSERT_NOPS_3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bne t0, t2, REPEAT # Repeat the loop</a:t>
            </a:r>
            <a:r>
              <a:rPr lang="zh-CN" altLang="en-US" sz="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</p:txBody>
      </p:sp>
      <p:sp>
        <p:nvSpPr>
          <p:cNvPr id="17" name="Arco 16"/>
          <p:cNvSpPr/>
          <p:nvPr/>
        </p:nvSpPr>
        <p:spPr>
          <a:xfrm rot="8661836">
            <a:off x="370141" y="2549341"/>
            <a:ext cx="7149387" cy="2148533"/>
          </a:xfrm>
          <a:prstGeom prst="arc">
            <a:avLst>
              <a:gd name="adj1" fmla="val 12326206"/>
              <a:gd name="adj2" fmla="val 238758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6799433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17</a:t>
            </a:r>
            <a:r>
              <a:rPr lang="zh-CN" altLang="en-US" sz="4000" b="1" dirty="0">
                <a:ea typeface="宋体" panose="02010600030101010101" pitchFamily="2" charset="-122"/>
              </a:rPr>
              <a:t>：四条独立的</a:t>
            </a:r>
            <a:r>
              <a:rPr lang="en-US" altLang="zh-CN" sz="4000" b="1" dirty="0">
                <a:ea typeface="宋体" panose="02010600030101010101" pitchFamily="2" charset="-122"/>
              </a:rPr>
              <a:t>A-L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仿真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双发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79" y="1001486"/>
            <a:ext cx="11549816" cy="54537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1248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RVfpgaSim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48587" y="1243319"/>
            <a:ext cx="1055813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altLang="zh-CN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SweRVolfX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SoC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还可以包括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Verilog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测试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程序以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允许其进行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仿真。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en-US" sz="2400" b="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altLang="zh-CN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RVfpgaSim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是包装在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HDL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仿真器所用测试平台中的</a:t>
            </a:r>
            <a:r>
              <a:rPr kumimoji="0" lang="en-US" altLang="zh-CN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SweRVolfX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SoC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9606116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ea typeface="宋体" panose="02010600030101010101" pitchFamily="2" charset="-122"/>
              </a:rPr>
              <a:t>在每个周期中，对两条指令进行译码（每个通路一条），并将两条指令发送到执行阶段（一条通过</a:t>
            </a:r>
            <a:r>
              <a:rPr lang="en-US" altLang="zh-CN" sz="2400" dirty="0">
                <a:ea typeface="宋体" panose="02010600030101010101" pitchFamily="2" charset="-122"/>
              </a:rPr>
              <a:t>I0</a:t>
            </a:r>
            <a:r>
              <a:rPr lang="zh-CN" altLang="en-US" sz="2400" dirty="0">
                <a:ea typeface="宋体" panose="02010600030101010101" pitchFamily="2" charset="-122"/>
              </a:rPr>
              <a:t>管道，另一条通过</a:t>
            </a:r>
            <a:r>
              <a:rPr lang="en-US" altLang="zh-CN" sz="2400" dirty="0">
                <a:ea typeface="宋体" panose="02010600030101010101" pitchFamily="2" charset="-122"/>
              </a:rPr>
              <a:t>I1</a:t>
            </a:r>
            <a:r>
              <a:rPr lang="zh-CN" altLang="en-US" sz="2400" dirty="0">
                <a:ea typeface="宋体" panose="02010600030101010101" pitchFamily="2" charset="-122"/>
              </a:rPr>
              <a:t>管道）。</a:t>
            </a:r>
          </a:p>
          <a:p>
            <a:pPr lvl="1"/>
            <a:r>
              <a:rPr lang="zh-CN" altLang="en-US" b="1" dirty="0">
                <a:ea typeface="宋体" panose="02010600030101010101" pitchFamily="2" charset="-122"/>
              </a:rPr>
              <a:t>通路</a:t>
            </a:r>
            <a:r>
              <a:rPr lang="en-US" altLang="zh-CN" b="1" dirty="0">
                <a:ea typeface="宋体" panose="02010600030101010101" pitchFamily="2" charset="-122"/>
              </a:rPr>
              <a:t>0</a:t>
            </a:r>
            <a:r>
              <a:rPr lang="zh-CN" altLang="en-US" dirty="0">
                <a:ea typeface="宋体" panose="02010600030101010101" pitchFamily="2" charset="-122"/>
              </a:rPr>
              <a:t>：</a:t>
            </a:r>
          </a:p>
          <a:p>
            <a:pPr lvl="2"/>
            <a:r>
              <a:rPr lang="zh-CN" altLang="en-US" dirty="0">
                <a:ea typeface="宋体" panose="02010600030101010101" pitchFamily="2" charset="-122"/>
              </a:rPr>
              <a:t>对于示例中的四条</a:t>
            </a:r>
            <a:r>
              <a:rPr lang="en-US" altLang="zh-CN" dirty="0">
                <a:ea typeface="宋体" panose="02010600030101010101" pitchFamily="2" charset="-122"/>
              </a:rPr>
              <a:t>A-L</a:t>
            </a:r>
            <a:r>
              <a:rPr lang="zh-CN" altLang="en-US" dirty="0">
                <a:ea typeface="宋体" panose="02010600030101010101" pitchFamily="2" charset="-122"/>
              </a:rPr>
              <a:t>指令中的两条，信号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dec_i0_decode_d</a:t>
            </a:r>
            <a:r>
              <a:rPr lang="zh-CN" altLang="en-US" dirty="0">
                <a:ea typeface="宋体" panose="02010600030101010101" pitchFamily="2" charset="-122"/>
              </a:rPr>
              <a:t>始终为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（另外两条在通路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中进行译码）。</a:t>
            </a:r>
          </a:p>
          <a:p>
            <a:pPr lvl="2"/>
            <a:r>
              <a:rPr lang="zh-CN" altLang="en-US" dirty="0">
                <a:ea typeface="宋体" panose="02010600030101010101" pitchFamily="2" charset="-122"/>
              </a:rPr>
              <a:t>译码阶段的指令会传播到</a:t>
            </a:r>
            <a:r>
              <a:rPr lang="en-US" altLang="zh-CN" dirty="0">
                <a:ea typeface="宋体" panose="02010600030101010101" pitchFamily="2" charset="-122"/>
              </a:rPr>
              <a:t>I0</a:t>
            </a:r>
            <a:r>
              <a:rPr lang="zh-CN" altLang="en-US" dirty="0">
                <a:ea typeface="宋体" panose="02010600030101010101" pitchFamily="2" charset="-122"/>
              </a:rPr>
              <a:t>管道（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i0_inst_e1[31:0]</a:t>
            </a:r>
            <a:r>
              <a:rPr lang="zh-CN" altLang="en-US" dirty="0">
                <a:ea typeface="宋体" panose="02010600030101010101" pitchFamily="2" charset="-122"/>
              </a:rPr>
              <a:t>）。</a:t>
            </a:r>
          </a:p>
          <a:p>
            <a:pPr lvl="1"/>
            <a:r>
              <a:rPr lang="zh-CN" altLang="en-US" b="1" dirty="0">
                <a:ea typeface="宋体" panose="02010600030101010101" pitchFamily="2" charset="-122"/>
              </a:rPr>
              <a:t>通路</a:t>
            </a:r>
            <a:r>
              <a:rPr lang="en-US" altLang="zh-CN" b="1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：</a:t>
            </a:r>
          </a:p>
          <a:p>
            <a:pPr lvl="2"/>
            <a:r>
              <a:rPr lang="zh-CN" altLang="en-US" dirty="0">
                <a:ea typeface="宋体" panose="02010600030101010101" pitchFamily="2" charset="-122"/>
              </a:rPr>
              <a:t>对于示例中的四条</a:t>
            </a:r>
            <a:r>
              <a:rPr lang="en-US" altLang="zh-CN" dirty="0">
                <a:ea typeface="宋体" panose="02010600030101010101" pitchFamily="2" charset="-122"/>
              </a:rPr>
              <a:t>A-L</a:t>
            </a:r>
            <a:r>
              <a:rPr lang="zh-CN" altLang="en-US" dirty="0">
                <a:ea typeface="宋体" panose="02010600030101010101" pitchFamily="2" charset="-122"/>
              </a:rPr>
              <a:t>指令中的两条，信号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dec_i1_decode_d</a:t>
            </a:r>
            <a:r>
              <a:rPr lang="zh-CN" altLang="en-US" dirty="0">
                <a:ea typeface="宋体" panose="02010600030101010101" pitchFamily="2" charset="-122"/>
              </a:rPr>
              <a:t>始终为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（另外两条在通路</a:t>
            </a:r>
            <a:r>
              <a:rPr lang="en-US" altLang="zh-CN" dirty="0">
                <a:ea typeface="宋体" panose="02010600030101010101" pitchFamily="2" charset="-122"/>
              </a:rPr>
              <a:t>0</a:t>
            </a:r>
            <a:r>
              <a:rPr lang="zh-CN" altLang="en-US" dirty="0">
                <a:ea typeface="宋体" panose="02010600030101010101" pitchFamily="2" charset="-122"/>
              </a:rPr>
              <a:t>中进行译码）。</a:t>
            </a:r>
          </a:p>
          <a:p>
            <a:pPr lvl="2"/>
            <a:r>
              <a:rPr lang="zh-CN" altLang="en-US" dirty="0">
                <a:ea typeface="宋体" panose="02010600030101010101" pitchFamily="2" charset="-122"/>
              </a:rPr>
              <a:t>译码阶段的指令会传播到</a:t>
            </a:r>
            <a:r>
              <a:rPr lang="en-US" altLang="zh-CN" dirty="0">
                <a:ea typeface="宋体" panose="02010600030101010101" pitchFamily="2" charset="-122"/>
              </a:rPr>
              <a:t>I1</a:t>
            </a:r>
            <a:r>
              <a:rPr lang="zh-CN" altLang="en-US" dirty="0">
                <a:ea typeface="宋体" panose="02010600030101010101" pitchFamily="2" charset="-122"/>
              </a:rPr>
              <a:t>管道（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i1_inst_e1[31:0]</a:t>
            </a:r>
            <a:r>
              <a:rPr lang="zh-CN" altLang="en-US" dirty="0">
                <a:ea typeface="宋体" panose="02010600030101010101" pitchFamily="2" charset="-122"/>
              </a:rPr>
              <a:t>）。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因此，系统会使用两条管道（</a:t>
            </a:r>
            <a:r>
              <a:rPr lang="en-US" altLang="zh-CN" sz="2400" dirty="0">
                <a:ea typeface="宋体" panose="02010600030101010101" pitchFamily="2" charset="-122"/>
              </a:rPr>
              <a:t>I0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ea typeface="宋体" panose="02010600030101010101" pitchFamily="2" charset="-122"/>
              </a:rPr>
              <a:t>I1</a:t>
            </a:r>
            <a:r>
              <a:rPr lang="zh-CN" altLang="en-US" sz="2400" dirty="0">
                <a:ea typeface="宋体" panose="02010600030101010101" pitchFamily="2" charset="-122"/>
              </a:rPr>
              <a:t>）中的</a:t>
            </a:r>
            <a:r>
              <a:rPr lang="en-US" altLang="zh-CN" sz="2400" dirty="0">
                <a:ea typeface="宋体" panose="02010600030101010101" pitchFamily="2" charset="-122"/>
              </a:rPr>
              <a:t>ALU</a:t>
            </a:r>
            <a:r>
              <a:rPr lang="zh-CN" altLang="en-US" sz="2400" dirty="0">
                <a:ea typeface="宋体" panose="02010600030101010101" pitchFamily="2" charset="-122"/>
              </a:rPr>
              <a:t>（参见两条通路中的信号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aff</a:t>
            </a:r>
            <a:r>
              <a:rPr lang="zh-CN" altLang="en-US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bff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</a:t>
            </a:r>
            <a:r>
              <a:rPr lang="zh-CN" altLang="en-US" sz="2400" dirty="0">
                <a:ea typeface="宋体" panose="02010600030101010101" pitchFamily="2" charset="-122"/>
              </a:rPr>
              <a:t>），并且会使用两个寄存器文件写端口（参见两条通路中的信号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waddr</a:t>
            </a:r>
            <a:r>
              <a:rPr lang="zh-CN" altLang="en-US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wen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wd</a:t>
            </a:r>
            <a:r>
              <a:rPr lang="zh-CN" altLang="en-US" sz="2400" dirty="0">
                <a:ea typeface="宋体" panose="02010600030101010101" pitchFamily="2" charset="-122"/>
              </a:rPr>
              <a:t>）。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17</a:t>
            </a:r>
            <a:r>
              <a:rPr lang="zh-CN" altLang="en-US" sz="4000" b="1" dirty="0">
                <a:ea typeface="宋体" panose="02010600030101010101" pitchFamily="2" charset="-122"/>
              </a:rPr>
              <a:t>：四条独立的</a:t>
            </a:r>
            <a:r>
              <a:rPr lang="en-US" altLang="zh-CN" sz="4000" b="1" dirty="0">
                <a:ea typeface="宋体" panose="02010600030101010101" pitchFamily="2" charset="-122"/>
              </a:rPr>
              <a:t>A-L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分析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双发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0539538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692069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17</a:t>
            </a:r>
            <a:r>
              <a:rPr lang="zh-CN" altLang="en-US" sz="4000" b="1" dirty="0">
                <a:ea typeface="宋体" panose="02010600030101010101" pitchFamily="2" charset="-122"/>
              </a:rPr>
              <a:t>：四条独立的</a:t>
            </a:r>
            <a:r>
              <a:rPr lang="en-US" altLang="zh-CN" sz="4000" b="1" dirty="0">
                <a:ea typeface="宋体" panose="02010600030101010101" pitchFamily="2" charset="-122"/>
              </a:rPr>
              <a:t>A-L</a:t>
            </a:r>
            <a:r>
              <a:rPr lang="zh-CN" altLang="en-US" sz="4000" b="1" dirty="0">
                <a:ea typeface="宋体" panose="02010600030101010101" pitchFamily="2" charset="-122"/>
              </a:rPr>
              <a:t>指令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图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双发</a:t>
            </a:r>
          </a:p>
        </p:txBody>
      </p:sp>
      <p:pic>
        <p:nvPicPr>
          <p:cNvPr id="8" name="Imagen 7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43" y="1001486"/>
            <a:ext cx="11713028" cy="515982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9492311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000" b="1" dirty="0">
                <a:ea typeface="宋体" panose="02010600030101010101" pitchFamily="2" charset="-122"/>
              </a:rPr>
              <a:t>RVfpga</a:t>
            </a:r>
            <a:r>
              <a:rPr lang="zh-CN" altLang="en-US" sz="3000" b="1" dirty="0">
                <a:ea typeface="宋体" panose="02010600030101010101" pitchFamily="2" charset="-122"/>
              </a:rPr>
              <a:t>实验</a:t>
            </a:r>
            <a:r>
              <a:rPr lang="en-US" altLang="zh-CN" sz="3000" b="1" dirty="0">
                <a:ea typeface="宋体" panose="02010600030101010101" pitchFamily="2" charset="-122"/>
              </a:rPr>
              <a:t>17</a:t>
            </a:r>
            <a:r>
              <a:rPr lang="zh-CN" altLang="en-US" sz="3000" b="1" dirty="0">
                <a:ea typeface="宋体" panose="02010600030101010101" pitchFamily="2" charset="-122"/>
              </a:rPr>
              <a:t>：互相交织的两条</a:t>
            </a:r>
            <a:r>
              <a:rPr lang="en-US" altLang="zh-CN" sz="3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3000" b="1" dirty="0">
                <a:ea typeface="宋体" panose="02010600030101010101" pitchFamily="2" charset="-122"/>
              </a:rPr>
              <a:t>指令和两条</a:t>
            </a:r>
            <a:r>
              <a:rPr lang="en-US" altLang="zh-CN" sz="3000" b="1" dirty="0">
                <a:ea typeface="宋体" panose="02010600030101010101" pitchFamily="2" charset="-122"/>
              </a:rPr>
              <a:t>A-L</a:t>
            </a:r>
            <a:r>
              <a:rPr lang="zh-CN" altLang="en-US" sz="3000" b="1" dirty="0">
                <a:ea typeface="宋体" panose="02010600030101010101" pitchFamily="2" charset="-122"/>
              </a:rPr>
              <a:t>指令 </a:t>
            </a:r>
            <a:r>
              <a:rPr lang="en-US" altLang="zh-CN" sz="3000" b="1" dirty="0">
                <a:ea typeface="宋体" panose="02010600030101010101" pitchFamily="2" charset="-122"/>
              </a:rPr>
              <a:t>– </a:t>
            </a:r>
            <a:r>
              <a:rPr lang="zh-CN" altLang="en-US" sz="3000" b="1" dirty="0">
                <a:ea typeface="宋体" panose="02010600030101010101" pitchFamily="2" charset="-122"/>
              </a:rPr>
              <a:t>示例 </a:t>
            </a:r>
            <a:r>
              <a:rPr lang="en-US" altLang="zh-CN" sz="3000" b="1" dirty="0">
                <a:ea typeface="宋体" panose="02010600030101010101" pitchFamily="2" charset="-122"/>
              </a:rPr>
              <a:t>– </a:t>
            </a:r>
            <a:r>
              <a:rPr lang="zh-CN" altLang="en-US" sz="3000" b="1" dirty="0">
                <a:solidFill>
                  <a:srgbClr val="FF0000"/>
                </a:solidFill>
                <a:ea typeface="宋体" panose="02010600030101010101" pitchFamily="2" charset="-122"/>
              </a:rPr>
              <a:t>双发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2143" y="979714"/>
            <a:ext cx="6052457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Test_Assembly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Test_Assembly:</a:t>
            </a: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li t2, 0x400      # Disable Dual-Issue Execution  </a:t>
            </a:r>
          </a:p>
          <a:p>
            <a:pPr marL="0" indent="0"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csrrs t1, 0x7F9, t2  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t3, 0x3                 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t4, 0x4                 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t5, 0x5                 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t6, 0x6                 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t0, 0x0  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lui t1, 0xF4  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t1, t1, 0x240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GB" sz="14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292513" y="979714"/>
            <a:ext cx="5328270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4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t0, t0, 1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INSERT_NOPS_4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 t3, t3, t1        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t4, t4, t1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 t5, t5, t1        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sub t6, t6, t1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INSERT_NOPS_3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bne t0, t1, REPEAT # Repeat the loop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.end </a:t>
            </a:r>
          </a:p>
        </p:txBody>
      </p:sp>
      <p:sp>
        <p:nvSpPr>
          <p:cNvPr id="17" name="Arco 16"/>
          <p:cNvSpPr/>
          <p:nvPr/>
        </p:nvSpPr>
        <p:spPr>
          <a:xfrm rot="8661836">
            <a:off x="326597" y="2233655"/>
            <a:ext cx="7149387" cy="2148533"/>
          </a:xfrm>
          <a:prstGeom prst="arc">
            <a:avLst>
              <a:gd name="adj1" fmla="val 12326206"/>
              <a:gd name="adj2" fmla="val 583395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9210438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000" b="1" dirty="0">
                <a:ea typeface="宋体" panose="02010600030101010101" pitchFamily="2" charset="-122"/>
              </a:rPr>
              <a:t>RVfpga</a:t>
            </a:r>
            <a:r>
              <a:rPr lang="zh-CN" altLang="en-US" sz="3000" b="1" dirty="0">
                <a:ea typeface="宋体" panose="02010600030101010101" pitchFamily="2" charset="-122"/>
              </a:rPr>
              <a:t>实验</a:t>
            </a:r>
            <a:r>
              <a:rPr lang="en-US" altLang="zh-CN" sz="3000" b="1" dirty="0">
                <a:ea typeface="宋体" panose="02010600030101010101" pitchFamily="2" charset="-122"/>
              </a:rPr>
              <a:t>17</a:t>
            </a:r>
            <a:r>
              <a:rPr lang="zh-CN" altLang="en-US" sz="3000" b="1" dirty="0">
                <a:ea typeface="宋体" panose="02010600030101010101" pitchFamily="2" charset="-122"/>
              </a:rPr>
              <a:t>：互相交织的两条</a:t>
            </a:r>
            <a:r>
              <a:rPr lang="en-US" altLang="zh-CN" sz="3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3000" b="1" dirty="0">
                <a:ea typeface="宋体" panose="02010600030101010101" pitchFamily="2" charset="-122"/>
              </a:rPr>
              <a:t>指令和两条</a:t>
            </a:r>
            <a:r>
              <a:rPr lang="en-US" altLang="zh-CN" sz="3000" b="1" dirty="0">
                <a:ea typeface="宋体" panose="02010600030101010101" pitchFamily="2" charset="-122"/>
              </a:rPr>
              <a:t>A-L</a:t>
            </a:r>
            <a:r>
              <a:rPr lang="zh-CN" altLang="en-US" sz="3000" b="1" dirty="0">
                <a:ea typeface="宋体" panose="02010600030101010101" pitchFamily="2" charset="-122"/>
              </a:rPr>
              <a:t>指令 </a:t>
            </a:r>
            <a:r>
              <a:rPr lang="en-US" altLang="zh-CN" sz="3000" b="1" dirty="0">
                <a:ea typeface="宋体" panose="02010600030101010101" pitchFamily="2" charset="-122"/>
              </a:rPr>
              <a:t>– </a:t>
            </a:r>
            <a:r>
              <a:rPr lang="zh-CN" altLang="en-US" sz="3000" b="1" dirty="0">
                <a:ea typeface="宋体" panose="02010600030101010101" pitchFamily="2" charset="-122"/>
              </a:rPr>
              <a:t>仿真 </a:t>
            </a:r>
            <a:r>
              <a:rPr lang="en-US" altLang="zh-CN" sz="3000" b="1" dirty="0">
                <a:ea typeface="宋体" panose="02010600030101010101" pitchFamily="2" charset="-122"/>
              </a:rPr>
              <a:t>– </a:t>
            </a:r>
            <a:r>
              <a:rPr lang="zh-CN" altLang="en-US" sz="3000" b="1" dirty="0">
                <a:solidFill>
                  <a:srgbClr val="FF0000"/>
                </a:solidFill>
                <a:ea typeface="宋体" panose="02010600030101010101" pitchFamily="2" charset="-122"/>
              </a:rPr>
              <a:t>双发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84" y="968828"/>
            <a:ext cx="11668287" cy="55952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0348072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ea typeface="宋体" panose="02010600030101010101" pitchFamily="2" charset="-122"/>
              </a:rPr>
              <a:t>译码时，两条通路都会接收指令并将指令发送至执行阶段。</a:t>
            </a:r>
          </a:p>
          <a:p>
            <a:pPr lvl="1"/>
            <a:r>
              <a:rPr lang="zh-CN" altLang="en-US" b="1" dirty="0">
                <a:ea typeface="宋体" panose="02010600030101010101" pitchFamily="2" charset="-122"/>
              </a:rPr>
              <a:t>通路</a:t>
            </a:r>
            <a:r>
              <a:rPr lang="en-US" altLang="zh-CN" b="1" dirty="0">
                <a:ea typeface="宋体" panose="02010600030101010101" pitchFamily="2" charset="-122"/>
              </a:rPr>
              <a:t>0</a:t>
            </a:r>
            <a:r>
              <a:rPr lang="zh-CN" altLang="en-US" dirty="0">
                <a:ea typeface="宋体" panose="02010600030101010101" pitchFamily="2" charset="-122"/>
              </a:rPr>
              <a:t>：</a:t>
            </a:r>
          </a:p>
          <a:p>
            <a:pPr lvl="2"/>
            <a:r>
              <a:rPr lang="zh-CN" altLang="en-US" dirty="0">
                <a:ea typeface="宋体" panose="02010600030101010101" pitchFamily="2" charset="-122"/>
              </a:rPr>
              <a:t>对于示例中所分析的四条指令中的两条，信号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dec_i0_decode_d</a:t>
            </a:r>
            <a:r>
              <a:rPr lang="zh-CN" altLang="en-US" dirty="0">
                <a:ea typeface="宋体" panose="02010600030101010101" pitchFamily="2" charset="-122"/>
              </a:rPr>
              <a:t>始终为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（另外两条在通路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中进行译码）。</a:t>
            </a:r>
          </a:p>
          <a:p>
            <a:pPr lvl="2"/>
            <a:r>
              <a:rPr lang="zh-CN" altLang="en-US" dirty="0">
                <a:ea typeface="宋体" panose="02010600030101010101" pitchFamily="2" charset="-122"/>
              </a:rPr>
              <a:t>译码阶段的指令会发送到乘法管道（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i0_inst_e1[31:0]</a:t>
            </a:r>
            <a:r>
              <a:rPr lang="zh-CN" altLang="en-US" dirty="0">
                <a:ea typeface="宋体" panose="02010600030101010101" pitchFamily="2" charset="-122"/>
              </a:rPr>
              <a:t>）。</a:t>
            </a:r>
          </a:p>
          <a:p>
            <a:pPr lvl="1"/>
            <a:r>
              <a:rPr lang="zh-CN" altLang="en-US" b="1" dirty="0">
                <a:ea typeface="宋体" panose="02010600030101010101" pitchFamily="2" charset="-122"/>
              </a:rPr>
              <a:t>通路</a:t>
            </a:r>
            <a:r>
              <a:rPr lang="en-US" altLang="zh-CN" b="1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：</a:t>
            </a:r>
          </a:p>
          <a:p>
            <a:pPr lvl="2"/>
            <a:r>
              <a:rPr lang="zh-CN" altLang="en-US" dirty="0">
                <a:ea typeface="宋体" panose="02010600030101010101" pitchFamily="2" charset="-122"/>
              </a:rPr>
              <a:t>对于示例中所分析的四条指令中的两条，信号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dec_i1_decode_d</a:t>
            </a:r>
            <a:r>
              <a:rPr lang="zh-CN" altLang="en-US" dirty="0">
                <a:ea typeface="宋体" panose="02010600030101010101" pitchFamily="2" charset="-122"/>
              </a:rPr>
              <a:t>始终为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（另外两条在通路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中进行译码）。</a:t>
            </a:r>
          </a:p>
          <a:p>
            <a:pPr lvl="2"/>
            <a:r>
              <a:rPr lang="zh-CN" altLang="en-US" dirty="0">
                <a:ea typeface="宋体" panose="02010600030101010101" pitchFamily="2" charset="-122"/>
              </a:rPr>
              <a:t>译码阶段的指令（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dec_i1_instr_d[31:0]</a:t>
            </a:r>
            <a:r>
              <a:rPr lang="zh-CN" altLang="en-US" dirty="0">
                <a:ea typeface="宋体" panose="02010600030101010101" pitchFamily="2" charset="-122"/>
              </a:rPr>
              <a:t>）会传播到</a:t>
            </a:r>
            <a:r>
              <a:rPr lang="en-US" altLang="zh-CN" dirty="0">
                <a:ea typeface="宋体" panose="02010600030101010101" pitchFamily="2" charset="-122"/>
              </a:rPr>
              <a:t>I1</a:t>
            </a:r>
            <a:r>
              <a:rPr lang="zh-CN" altLang="en-US" dirty="0">
                <a:ea typeface="宋体" panose="02010600030101010101" pitchFamily="2" charset="-122"/>
              </a:rPr>
              <a:t>管道（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i1_inst_e1[31:0]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因此，系统会使用</a:t>
            </a:r>
            <a:r>
              <a:rPr lang="en-US" altLang="zh-CN" sz="2400" dirty="0">
                <a:ea typeface="宋体" panose="02010600030101010101" pitchFamily="2" charset="-122"/>
              </a:rPr>
              <a:t>I1</a:t>
            </a:r>
            <a:r>
              <a:rPr lang="zh-CN" altLang="en-US" sz="2400" dirty="0">
                <a:ea typeface="宋体" panose="02010600030101010101" pitchFamily="2" charset="-122"/>
              </a:rPr>
              <a:t>管道和乘法器中的</a:t>
            </a:r>
            <a:r>
              <a:rPr lang="en-US" altLang="zh-CN" sz="2400" dirty="0">
                <a:ea typeface="宋体" panose="02010600030101010101" pitchFamily="2" charset="-122"/>
              </a:rPr>
              <a:t>ALU</a:t>
            </a:r>
            <a:r>
              <a:rPr lang="zh-CN" altLang="en-US" sz="2400" dirty="0">
                <a:ea typeface="宋体" panose="02010600030101010101" pitchFamily="2" charset="-122"/>
              </a:rPr>
              <a:t>（参见信号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a_ff_e1</a:t>
            </a:r>
            <a:r>
              <a:rPr lang="zh-CN" altLang="en-US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b_ff_e1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</a:t>
            </a:r>
            <a:r>
              <a:rPr lang="zh-CN" altLang="en-US" sz="2400" dirty="0">
                <a:ea typeface="宋体" panose="02010600030101010101" pitchFamily="2" charset="-122"/>
              </a:rPr>
              <a:t>，以及信号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a_ff</a:t>
            </a:r>
            <a:r>
              <a:rPr lang="zh-CN" altLang="en-US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b_ff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out</a:t>
            </a:r>
            <a:r>
              <a:rPr lang="zh-CN" altLang="en-US" sz="2400" dirty="0">
                <a:ea typeface="宋体" panose="02010600030101010101" pitchFamily="2" charset="-122"/>
              </a:rPr>
              <a:t>），并且会使用两个寄存器文件写端口（参见两条通路中的信号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waddr</a:t>
            </a:r>
            <a:r>
              <a:rPr lang="zh-CN" altLang="en-US" sz="2400" dirty="0"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wen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wd</a:t>
            </a:r>
            <a:r>
              <a:rPr lang="zh-CN" altLang="en-US" sz="2400" dirty="0">
                <a:ea typeface="宋体" panose="02010600030101010101" pitchFamily="2" charset="-122"/>
              </a:rPr>
              <a:t>）。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3000" b="1" dirty="0">
                <a:ea typeface="宋体" panose="02010600030101010101" pitchFamily="2" charset="-122"/>
              </a:rPr>
              <a:t>RVfpga</a:t>
            </a:r>
            <a:r>
              <a:rPr lang="zh-CN" altLang="en-US" sz="3000" b="1" dirty="0">
                <a:ea typeface="宋体" panose="02010600030101010101" pitchFamily="2" charset="-122"/>
              </a:rPr>
              <a:t>实验</a:t>
            </a:r>
            <a:r>
              <a:rPr lang="en-US" altLang="zh-CN" sz="3000" b="1" dirty="0">
                <a:ea typeface="宋体" panose="02010600030101010101" pitchFamily="2" charset="-122"/>
              </a:rPr>
              <a:t>17</a:t>
            </a:r>
            <a:r>
              <a:rPr lang="zh-CN" altLang="en-US" sz="3000" b="1" dirty="0">
                <a:ea typeface="宋体" panose="02010600030101010101" pitchFamily="2" charset="-122"/>
              </a:rPr>
              <a:t>：互相交织的两条</a:t>
            </a:r>
            <a:r>
              <a:rPr lang="en-US" altLang="zh-CN" sz="3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</a:t>
            </a:r>
            <a:r>
              <a:rPr lang="zh-CN" altLang="en-US" sz="3000" b="1" dirty="0">
                <a:ea typeface="宋体" panose="02010600030101010101" pitchFamily="2" charset="-122"/>
              </a:rPr>
              <a:t>指令和两条</a:t>
            </a:r>
            <a:r>
              <a:rPr lang="en-US" altLang="zh-CN" sz="3000" b="1" dirty="0">
                <a:ea typeface="宋体" panose="02010600030101010101" pitchFamily="2" charset="-122"/>
              </a:rPr>
              <a:t>A-L</a:t>
            </a:r>
            <a:r>
              <a:rPr lang="zh-CN" altLang="en-US" sz="3000" b="1" dirty="0">
                <a:ea typeface="宋体" panose="02010600030101010101" pitchFamily="2" charset="-122"/>
              </a:rPr>
              <a:t>指令 </a:t>
            </a:r>
            <a:r>
              <a:rPr lang="en-US" altLang="zh-CN" sz="3000" b="1" dirty="0">
                <a:ea typeface="宋体" panose="02010600030101010101" pitchFamily="2" charset="-122"/>
              </a:rPr>
              <a:t>– </a:t>
            </a:r>
            <a:r>
              <a:rPr lang="zh-CN" altLang="en-US" sz="3000" b="1" dirty="0">
                <a:ea typeface="宋体" panose="02010600030101010101" pitchFamily="2" charset="-122"/>
              </a:rPr>
              <a:t>分析 </a:t>
            </a:r>
            <a:r>
              <a:rPr lang="en-US" altLang="zh-CN" sz="3000" b="1" dirty="0">
                <a:ea typeface="宋体" panose="02010600030101010101" pitchFamily="2" charset="-122"/>
              </a:rPr>
              <a:t>– </a:t>
            </a:r>
            <a:r>
              <a:rPr lang="zh-CN" altLang="en-US" sz="3000" b="1" dirty="0">
                <a:solidFill>
                  <a:srgbClr val="FF0000"/>
                </a:solidFill>
                <a:ea typeface="宋体" panose="02010600030101010101" pitchFamily="2" charset="-122"/>
              </a:rPr>
              <a:t>双发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2994548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9516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18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添加新功能：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指令和计数器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3258842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18</a:t>
            </a:r>
            <a:r>
              <a:rPr lang="zh-CN" altLang="en-US" sz="4000" b="1" dirty="0">
                <a:ea typeface="宋体" panose="02010600030101010101" pitchFamily="2" charset="-122"/>
              </a:rPr>
              <a:t>：简介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90600"/>
            <a:ext cx="11693811" cy="52795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本实验将应用在先前实验中获得的知识来修改</a:t>
            </a:r>
            <a:r>
              <a:rPr lang="en-US" altLang="zh-CN" dirty="0">
                <a:ea typeface="宋体" panose="02010600030101010101" pitchFamily="2" charset="-122"/>
              </a:rPr>
              <a:t>SweRV EH1</a:t>
            </a:r>
            <a:r>
              <a:rPr lang="zh-CN" altLang="en-US" dirty="0">
                <a:ea typeface="宋体" panose="02010600030101010101" pitchFamily="2" charset="-122"/>
              </a:rPr>
              <a:t>处理器，向其添加以下新功能：</a:t>
            </a:r>
          </a:p>
          <a:p>
            <a:pPr lvl="1">
              <a:defRPr/>
            </a:pPr>
            <a:r>
              <a:rPr lang="zh-CN" altLang="en-US" b="1" dirty="0">
                <a:ea typeface="宋体" panose="02010600030101010101" pitchFamily="2" charset="-122"/>
              </a:rPr>
              <a:t>添加</a:t>
            </a:r>
            <a:r>
              <a:rPr lang="en-US" altLang="zh-CN" b="1" dirty="0">
                <a:ea typeface="宋体" panose="02010600030101010101" pitchFamily="2" charset="-122"/>
              </a:rPr>
              <a:t>A-L</a:t>
            </a:r>
            <a:r>
              <a:rPr lang="zh-CN" altLang="en-US" b="1" dirty="0">
                <a:ea typeface="宋体" panose="02010600030101010101" pitchFamily="2" charset="-122"/>
              </a:rPr>
              <a:t>指令</a:t>
            </a:r>
            <a:r>
              <a:rPr lang="zh-CN" altLang="en-US" dirty="0">
                <a:ea typeface="宋体" panose="02010600030101010101" pitchFamily="2" charset="-122"/>
              </a:rPr>
              <a:t>：通过</a:t>
            </a:r>
            <a:r>
              <a:rPr lang="en-US" altLang="zh-CN" dirty="0">
                <a:ea typeface="宋体" panose="02010600030101010101" pitchFamily="2" charset="-122"/>
              </a:rPr>
              <a:t>RISC-V</a:t>
            </a:r>
            <a:r>
              <a:rPr lang="zh-CN" altLang="en-US" dirty="0">
                <a:ea typeface="宋体" panose="02010600030101010101" pitchFamily="2" charset="-122"/>
              </a:rPr>
              <a:t>架构中提供的全新位操作扩展来添加算术逻辑指令。</a:t>
            </a:r>
          </a:p>
          <a:p>
            <a:pPr lvl="1">
              <a:defRPr/>
            </a:pPr>
            <a:r>
              <a:rPr lang="zh-CN" altLang="en-US" b="1" dirty="0">
                <a:ea typeface="宋体" panose="02010600030101010101" pitchFamily="2" charset="-122"/>
              </a:rPr>
              <a:t>添加浮点指令</a:t>
            </a:r>
            <a:r>
              <a:rPr lang="zh-CN" altLang="en-US" dirty="0">
                <a:ea typeface="宋体" panose="02010600030101010101" pitchFamily="2" charset="-122"/>
              </a:rPr>
              <a:t>：添加三条浮点指令：加、乘、除。然后使用这些指令进行二分法计算。</a:t>
            </a:r>
          </a:p>
          <a:p>
            <a:pPr lvl="1">
              <a:defRPr/>
            </a:pPr>
            <a:r>
              <a:rPr lang="zh-CN" altLang="en-US" b="1" dirty="0">
                <a:ea typeface="宋体" panose="02010600030101010101" pitchFamily="2" charset="-122"/>
              </a:rPr>
              <a:t>添加硬件计数器</a:t>
            </a:r>
            <a:r>
              <a:rPr lang="zh-CN" altLang="en-US" dirty="0">
                <a:ea typeface="宋体" panose="02010600030101010101" pitchFamily="2" charset="-122"/>
              </a:rPr>
              <a:t>：添加一个新的硬件计数器，用于计算执行的</a:t>
            </a:r>
            <a:r>
              <a:rPr lang="en-US" altLang="zh-CN" dirty="0">
                <a:ea typeface="宋体" panose="02010600030101010101" pitchFamily="2" charset="-122"/>
              </a:rPr>
              <a:t>I</a:t>
            </a:r>
            <a:r>
              <a:rPr lang="zh-CN" altLang="en-US" dirty="0">
                <a:ea typeface="宋体" panose="02010600030101010101" pitchFamily="2" charset="-122"/>
              </a:rPr>
              <a:t>型指令数量。</a:t>
            </a:r>
          </a:p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在一些练习中，我们将指导您完成修改内核的过程，在其他练习中，您必须自行确定所需的操作。您可以在实验文档中找到所有详细信息。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6352711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60371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19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指令高速缓存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6634534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：简介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03511"/>
            <a:ext cx="11648091" cy="53666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本实验将介绍并探究</a:t>
            </a:r>
            <a:r>
              <a:rPr lang="en-US" altLang="zh-CN" dirty="0">
                <a:ea typeface="宋体" panose="02010600030101010101" pitchFamily="2" charset="-122"/>
              </a:rPr>
              <a:t>RVfpga</a:t>
            </a:r>
            <a:r>
              <a:rPr lang="zh-CN" altLang="en-US" dirty="0">
                <a:ea typeface="宋体" panose="02010600030101010101" pitchFamily="2" charset="-122"/>
              </a:rPr>
              <a:t>系统的存储器系统。</a:t>
            </a:r>
            <a:r>
              <a:rPr lang="en-US" altLang="zh-CN" dirty="0">
                <a:ea typeface="宋体" panose="02010600030101010101" pitchFamily="2" charset="-122"/>
              </a:rPr>
              <a:t>Rvfpga</a:t>
            </a:r>
            <a:r>
              <a:rPr lang="zh-CN" altLang="en-US" dirty="0">
                <a:ea typeface="宋体" panose="02010600030101010101" pitchFamily="2" charset="-122"/>
              </a:rPr>
              <a:t>的存储器系统具有以下元素：</a:t>
            </a:r>
          </a:p>
          <a:p>
            <a:pPr lvl="1">
              <a:defRPr/>
            </a:pPr>
            <a:r>
              <a:rPr lang="zh-CN" altLang="en-US" dirty="0">
                <a:ea typeface="宋体" panose="02010600030101010101" pitchFamily="2" charset="-122"/>
              </a:rPr>
              <a:t>外部</a:t>
            </a:r>
            <a:r>
              <a:rPr lang="en-US" altLang="zh-CN" dirty="0">
                <a:ea typeface="宋体" panose="02010600030101010101" pitchFamily="2" charset="-122"/>
              </a:rPr>
              <a:t>DDR</a:t>
            </a:r>
            <a:r>
              <a:rPr lang="zh-CN" altLang="en-US" dirty="0">
                <a:ea typeface="宋体" panose="02010600030101010101" pitchFamily="2" charset="-122"/>
              </a:rPr>
              <a:t>主存储器</a:t>
            </a:r>
          </a:p>
          <a:p>
            <a:pPr lvl="1">
              <a:defRPr/>
            </a:pPr>
            <a:r>
              <a:rPr lang="zh-CN" altLang="en-US" dirty="0">
                <a:ea typeface="宋体" panose="02010600030101010101" pitchFamily="2" charset="-122"/>
              </a:rPr>
              <a:t>指令高速缓存（</a:t>
            </a:r>
            <a:r>
              <a:rPr lang="en-US" altLang="zh-CN" dirty="0">
                <a:ea typeface="宋体" panose="02010600030101010101" pitchFamily="2" charset="-122"/>
              </a:rPr>
              <a:t>I$</a:t>
            </a:r>
            <a:r>
              <a:rPr lang="zh-CN" altLang="en-US" dirty="0">
                <a:ea typeface="宋体" panose="02010600030101010101" pitchFamily="2" charset="-122"/>
              </a:rPr>
              <a:t>） </a:t>
            </a:r>
          </a:p>
          <a:p>
            <a:pPr lvl="1">
              <a:defRPr/>
            </a:pPr>
            <a:r>
              <a:rPr lang="zh-CN" altLang="en-US" dirty="0">
                <a:ea typeface="宋体" panose="02010600030101010101" pitchFamily="2" charset="-122"/>
              </a:rPr>
              <a:t>两个便笺式存储器（也称为紧密耦合存储器），一个用于存储数据（</a:t>
            </a:r>
            <a:r>
              <a:rPr lang="en-US" altLang="zh-CN" dirty="0">
                <a:ea typeface="宋体" panose="02010600030101010101" pitchFamily="2" charset="-122"/>
              </a:rPr>
              <a:t>DCCM</a:t>
            </a:r>
            <a:r>
              <a:rPr lang="zh-CN" altLang="en-US" dirty="0">
                <a:ea typeface="宋体" panose="02010600030101010101" pitchFamily="2" charset="-122"/>
              </a:rPr>
              <a:t>），另一个用于存储指令（</a:t>
            </a:r>
            <a:r>
              <a:rPr lang="en-US" altLang="zh-CN" dirty="0">
                <a:ea typeface="宋体" panose="02010600030101010101" pitchFamily="2" charset="-122"/>
              </a:rPr>
              <a:t>ICCM</a:t>
            </a:r>
            <a:r>
              <a:rPr lang="zh-CN" altLang="en-US" dirty="0">
                <a:ea typeface="宋体" panose="02010600030101010101" pitchFamily="2" charset="-122"/>
              </a:rPr>
              <a:t>）。默认系统中会禁止</a:t>
            </a:r>
            <a:r>
              <a:rPr lang="en-US" altLang="zh-CN" dirty="0">
                <a:ea typeface="宋体" panose="02010600030101010101" pitchFamily="2" charset="-122"/>
              </a:rPr>
              <a:t>ICCM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</a:p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本实验主要分析指令高速缓存（</a:t>
            </a:r>
            <a:r>
              <a:rPr lang="en-US" altLang="zh-CN" dirty="0">
                <a:ea typeface="宋体" panose="02010600030101010101" pitchFamily="2" charset="-122"/>
              </a:rPr>
              <a:t>I$</a:t>
            </a:r>
            <a:r>
              <a:rPr lang="zh-CN" altLang="en-US" dirty="0">
                <a:ea typeface="宋体" panose="02010600030101010101" pitchFamily="2" charset="-122"/>
              </a:rPr>
              <a:t>）的操作。本实验将介绍</a:t>
            </a:r>
            <a:r>
              <a:rPr lang="en-US" altLang="zh-CN" dirty="0">
                <a:ea typeface="宋体" panose="02010600030101010101" pitchFamily="2" charset="-122"/>
              </a:rPr>
              <a:t>I$</a:t>
            </a:r>
            <a:r>
              <a:rPr lang="zh-CN" altLang="en-US" dirty="0">
                <a:ea typeface="宋体" panose="02010600030101010101" pitchFamily="2" charset="-122"/>
              </a:rPr>
              <a:t>的配置方式，研究高速缓存未命中和命中的处理方式，并分析</a:t>
            </a:r>
            <a:r>
              <a:rPr lang="en-US" altLang="zh-CN" dirty="0">
                <a:ea typeface="宋体" panose="02010600030101010101" pitchFamily="2" charset="-122"/>
              </a:rPr>
              <a:t>I$</a:t>
            </a:r>
            <a:r>
              <a:rPr lang="zh-CN" altLang="en-US" dirty="0">
                <a:ea typeface="宋体" panose="02010600030101010101" pitchFamily="2" charset="-122"/>
              </a:rPr>
              <a:t>替换策略。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87526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968830"/>
            <a:ext cx="12192000" cy="588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976597"/>
              </p:ext>
            </p:extLst>
          </p:nvPr>
        </p:nvGraphicFramePr>
        <p:xfrm>
          <a:off x="10886" y="1328058"/>
          <a:ext cx="12165835" cy="5094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04" name="Visio" r:id="rId4" imgW="124167991" imgH="51930138" progId="Visio.Drawing.15">
                  <p:embed/>
                </p:oleObj>
              </mc:Choice>
              <mc:Fallback>
                <p:oleObj name="Visio" r:id="rId4" imgW="124167991" imgH="51930138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86" y="1328058"/>
                        <a:ext cx="12165835" cy="50945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ea typeface="宋体" panose="02010600030101010101" pitchFamily="2" charset="-122"/>
              </a:rPr>
              <a:t>配置和操作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87169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系统扩展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5237" y="1231741"/>
            <a:ext cx="11334979" cy="29785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sz="3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</a:t>
            </a:r>
            <a:r>
              <a:rPr lang="zh-CN" altLang="en-US" sz="3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系统在实验</a:t>
            </a:r>
            <a:r>
              <a:rPr lang="en-US" altLang="zh-CN" sz="3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6-10</a:t>
            </a:r>
            <a:r>
              <a:rPr lang="zh-CN" altLang="en-US" sz="3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中</a:t>
            </a:r>
            <a:r>
              <a:rPr lang="zh-CN" altLang="en-US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进一步扩展</a:t>
            </a:r>
            <a:r>
              <a:rPr kumimoji="0" lang="zh-CN" altLang="en-US" sz="3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</a:p>
          <a:p>
            <a:pPr lvl="1">
              <a:defRPr/>
            </a:pPr>
            <a:r>
              <a:rPr lang="zh-CN" altLang="en-US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添加</a:t>
            </a:r>
            <a:r>
              <a:rPr lang="en-US" altLang="zh-CN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GPIO</a:t>
            </a:r>
            <a:r>
              <a:rPr lang="zh-CN" altLang="en-US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控制器，与板上</a:t>
            </a:r>
            <a:r>
              <a:rPr lang="en-US" altLang="zh-CN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Nexys A7</a:t>
            </a:r>
            <a:r>
              <a:rPr lang="zh-CN" altLang="en-US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按钮</a:t>
            </a:r>
            <a:r>
              <a:rPr lang="zh-CN" altLang="en-US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连接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修改</a:t>
            </a:r>
            <a:r>
              <a:rPr lang="en-US" altLang="zh-CN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7</a:t>
            </a:r>
            <a:r>
              <a:rPr lang="zh-CN" altLang="en-US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段显示屏</a:t>
            </a:r>
            <a:r>
              <a:rPr lang="zh-CN" altLang="en-US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控制器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新增</a:t>
            </a:r>
            <a:r>
              <a:rPr lang="zh-CN" altLang="en-US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定时器</a:t>
            </a:r>
            <a:r>
              <a:rPr lang="zh-CN" altLang="en-US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模块，以便使用板上</a:t>
            </a:r>
            <a:r>
              <a:rPr lang="zh-CN" altLang="en-US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三色</a:t>
            </a:r>
            <a:r>
              <a:rPr lang="en-US" altLang="zh-CN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LED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zh-CN" altLang="en-US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新增</a:t>
            </a:r>
            <a:r>
              <a:rPr lang="zh-CN" altLang="en-US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外部中断源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9929379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6315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Test_Assembly: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INSERT_NOPS_3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t6, 0x10000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066907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REPEAT: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t6, t6, -1</a:t>
            </a:r>
          </a:p>
          <a:p>
            <a:pPr marL="0" indent="0">
              <a:buNone/>
            </a:pPr>
            <a:endParaRPr lang="zh-CN" altLang="en-US" sz="14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400" b="1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t0, t0, t0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t1, t1, t1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t2, t2, t2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t3, t3, t3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t4, t4, t4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t5, t5, t5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t6, t6, t6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a7, a7, a7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t0, t0, t0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t2, t2, t2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t1, t1, t1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t3, t3, t3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t4, t4, t4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t6, t6, t6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t5, t5, t5</a:t>
            </a:r>
          </a:p>
          <a:p>
            <a:pPr marL="0" indent="0"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a7, a7, a7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7513330" y="979714"/>
            <a:ext cx="3929743" cy="51162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zh-CN" altLang="en-US" sz="16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INSERT_NOPS_8</a:t>
            </a:r>
          </a:p>
          <a:p>
            <a:pPr marL="0" indent="0"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bne t6, zero, REPEAT    </a:t>
            </a:r>
          </a:p>
          <a:p>
            <a:pPr marL="0" indent="0"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6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ret</a:t>
            </a:r>
            <a:endParaRPr lang="zh-CN" altLang="en-US" sz="16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Arco 2"/>
          <p:cNvSpPr/>
          <p:nvPr/>
        </p:nvSpPr>
        <p:spPr>
          <a:xfrm rot="8661836">
            <a:off x="437785" y="159959"/>
            <a:ext cx="7149387" cy="1857585"/>
          </a:xfrm>
          <a:prstGeom prst="arc">
            <a:avLst>
              <a:gd name="adj1" fmla="val 18499601"/>
              <a:gd name="adj2" fmla="val 476150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12" name="Arco 11"/>
          <p:cNvSpPr/>
          <p:nvPr/>
        </p:nvSpPr>
        <p:spPr>
          <a:xfrm rot="8661836">
            <a:off x="5283000" y="4065302"/>
            <a:ext cx="5310757" cy="728671"/>
          </a:xfrm>
          <a:prstGeom prst="arc">
            <a:avLst>
              <a:gd name="adj1" fmla="val 20341436"/>
              <a:gd name="adj2" fmla="val 92492"/>
            </a:avLst>
          </a:prstGeom>
          <a:ln w="38100">
            <a:solidFill>
              <a:schemeClr val="tx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ea typeface="宋体" panose="02010600030101010101" pitchFamily="2" charset="-122"/>
              </a:rPr>
              <a:t>失效和命中管理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示例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893643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0" y="979714"/>
            <a:ext cx="12192000" cy="5878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1" y="1217476"/>
            <a:ext cx="12069284" cy="5281303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失效</a:t>
            </a:r>
            <a:r>
              <a:rPr lang="zh-CN" altLang="en-US" sz="4000" b="1" dirty="0">
                <a:ea typeface="宋体" panose="02010600030101010101" pitchFamily="2" charset="-122"/>
              </a:rPr>
              <a:t>管理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154345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555306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ea typeface="宋体" panose="02010600030101010101" pitchFamily="2" charset="-122"/>
              </a:rPr>
              <a:t>仿真展示了首次执行</a:t>
            </a:r>
            <a:r>
              <a:rPr lang="en-US" altLang="zh-CN" sz="2400" dirty="0">
                <a:ea typeface="宋体" panose="02010600030101010101" pitchFamily="2" charset="-122"/>
              </a:rPr>
              <a:t>16</a:t>
            </a:r>
            <a:r>
              <a:rPr lang="zh-CN" altLang="en-US" sz="2400" dirty="0">
                <a:ea typeface="宋体" panose="02010600030101010101" pitchFamily="2" charset="-122"/>
              </a:rPr>
              <a:t>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2400" dirty="0">
                <a:ea typeface="宋体" panose="02010600030101010101" pitchFamily="2" charset="-122"/>
              </a:rPr>
              <a:t>指令时的取指操作。如果这些指令不在</a:t>
            </a:r>
            <a:r>
              <a:rPr lang="en-US" altLang="zh-CN" sz="2400" dirty="0">
                <a:ea typeface="宋体" panose="02010600030101010101" pitchFamily="2" charset="-122"/>
              </a:rPr>
              <a:t>I$</a:t>
            </a:r>
            <a:r>
              <a:rPr lang="zh-CN" altLang="en-US" sz="2400" dirty="0">
                <a:ea typeface="宋体" panose="02010600030101010101" pitchFamily="2" charset="-122"/>
              </a:rPr>
              <a:t>中，则</a:t>
            </a:r>
            <a:r>
              <a:rPr lang="en-US" altLang="zh-CN" sz="2400" dirty="0">
                <a:ea typeface="宋体" panose="02010600030101010101" pitchFamily="2" charset="-122"/>
              </a:rPr>
              <a:t>I$</a:t>
            </a:r>
            <a:r>
              <a:rPr lang="zh-CN" altLang="en-US" sz="2400" dirty="0">
                <a:ea typeface="宋体" panose="02010600030101010101" pitchFamily="2" charset="-122"/>
              </a:rPr>
              <a:t>中将触发失效，必须将指令从</a:t>
            </a:r>
            <a:r>
              <a:rPr lang="en-US" altLang="zh-CN" sz="2400" dirty="0">
                <a:ea typeface="宋体" panose="02010600030101010101" pitchFamily="2" charset="-122"/>
              </a:rPr>
              <a:t>DDR</a:t>
            </a:r>
            <a:r>
              <a:rPr lang="zh-CN" altLang="en-US" sz="2400" dirty="0">
                <a:ea typeface="宋体" panose="02010600030101010101" pitchFamily="2" charset="-122"/>
              </a:rPr>
              <a:t>外部存储器复制到</a:t>
            </a:r>
            <a:r>
              <a:rPr lang="en-US" altLang="zh-CN" sz="2400" dirty="0">
                <a:ea typeface="宋体" panose="02010600030101010101" pitchFamily="2" charset="-122"/>
              </a:rPr>
              <a:t>I$</a:t>
            </a:r>
            <a:r>
              <a:rPr lang="zh-CN" altLang="en-US" sz="2400" dirty="0">
                <a:ea typeface="宋体" panose="02010600030101010101" pitchFamily="2" charset="-122"/>
              </a:rPr>
              <a:t>中。</a:t>
            </a:r>
          </a:p>
          <a:p>
            <a:pPr lvl="1"/>
            <a:r>
              <a:rPr lang="zh-CN" altLang="en-US" sz="2000" dirty="0">
                <a:ea typeface="宋体" panose="02010600030101010101" pitchFamily="2" charset="-122"/>
              </a:rPr>
              <a:t>每隔约</a:t>
            </a:r>
            <a:r>
              <a:rPr lang="en-US" altLang="zh-CN" sz="2000" dirty="0">
                <a:ea typeface="宋体" panose="02010600030101010101" pitchFamily="2" charset="-122"/>
              </a:rPr>
              <a:t>29 ns</a:t>
            </a:r>
            <a:r>
              <a:rPr lang="zh-CN" altLang="en-US" sz="2000" dirty="0">
                <a:ea typeface="宋体" panose="02010600030101010101" pitchFamily="2" charset="-122"/>
              </a:rPr>
              <a:t>便会出现一次</a:t>
            </a:r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失效（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ic_act_miss_f2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1</a:t>
            </a:r>
            <a:r>
              <a:rPr lang="zh-CN" altLang="en-US" sz="2000" dirty="0">
                <a:ea typeface="宋体" panose="02010600030101010101" pitchFamily="2" charset="-122"/>
              </a:rPr>
              <a:t>），该事件将触发通过</a:t>
            </a:r>
            <a:r>
              <a:rPr lang="en-US" altLang="zh-CN" sz="2000" dirty="0">
                <a:ea typeface="宋体" panose="02010600030101010101" pitchFamily="2" charset="-122"/>
              </a:rPr>
              <a:t>AXI</a:t>
            </a:r>
            <a:r>
              <a:rPr lang="zh-CN" altLang="en-US" sz="2000" dirty="0">
                <a:ea typeface="宋体" panose="02010600030101010101" pitchFamily="2" charset="-122"/>
              </a:rPr>
              <a:t>总线发起的块请求（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ifu_axi_arvalid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1</a:t>
            </a:r>
            <a:r>
              <a:rPr lang="zh-CN" altLang="en-US" sz="2000" dirty="0">
                <a:ea typeface="宋体" panose="02010600030101010101" pitchFamily="2" charset="-122"/>
              </a:rPr>
              <a:t>）。</a:t>
            </a:r>
          </a:p>
          <a:p>
            <a:pPr lvl="1"/>
            <a:r>
              <a:rPr lang="zh-CN" altLang="en-US" sz="2000" dirty="0">
                <a:ea typeface="宋体" panose="02010600030101010101" pitchFamily="2" charset="-122"/>
              </a:rPr>
              <a:t>系统将通过</a:t>
            </a:r>
            <a:r>
              <a:rPr lang="en-US" altLang="zh-CN" sz="2000" dirty="0">
                <a:ea typeface="宋体" panose="02010600030101010101" pitchFamily="2" charset="-122"/>
              </a:rPr>
              <a:t>AXI</a:t>
            </a:r>
            <a:r>
              <a:rPr lang="zh-CN" altLang="en-US" sz="2000" dirty="0">
                <a:ea typeface="宋体" panose="02010600030101010101" pitchFamily="2" charset="-122"/>
              </a:rPr>
              <a:t>总线依次请求构成目标块的八个</a:t>
            </a:r>
            <a:r>
              <a:rPr lang="en-US" altLang="zh-CN" sz="2000" dirty="0">
                <a:ea typeface="宋体" panose="02010600030101010101" pitchFamily="2" charset="-122"/>
              </a:rPr>
              <a:t>64</a:t>
            </a:r>
            <a:r>
              <a:rPr lang="zh-CN" altLang="en-US" sz="2000" dirty="0">
                <a:ea typeface="宋体" panose="02010600030101010101" pitchFamily="2" charset="-122"/>
              </a:rPr>
              <a:t>位块。</a:t>
            </a:r>
          </a:p>
          <a:p>
            <a:pPr lvl="2"/>
            <a:r>
              <a:rPr lang="zh-CN" altLang="en-US" dirty="0">
                <a:ea typeface="宋体" panose="02010600030101010101" pitchFamily="2" charset="-122"/>
              </a:rPr>
              <a:t>信号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ifu_axi_arvalid</a:t>
            </a:r>
            <a:r>
              <a:rPr lang="zh-CN" altLang="en-US" dirty="0">
                <a:ea typeface="宋体" panose="02010600030101010101" pitchFamily="2" charset="-122"/>
              </a:rPr>
              <a:t>连续</a:t>
            </a:r>
            <a:r>
              <a:rPr lang="en-US" altLang="zh-CN" dirty="0">
                <a:ea typeface="宋体" panose="02010600030101010101" pitchFamily="2" charset="-122"/>
              </a:rPr>
              <a:t>27</a:t>
            </a:r>
            <a:r>
              <a:rPr lang="zh-CN" altLang="en-US" dirty="0">
                <a:ea typeface="宋体" panose="02010600030101010101" pitchFamily="2" charset="-122"/>
              </a:rPr>
              <a:t>个周期保持高电平。该信号表示通道正在发送有效的读地址和控制信息。</a:t>
            </a:r>
          </a:p>
          <a:p>
            <a:pPr lvl="2"/>
            <a:r>
              <a:rPr lang="zh-CN" altLang="en-US" dirty="0">
                <a:ea typeface="宋体" panose="02010600030101010101" pitchFamily="2" charset="-122"/>
              </a:rPr>
              <a:t>在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ifu_axi_arvalid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= 1</a:t>
            </a:r>
            <a:r>
              <a:rPr lang="zh-CN" altLang="en-US" dirty="0">
                <a:ea typeface="宋体" panose="02010600030101010101" pitchFamily="2" charset="-122"/>
              </a:rPr>
              <a:t>的这</a:t>
            </a:r>
            <a:r>
              <a:rPr lang="en-US" altLang="zh-CN" dirty="0">
                <a:ea typeface="宋体" panose="02010600030101010101" pitchFamily="2" charset="-122"/>
              </a:rPr>
              <a:t>27</a:t>
            </a:r>
            <a:r>
              <a:rPr lang="zh-CN" altLang="en-US" dirty="0">
                <a:ea typeface="宋体" panose="02010600030101010101" pitchFamily="2" charset="-122"/>
              </a:rPr>
              <a:t>个周期内，信号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ifu_axi_araddr</a:t>
            </a:r>
            <a:r>
              <a:rPr lang="zh-CN" altLang="en-US" dirty="0">
                <a:ea typeface="宋体" panose="02010600030101010101" pitchFamily="2" charset="-122"/>
              </a:rPr>
              <a:t>将通过</a:t>
            </a:r>
            <a:r>
              <a:rPr lang="en-US" altLang="zh-CN" dirty="0">
                <a:ea typeface="宋体" panose="02010600030101010101" pitchFamily="2" charset="-122"/>
              </a:rPr>
              <a:t>AXI</a:t>
            </a:r>
            <a:r>
              <a:rPr lang="zh-CN" altLang="en-US" dirty="0">
                <a:ea typeface="宋体" panose="02010600030101010101" pitchFamily="2" charset="-122"/>
              </a:rPr>
              <a:t>总线依次提供</a:t>
            </a:r>
            <a:r>
              <a:rPr lang="en-US" altLang="zh-CN" dirty="0">
                <a:ea typeface="宋体" panose="02010600030101010101" pitchFamily="2" charset="-122"/>
              </a:rPr>
              <a:t>8</a:t>
            </a:r>
            <a:r>
              <a:rPr lang="zh-CN" altLang="en-US" dirty="0">
                <a:ea typeface="宋体" panose="02010600030101010101" pitchFamily="2" charset="-122"/>
              </a:rPr>
              <a:t>个</a:t>
            </a:r>
            <a:r>
              <a:rPr lang="en-US" altLang="zh-CN" dirty="0">
                <a:ea typeface="宋体" panose="02010600030101010101" pitchFamily="2" charset="-122"/>
              </a:rPr>
              <a:t>64</a:t>
            </a:r>
            <a:r>
              <a:rPr lang="zh-CN" altLang="en-US" dirty="0">
                <a:ea typeface="宋体" panose="02010600030101010101" pitchFamily="2" charset="-122"/>
              </a:rPr>
              <a:t>位块的初始地址，这</a:t>
            </a:r>
            <a:r>
              <a:rPr lang="en-US" altLang="zh-CN" dirty="0">
                <a:ea typeface="宋体" panose="02010600030101010101" pitchFamily="2" charset="-122"/>
              </a:rPr>
              <a:t>8</a:t>
            </a:r>
            <a:r>
              <a:rPr lang="zh-CN" altLang="en-US" dirty="0">
                <a:ea typeface="宋体" panose="02010600030101010101" pitchFamily="2" charset="-122"/>
              </a:rPr>
              <a:t>个地址必须从</a:t>
            </a:r>
            <a:r>
              <a:rPr lang="en-US" altLang="zh-CN" dirty="0">
                <a:ea typeface="宋体" panose="02010600030101010101" pitchFamily="2" charset="-122"/>
              </a:rPr>
              <a:t>DDR</a:t>
            </a:r>
            <a:r>
              <a:rPr lang="zh-CN" altLang="en-US" dirty="0">
                <a:ea typeface="宋体" panose="02010600030101010101" pitchFamily="2" charset="-122"/>
              </a:rPr>
              <a:t>存储器读取。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失效</a:t>
            </a:r>
            <a:r>
              <a:rPr lang="zh-CN" altLang="en-US" sz="4000" b="1" dirty="0">
                <a:ea typeface="宋体" panose="02010600030101010101" pitchFamily="2" charset="-122"/>
              </a:rPr>
              <a:t>管理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902496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77320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zh-CN" altLang="en-US" dirty="0">
                <a:ea typeface="宋体" panose="02010600030101010101" pitchFamily="2" charset="-122"/>
              </a:rPr>
              <a:t>中间的图则展示了八个</a:t>
            </a:r>
            <a:r>
              <a:rPr lang="en-US" altLang="zh-CN" dirty="0">
                <a:ea typeface="宋体" panose="02010600030101010101" pitchFamily="2" charset="-122"/>
              </a:rPr>
              <a:t>64</a:t>
            </a:r>
            <a:r>
              <a:rPr lang="zh-CN" altLang="en-US" dirty="0">
                <a:ea typeface="宋体" panose="02010600030101010101" pitchFamily="2" charset="-122"/>
              </a:rPr>
              <a:t>位数据块通过信号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ifu_axi_rdata</a:t>
            </a:r>
            <a:r>
              <a:rPr lang="zh-CN" altLang="en-US" dirty="0">
                <a:ea typeface="宋体" panose="02010600030101010101" pitchFamily="2" charset="-122"/>
              </a:rPr>
              <a:t>中的</a:t>
            </a:r>
            <a:r>
              <a:rPr lang="en-US" altLang="zh-CN" dirty="0">
                <a:ea typeface="宋体" panose="02010600030101010101" pitchFamily="2" charset="-122"/>
              </a:rPr>
              <a:t>AXI</a:t>
            </a:r>
            <a:r>
              <a:rPr lang="zh-CN" altLang="en-US" dirty="0">
                <a:ea typeface="宋体" panose="02010600030101010101" pitchFamily="2" charset="-122"/>
              </a:rPr>
              <a:t>总线依次到达处理器。</a:t>
            </a:r>
          </a:p>
          <a:p>
            <a:pPr lvl="2"/>
            <a:r>
              <a:rPr lang="zh-CN" altLang="en-US" sz="2400" dirty="0">
                <a:ea typeface="宋体" panose="02010600030101010101" pitchFamily="2" charset="-122"/>
              </a:rPr>
              <a:t>信号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ifu_axi_rvalid</a:t>
            </a:r>
            <a:r>
              <a:rPr lang="zh-CN" altLang="en-US" sz="2400" dirty="0">
                <a:ea typeface="宋体" panose="02010600030101010101" pitchFamily="2" charset="-122"/>
              </a:rPr>
              <a:t>用于指示通道正在发送所需的读数据，该信号每经</a:t>
            </a:r>
            <a:r>
              <a:rPr lang="en-US" altLang="zh-CN" sz="2400" dirty="0">
                <a:ea typeface="宋体" panose="02010600030101010101" pitchFamily="2" charset="-122"/>
              </a:rPr>
              <a:t>7</a:t>
            </a:r>
            <a:r>
              <a:rPr lang="zh-CN" altLang="en-US" sz="2400" dirty="0">
                <a:ea typeface="宋体" panose="02010600030101010101" pitchFamily="2" charset="-122"/>
              </a:rPr>
              <a:t>个周期便会保持一个周期的高电平。</a:t>
            </a:r>
          </a:p>
          <a:p>
            <a:pPr lvl="2"/>
            <a:r>
              <a:rPr lang="zh-CN" altLang="en-US" sz="2400" dirty="0">
                <a:ea typeface="宋体" panose="02010600030101010101" pitchFamily="2" charset="-122"/>
              </a:rPr>
              <a:t>八个</a:t>
            </a:r>
            <a:r>
              <a:rPr lang="en-US" altLang="zh-CN" sz="2400" dirty="0">
                <a:ea typeface="宋体" panose="02010600030101010101" pitchFamily="2" charset="-122"/>
              </a:rPr>
              <a:t>64</a:t>
            </a:r>
            <a:r>
              <a:rPr lang="zh-CN" altLang="en-US" sz="2400" dirty="0">
                <a:ea typeface="宋体" panose="02010600030101010101" pitchFamily="2" charset="-122"/>
              </a:rPr>
              <a:t>位块（每个块包含两条指令）均由信号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ifu_axi_rdata</a:t>
            </a:r>
            <a:r>
              <a:rPr lang="zh-CN" altLang="en-US" sz="2400" dirty="0">
                <a:ea typeface="宋体" panose="02010600030101010101" pitchFamily="2" charset="-122"/>
              </a:rPr>
              <a:t>提供。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下面的两幅图显示，八个</a:t>
            </a:r>
            <a:r>
              <a:rPr lang="en-US" altLang="zh-CN" dirty="0">
                <a:ea typeface="宋体" panose="02010600030101010101" pitchFamily="2" charset="-122"/>
              </a:rPr>
              <a:t>64</a:t>
            </a:r>
            <a:r>
              <a:rPr lang="zh-CN" altLang="en-US" dirty="0">
                <a:ea typeface="宋体" panose="02010600030101010101" pitchFamily="2" charset="-122"/>
              </a:rPr>
              <a:t>位块在到达高速缓存控制器后均会立即写入</a:t>
            </a:r>
            <a:r>
              <a:rPr lang="en-US" altLang="zh-CN" dirty="0">
                <a:ea typeface="宋体" panose="02010600030101010101" pitchFamily="2" charset="-122"/>
              </a:rPr>
              <a:t>I$</a:t>
            </a:r>
            <a:r>
              <a:rPr lang="zh-CN" altLang="en-US" dirty="0">
                <a:ea typeface="宋体" panose="02010600030101010101" pitchFamily="2" charset="-122"/>
              </a:rPr>
              <a:t>。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最终，可以看到上述四条指令从</a:t>
            </a:r>
            <a:r>
              <a:rPr lang="en-US" altLang="zh-CN" dirty="0">
                <a:ea typeface="宋体" panose="02010600030101010101" pitchFamily="2" charset="-122"/>
              </a:rPr>
              <a:t>I$</a:t>
            </a:r>
            <a:r>
              <a:rPr lang="zh-CN" altLang="en-US" dirty="0">
                <a:ea typeface="宋体" panose="02010600030101010101" pitchFamily="2" charset="-122"/>
              </a:rPr>
              <a:t>控制器旁路到流水线，以便在</a:t>
            </a:r>
            <a:r>
              <a:rPr lang="en-US" altLang="zh-CN" dirty="0">
                <a:ea typeface="宋体" panose="02010600030101010101" pitchFamily="2" charset="-122"/>
              </a:rPr>
              <a:t>I$</a:t>
            </a:r>
            <a:r>
              <a:rPr lang="zh-CN" altLang="en-US" dirty="0">
                <a:ea typeface="宋体" panose="02010600030101010101" pitchFamily="2" charset="-122"/>
              </a:rPr>
              <a:t>失效后尽快重新启动执行。几个周期后，四条指令将到达译码阶段。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失效</a:t>
            </a:r>
            <a:r>
              <a:rPr lang="zh-CN" altLang="en-US" sz="4000" b="1" dirty="0">
                <a:ea typeface="宋体" panose="02010600030101010101" pitchFamily="2" charset="-122"/>
              </a:rPr>
              <a:t>管理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3446954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0" y="1499930"/>
            <a:ext cx="12148458" cy="5020617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命中</a:t>
            </a:r>
            <a:r>
              <a:rPr lang="zh-CN" altLang="en-US" sz="4000" b="1" dirty="0">
                <a:ea typeface="宋体" panose="02010600030101010101" pitchFamily="2" charset="-122"/>
              </a:rPr>
              <a:t>管理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6764762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994042"/>
            <a:ext cx="11646746" cy="51512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ea typeface="宋体" panose="02010600030101010101" pitchFamily="2" charset="-122"/>
              </a:rPr>
              <a:t>在之前的仿真中，可以看到</a:t>
            </a:r>
            <a:r>
              <a:rPr lang="en-US" altLang="zh-CN" dirty="0">
                <a:ea typeface="宋体" panose="02010600030101010101" pitchFamily="2" charset="-122"/>
              </a:rPr>
              <a:t>I$</a:t>
            </a:r>
            <a:r>
              <a:rPr lang="zh-CN" altLang="en-US" dirty="0">
                <a:ea typeface="宋体" panose="02010600030101010101" pitchFamily="2" charset="-122"/>
              </a:rPr>
              <a:t>中出现命中。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ea typeface="宋体" panose="02010600030101010101" pitchFamily="2" charset="-122"/>
              </a:rPr>
              <a:t>第一条</a:t>
            </a:r>
            <a:r>
              <a:rPr lang="en-US" altLang="zh-CN" sz="1800" dirty="0">
                <a:ea typeface="宋体" panose="02010600030101010101" pitchFamily="2" charset="-122"/>
              </a:rPr>
              <a:t>add</a:t>
            </a:r>
            <a:r>
              <a:rPr lang="zh-CN" altLang="en-US" sz="1800" dirty="0">
                <a:ea typeface="宋体" panose="02010600030101010101" pitchFamily="2" charset="-122"/>
              </a:rPr>
              <a:t>指令（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t0,t0,t0</a:t>
            </a:r>
            <a:r>
              <a:rPr lang="zh-CN" altLang="en-US" sz="1800" dirty="0">
                <a:ea typeface="宋体" panose="02010600030101010101" pitchFamily="2" charset="-122"/>
              </a:rPr>
              <a:t>）的地址由信号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ifc_fetch_addr_f1_ext</a:t>
            </a:r>
            <a:r>
              <a:rPr lang="zh-CN" altLang="en-US" sz="1800" dirty="0">
                <a:ea typeface="宋体" panose="02010600030101010101" pitchFamily="2" charset="-122"/>
              </a:rPr>
              <a:t>提供。该信号将传递到</a:t>
            </a:r>
            <a:r>
              <a:rPr lang="en-US" altLang="zh-CN" sz="1800" dirty="0">
                <a:ea typeface="宋体" panose="02010600030101010101" pitchFamily="2" charset="-122"/>
              </a:rPr>
              <a:t>I$</a:t>
            </a:r>
            <a:r>
              <a:rPr lang="zh-CN" altLang="en-US" sz="1800" dirty="0">
                <a:ea typeface="宋体" panose="02010600030101010101" pitchFamily="2" charset="-122"/>
              </a:rPr>
              <a:t>，但需要去掉两个最低有效位，因为指令以</a:t>
            </a:r>
            <a:r>
              <a:rPr lang="en-US" altLang="zh-CN" sz="1800" dirty="0">
                <a:ea typeface="宋体" panose="02010600030101010101" pitchFamily="2" charset="-122"/>
              </a:rPr>
              <a:t>4</a:t>
            </a:r>
            <a:r>
              <a:rPr lang="zh-CN" altLang="en-US" sz="1800" dirty="0">
                <a:ea typeface="宋体" panose="02010600030101010101" pitchFamily="2" charset="-122"/>
              </a:rPr>
              <a:t>字节（</a:t>
            </a:r>
            <a:r>
              <a:rPr lang="en-US" altLang="zh-CN" sz="1800" dirty="0">
                <a:ea typeface="宋体" panose="02010600030101010101" pitchFamily="2" charset="-122"/>
              </a:rPr>
              <a:t>32</a:t>
            </a:r>
            <a:r>
              <a:rPr lang="zh-CN" altLang="en-US" sz="1800" dirty="0">
                <a:ea typeface="宋体" panose="02010600030101010101" pitchFamily="2" charset="-122"/>
              </a:rPr>
              <a:t>位）边界对齐。因此，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ic_rw_addr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0x0000070</a:t>
            </a:r>
            <a:r>
              <a:rPr lang="zh-CN" altLang="en-US" sz="1800" dirty="0">
                <a:ea typeface="宋体" panose="02010600030101010101" pitchFamily="2" charset="-122"/>
              </a:rPr>
              <a:t>。标记数组和数据数组使用取指地址的子集。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ea typeface="宋体" panose="02010600030101010101" pitchFamily="2" charset="-122"/>
              </a:rPr>
              <a:t>四个标记（每个高速缓存通路一个）位于信号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TagWay0-TagWay3</a:t>
            </a:r>
            <a:r>
              <a:rPr lang="zh-CN" altLang="en-US" sz="1800" dirty="0">
                <a:ea typeface="宋体" panose="02010600030101010101" pitchFamily="2" charset="-122"/>
              </a:rPr>
              <a:t>中。这些标记将与取指地址的</a:t>
            </a:r>
            <a:r>
              <a:rPr lang="en-US" altLang="zh-CN" sz="1800" dirty="0">
                <a:ea typeface="宋体" panose="02010600030101010101" pitchFamily="2" charset="-122"/>
              </a:rPr>
              <a:t>TAG</a:t>
            </a:r>
            <a:r>
              <a:rPr lang="zh-CN" altLang="en-US" sz="1800" dirty="0">
                <a:ea typeface="宋体" panose="02010600030101010101" pitchFamily="2" charset="-122"/>
              </a:rPr>
              <a:t>字段进行比较。在本例中，所有标记均与</a:t>
            </a:r>
            <a:r>
              <a:rPr lang="en-US" altLang="zh-CN" sz="1800" dirty="0">
                <a:ea typeface="宋体" panose="02010600030101010101" pitchFamily="2" charset="-122"/>
              </a:rPr>
              <a:t>TAG</a:t>
            </a:r>
            <a:r>
              <a:rPr lang="zh-CN" altLang="en-US" sz="1800" dirty="0">
                <a:ea typeface="宋体" panose="02010600030101010101" pitchFamily="2" charset="-122"/>
              </a:rPr>
              <a:t>字段相同，但只有一条通路（通路</a:t>
            </a:r>
            <a:r>
              <a:rPr lang="en-US" altLang="zh-CN" sz="1800" dirty="0">
                <a:ea typeface="宋体" panose="02010600030101010101" pitchFamily="2" charset="-122"/>
              </a:rPr>
              <a:t>0</a:t>
            </a:r>
            <a:r>
              <a:rPr lang="zh-CN" altLang="en-US" sz="1800" dirty="0">
                <a:ea typeface="宋体" panose="02010600030101010101" pitchFamily="2" charset="-122"/>
              </a:rPr>
              <a:t>）有效（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ic_tag_valid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0001</a:t>
            </a:r>
            <a:r>
              <a:rPr lang="zh-CN" altLang="en-US" sz="1800" dirty="0">
                <a:ea typeface="宋体" panose="02010600030101010101" pitchFamily="2" charset="-122"/>
              </a:rPr>
              <a:t>），因此将在通路</a:t>
            </a:r>
            <a:r>
              <a:rPr lang="en-US" altLang="zh-CN" sz="1800" dirty="0">
                <a:ea typeface="宋体" panose="02010600030101010101" pitchFamily="2" charset="-122"/>
              </a:rPr>
              <a:t>0</a:t>
            </a:r>
            <a:r>
              <a:rPr lang="zh-CN" altLang="en-US" sz="1800" dirty="0">
                <a:ea typeface="宋体" panose="02010600030101010101" pitchFamily="2" charset="-122"/>
              </a:rPr>
              <a:t>中发出命中消息：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ic_rd_hit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0001</a:t>
            </a:r>
            <a:r>
              <a:rPr lang="zh-CN" altLang="en-US" sz="1800" dirty="0">
                <a:ea typeface="宋体" panose="02010600030101010101" pitchFamily="2" charset="-122"/>
              </a:rPr>
              <a:t>。四个</a:t>
            </a:r>
            <a:r>
              <a:rPr lang="en-US" altLang="zh-CN" sz="1800" dirty="0">
                <a:ea typeface="宋体" panose="02010600030101010101" pitchFamily="2" charset="-122"/>
              </a:rPr>
              <a:t>128</a:t>
            </a:r>
            <a:r>
              <a:rPr lang="zh-CN" altLang="en-US" sz="1800" dirty="0">
                <a:ea typeface="宋体" panose="02010600030101010101" pitchFamily="2" charset="-122"/>
              </a:rPr>
              <a:t>位指令束同样位于信号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DataWay0-DataWay3</a:t>
            </a:r>
            <a:r>
              <a:rPr lang="zh-CN" altLang="en-US" sz="1800" dirty="0">
                <a:ea typeface="宋体" panose="02010600030101010101" pitchFamily="2" charset="-122"/>
              </a:rPr>
              <a:t>中：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ic_rd_data_only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</a:t>
            </a:r>
            <a:r>
              <a:rPr lang="en-US" altLang="zh-CN" sz="1800" dirty="0">
                <a:solidFill>
                  <a:srgbClr val="FF0000"/>
                </a:solidFill>
                <a:ea typeface="宋体" panose="02010600030101010101" pitchFamily="2" charset="-122"/>
              </a:rPr>
              <a:t>01ce0e33</a:t>
            </a:r>
            <a:r>
              <a:rPr lang="en-US" altLang="zh-CN" sz="1800" dirty="0">
                <a:ea typeface="宋体" panose="02010600030101010101" pitchFamily="2" charset="-122"/>
              </a:rPr>
              <a:t>007383b3</a:t>
            </a:r>
            <a:r>
              <a:rPr lang="en-US" altLang="zh-CN" sz="1800" dirty="0">
                <a:solidFill>
                  <a:srgbClr val="FF0000"/>
                </a:solidFill>
                <a:ea typeface="宋体" panose="02010600030101010101" pitchFamily="2" charset="-122"/>
              </a:rPr>
              <a:t>00630333</a:t>
            </a:r>
            <a:r>
              <a:rPr lang="en-US" altLang="zh-CN" sz="1800" dirty="0">
                <a:ea typeface="宋体" panose="02010600030101010101" pitchFamily="2" charset="-122"/>
              </a:rPr>
              <a:t>005282b3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dirty="0">
                <a:solidFill>
                  <a:srgbClr val="0070C0"/>
                </a:solidFill>
                <a:ea typeface="宋体" panose="02010600030101010101" pitchFamily="2" charset="-122"/>
              </a:rPr>
              <a:t>i+2</a:t>
            </a:r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ea typeface="宋体" panose="02010600030101010101" pitchFamily="2" charset="-122"/>
              </a:rPr>
              <a:t>在对齐阶段，从缓冲区</a:t>
            </a:r>
            <a:r>
              <a:rPr lang="en-US" altLang="zh-CN" sz="1800" dirty="0">
                <a:ea typeface="宋体" panose="02010600030101010101" pitchFamily="2" charset="-122"/>
              </a:rPr>
              <a:t>q1</a:t>
            </a:r>
            <a:r>
              <a:rPr lang="zh-CN" altLang="en-US" sz="1800" dirty="0">
                <a:ea typeface="宋体" panose="02010600030101010101" pitchFamily="2" charset="-122"/>
              </a:rPr>
              <a:t>中提取第一条和第二条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1800" dirty="0">
                <a:ea typeface="宋体" panose="02010600030101010101" pitchFamily="2" charset="-122"/>
              </a:rPr>
              <a:t>指令：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ifu_i0_instr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0x005282b3</a:t>
            </a:r>
            <a:r>
              <a:rPr lang="zh-CN" altLang="en-US" sz="1800" dirty="0">
                <a:ea typeface="宋体" panose="02010600030101010101" pitchFamily="2" charset="-122"/>
              </a:rPr>
              <a:t>且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ifu_i1_instr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0x00630333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dirty="0">
                <a:solidFill>
                  <a:srgbClr val="0070C0"/>
                </a:solidFill>
                <a:ea typeface="宋体" panose="02010600030101010101" pitchFamily="2" charset="-122"/>
              </a:rPr>
              <a:t>i+3</a:t>
            </a:r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ea typeface="宋体" panose="02010600030101010101" pitchFamily="2" charset="-122"/>
              </a:rPr>
              <a:t>在对齐阶段提取第三条和第四条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1800" dirty="0">
                <a:ea typeface="宋体" panose="02010600030101010101" pitchFamily="2" charset="-122"/>
              </a:rPr>
              <a:t>指令，同时对第一条和第二条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1800" dirty="0">
                <a:ea typeface="宋体" panose="02010600030101010101" pitchFamily="2" charset="-122"/>
              </a:rPr>
              <a:t>指令进行译码：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ifu_i0_instr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0x007383b3</a:t>
            </a:r>
            <a:r>
              <a:rPr lang="zh-CN" altLang="en-US" sz="1800" dirty="0">
                <a:ea typeface="宋体" panose="02010600030101010101" pitchFamily="2" charset="-122"/>
              </a:rPr>
              <a:t>、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ifu_i1_instr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0x01ce0e33</a:t>
            </a:r>
            <a:r>
              <a:rPr lang="zh-CN" altLang="en-US" sz="1800" dirty="0">
                <a:ea typeface="宋体" panose="02010600030101010101" pitchFamily="2" charset="-122"/>
              </a:rPr>
              <a:t>、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dec_i0_instr_d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0x005282b3</a:t>
            </a:r>
            <a:r>
              <a:rPr lang="zh-CN" altLang="en-US" sz="1800" dirty="0">
                <a:ea typeface="宋体" panose="02010600030101010101" pitchFamily="2" charset="-122"/>
              </a:rPr>
              <a:t>且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dec_i1_instr_d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0x00630333</a:t>
            </a:r>
          </a:p>
          <a:p>
            <a:pPr lvl="1"/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1800" b="1" dirty="0">
                <a:solidFill>
                  <a:srgbClr val="0070C0"/>
                </a:solidFill>
                <a:ea typeface="宋体" panose="02010600030101010101" pitchFamily="2" charset="-122"/>
              </a:rPr>
              <a:t>i+4</a:t>
            </a:r>
            <a:r>
              <a:rPr lang="zh-CN" altLang="en-US" sz="18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ea typeface="宋体" panose="02010600030101010101" pitchFamily="2" charset="-122"/>
              </a:rPr>
              <a:t>最后，对第三条和第四条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</a:t>
            </a:r>
            <a:r>
              <a:rPr lang="zh-CN" altLang="en-US" sz="1800" dirty="0">
                <a:ea typeface="宋体" panose="02010600030101010101" pitchFamily="2" charset="-122"/>
              </a:rPr>
              <a:t>指令进行译码：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dec_i0_instr_d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0x007383b3</a:t>
            </a:r>
            <a:r>
              <a:rPr lang="zh-CN" altLang="en-US" sz="1800" dirty="0">
                <a:ea typeface="宋体" panose="02010600030101010101" pitchFamily="2" charset="-122"/>
              </a:rPr>
              <a:t>且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dec_i1_instr_d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0x01ce0e33</a:t>
            </a:r>
          </a:p>
          <a:p>
            <a:pPr lvl="1"/>
            <a:endParaRPr lang="zh-CN" altLang="en-US" sz="1800" dirty="0">
              <a:ea typeface="宋体" panose="02010600030101010101" pitchFamily="2" charset="-122"/>
            </a:endParaRPr>
          </a:p>
          <a:p>
            <a:pPr lvl="1"/>
            <a:endParaRPr lang="en-US" sz="1600" dirty="0">
              <a:ea typeface="宋体" panose="02010600030101010101" pitchFamily="2" charset="-122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命中</a:t>
            </a:r>
            <a:r>
              <a:rPr lang="zh-CN" altLang="en-US" sz="4000" b="1" dirty="0">
                <a:ea typeface="宋体" panose="02010600030101010101" pitchFamily="2" charset="-122"/>
              </a:rPr>
              <a:t>管理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0041402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ea typeface="宋体" panose="02010600030101010101" pitchFamily="2" charset="-122"/>
              </a:rPr>
              <a:t>替换策略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870853"/>
            <a:ext cx="11766963" cy="26778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dirty="0">
                <a:ea typeface="宋体" panose="02010600030101010101" pitchFamily="2" charset="-122"/>
              </a:rPr>
              <a:t>大多数组相连高速缓存采用最近最少使用（</a:t>
            </a:r>
            <a:r>
              <a:rPr lang="en-US" altLang="zh-CN" sz="2400" dirty="0">
                <a:ea typeface="宋体" panose="02010600030101010101" pitchFamily="2" charset="-122"/>
              </a:rPr>
              <a:t>Least Recently Used</a:t>
            </a:r>
            <a:r>
              <a:rPr lang="zh-CN" altLang="en-US" sz="2400" dirty="0"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ea typeface="宋体" panose="02010600030101010101" pitchFamily="2" charset="-122"/>
              </a:rPr>
              <a:t>LRU</a:t>
            </a:r>
            <a:r>
              <a:rPr lang="zh-CN" altLang="en-US" sz="2400" dirty="0">
                <a:ea typeface="宋体" panose="02010600030101010101" pitchFamily="2" charset="-122"/>
              </a:rPr>
              <a:t>）的替换策略。然而，跟踪最近最少使用的通路较为复杂，因此一般使用简化的</a:t>
            </a:r>
            <a:r>
              <a:rPr lang="en-US" altLang="zh-CN" sz="2400" dirty="0">
                <a:ea typeface="宋体" panose="02010600030101010101" pitchFamily="2" charset="-122"/>
              </a:rPr>
              <a:t>LRU</a:t>
            </a:r>
            <a:r>
              <a:rPr lang="zh-CN" altLang="en-US" sz="2400" dirty="0">
                <a:ea typeface="宋体" panose="02010600030101010101" pitchFamily="2" charset="-122"/>
              </a:rPr>
              <a:t>策略（通常称为伪</a:t>
            </a:r>
            <a:r>
              <a:rPr lang="en-US" altLang="zh-CN" sz="2400" dirty="0">
                <a:ea typeface="宋体" panose="02010600030101010101" pitchFamily="2" charset="-122"/>
              </a:rPr>
              <a:t>LRU</a:t>
            </a:r>
            <a:r>
              <a:rPr lang="zh-CN" altLang="en-US" sz="2400" dirty="0">
                <a:ea typeface="宋体" panose="02010600030101010101" pitchFamily="2" charset="-122"/>
              </a:rPr>
              <a:t>），该策略已足够满足实际需求。</a:t>
            </a:r>
          </a:p>
          <a:p>
            <a:pPr>
              <a:defRPr/>
            </a:pPr>
            <a:r>
              <a:rPr lang="en-US" altLang="zh-CN" sz="2400" dirty="0">
                <a:ea typeface="宋体" panose="02010600030101010101" pitchFamily="2" charset="-122"/>
              </a:rPr>
              <a:t>SweRV EH1</a:t>
            </a:r>
            <a:r>
              <a:rPr lang="zh-CN" altLang="en-US" sz="2400" dirty="0">
                <a:ea typeface="宋体" panose="02010600030101010101" pitchFamily="2" charset="-122"/>
              </a:rPr>
              <a:t>使用名为</a:t>
            </a:r>
            <a:r>
              <a:rPr lang="zh-CN" altLang="en-US" sz="2400" b="1" dirty="0">
                <a:ea typeface="宋体" panose="02010600030101010101" pitchFamily="2" charset="-122"/>
              </a:rPr>
              <a:t>二进制树伪</a:t>
            </a:r>
            <a:r>
              <a:rPr lang="en-US" altLang="zh-CN" sz="2400" b="1" dirty="0">
                <a:ea typeface="宋体" panose="02010600030101010101" pitchFamily="2" charset="-122"/>
              </a:rPr>
              <a:t>LRU</a:t>
            </a:r>
            <a:r>
              <a:rPr lang="zh-CN" altLang="en-US" sz="2400" dirty="0">
                <a:ea typeface="宋体" panose="02010600030101010101" pitchFamily="2" charset="-122"/>
              </a:rPr>
              <a:t>的简化策略。</a:t>
            </a:r>
          </a:p>
          <a:p>
            <a:pPr lvl="1">
              <a:defRPr/>
            </a:pPr>
            <a:r>
              <a:rPr lang="zh-CN" altLang="en-US" sz="2000" dirty="0">
                <a:ea typeface="宋体" panose="02010600030101010101" pitchFamily="2" charset="-122"/>
              </a:rPr>
              <a:t>要实现该策略，</a:t>
            </a:r>
            <a:r>
              <a:rPr lang="en-US" altLang="zh-CN" sz="2000" dirty="0">
                <a:ea typeface="宋体" panose="02010600030101010101" pitchFamily="2" charset="-122"/>
              </a:rPr>
              <a:t>N</a:t>
            </a:r>
            <a:r>
              <a:rPr lang="zh-CN" altLang="en-US" sz="2000" dirty="0">
                <a:ea typeface="宋体" panose="02010600030101010101" pitchFamily="2" charset="-122"/>
              </a:rPr>
              <a:t>路组相连高速缓存中的每组需要有</a:t>
            </a:r>
            <a:r>
              <a:rPr lang="en-US" altLang="zh-CN" sz="2000" dirty="0">
                <a:ea typeface="宋体" panose="02010600030101010101" pitchFamily="2" charset="-122"/>
              </a:rPr>
              <a:t>N-1</a:t>
            </a:r>
            <a:r>
              <a:rPr lang="zh-CN" altLang="en-US" sz="2000" dirty="0">
                <a:ea typeface="宋体" panose="02010600030101010101" pitchFamily="2" charset="-122"/>
              </a:rPr>
              <a:t>个位（称为</a:t>
            </a:r>
            <a:r>
              <a:rPr lang="en-US" altLang="zh-CN" sz="2000" dirty="0">
                <a:ea typeface="宋体" panose="02010600030101010101" pitchFamily="2" charset="-122"/>
              </a:rPr>
              <a:t>LRU</a:t>
            </a:r>
            <a:r>
              <a:rPr lang="zh-CN" altLang="en-US" sz="2000" dirty="0">
                <a:ea typeface="宋体" panose="02010600030101010101" pitchFamily="2" charset="-122"/>
              </a:rPr>
              <a:t>状态）。在</a:t>
            </a:r>
            <a:r>
              <a:rPr lang="en-US" altLang="zh-CN" sz="2000" dirty="0">
                <a:ea typeface="宋体" panose="02010600030101010101" pitchFamily="2" charset="-122"/>
              </a:rPr>
              <a:t>SweRV EH1</a:t>
            </a:r>
            <a:r>
              <a:rPr lang="zh-CN" altLang="en-US" sz="2000" dirty="0">
                <a:ea typeface="宋体" panose="02010600030101010101" pitchFamily="2" charset="-122"/>
              </a:rPr>
              <a:t>的</a:t>
            </a:r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中则为每组</a:t>
            </a:r>
            <a:r>
              <a:rPr lang="en-US" altLang="zh-CN" sz="2000" dirty="0">
                <a:ea typeface="宋体" panose="02010600030101010101" pitchFamily="2" charset="-122"/>
              </a:rPr>
              <a:t>3</a:t>
            </a:r>
            <a:r>
              <a:rPr lang="zh-CN" altLang="en-US" sz="2000" dirty="0">
                <a:ea typeface="宋体" panose="02010600030101010101" pitchFamily="2" charset="-122"/>
              </a:rPr>
              <a:t>位。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353312" y="3309102"/>
            <a:ext cx="34146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块替换</a:t>
            </a:r>
          </a:p>
        </p:txBody>
      </p:sp>
      <p:sp>
        <p:nvSpPr>
          <p:cNvPr id="7" name="Rectángulo 6"/>
          <p:cNvSpPr/>
          <p:nvPr/>
        </p:nvSpPr>
        <p:spPr>
          <a:xfrm>
            <a:off x="6419088" y="3298216"/>
            <a:ext cx="4194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LRU</a:t>
            </a:r>
            <a:r>
              <a:rPr lang="zh-CN" altLang="en-US" sz="2400" b="1" dirty="0">
                <a:solidFill>
                  <a:schemeClr val="accent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状态更新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570137"/>
              </p:ext>
            </p:extLst>
          </p:nvPr>
        </p:nvGraphicFramePr>
        <p:xfrm>
          <a:off x="1251857" y="3800655"/>
          <a:ext cx="3603172" cy="1884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2139">
                  <a:extLst>
                    <a:ext uri="{9D8B030D-6E8A-4147-A177-3AD203B41FA5}">
                      <a16:colId xmlns:a16="http://schemas.microsoft.com/office/drawing/2014/main" val="3946571756"/>
                    </a:ext>
                  </a:extLst>
                </a:gridCol>
                <a:gridCol w="2061033">
                  <a:extLst>
                    <a:ext uri="{9D8B030D-6E8A-4147-A177-3AD203B41FA5}">
                      <a16:colId xmlns:a16="http://schemas.microsoft.com/office/drawing/2014/main" val="3707986999"/>
                    </a:ext>
                  </a:extLst>
                </a:gridCol>
              </a:tblGrid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LRU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状态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替换的通路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7406667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x00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通路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6033620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x10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通路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0391617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通路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4772933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1x1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通路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1568001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202634"/>
              </p:ext>
            </p:extLst>
          </p:nvPr>
        </p:nvGraphicFramePr>
        <p:xfrm>
          <a:off x="6237511" y="3800654"/>
          <a:ext cx="4593772" cy="1884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53343">
                  <a:extLst>
                    <a:ext uri="{9D8B030D-6E8A-4147-A177-3AD203B41FA5}">
                      <a16:colId xmlns:a16="http://schemas.microsoft.com/office/drawing/2014/main" val="2537768470"/>
                    </a:ext>
                  </a:extLst>
                </a:gridCol>
                <a:gridCol w="2340429">
                  <a:extLst>
                    <a:ext uri="{9D8B030D-6E8A-4147-A177-3AD203B41FA5}">
                      <a16:colId xmlns:a16="http://schemas.microsoft.com/office/drawing/2014/main" val="4703793"/>
                    </a:ext>
                  </a:extLst>
                </a:gridCol>
              </a:tblGrid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写入的通路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下一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LRU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状态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204892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通路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-11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1598869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通路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-01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3241402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通路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1-0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5932489"/>
                  </a:ext>
                </a:extLst>
              </a:tr>
              <a:tr h="37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通路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0-0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824741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47828664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012372" y="3149888"/>
            <a:ext cx="9416143" cy="24710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Set8_Block1: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 Set8_Block2    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This j instruction is at address 0x00000200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       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INSERT_NOPS_1023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Set8_Block2: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 Set8_Block3    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This j instruction is at address 0x00001200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       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INSERT_NOPS_1023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Set8_Block3: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 Set8_Block4    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This j instruction is at address 0x00002200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       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INSERT_NOPS_1023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Set8_Block4: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 Set8_Block5    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This j instruction is at address 0x00003200</a:t>
            </a:r>
          </a:p>
          <a:p>
            <a:pPr marL="0" indent="0">
              <a:buNone/>
            </a:pPr>
            <a:r>
              <a:rPr lang="zh-CN" altLang="en-US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       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INSERT_NOPS_1023</a:t>
            </a:r>
          </a:p>
          <a:p>
            <a:pPr marL="0" indent="0">
              <a:buNone/>
            </a:pP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Set8_Block5:   </a:t>
            </a:r>
            <a:r>
              <a:rPr lang="en-US" altLang="zh-CN" sz="14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 Set8_Block1        </a:t>
            </a:r>
            <a:r>
              <a:rPr lang="en-US" altLang="zh-CN" sz="1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This j instruction is at address 0x00004200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ea typeface="宋体" panose="02010600030101010101" pitchFamily="2" charset="-122"/>
              </a:rPr>
              <a:t>替换策略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示例 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68829"/>
            <a:ext cx="11924252" cy="238397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dirty="0">
                <a:ea typeface="宋体" panose="02010600030101010101" pitchFamily="2" charset="-122"/>
              </a:rPr>
              <a:t>下面的示例在一个无限循环中访问五个不同的</a:t>
            </a:r>
            <a:r>
              <a:rPr lang="en-US" altLang="zh-CN" sz="2400" dirty="0">
                <a:ea typeface="宋体" panose="02010600030101010101" pitchFamily="2" charset="-122"/>
              </a:rPr>
              <a:t>I$</a:t>
            </a:r>
            <a:r>
              <a:rPr lang="zh-CN" altLang="en-US" sz="2400" dirty="0">
                <a:ea typeface="宋体" panose="02010600030101010101" pitchFamily="2" charset="-122"/>
              </a:rPr>
              <a:t>块，这五个块均映射到同一</a:t>
            </a:r>
            <a:r>
              <a:rPr lang="en-US" altLang="zh-CN" sz="2400" dirty="0">
                <a:ea typeface="宋体" panose="02010600030101010101" pitchFamily="2" charset="-122"/>
              </a:rPr>
              <a:t>I$</a:t>
            </a:r>
            <a:r>
              <a:rPr lang="zh-CN" altLang="en-US" sz="2400" dirty="0">
                <a:ea typeface="宋体" panose="02010600030101010101" pitchFamily="2" charset="-122"/>
              </a:rPr>
              <a:t>组：</a:t>
            </a:r>
            <a:r>
              <a:rPr lang="en-US" altLang="zh-CN" sz="2400" dirty="0">
                <a:ea typeface="宋体" panose="02010600030101010101" pitchFamily="2" charset="-122"/>
              </a:rPr>
              <a:t>SET = 8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</a:p>
          <a:p>
            <a:pPr>
              <a:defRPr/>
            </a:pPr>
            <a:r>
              <a:rPr lang="zh-CN" altLang="en-US" sz="2400" dirty="0">
                <a:ea typeface="宋体" panose="02010600030101010101" pitchFamily="2" charset="-122"/>
              </a:rPr>
              <a:t>无限循环包含五条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</a:t>
            </a:r>
            <a:r>
              <a:rPr lang="zh-CN" altLang="en-US" sz="2400" dirty="0">
                <a:ea typeface="宋体" panose="02010600030101010101" pitchFamily="2" charset="-122"/>
              </a:rPr>
              <a:t>（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跳转</a:t>
            </a:r>
            <a:r>
              <a:rPr lang="zh-CN" altLang="en-US" sz="2400" dirty="0">
                <a:ea typeface="宋体" panose="02010600030101010101" pitchFamily="2" charset="-122"/>
              </a:rPr>
              <a:t>）指令，其中每对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</a:t>
            </a:r>
            <a:r>
              <a:rPr lang="zh-CN" altLang="en-US" sz="2400" dirty="0">
                <a:ea typeface="宋体" panose="02010600030101010101" pitchFamily="2" charset="-122"/>
              </a:rPr>
              <a:t>指令由</a:t>
            </a:r>
            <a:r>
              <a:rPr lang="en-US" altLang="zh-CN" sz="2400" dirty="0">
                <a:ea typeface="宋体" panose="02010600030101010101" pitchFamily="2" charset="-122"/>
              </a:rPr>
              <a:t>1023</a:t>
            </a:r>
            <a:r>
              <a:rPr lang="zh-CN" altLang="en-US" sz="2400" dirty="0">
                <a:ea typeface="宋体" panose="02010600030101010101" pitchFamily="2" charset="-122"/>
              </a:rPr>
              <a:t>个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nop</a:t>
            </a:r>
            <a:r>
              <a:rPr lang="zh-CN" altLang="en-US" sz="2400" dirty="0">
                <a:ea typeface="宋体" panose="02010600030101010101" pitchFamily="2" charset="-122"/>
              </a:rPr>
              <a:t>分隔。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</a:t>
            </a:r>
            <a:r>
              <a:rPr lang="zh-CN" altLang="en-US" sz="2400" dirty="0">
                <a:ea typeface="宋体" panose="02010600030101010101" pitchFamily="2" charset="-122"/>
              </a:rPr>
              <a:t>指令与</a:t>
            </a:r>
            <a:r>
              <a:rPr lang="en-US" altLang="zh-CN" sz="24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nop</a:t>
            </a:r>
            <a:r>
              <a:rPr lang="zh-CN" altLang="en-US" sz="2400" dirty="0">
                <a:ea typeface="宋体" panose="02010600030101010101" pitchFamily="2" charset="-122"/>
              </a:rPr>
              <a:t>共占用</a:t>
            </a:r>
            <a:r>
              <a:rPr lang="en-US" altLang="zh-CN" sz="2400" dirty="0">
                <a:ea typeface="宋体" panose="02010600030101010101" pitchFamily="2" charset="-122"/>
              </a:rPr>
              <a:t>4 KiB</a:t>
            </a:r>
            <a:r>
              <a:rPr lang="zh-CN" altLang="en-US" sz="2400" dirty="0">
                <a:ea typeface="宋体" panose="02010600030101010101" pitchFamily="2" charset="-122"/>
              </a:rPr>
              <a:t>空间，等同于</a:t>
            </a:r>
            <a:r>
              <a:rPr lang="en-US" altLang="zh-CN" sz="2400" dirty="0">
                <a:ea typeface="宋体" panose="02010600030101010101" pitchFamily="2" charset="-122"/>
              </a:rPr>
              <a:t>I$</a:t>
            </a:r>
            <a:r>
              <a:rPr lang="zh-CN" altLang="en-US" sz="2400" dirty="0">
                <a:ea typeface="宋体" panose="02010600030101010101" pitchFamily="2" charset="-122"/>
              </a:rPr>
              <a:t>中每条通路的大小。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587663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253555"/>
              </p:ext>
            </p:extLst>
          </p:nvPr>
        </p:nvGraphicFramePr>
        <p:xfrm>
          <a:off x="3331029" y="87084"/>
          <a:ext cx="5334000" cy="6675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43" name="Visio" r:id="rId4" imgW="85305995" imgH="106784955" progId="Visio.Drawing.15">
                  <p:embed/>
                </p:oleObj>
              </mc:Choice>
              <mc:Fallback>
                <p:oleObj name="Visio" r:id="rId4" imgW="85305995" imgH="10678495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1029" y="87084"/>
                        <a:ext cx="5334000" cy="66752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93436" y="3068302"/>
            <a:ext cx="6707868" cy="680114"/>
          </a:xfrm>
        </p:spPr>
        <p:txBody>
          <a:bodyPr>
            <a:noAutofit/>
          </a:bodyPr>
          <a:lstStyle/>
          <a:p>
            <a:pPr algn="ctr"/>
            <a:r>
              <a:rPr lang="en-US" altLang="zh-CN" sz="1800" b="1" dirty="0">
                <a:ea typeface="宋体" panose="02010600030101010101" pitchFamily="2" charset="-122"/>
              </a:rPr>
              <a:t>RVfpga</a:t>
            </a:r>
            <a:r>
              <a:rPr lang="zh-CN" altLang="en-US" sz="1800" b="1" dirty="0">
                <a:ea typeface="宋体" panose="02010600030101010101" pitchFamily="2" charset="-122"/>
              </a:rPr>
              <a:t>实验</a:t>
            </a:r>
            <a:r>
              <a:rPr lang="en-US" altLang="zh-CN" sz="1800" b="1" dirty="0">
                <a:ea typeface="宋体" panose="02010600030101010101" pitchFamily="2" charset="-122"/>
              </a:rPr>
              <a:t>19</a:t>
            </a:r>
            <a:r>
              <a:rPr lang="zh-CN" altLang="en-US" sz="1800" b="1" dirty="0">
                <a:ea typeface="宋体" panose="02010600030101010101" pitchFamily="2" charset="-122"/>
              </a:rPr>
              <a:t>：</a:t>
            </a:r>
            <a:r>
              <a:rPr lang="en-US" altLang="zh-CN" sz="1800" b="1" dirty="0">
                <a:ea typeface="宋体" panose="02010600030101010101" pitchFamily="2" charset="-122"/>
              </a:rPr>
              <a:t>I$</a:t>
            </a:r>
            <a:r>
              <a:rPr lang="zh-CN" altLang="en-US" sz="1800" b="1" dirty="0">
                <a:ea typeface="宋体" panose="02010600030101010101" pitchFamily="2" charset="-122"/>
              </a:rPr>
              <a:t>替换策略 </a:t>
            </a:r>
            <a:r>
              <a:rPr lang="en-US" altLang="zh-CN" sz="1800" b="1" dirty="0">
                <a:ea typeface="宋体" panose="02010600030101010101" pitchFamily="2" charset="-122"/>
              </a:rPr>
              <a:t>– I$</a:t>
            </a:r>
            <a:r>
              <a:rPr lang="zh-CN" altLang="en-US" sz="1800" b="1" dirty="0">
                <a:ea typeface="宋体" panose="02010600030101010101" pitchFamily="2" charset="-122"/>
              </a:rPr>
              <a:t>组</a:t>
            </a:r>
            <a:r>
              <a:rPr lang="en-US" altLang="zh-CN" sz="1800" b="1" dirty="0">
                <a:ea typeface="宋体" panose="02010600030101010101" pitchFamily="2" charset="-122"/>
              </a:rPr>
              <a:t>8</a:t>
            </a:r>
            <a:r>
              <a:rPr lang="zh-CN" altLang="en-US" sz="1800" b="1" dirty="0">
                <a:ea typeface="宋体" panose="02010600030101010101" pitchFamily="2" charset="-122"/>
              </a:rPr>
              <a:t>的变化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6572470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ea typeface="宋体" panose="02010600030101010101" pitchFamily="2" charset="-122"/>
              </a:rPr>
              <a:t>替换策略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第</a:t>
            </a:r>
            <a:r>
              <a:rPr lang="en-US" altLang="zh-CN" sz="4000" b="1" dirty="0"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ea typeface="宋体" panose="02010600030101010101" pitchFamily="2" charset="-122"/>
              </a:rPr>
              <a:t>次跳转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030" y="871184"/>
            <a:ext cx="8871855" cy="3011469"/>
          </a:xfrm>
          <a:prstGeom prst="rect">
            <a:avLst/>
          </a:prstGeom>
        </p:spPr>
      </p:pic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8772" y="3926197"/>
            <a:ext cx="11434692" cy="28338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ea typeface="宋体" panose="02010600030101010101" pitchFamily="2" charset="-122"/>
              </a:rPr>
              <a:t>第一次跳转的地址（</a:t>
            </a:r>
            <a:r>
              <a:rPr lang="en-US" altLang="zh-CN" sz="2000" dirty="0">
                <a:ea typeface="宋体" panose="02010600030101010101" pitchFamily="2" charset="-122"/>
              </a:rPr>
              <a:t>0x200</a:t>
            </a:r>
            <a:r>
              <a:rPr lang="zh-CN" altLang="en-US" sz="2000" dirty="0">
                <a:ea typeface="宋体" panose="02010600030101010101" pitchFamily="2" charset="-122"/>
              </a:rPr>
              <a:t>）映射到</a:t>
            </a:r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的组</a:t>
            </a:r>
            <a:r>
              <a:rPr lang="en-US" altLang="zh-CN" sz="2000" dirty="0"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。该组的初始状态为空，因此必须将新块写入通路</a:t>
            </a:r>
            <a:r>
              <a:rPr lang="en-US" altLang="zh-CN" sz="2000" dirty="0"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ea typeface="宋体" panose="02010600030101010101" pitchFamily="2" charset="-122"/>
              </a:rPr>
              <a:t>。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replace_way_mb_any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ic_wr_en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0001</a:t>
            </a:r>
            <a:r>
              <a:rPr lang="zh-CN" altLang="en-US" sz="2000" dirty="0">
                <a:ea typeface="宋体" panose="02010600030101010101" pitchFamily="2" charset="-122"/>
              </a:rPr>
              <a:t>。组</a:t>
            </a:r>
            <a:r>
              <a:rPr lang="en-US" altLang="zh-CN" sz="2000" dirty="0"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的</a:t>
            </a:r>
            <a:r>
              <a:rPr lang="en-US" altLang="zh-CN" sz="2000" dirty="0">
                <a:ea typeface="宋体" panose="02010600030101010101" pitchFamily="2" charset="-122"/>
              </a:rPr>
              <a:t>LRU</a:t>
            </a:r>
            <a:r>
              <a:rPr lang="zh-CN" altLang="en-US" sz="2000" dirty="0">
                <a:ea typeface="宋体" panose="02010600030101010101" pitchFamily="2" charset="-122"/>
              </a:rPr>
              <a:t>状态更新如下：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way_status_new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011</a:t>
            </a:r>
            <a:r>
              <a:rPr lang="zh-CN" altLang="en-US" sz="2000" dirty="0">
                <a:ea typeface="宋体" panose="02010600030101010101" pitchFamily="2" charset="-122"/>
              </a:rPr>
              <a:t>。</a:t>
            </a:r>
          </a:p>
          <a:p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块从</a:t>
            </a:r>
            <a:r>
              <a:rPr lang="en-US" altLang="zh-CN" sz="2000" dirty="0">
                <a:ea typeface="宋体" panose="02010600030101010101" pitchFamily="2" charset="-122"/>
              </a:rPr>
              <a:t>DDR</a:t>
            </a:r>
            <a:r>
              <a:rPr lang="zh-CN" altLang="en-US" sz="2000" dirty="0">
                <a:ea typeface="宋体" panose="02010600030101010101" pitchFamily="2" charset="-122"/>
              </a:rPr>
              <a:t>存储器中读取，并以</a:t>
            </a:r>
            <a:r>
              <a:rPr lang="en-US" altLang="zh-CN" sz="2000" dirty="0">
                <a:ea typeface="宋体" panose="02010600030101010101" pitchFamily="2" charset="-122"/>
              </a:rPr>
              <a:t>64</a:t>
            </a:r>
            <a:r>
              <a:rPr lang="zh-CN" altLang="en-US" sz="2000" dirty="0">
                <a:ea typeface="宋体" panose="02010600030101010101" pitchFamily="2" charset="-122"/>
              </a:rPr>
              <a:t>位块的形式写入</a:t>
            </a:r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。上图展示了将新块的标记和前两条指令写入组</a:t>
            </a:r>
            <a:r>
              <a:rPr lang="en-US" altLang="zh-CN" sz="2000" dirty="0"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的过程：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ic_rw_addr_q[11:4]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= </a:t>
            </a:r>
            <a:r>
              <a:rPr lang="en-US" altLang="zh-CN" sz="1600" dirty="0">
                <a:solidFill>
                  <a:srgbClr val="FF0000"/>
                </a:solidFill>
                <a:ea typeface="宋体" panose="02010600030101010101" pitchFamily="2" charset="-122"/>
              </a:rPr>
              <a:t>001000</a:t>
            </a:r>
            <a:r>
              <a:rPr lang="en-US" altLang="zh-CN" sz="1600" dirty="0">
                <a:ea typeface="宋体" panose="02010600030101010101" pitchFamily="2" charset="-122"/>
              </a:rPr>
              <a:t>00</a:t>
            </a:r>
            <a:r>
              <a:rPr lang="zh-CN" altLang="en-US" sz="1600" dirty="0">
                <a:ea typeface="宋体" panose="02010600030101010101" pitchFamily="2" charset="-122"/>
              </a:rPr>
              <a:t>（组</a:t>
            </a:r>
            <a:r>
              <a:rPr lang="en-US" altLang="zh-CN" sz="1600" dirty="0">
                <a:ea typeface="宋体" panose="02010600030101010101" pitchFamily="2" charset="-122"/>
              </a:rPr>
              <a:t>8</a:t>
            </a:r>
            <a:r>
              <a:rPr lang="zh-CN" altLang="en-US" sz="1600" dirty="0">
                <a:ea typeface="宋体" panose="02010600030101010101" pitchFamily="2" charset="-122"/>
              </a:rPr>
              <a:t>）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ic_tag_wr_data[19:0]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= 0x0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ic_wr_data1[31:0]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= 0x0000106F (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 Set8_Block2</a:t>
            </a:r>
            <a:r>
              <a:rPr lang="en-US" altLang="zh-CN" sz="1600" dirty="0">
                <a:ea typeface="宋体" panose="02010600030101010101" pitchFamily="2" charset="-122"/>
              </a:rPr>
              <a:t>)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ic_wr_data2[31:0]</a:t>
            </a:r>
            <a:r>
              <a:rPr lang="zh-CN" altLang="en-US" sz="1600" dirty="0"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ea typeface="宋体" panose="02010600030101010101" pitchFamily="2" charset="-122"/>
              </a:rPr>
              <a:t>= 0x00000013 (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nop</a:t>
            </a:r>
            <a:r>
              <a:rPr lang="en-US" altLang="zh-CN" sz="1600" dirty="0">
                <a:ea typeface="宋体" panose="02010600030101010101" pitchFamily="2" charset="-122"/>
              </a:rPr>
              <a:t>)</a:t>
            </a:r>
          </a:p>
          <a:p>
            <a:endParaRPr lang="en-US" sz="1600" dirty="0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19493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73862"/>
          </a:xfrm>
        </p:spPr>
        <p:txBody>
          <a:bodyPr anchor="ctr" anchorCtr="0">
            <a:normAutofit/>
          </a:bodyPr>
          <a:lstStyle/>
          <a:p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RVfpga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实验概述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6051711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ea typeface="宋体" panose="02010600030101010101" pitchFamily="2" charset="-122"/>
              </a:rPr>
              <a:t>替换策略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第</a:t>
            </a:r>
            <a:r>
              <a:rPr lang="en-US" altLang="zh-CN" sz="4000" b="1" dirty="0"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ea typeface="宋体" panose="02010600030101010101" pitchFamily="2" charset="-122"/>
              </a:rPr>
              <a:t>次跳转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8772" y="3926197"/>
            <a:ext cx="11677320" cy="28338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ea typeface="宋体" panose="02010600030101010101" pitchFamily="2" charset="-122"/>
              </a:rPr>
              <a:t>第二次跳转的地址（</a:t>
            </a:r>
            <a:r>
              <a:rPr lang="en-US" altLang="zh-CN" sz="2000" dirty="0">
                <a:ea typeface="宋体" panose="02010600030101010101" pitchFamily="2" charset="-122"/>
              </a:rPr>
              <a:t>0x1200</a:t>
            </a:r>
            <a:r>
              <a:rPr lang="zh-CN" altLang="en-US" sz="2000" dirty="0">
                <a:ea typeface="宋体" panose="02010600030101010101" pitchFamily="2" charset="-122"/>
              </a:rPr>
              <a:t>）同样映射到</a:t>
            </a:r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的组</a:t>
            </a:r>
            <a:r>
              <a:rPr lang="en-US" altLang="zh-CN" sz="2000" dirty="0"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。在该组中，仅通路</a:t>
            </a:r>
            <a:r>
              <a:rPr lang="en-US" altLang="zh-CN" sz="2000" dirty="0"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ea typeface="宋体" panose="02010600030101010101" pitchFamily="2" charset="-122"/>
              </a:rPr>
              <a:t>有效：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tagv_mb_ff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0001</a:t>
            </a:r>
            <a:r>
              <a:rPr lang="zh-CN" altLang="en-US" sz="2000" dirty="0">
                <a:ea typeface="宋体" panose="02010600030101010101" pitchFamily="2" charset="-122"/>
              </a:rPr>
              <a:t>。因此，必须将新块写入通路</a:t>
            </a:r>
            <a:r>
              <a:rPr lang="en-US" altLang="zh-CN" sz="2000" dirty="0"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ea typeface="宋体" panose="02010600030101010101" pitchFamily="2" charset="-122"/>
              </a:rPr>
              <a:t>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replace_way_mb_any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ic_wr_en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0010.</a:t>
            </a:r>
            <a:r>
              <a:rPr lang="zh-CN" altLang="en-US" sz="2000" dirty="0">
                <a:ea typeface="宋体" panose="02010600030101010101" pitchFamily="2" charset="-122"/>
              </a:rPr>
              <a:t>组</a:t>
            </a:r>
            <a:r>
              <a:rPr lang="en-US" altLang="zh-CN" sz="2000" dirty="0"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的</a:t>
            </a:r>
            <a:r>
              <a:rPr lang="en-US" altLang="zh-CN" sz="2000" dirty="0">
                <a:ea typeface="宋体" panose="02010600030101010101" pitchFamily="2" charset="-122"/>
              </a:rPr>
              <a:t>LRU</a:t>
            </a:r>
            <a:r>
              <a:rPr lang="zh-CN" altLang="en-US" sz="2000" dirty="0">
                <a:ea typeface="宋体" panose="02010600030101010101" pitchFamily="2" charset="-122"/>
              </a:rPr>
              <a:t>状态更新如下：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way_status_new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001</a:t>
            </a:r>
            <a:r>
              <a:rPr lang="zh-CN" altLang="en-US" sz="2000" dirty="0">
                <a:ea typeface="宋体" panose="02010600030101010101" pitchFamily="2" charset="-122"/>
              </a:rPr>
              <a:t>。</a:t>
            </a:r>
          </a:p>
          <a:p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块从</a:t>
            </a:r>
            <a:r>
              <a:rPr lang="en-US" altLang="zh-CN" sz="2000" dirty="0">
                <a:ea typeface="宋体" panose="02010600030101010101" pitchFamily="2" charset="-122"/>
              </a:rPr>
              <a:t>DDR</a:t>
            </a:r>
            <a:r>
              <a:rPr lang="zh-CN" altLang="en-US" sz="2000" dirty="0">
                <a:ea typeface="宋体" panose="02010600030101010101" pitchFamily="2" charset="-122"/>
              </a:rPr>
              <a:t>存储器中读取，并以</a:t>
            </a:r>
            <a:r>
              <a:rPr lang="en-US" altLang="zh-CN" sz="2000" dirty="0">
                <a:ea typeface="宋体" panose="02010600030101010101" pitchFamily="2" charset="-122"/>
              </a:rPr>
              <a:t>64</a:t>
            </a:r>
            <a:r>
              <a:rPr lang="zh-CN" altLang="en-US" sz="2000" dirty="0">
                <a:ea typeface="宋体" panose="02010600030101010101" pitchFamily="2" charset="-122"/>
              </a:rPr>
              <a:t>位块的形式写入</a:t>
            </a:r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。上图展示了将新块的标记和前两条指令写入组</a:t>
            </a:r>
            <a:r>
              <a:rPr lang="en-US" altLang="zh-CN" sz="2000" dirty="0"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的过程：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ic_rw_addr_q[11:4]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= 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001000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00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（组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ic_tag_wr_data[19:0]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= 0x1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ic_wr_data1[31:0]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= 0x0000106F (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 Set8_Block3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ic_wr_data2[31:0]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= 0x00000013 (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nop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812" y="885414"/>
            <a:ext cx="8822531" cy="29832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2147539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0" y="1132114"/>
            <a:ext cx="12192000" cy="5725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I$</a:t>
            </a:r>
            <a:r>
              <a:rPr lang="zh-CN" altLang="en-US" sz="4000" b="1" dirty="0">
                <a:ea typeface="宋体" panose="02010600030101010101" pitchFamily="2" charset="-122"/>
              </a:rPr>
              <a:t>替换策略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第</a:t>
            </a:r>
            <a:r>
              <a:rPr lang="en-US" altLang="zh-CN" sz="4000" b="1" dirty="0"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ea typeface="宋体" panose="02010600030101010101" pitchFamily="2" charset="-122"/>
              </a:rPr>
              <a:t>次跳转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78772" y="3926197"/>
            <a:ext cx="11462124" cy="28338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ea typeface="宋体" panose="02010600030101010101" pitchFamily="2" charset="-122"/>
              </a:rPr>
              <a:t>第五次跳转的地址（</a:t>
            </a:r>
            <a:r>
              <a:rPr lang="en-US" altLang="zh-CN" sz="2000" dirty="0">
                <a:ea typeface="宋体" panose="02010600030101010101" pitchFamily="2" charset="-122"/>
              </a:rPr>
              <a:t>0x4200</a:t>
            </a:r>
            <a:r>
              <a:rPr lang="zh-CN" altLang="en-US" sz="2000" dirty="0">
                <a:ea typeface="宋体" panose="02010600030101010101" pitchFamily="2" charset="-122"/>
              </a:rPr>
              <a:t>）同样映射到</a:t>
            </a:r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的组</a:t>
            </a:r>
            <a:r>
              <a:rPr lang="en-US" altLang="zh-CN" sz="2000" dirty="0"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。但是，此时组已满：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tagv_mb_ff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1111</a:t>
            </a:r>
            <a:r>
              <a:rPr lang="zh-CN" altLang="en-US" sz="2000" dirty="0">
                <a:ea typeface="宋体" panose="02010600030101010101" pitchFamily="2" charset="-122"/>
              </a:rPr>
              <a:t>。因此，必须将新块写入通路</a:t>
            </a:r>
            <a:r>
              <a:rPr lang="en-US" altLang="zh-CN" sz="2000" dirty="0"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ea typeface="宋体" panose="02010600030101010101" pitchFamily="2" charset="-122"/>
              </a:rPr>
              <a:t>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replace_way_mb_any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ic_wr_en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0001</a:t>
            </a:r>
            <a:r>
              <a:rPr lang="zh-CN" altLang="en-US" sz="2000" dirty="0">
                <a:ea typeface="宋体" panose="02010600030101010101" pitchFamily="2" charset="-122"/>
              </a:rPr>
              <a:t>。组</a:t>
            </a:r>
            <a:r>
              <a:rPr lang="en-US" altLang="zh-CN" sz="2000" dirty="0"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的</a:t>
            </a:r>
            <a:r>
              <a:rPr lang="en-US" altLang="zh-CN" sz="2000" dirty="0">
                <a:ea typeface="宋体" panose="02010600030101010101" pitchFamily="2" charset="-122"/>
              </a:rPr>
              <a:t>LRU</a:t>
            </a:r>
            <a:r>
              <a:rPr lang="zh-CN" altLang="en-US" sz="2000" dirty="0">
                <a:ea typeface="宋体" panose="02010600030101010101" pitchFamily="2" charset="-122"/>
              </a:rPr>
              <a:t>状态更新如下：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way_status_new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011</a:t>
            </a:r>
            <a:r>
              <a:rPr lang="zh-CN" altLang="en-US" sz="2000" dirty="0">
                <a:ea typeface="宋体" panose="02010600030101010101" pitchFamily="2" charset="-122"/>
              </a:rPr>
              <a:t>。</a:t>
            </a:r>
          </a:p>
          <a:p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块从</a:t>
            </a:r>
            <a:r>
              <a:rPr lang="en-US" altLang="zh-CN" sz="2000" dirty="0">
                <a:ea typeface="宋体" panose="02010600030101010101" pitchFamily="2" charset="-122"/>
              </a:rPr>
              <a:t>DDR</a:t>
            </a:r>
            <a:r>
              <a:rPr lang="zh-CN" altLang="en-US" sz="2000" dirty="0">
                <a:ea typeface="宋体" panose="02010600030101010101" pitchFamily="2" charset="-122"/>
              </a:rPr>
              <a:t>存储器中读取，并以</a:t>
            </a:r>
            <a:r>
              <a:rPr lang="en-US" altLang="zh-CN" sz="2000" dirty="0">
                <a:ea typeface="宋体" panose="02010600030101010101" pitchFamily="2" charset="-122"/>
              </a:rPr>
              <a:t>64</a:t>
            </a:r>
            <a:r>
              <a:rPr lang="zh-CN" altLang="en-US" sz="2000" dirty="0">
                <a:ea typeface="宋体" panose="02010600030101010101" pitchFamily="2" charset="-122"/>
              </a:rPr>
              <a:t>位块的形式写入</a:t>
            </a:r>
            <a:r>
              <a:rPr lang="en-US" altLang="zh-CN" sz="2000" dirty="0">
                <a:ea typeface="宋体" panose="02010600030101010101" pitchFamily="2" charset="-122"/>
              </a:rPr>
              <a:t>I$</a:t>
            </a:r>
            <a:r>
              <a:rPr lang="zh-CN" altLang="en-US" sz="2000" dirty="0">
                <a:ea typeface="宋体" panose="02010600030101010101" pitchFamily="2" charset="-122"/>
              </a:rPr>
              <a:t>。上图展示了将新块的标记和前两条指令写入组</a:t>
            </a:r>
            <a:r>
              <a:rPr lang="en-US" altLang="zh-CN" sz="2000" dirty="0">
                <a:ea typeface="宋体" panose="02010600030101010101" pitchFamily="2" charset="-122"/>
              </a:rPr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的过程：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ic_rw_addr_q[11:4]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= 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001000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00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（组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ic_tag_wr_data[19:0]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= 0x4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ic_wr_data1[31:0]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= 0x800fc06f (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 Set8_Block1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ic_wr_data2[31:0]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= 0x00008067 (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ret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363" y="891638"/>
            <a:ext cx="8921524" cy="29623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8452404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51228"/>
          </a:xfrm>
        </p:spPr>
        <p:txBody>
          <a:bodyPr anchor="ctr" anchorCtr="0">
            <a:no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20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ICCM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、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DCCM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和基准测试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3010196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20</a:t>
            </a:r>
            <a:r>
              <a:rPr lang="zh-CN" altLang="en-US" sz="4000" b="1" dirty="0">
                <a:ea typeface="宋体" panose="02010600030101010101" pitchFamily="2" charset="-122"/>
              </a:rPr>
              <a:t>：简介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84245" y="979713"/>
            <a:ext cx="11565795" cy="529045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本实验将分析</a:t>
            </a:r>
            <a:r>
              <a:rPr lang="en-US" altLang="zh-CN" dirty="0">
                <a:ea typeface="宋体" panose="02010600030101010101" pitchFamily="2" charset="-122"/>
              </a:rPr>
              <a:t>SweRV EH1</a:t>
            </a:r>
            <a:r>
              <a:rPr lang="zh-CN" altLang="en-US" dirty="0">
                <a:ea typeface="宋体" panose="02010600030101010101" pitchFamily="2" charset="-122"/>
              </a:rPr>
              <a:t>处理器中提供的便笺式存储器（</a:t>
            </a:r>
            <a:r>
              <a:rPr lang="en-US" altLang="zh-CN" dirty="0">
                <a:ea typeface="宋体" panose="02010600030101010101" pitchFamily="2" charset="-122"/>
              </a:rPr>
              <a:t>ICCM</a:t>
            </a:r>
            <a:r>
              <a:rPr lang="zh-CN" altLang="en-US" dirty="0">
                <a:ea typeface="宋体" panose="02010600030101010101" pitchFamily="2" charset="-122"/>
              </a:rPr>
              <a:t>和</a:t>
            </a:r>
            <a:r>
              <a:rPr lang="en-US" altLang="zh-CN" dirty="0">
                <a:ea typeface="宋体" panose="02010600030101010101" pitchFamily="2" charset="-122"/>
              </a:rPr>
              <a:t>DCCM</a:t>
            </a:r>
            <a:r>
              <a:rPr lang="zh-CN" altLang="en-US" dirty="0">
                <a:ea typeface="宋体" panose="02010600030101010101" pitchFamily="2" charset="-122"/>
              </a:rPr>
              <a:t>），然后会提供几个基准测试示例和练习，以演示实验</a:t>
            </a:r>
            <a:r>
              <a:rPr lang="en-US" altLang="zh-CN" dirty="0">
                <a:ea typeface="宋体" panose="02010600030101010101" pitchFamily="2" charset="-122"/>
              </a:rPr>
              <a:t>11-20</a:t>
            </a:r>
            <a:r>
              <a:rPr lang="zh-CN" altLang="en-US" dirty="0">
                <a:ea typeface="宋体" panose="02010600030101010101" pitchFamily="2" charset="-122"/>
              </a:rPr>
              <a:t>中的一些概念。</a:t>
            </a:r>
          </a:p>
          <a:p>
            <a:pPr>
              <a:defRPr/>
            </a:pPr>
            <a:endParaRPr lang="zh-CN" altLang="en-US" dirty="0"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dirty="0">
                <a:ea typeface="宋体" panose="02010600030101010101" pitchFamily="2" charset="-122"/>
              </a:rPr>
              <a:t>回顾一下，</a:t>
            </a:r>
            <a:r>
              <a:rPr lang="en-US" altLang="zh-CN" dirty="0">
                <a:ea typeface="宋体" panose="02010600030101010101" pitchFamily="2" charset="-122"/>
              </a:rPr>
              <a:t>RVfpga</a:t>
            </a:r>
            <a:r>
              <a:rPr lang="zh-CN" altLang="en-US" dirty="0">
                <a:ea typeface="宋体" panose="02010600030101010101" pitchFamily="2" charset="-122"/>
              </a:rPr>
              <a:t>系统包括两个便笺式存储器：</a:t>
            </a:r>
          </a:p>
          <a:p>
            <a:pPr lvl="1">
              <a:defRPr/>
            </a:pPr>
            <a:r>
              <a:rPr lang="zh-CN" altLang="en-US" dirty="0">
                <a:ea typeface="宋体" panose="02010600030101010101" pitchFamily="2" charset="-122"/>
              </a:rPr>
              <a:t>一个用于存储数据，称为数据紧密耦合存储器（</a:t>
            </a:r>
            <a:r>
              <a:rPr lang="en-US" altLang="zh-CN" dirty="0">
                <a:ea typeface="宋体" panose="02010600030101010101" pitchFamily="2" charset="-122"/>
              </a:rPr>
              <a:t>Data Closely-Coupled Memory</a:t>
            </a:r>
            <a:r>
              <a:rPr lang="zh-CN" altLang="en-US" dirty="0">
                <a:ea typeface="宋体" panose="02010600030101010101" pitchFamily="2" charset="-122"/>
              </a:rPr>
              <a:t>，</a:t>
            </a:r>
            <a:r>
              <a:rPr lang="en-US" altLang="zh-CN" dirty="0">
                <a:ea typeface="宋体" panose="02010600030101010101" pitchFamily="2" charset="-122"/>
              </a:rPr>
              <a:t>DCCM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</a:p>
          <a:p>
            <a:pPr lvl="1">
              <a:defRPr/>
            </a:pPr>
            <a:r>
              <a:rPr lang="zh-CN" altLang="en-US" dirty="0">
                <a:ea typeface="宋体" panose="02010600030101010101" pitchFamily="2" charset="-122"/>
              </a:rPr>
              <a:t>一种用于存储指令，称为指令紧密耦合存储器（</a:t>
            </a:r>
            <a:r>
              <a:rPr lang="en-US" altLang="zh-CN" dirty="0">
                <a:ea typeface="宋体" panose="02010600030101010101" pitchFamily="2" charset="-122"/>
              </a:rPr>
              <a:t>Instruction Closely-Coupled Memory</a:t>
            </a:r>
            <a:r>
              <a:rPr lang="zh-CN" altLang="en-US" dirty="0">
                <a:ea typeface="宋体" panose="02010600030101010101" pitchFamily="2" charset="-122"/>
              </a:rPr>
              <a:t>，</a:t>
            </a:r>
            <a:r>
              <a:rPr lang="en-US" altLang="zh-CN" dirty="0">
                <a:ea typeface="宋体" panose="02010600030101010101" pitchFamily="2" charset="-122"/>
              </a:rPr>
              <a:t>ICCM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398627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20</a:t>
            </a:r>
            <a:r>
              <a:rPr lang="zh-CN" altLang="en-US" sz="4000" b="1" dirty="0">
                <a:ea typeface="宋体" panose="02010600030101010101" pitchFamily="2" charset="-122"/>
              </a:rPr>
              <a:t>：指令存储器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地址空间 </a:t>
            </a:r>
          </a:p>
        </p:txBody>
      </p:sp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326440"/>
              </p:ext>
            </p:extLst>
          </p:nvPr>
        </p:nvGraphicFramePr>
        <p:xfrm>
          <a:off x="1894114" y="968826"/>
          <a:ext cx="7968343" cy="5218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6" name="Visio" r:id="rId4" imgW="93411552" imgH="61083688" progId="Visio.Drawing.15">
                  <p:embed/>
                </p:oleObj>
              </mc:Choice>
              <mc:Fallback>
                <p:oleObj name="Visio" r:id="rId4" imgW="93411552" imgH="61083688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4114" y="968826"/>
                        <a:ext cx="7968343" cy="52182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782110025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20</a:t>
            </a:r>
            <a:r>
              <a:rPr lang="zh-CN" altLang="en-US" sz="4000" b="1" dirty="0">
                <a:ea typeface="宋体" panose="02010600030101010101" pitchFamily="2" charset="-122"/>
              </a:rPr>
              <a:t>：数据存储器 </a:t>
            </a:r>
            <a:r>
              <a:rPr lang="en-US" altLang="zh-CN" sz="4000" b="1" dirty="0">
                <a:ea typeface="宋体" panose="02010600030101010101" pitchFamily="2" charset="-122"/>
              </a:rPr>
              <a:t>– </a:t>
            </a:r>
            <a:r>
              <a:rPr lang="zh-CN" altLang="en-US" sz="4000" b="1" dirty="0">
                <a:ea typeface="宋体" panose="02010600030101010101" pitchFamily="2" charset="-122"/>
              </a:rPr>
              <a:t>地址空间 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375728"/>
              </p:ext>
            </p:extLst>
          </p:nvPr>
        </p:nvGraphicFramePr>
        <p:xfrm>
          <a:off x="3058884" y="925285"/>
          <a:ext cx="5431972" cy="5281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80" name="Visio" r:id="rId4" imgW="62483958" imgH="60493218" progId="Visio.Drawing.15">
                  <p:embed/>
                </p:oleObj>
              </mc:Choice>
              <mc:Fallback>
                <p:oleObj name="Visio" r:id="rId4" imgW="62483958" imgH="60493218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8884" y="925285"/>
                        <a:ext cx="5431972" cy="52819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780564208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968830"/>
            <a:ext cx="12192000" cy="588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20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DCCM</a:t>
            </a:r>
            <a:r>
              <a:rPr lang="zh-CN" altLang="en-US" sz="4000" b="1" dirty="0">
                <a:ea typeface="宋体" panose="02010600030101010101" pitchFamily="2" charset="-122"/>
              </a:rPr>
              <a:t>配置和操作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ea typeface="宋体" panose="02010600030101010101" pitchFamily="2" charset="-122"/>
            </a:endParaRP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607680"/>
              </p:ext>
            </p:extLst>
          </p:nvPr>
        </p:nvGraphicFramePr>
        <p:xfrm>
          <a:off x="533401" y="925283"/>
          <a:ext cx="11125200" cy="584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04" name="Visio" r:id="rId4" imgW="139979503" imgH="73742686" progId="Visio.Drawing.15">
                  <p:embed/>
                </p:oleObj>
              </mc:Choice>
              <mc:Fallback>
                <p:oleObj name="Visio" r:id="rId4" imgW="139979503" imgH="73742686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1" y="925283"/>
                        <a:ext cx="11125200" cy="5843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172540059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859971" y="903514"/>
            <a:ext cx="9720943" cy="52927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la t4, D</a:t>
            </a:r>
          </a:p>
          <a:p>
            <a:pPr marL="0" indent="0">
              <a:buNone/>
            </a:pP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t5, 50</a:t>
            </a:r>
          </a:p>
          <a:p>
            <a:pPr marL="0" indent="0">
              <a:buNone/>
            </a:pP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t0, 1000</a:t>
            </a:r>
          </a:p>
          <a:p>
            <a:pPr marL="0" indent="0">
              <a:buNone/>
            </a:pP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la t6, D</a:t>
            </a:r>
          </a:p>
          <a:p>
            <a:pPr marL="0" indent="0">
              <a:buNone/>
            </a:pP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t6, t6, t0</a:t>
            </a:r>
          </a:p>
          <a:p>
            <a:pPr marL="0" indent="0">
              <a:buNone/>
            </a:pP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t5, 1</a:t>
            </a:r>
          </a:p>
          <a:p>
            <a:pPr marL="0" indent="0">
              <a:buNone/>
            </a:pPr>
            <a:endParaRPr lang="zh-CN" altLang="en-US" sz="18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zh-CN" sz="18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REPEAT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_Access:</a:t>
            </a:r>
          </a:p>
          <a:p>
            <a:pPr marL="0" indent="0">
              <a:buNone/>
            </a:pPr>
            <a:r>
              <a:rPr lang="zh-CN" altLang="en-US" sz="18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8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 t3, (t4)</a:t>
            </a:r>
          </a:p>
          <a:p>
            <a:pPr marL="0" indent="0">
              <a:buNone/>
            </a:pP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t3, t3, t5</a:t>
            </a:r>
          </a:p>
          <a:p>
            <a:pPr marL="0" indent="0">
              <a:buNone/>
            </a:pPr>
            <a:r>
              <a:rPr lang="zh-CN" altLang="en-US" sz="1800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8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t3, (t4)</a:t>
            </a:r>
          </a:p>
          <a:p>
            <a:pPr marL="0" indent="0">
              <a:buNone/>
            </a:pP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t4, t4, 4</a:t>
            </a:r>
          </a:p>
          <a:p>
            <a:pPr marL="0" indent="0">
              <a:buNone/>
            </a:pP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INSERT_NOPS_10</a:t>
            </a:r>
          </a:p>
          <a:p>
            <a:pPr marL="0" indent="0">
              <a:buNone/>
            </a:pP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bne  t4, t6, REPEAT_Access    # Repeat the loop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20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DCCM – </a:t>
            </a:r>
            <a:r>
              <a:rPr lang="zh-CN" altLang="en-US" sz="4000" b="1" dirty="0">
                <a:ea typeface="宋体" panose="02010600030101010101" pitchFamily="2" charset="-122"/>
              </a:rPr>
              <a:t>示例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729911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001486"/>
            <a:ext cx="12192000" cy="585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ea typeface="宋体" panose="02010600030101010101" pitchFamily="2" charset="-122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20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DCCM – </a:t>
            </a:r>
            <a:r>
              <a:rPr lang="zh-CN" altLang="en-US" sz="4000" b="1" dirty="0">
                <a:ea typeface="宋体" panose="02010600030101010101" pitchFamily="2" charset="-122"/>
              </a:rPr>
              <a:t>仿真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81" y="1561273"/>
            <a:ext cx="11899787" cy="38321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0692526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67886" y="1045029"/>
            <a:ext cx="11262698" cy="510024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dirty="0">
                <a:solidFill>
                  <a:srgbClr val="0070C0"/>
                </a:solidFill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在通路</a:t>
            </a:r>
            <a:r>
              <a:rPr lang="en-US" altLang="zh-CN" sz="2000" dirty="0"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ea typeface="宋体" panose="02010600030101010101" pitchFamily="2" charset="-122"/>
              </a:rPr>
              <a:t>中对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</a:t>
            </a:r>
            <a:r>
              <a:rPr lang="zh-CN" altLang="en-US" sz="2000" dirty="0">
                <a:ea typeface="宋体" panose="02010600030101010101" pitchFamily="2" charset="-122"/>
              </a:rPr>
              <a:t>指令进行译码：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dec_i1_instr_d</a:t>
            </a:r>
            <a:r>
              <a:rPr lang="zh-CN" altLang="en-US" sz="2000" dirty="0"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ea typeface="宋体" panose="02010600030101010101" pitchFamily="2" charset="-122"/>
              </a:rPr>
              <a:t>= 0x000eae03</a:t>
            </a:r>
            <a:r>
              <a:rPr lang="zh-CN" altLang="en-US" sz="2000" dirty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dirty="0">
                <a:solidFill>
                  <a:srgbClr val="0070C0"/>
                </a:solidFill>
                <a:ea typeface="宋体" panose="02010600030101010101" pitchFamily="2" charset="-122"/>
              </a:rPr>
              <a:t>i+1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在</a:t>
            </a:r>
            <a:r>
              <a:rPr lang="en-US" altLang="zh-CN" sz="2000" dirty="0">
                <a:ea typeface="宋体" panose="02010600030101010101" pitchFamily="2" charset="-122"/>
              </a:rPr>
              <a:t>DC1</a:t>
            </a:r>
            <a:r>
              <a:rPr lang="zh-CN" altLang="en-US" sz="2000" dirty="0">
                <a:ea typeface="宋体" panose="02010600030101010101" pitchFamily="2" charset="-122"/>
              </a:rPr>
              <a:t>阶段生成地址，然后将地址提供给</a:t>
            </a:r>
            <a:r>
              <a:rPr lang="en-US" altLang="zh-CN" sz="2000" dirty="0">
                <a:ea typeface="宋体" panose="02010600030101010101" pitchFamily="2" charset="-122"/>
              </a:rPr>
              <a:t>DCCM</a:t>
            </a:r>
            <a:r>
              <a:rPr lang="zh-CN" altLang="en-US" sz="2000" dirty="0">
                <a:ea typeface="宋体" panose="02010600030101010101" pitchFamily="2" charset="-122"/>
              </a:rPr>
              <a:t>：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lsu_addr_dc1[31:0]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0xF0040024  </a:t>
            </a:r>
            <a:r>
              <a:rPr lang="zh-CN" altLang="en-US" sz="1800" dirty="0">
                <a:ea typeface="宋体" panose="0201060003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dccm_rd_addr_lo[15:0]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0x0024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end_addr_dc1[15:0]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0x0027          </a:t>
            </a:r>
            <a:r>
              <a:rPr lang="zh-CN" altLang="en-US" sz="1800" dirty="0">
                <a:ea typeface="宋体" panose="0201060003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dccm_rd_addr_hi[15:0]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0x0027</a:t>
            </a:r>
          </a:p>
          <a:p>
            <a:pPr marL="358775" indent="0">
              <a:buNone/>
            </a:pPr>
            <a:r>
              <a:rPr lang="zh-CN" altLang="en-US" sz="2000" dirty="0">
                <a:ea typeface="宋体" panose="02010600030101010101" pitchFamily="2" charset="-122"/>
              </a:rPr>
              <a:t>完成地址检查后，将使能</a:t>
            </a:r>
            <a:r>
              <a:rPr lang="en-US" altLang="zh-CN" sz="2000" dirty="0">
                <a:ea typeface="宋体" panose="02010600030101010101" pitchFamily="2" charset="-122"/>
              </a:rPr>
              <a:t>DCCM</a:t>
            </a:r>
            <a:r>
              <a:rPr lang="zh-CN" altLang="en-US" sz="2000" dirty="0">
                <a:ea typeface="宋体" panose="02010600030101010101" pitchFamily="2" charset="-122"/>
              </a:rPr>
              <a:t>的读操作：</a:t>
            </a:r>
            <a:r>
              <a:rPr lang="en-US" altLang="zh-CN" sz="2000" dirty="0">
                <a:ea typeface="宋体" panose="02010600030101010101" pitchFamily="2" charset="-122"/>
              </a:rPr>
              <a:t>dccm_rden = 1</a:t>
            </a:r>
            <a:r>
              <a:rPr lang="zh-CN" altLang="en-US" sz="2000" dirty="0">
                <a:ea typeface="宋体" panose="02010600030101010101" pitchFamily="2" charset="-122"/>
              </a:rPr>
              <a:t>。由于访问是字对齐的，因此仅读取第二个存储区：</a:t>
            </a:r>
            <a:r>
              <a:rPr lang="en-US" altLang="zh-CN" sz="2000" dirty="0">
                <a:ea typeface="宋体" panose="02010600030101010101" pitchFamily="2" charset="-122"/>
              </a:rPr>
              <a:t>rden_bank = 0x02</a:t>
            </a:r>
            <a:r>
              <a:rPr lang="zh-CN" altLang="en-US" sz="2000" dirty="0">
                <a:ea typeface="宋体" panose="02010600030101010101" pitchFamily="2" charset="-122"/>
              </a:rPr>
              <a:t>（二进制值为</a:t>
            </a:r>
            <a:r>
              <a:rPr lang="en-US" altLang="zh-CN" sz="2000" dirty="0">
                <a:ea typeface="宋体" panose="02010600030101010101" pitchFamily="2" charset="-122"/>
              </a:rPr>
              <a:t>00000010</a:t>
            </a:r>
            <a:r>
              <a:rPr lang="zh-CN" altLang="en-US" sz="2000" dirty="0">
                <a:ea typeface="宋体" panose="02010600030101010101" pitchFamily="2" charset="-122"/>
              </a:rPr>
              <a:t>）。</a:t>
            </a:r>
          </a:p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dirty="0">
                <a:solidFill>
                  <a:srgbClr val="0070C0"/>
                </a:solidFill>
                <a:ea typeface="宋体" panose="02010600030101010101" pitchFamily="2" charset="-122"/>
              </a:rPr>
              <a:t>i+2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从</a:t>
            </a:r>
            <a:r>
              <a:rPr lang="en-US" altLang="zh-CN" sz="2000" dirty="0">
                <a:ea typeface="宋体" panose="02010600030101010101" pitchFamily="2" charset="-122"/>
              </a:rPr>
              <a:t>DCCM</a:t>
            </a:r>
            <a:r>
              <a:rPr lang="zh-CN" altLang="en-US" sz="2000" dirty="0">
                <a:ea typeface="宋体" panose="02010600030101010101" pitchFamily="2" charset="-122"/>
              </a:rPr>
              <a:t>获取读数据，并将其提供给内核：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dccm_rd_data_lo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0x4400000009 </a:t>
            </a:r>
            <a:r>
              <a:rPr lang="zh-CN" altLang="en-US" sz="1800" dirty="0">
                <a:ea typeface="宋体" panose="0201060003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dccm_data_lo_dc2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0x00000009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dccm_rd_data_hi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0x4400000009 </a:t>
            </a:r>
            <a:r>
              <a:rPr lang="zh-CN" altLang="en-US" sz="1800" dirty="0">
                <a:ea typeface="宋体" panose="0201060003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dccm_data_hi_dc2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0x00000009</a:t>
            </a:r>
          </a:p>
          <a:p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周期</a:t>
            </a:r>
            <a:r>
              <a:rPr lang="en-US" altLang="zh-CN" sz="2000" b="1" dirty="0">
                <a:solidFill>
                  <a:srgbClr val="0070C0"/>
                </a:solidFill>
                <a:ea typeface="宋体" panose="02010600030101010101" pitchFamily="2" charset="-122"/>
              </a:rPr>
              <a:t>i+8</a:t>
            </a:r>
            <a:r>
              <a:rPr lang="zh-CN" altLang="en-US" sz="2000" b="1" dirty="0">
                <a:solidFill>
                  <a:srgbClr val="0070C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dirty="0">
                <a:ea typeface="宋体" panose="02010600030101010101" pitchFamily="2" charset="-122"/>
              </a:rPr>
              <a:t>将读取值加</a:t>
            </a:r>
            <a:r>
              <a:rPr lang="en-US" altLang="zh-CN" sz="2000" dirty="0"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ea typeface="宋体" panose="02010600030101010101" pitchFamily="2" charset="-122"/>
              </a:rPr>
              <a:t>的结果（</a:t>
            </a:r>
            <a:r>
              <a:rPr lang="en-US" altLang="zh-CN" sz="2000" dirty="0">
                <a:ea typeface="宋体" panose="02010600030101010101" pitchFamily="2" charset="-122"/>
              </a:rPr>
              <a:t>0x00000009 + 1 = 0x0000000A</a:t>
            </a:r>
            <a:r>
              <a:rPr lang="zh-CN" altLang="en-US" sz="2000" dirty="0">
                <a:ea typeface="宋体" panose="02010600030101010101" pitchFamily="2" charset="-122"/>
              </a:rPr>
              <a:t>）写入</a:t>
            </a:r>
            <a:r>
              <a:rPr lang="en-US" altLang="zh-CN" sz="2000" dirty="0">
                <a:ea typeface="宋体" panose="02010600030101010101" pitchFamily="2" charset="-122"/>
              </a:rPr>
              <a:t>DCCM</a:t>
            </a:r>
            <a:r>
              <a:rPr lang="zh-CN" altLang="en-US" sz="2000" dirty="0">
                <a:ea typeface="宋体" panose="02010600030101010101" pitchFamily="2" charset="-122"/>
              </a:rPr>
              <a:t>：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dccm_wren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1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wren_bank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0x02</a:t>
            </a:r>
            <a:r>
              <a:rPr lang="zh-CN" altLang="en-US" sz="1800" dirty="0">
                <a:ea typeface="宋体" panose="02010600030101010101" pitchFamily="2" charset="-122"/>
              </a:rPr>
              <a:t>（二进制值为</a:t>
            </a:r>
            <a:r>
              <a:rPr lang="en-US" altLang="zh-CN" sz="1800" dirty="0">
                <a:ea typeface="宋体" panose="02010600030101010101" pitchFamily="2" charset="-122"/>
              </a:rPr>
              <a:t>00000010</a:t>
            </a:r>
            <a:r>
              <a:rPr lang="zh-CN" altLang="en-US" sz="1800" dirty="0">
                <a:ea typeface="宋体" panose="02010600030101010101" pitchFamily="2" charset="-122"/>
              </a:rPr>
              <a:t>；即第二个存储区）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dccm_wr_addr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0x0024</a:t>
            </a: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dccm_wr_data</a:t>
            </a:r>
            <a:r>
              <a:rPr lang="zh-CN" altLang="en-US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= 0x420000000A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20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DCCM – </a:t>
            </a:r>
            <a:r>
              <a:rPr lang="zh-CN" altLang="en-US" sz="4000" b="1" dirty="0">
                <a:ea typeface="宋体" panose="02010600030101010101" pitchFamily="2" charset="-122"/>
              </a:rPr>
              <a:t>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597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实验概述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zh-CN" alt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部分：实验</a:t>
            </a:r>
            <a:r>
              <a:rPr lang="en-US" altLang="zh-CN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1-10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Vivado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项目和编程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I/O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系统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部分：实验</a:t>
            </a:r>
            <a:r>
              <a:rPr lang="en-US" altLang="zh-CN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11-20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RISC-V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内核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RISC-V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存储器系统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RISC-V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基准测试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5AE9B5-F25B-44C7-A450-6F1D8BF0A158}"/>
              </a:ext>
            </a:extLst>
          </p:cNvPr>
          <p:cNvSpPr txBox="1"/>
          <p:nvPr/>
        </p:nvSpPr>
        <p:spPr>
          <a:xfrm>
            <a:off x="377092" y="4596619"/>
            <a:ext cx="115413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所有实验均包括使用和修改</a:t>
            </a:r>
            <a:r>
              <a:rPr lang="en-US" altLang="zh-CN" sz="2400" dirty="0">
                <a:ea typeface="宋体" panose="02010600030101010101" pitchFamily="2" charset="-122"/>
              </a:rPr>
              <a:t>RVfpga</a:t>
            </a:r>
            <a:r>
              <a:rPr lang="zh-CN" altLang="en-US" sz="2400" dirty="0">
                <a:ea typeface="宋体" panose="02010600030101010101" pitchFamily="2" charset="-122"/>
              </a:rPr>
              <a:t>系统的</a:t>
            </a:r>
            <a:r>
              <a:rPr lang="zh-CN" altLang="en-US" sz="2400" b="1" dirty="0">
                <a:ea typeface="宋体" panose="02010600030101010101" pitchFamily="2" charset="-122"/>
              </a:rPr>
              <a:t>练习</a:t>
            </a:r>
            <a:r>
              <a:rPr lang="zh-CN" altLang="en-US" sz="2400" dirty="0">
                <a:ea typeface="宋体" panose="02010600030101010101" pitchFamily="2" charset="-122"/>
              </a:rPr>
              <a:t>，通过实际操作来加深理解。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3186422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2659" y="1099457"/>
            <a:ext cx="11992478" cy="51707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ea typeface="宋体" panose="02010600030101010101" pitchFamily="2" charset="-122"/>
              </a:rPr>
              <a:t>如需对处理器进行基准测试，应运行程序（或程序集）并测定处理器性能。通过在多个处理器上运行相同的基准，可对这些处理器进行比较。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本实验引入了两种常用的基准：</a:t>
            </a:r>
            <a:r>
              <a:rPr lang="en-US" altLang="zh-CN" sz="2400" b="1" dirty="0">
                <a:ea typeface="宋体" panose="02010600030101010101" pitchFamily="2" charset="-122"/>
              </a:rPr>
              <a:t>CoreMark</a:t>
            </a:r>
            <a:r>
              <a:rPr lang="zh-CN" altLang="en-US" sz="2400" dirty="0">
                <a:ea typeface="宋体" panose="02010600030101010101" pitchFamily="2" charset="-122"/>
              </a:rPr>
              <a:t>和</a:t>
            </a:r>
            <a:r>
              <a:rPr lang="en-US" altLang="zh-CN" sz="2400" b="1" dirty="0">
                <a:ea typeface="宋体" panose="02010600030101010101" pitchFamily="2" charset="-122"/>
              </a:rPr>
              <a:t>Dhrystone</a:t>
            </a:r>
            <a:r>
              <a:rPr lang="zh-CN" altLang="en-US" sz="2400" dirty="0">
                <a:ea typeface="宋体" panose="02010600030101010101" pitchFamily="2" charset="-122"/>
              </a:rPr>
              <a:t>。我们使用</a:t>
            </a:r>
            <a:r>
              <a:rPr lang="en-US" altLang="zh-CN" sz="2400" dirty="0">
                <a:ea typeface="宋体" panose="02010600030101010101" pitchFamily="2" charset="-122"/>
              </a:rPr>
              <a:t>Chips Alliance</a:t>
            </a:r>
            <a:r>
              <a:rPr lang="zh-CN" altLang="en-US" sz="2400" dirty="0">
                <a:ea typeface="宋体" panose="02010600030101010101" pitchFamily="2" charset="-122"/>
              </a:rPr>
              <a:t>提供的源代码（</a:t>
            </a:r>
            <a:r>
              <a:rPr lang="en-US" altLang="zh-CN" sz="2400" u="sng" dirty="0">
                <a:ea typeface="宋体" panose="02010600030101010101" pitchFamily="2" charset="-122"/>
                <a:hlinkClick r:id="rId3"/>
              </a:rPr>
              <a:t>https://github.com/chipsalliance/Cores-SweRV</a:t>
            </a:r>
            <a:r>
              <a:rPr lang="zh-CN" altLang="en-US" sz="2400" dirty="0">
                <a:ea typeface="宋体" panose="02010600030101010101" pitchFamily="2" charset="-122"/>
              </a:rPr>
              <a:t>）对它们进行了修改，使其能够适用于</a:t>
            </a:r>
            <a:r>
              <a:rPr lang="en-US" altLang="zh-CN" sz="2400" dirty="0">
                <a:ea typeface="宋体" panose="02010600030101010101" pitchFamily="2" charset="-122"/>
              </a:rPr>
              <a:t>RVfpga</a:t>
            </a:r>
            <a:r>
              <a:rPr lang="zh-CN" altLang="en-US" sz="2400" dirty="0">
                <a:ea typeface="宋体" panose="02010600030101010101" pitchFamily="2" charset="-122"/>
              </a:rPr>
              <a:t>系统。在练习中，我们还将使用实验</a:t>
            </a:r>
            <a:r>
              <a:rPr lang="en-US" altLang="zh-CN" sz="2400" dirty="0"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ea typeface="宋体" panose="02010600030101010101" pitchFamily="2" charset="-122"/>
              </a:rPr>
              <a:t>中的</a:t>
            </a:r>
            <a:r>
              <a:rPr lang="zh-CN" altLang="en-US" sz="2400" b="1" dirty="0">
                <a:ea typeface="宋体" panose="02010600030101010101" pitchFamily="2" charset="-122"/>
              </a:rPr>
              <a:t>图像处理</a:t>
            </a:r>
            <a:r>
              <a:rPr lang="zh-CN" altLang="en-US" sz="2400" dirty="0">
                <a:ea typeface="宋体" panose="02010600030101010101" pitchFamily="2" charset="-122"/>
              </a:rPr>
              <a:t>应用程序作为基准。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对于任何基准，硬件计数器都将测量各种处理器事件。除了修改基准以便使用</a:t>
            </a:r>
            <a:r>
              <a:rPr lang="en-US" altLang="zh-CN" sz="2400" dirty="0">
                <a:ea typeface="宋体" panose="02010600030101010101" pitchFamily="2" charset="-122"/>
              </a:rPr>
              <a:t>RISC-V</a:t>
            </a:r>
            <a:r>
              <a:rPr lang="zh-CN" altLang="en-US" sz="2400" dirty="0">
                <a:ea typeface="宋体" panose="02010600030101010101" pitchFamily="2" charset="-122"/>
              </a:rPr>
              <a:t>硬件计数器外，我们还添加了一些对使用</a:t>
            </a:r>
            <a:r>
              <a:rPr lang="en-US" altLang="zh-CN" sz="2400" dirty="0">
                <a:ea typeface="宋体" panose="02010600030101010101" pitchFamily="2" charset="-122"/>
              </a:rPr>
              <a:t>DCCM/ICCM</a:t>
            </a:r>
            <a:r>
              <a:rPr lang="zh-CN" altLang="en-US" sz="2400" dirty="0">
                <a:ea typeface="宋体" panose="02010600030101010101" pitchFamily="2" charset="-122"/>
              </a:rPr>
              <a:t>和编译器优化的支持。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接下来，我们将介绍改变存储器配置和编译器优化时的</a:t>
            </a:r>
            <a:r>
              <a:rPr lang="en-US" altLang="zh-CN" sz="2400" b="1" dirty="0">
                <a:ea typeface="宋体" panose="02010600030101010101" pitchFamily="2" charset="-122"/>
              </a:rPr>
              <a:t>CoreMark</a:t>
            </a:r>
            <a:r>
              <a:rPr lang="zh-CN" altLang="en-US" sz="2400" dirty="0">
                <a:ea typeface="宋体" panose="02010600030101010101" pitchFamily="2" charset="-122"/>
              </a:rPr>
              <a:t>性能。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86252A82-6A63-4A48-9656-35BF5AA49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20</a:t>
            </a:r>
            <a:r>
              <a:rPr lang="zh-CN" altLang="en-US" sz="4000" b="1" dirty="0">
                <a:ea typeface="宋体" panose="02010600030101010101" pitchFamily="2" charset="-122"/>
              </a:rPr>
              <a:t>：基准测试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9237934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" y="870857"/>
            <a:ext cx="11992478" cy="53448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>
                <a:solidFill>
                  <a:srgbClr val="0070C0"/>
                </a:solidFill>
                <a:ea typeface="宋体" panose="02010600030101010101" pitchFamily="2" charset="-122"/>
              </a:rPr>
              <a:t>CoreMark</a:t>
            </a:r>
            <a:r>
              <a:rPr lang="zh-CN" altLang="en-US" sz="3200" b="1" dirty="0">
                <a:solidFill>
                  <a:srgbClr val="0070C0"/>
                </a:solidFill>
                <a:ea typeface="宋体" panose="02010600030101010101" pitchFamily="2" charset="-122"/>
              </a:rPr>
              <a:t>指标</a:t>
            </a:r>
          </a:p>
          <a:p>
            <a:pPr lvl="1"/>
            <a:r>
              <a:rPr lang="en-US" altLang="zh-CN" sz="2800" dirty="0">
                <a:ea typeface="宋体" panose="02010600030101010101" pitchFamily="2" charset="-122"/>
              </a:rPr>
              <a:t>CoreMark</a:t>
            </a:r>
            <a:r>
              <a:rPr lang="zh-CN" altLang="en-US" sz="2800" dirty="0">
                <a:ea typeface="宋体" panose="02010600030101010101" pitchFamily="2" charset="-122"/>
              </a:rPr>
              <a:t>运行循环的多次迭代。</a:t>
            </a:r>
          </a:p>
          <a:p>
            <a:pPr lvl="1"/>
            <a:r>
              <a:rPr lang="en-US" altLang="zh-CN" sz="2800" b="1" dirty="0">
                <a:ea typeface="宋体" panose="02010600030101010101" pitchFamily="2" charset="-122"/>
              </a:rPr>
              <a:t>CoreMark</a:t>
            </a:r>
            <a:r>
              <a:rPr lang="zh-CN" altLang="en-US" sz="2800" b="1" dirty="0">
                <a:ea typeface="宋体" panose="02010600030101010101" pitchFamily="2" charset="-122"/>
              </a:rPr>
              <a:t>分数（</a:t>
            </a:r>
            <a:r>
              <a:rPr lang="en-US" altLang="zh-CN" sz="2800" b="1" dirty="0">
                <a:ea typeface="宋体" panose="02010600030101010101" pitchFamily="2" charset="-122"/>
              </a:rPr>
              <a:t>CM</a:t>
            </a:r>
            <a:r>
              <a:rPr lang="zh-CN" altLang="en-US" sz="2800" b="1" dirty="0">
                <a:ea typeface="宋体" panose="02010600030101010101" pitchFamily="2" charset="-122"/>
              </a:rPr>
              <a:t>）：</a:t>
            </a:r>
            <a:r>
              <a:rPr lang="zh-CN" altLang="en-US" sz="2800" dirty="0">
                <a:ea typeface="宋体" panose="02010600030101010101" pitchFamily="2" charset="-122"/>
              </a:rPr>
              <a:t>每秒钟完成的迭代次数（即，迭代数</a:t>
            </a:r>
            <a:r>
              <a:rPr lang="en-US" altLang="zh-CN" sz="2800" dirty="0"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ea typeface="宋体" panose="02010600030101010101" pitchFamily="2" charset="-122"/>
              </a:rPr>
              <a:t>秒）。</a:t>
            </a:r>
          </a:p>
          <a:p>
            <a:pPr lvl="1"/>
            <a:r>
              <a:rPr lang="en-US" altLang="zh-CN" sz="2800" b="1" dirty="0">
                <a:ea typeface="宋体" panose="02010600030101010101" pitchFamily="2" charset="-122"/>
              </a:rPr>
              <a:t>CM/MHz</a:t>
            </a:r>
            <a:r>
              <a:rPr lang="zh-CN" altLang="en-US" sz="2800" b="1" dirty="0">
                <a:ea typeface="宋体" panose="02010600030101010101" pitchFamily="2" charset="-122"/>
              </a:rPr>
              <a:t>：</a:t>
            </a:r>
            <a:r>
              <a:rPr lang="en-US" altLang="zh-CN" sz="2800" dirty="0">
                <a:ea typeface="宋体" panose="02010600030101010101" pitchFamily="2" charset="-122"/>
              </a:rPr>
              <a:t>CM</a:t>
            </a:r>
            <a:r>
              <a:rPr lang="zh-CN" altLang="en-US" sz="2800" dirty="0">
                <a:ea typeface="宋体" panose="02010600030101010101" pitchFamily="2" charset="-122"/>
              </a:rPr>
              <a:t>除以单位为</a:t>
            </a:r>
            <a:r>
              <a:rPr lang="en-US" altLang="zh-CN" sz="2800" dirty="0">
                <a:ea typeface="宋体" panose="02010600030101010101" pitchFamily="2" charset="-122"/>
              </a:rPr>
              <a:t>MHz</a:t>
            </a:r>
            <a:r>
              <a:rPr lang="zh-CN" altLang="en-US" sz="2800" dirty="0">
                <a:ea typeface="宋体" panose="02010600030101010101" pitchFamily="2" charset="-122"/>
              </a:rPr>
              <a:t>的时钟频率（也称为</a:t>
            </a:r>
            <a:r>
              <a:rPr lang="en-US" altLang="zh-CN" sz="2800" dirty="0">
                <a:ea typeface="宋体" panose="02010600030101010101" pitchFamily="2" charset="-122"/>
              </a:rPr>
              <a:t>Iterat/Sec/MHz</a:t>
            </a:r>
            <a:r>
              <a:rPr lang="zh-CN" altLang="en-US" sz="2800" dirty="0">
                <a:ea typeface="宋体" panose="02010600030101010101" pitchFamily="2" charset="-122"/>
              </a:rPr>
              <a:t>，即迭代数</a:t>
            </a:r>
            <a:r>
              <a:rPr lang="en-US" altLang="zh-CN" sz="2800" dirty="0"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ea typeface="宋体" panose="02010600030101010101" pitchFamily="2" charset="-122"/>
              </a:rPr>
              <a:t>秒</a:t>
            </a:r>
            <a:r>
              <a:rPr lang="en-US" altLang="zh-CN" sz="2800" dirty="0">
                <a:ea typeface="宋体" panose="02010600030101010101" pitchFamily="2" charset="-122"/>
              </a:rPr>
              <a:t>/MHz</a:t>
            </a:r>
            <a:r>
              <a:rPr lang="zh-CN" altLang="en-US" sz="2800" dirty="0">
                <a:ea typeface="宋体" panose="02010600030101010101" pitchFamily="2" charset="-122"/>
              </a:rPr>
              <a:t>）。</a:t>
            </a:r>
          </a:p>
          <a:p>
            <a:r>
              <a:rPr lang="zh-CN" altLang="en-US" sz="3200" dirty="0">
                <a:ea typeface="宋体" panose="02010600030101010101" pitchFamily="2" charset="-122"/>
              </a:rPr>
              <a:t>回顾一下，由于</a:t>
            </a:r>
            <a:r>
              <a:rPr lang="en-US" altLang="zh-CN" sz="3200" dirty="0">
                <a:ea typeface="宋体" panose="02010600030101010101" pitchFamily="2" charset="-122"/>
              </a:rPr>
              <a:t>SweRV EH1</a:t>
            </a:r>
            <a:r>
              <a:rPr lang="zh-CN" altLang="en-US" sz="3200" dirty="0">
                <a:ea typeface="宋体" panose="02010600030101010101" pitchFamily="2" charset="-122"/>
              </a:rPr>
              <a:t>为双路超标量处理器，因此其</a:t>
            </a:r>
            <a:r>
              <a:rPr lang="zh-CN" altLang="en-US" sz="3200" b="1" dirty="0">
                <a:solidFill>
                  <a:srgbClr val="0070C0"/>
                </a:solidFill>
                <a:ea typeface="宋体" panose="02010600030101010101" pitchFamily="2" charset="-122"/>
              </a:rPr>
              <a:t>理想</a:t>
            </a:r>
            <a:r>
              <a:rPr lang="en-US" altLang="zh-CN" sz="3200" b="1" dirty="0">
                <a:solidFill>
                  <a:srgbClr val="0070C0"/>
                </a:solidFill>
                <a:ea typeface="宋体" panose="02010600030101010101" pitchFamily="2" charset="-122"/>
              </a:rPr>
              <a:t>IPC</a:t>
            </a:r>
            <a:r>
              <a:rPr lang="zh-CN" altLang="en-US" sz="3200" dirty="0">
                <a:ea typeface="宋体" panose="02010600030101010101" pitchFamily="2" charset="-122"/>
              </a:rPr>
              <a:t>为</a:t>
            </a:r>
            <a:r>
              <a:rPr lang="en-US" altLang="zh-CN" sz="3200" b="1" dirty="0">
                <a:solidFill>
                  <a:srgbClr val="0070C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F38460C9-504E-4C22-B338-5480DBF8B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20</a:t>
            </a:r>
            <a:r>
              <a:rPr lang="zh-CN" altLang="en-US" sz="4000" b="1" dirty="0">
                <a:ea typeface="宋体" panose="02010600030101010101" pitchFamily="2" charset="-122"/>
              </a:rPr>
              <a:t>：指标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9311876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5BE4B27-7A8F-485F-BED0-AF54E0AA9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015550"/>
              </p:ext>
            </p:extLst>
          </p:nvPr>
        </p:nvGraphicFramePr>
        <p:xfrm>
          <a:off x="359484" y="1230654"/>
          <a:ext cx="11473032" cy="46634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551797">
                  <a:extLst>
                    <a:ext uri="{9D8B030D-6E8A-4147-A177-3AD203B41FA5}">
                      <a16:colId xmlns:a16="http://schemas.microsoft.com/office/drawing/2014/main" val="2366973542"/>
                    </a:ext>
                  </a:extLst>
                </a:gridCol>
                <a:gridCol w="2531652">
                  <a:extLst>
                    <a:ext uri="{9D8B030D-6E8A-4147-A177-3AD203B41FA5}">
                      <a16:colId xmlns:a16="http://schemas.microsoft.com/office/drawing/2014/main" val="1809653310"/>
                    </a:ext>
                  </a:extLst>
                </a:gridCol>
                <a:gridCol w="2415092">
                  <a:extLst>
                    <a:ext uri="{9D8B030D-6E8A-4147-A177-3AD203B41FA5}">
                      <a16:colId xmlns:a16="http://schemas.microsoft.com/office/drawing/2014/main" val="149000232"/>
                    </a:ext>
                  </a:extLst>
                </a:gridCol>
                <a:gridCol w="2974491">
                  <a:extLst>
                    <a:ext uri="{9D8B030D-6E8A-4147-A177-3AD203B41FA5}">
                      <a16:colId xmlns:a16="http://schemas.microsoft.com/office/drawing/2014/main" val="2016668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rtl="0"/>
                      <a:endParaRPr lang="en-US" sz="2400" dirty="0"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编译器 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= 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调试</a:t>
                      </a:r>
                    </a:p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外部存储器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编译器 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= 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调试</a:t>
                      </a:r>
                    </a:p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DCCM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编译器 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= 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优化</a:t>
                      </a:r>
                    </a:p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DCCM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76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CM/MHz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0.47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1.88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3.47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07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指令数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约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50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约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50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30.9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286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周期数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约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200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约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50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28.8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225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IPC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（指令数</a:t>
                      </a:r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周期）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约为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约为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831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数据总线事务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约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133,000</a:t>
                      </a:r>
                    </a:p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（全部转到外部存储器）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 </a:t>
                      </a:r>
                    </a:p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（由于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DCCM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</a:t>
                      </a:r>
                    </a:p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（由于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DCCM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19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指令总线事务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392 </a:t>
                      </a:r>
                    </a:p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（由于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I$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392 </a:t>
                      </a:r>
                    </a:p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（由于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I$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392</a:t>
                      </a:r>
                    </a:p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（由于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I$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42920"/>
                  </a:ext>
                </a:extLst>
              </a:tr>
            </a:tbl>
          </a:graphicData>
        </a:graphic>
      </p:graphicFrame>
      <p:sp>
        <p:nvSpPr>
          <p:cNvPr id="13" name="Title 3">
            <a:extLst>
              <a:ext uri="{FF2B5EF4-FFF2-40B4-BE49-F238E27FC236}">
                <a16:creationId xmlns:a16="http://schemas.microsoft.com/office/drawing/2014/main" id="{8B1FDFFA-858D-4832-A7EA-24EE11FF2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0" y="95535"/>
            <a:ext cx="1199247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20</a:t>
            </a:r>
            <a:r>
              <a:rPr lang="zh-CN" altLang="en-US" sz="4000" b="1" dirty="0">
                <a:ea typeface="宋体" panose="02010600030101010101" pitchFamily="2" charset="-122"/>
              </a:rPr>
              <a:t>：各种条件下的</a:t>
            </a:r>
            <a:r>
              <a:rPr lang="en-US" altLang="zh-CN" sz="4000" b="1" dirty="0">
                <a:ea typeface="宋体" panose="02010600030101010101" pitchFamily="2" charset="-122"/>
              </a:rPr>
              <a:t>CoreMark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2128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实验内容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9BA2A32-9A05-4A3B-BDD3-82D85AA9E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798858"/>
              </p:ext>
            </p:extLst>
          </p:nvPr>
        </p:nvGraphicFramePr>
        <p:xfrm>
          <a:off x="301186" y="1733139"/>
          <a:ext cx="4485499" cy="3822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7123">
                  <a:extLst>
                    <a:ext uri="{9D8B030D-6E8A-4147-A177-3AD203B41FA5}">
                      <a16:colId xmlns:a16="http://schemas.microsoft.com/office/drawing/2014/main" val="2716082012"/>
                    </a:ext>
                  </a:extLst>
                </a:gridCol>
                <a:gridCol w="3718376">
                  <a:extLst>
                    <a:ext uri="{9D8B030D-6E8A-4147-A177-3AD203B41FA5}">
                      <a16:colId xmlns:a16="http://schemas.microsoft.com/office/drawing/2014/main" val="6922460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编号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9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标题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0132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创建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Vivado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项目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8517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语言编程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4160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RISC-V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汇编语言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2082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函数调用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89436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图像处理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08997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I/O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简介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4680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7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段显示屏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5753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定时器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0942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中断驱动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I/O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12515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串行总线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220684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2EAD3E2-9C85-4BC6-B070-BC72A959D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375177"/>
              </p:ext>
            </p:extLst>
          </p:nvPr>
        </p:nvGraphicFramePr>
        <p:xfrm>
          <a:off x="4953663" y="1733139"/>
          <a:ext cx="6719229" cy="3822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7181">
                  <a:extLst>
                    <a:ext uri="{9D8B030D-6E8A-4147-A177-3AD203B41FA5}">
                      <a16:colId xmlns:a16="http://schemas.microsoft.com/office/drawing/2014/main" val="2716082012"/>
                    </a:ext>
                  </a:extLst>
                </a:gridCol>
                <a:gridCol w="5942048">
                  <a:extLst>
                    <a:ext uri="{9D8B030D-6E8A-4147-A177-3AD203B41FA5}">
                      <a16:colId xmlns:a16="http://schemas.microsoft.com/office/drawing/2014/main" val="6922460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编号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9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标题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0132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SweRV EH1</a:t>
                      </a: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配置和性能监视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4551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算术</a:t>
                      </a: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逻辑指令：</a:t>
                      </a: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add</a:t>
                      </a: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指令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8517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访存指令：</a:t>
                      </a: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lw</a:t>
                      </a: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sw</a:t>
                      </a: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指令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4160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结构冒险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2082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数据冒险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89436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控制冒险：分支指令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08997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超标量执行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4680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添加新功能（指令和计数器）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5753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存储器层级：指令高速缓存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0942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9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" algn="l"/>
                        </a:tabLst>
                      </a:pP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ICCM</a:t>
                      </a: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DCCM</a:t>
                      </a:r>
                      <a:r>
                        <a:rPr lang="zh-CN" altLang="en-US" sz="2400" baseline="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和基准测试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1251559"/>
                  </a:ext>
                </a:extLst>
              </a:tr>
            </a:tbl>
          </a:graphicData>
        </a:graphic>
      </p:graphicFrame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0C4318F5-A2B3-4C77-97F3-94298A6457D9}"/>
              </a:ext>
            </a:extLst>
          </p:cNvPr>
          <p:cNvSpPr txBox="1">
            <a:spLocks/>
          </p:cNvSpPr>
          <p:nvPr/>
        </p:nvSpPr>
        <p:spPr>
          <a:xfrm>
            <a:off x="322562" y="1170501"/>
            <a:ext cx="2102584" cy="55268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kumimoji="0" lang="zh-CN" altLang="en-US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第</a:t>
            </a:r>
            <a:r>
              <a:rPr kumimoji="0" lang="en-US" altLang="zh-CN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1</a:t>
            </a:r>
            <a:r>
              <a:rPr kumimoji="0" lang="zh-CN" altLang="en-US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部分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213032A0-2C99-4FF2-BF87-3FE6D84BA67E}"/>
              </a:ext>
            </a:extLst>
          </p:cNvPr>
          <p:cNvSpPr txBox="1">
            <a:spLocks/>
          </p:cNvSpPr>
          <p:nvPr/>
        </p:nvSpPr>
        <p:spPr>
          <a:xfrm>
            <a:off x="5102626" y="1163878"/>
            <a:ext cx="2102584" cy="55268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kumimoji="0" lang="zh-CN" altLang="en-US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第</a:t>
            </a:r>
            <a:r>
              <a:rPr kumimoji="0" lang="en-US" altLang="zh-CN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2</a:t>
            </a:r>
            <a:r>
              <a:rPr kumimoji="0" lang="zh-CN" altLang="en-US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部分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65145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1-10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展示如何查看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RVfpga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系统源代码（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Verilog/SV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）并确定其目标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FPGA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（实验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）、如何编写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程序和汇编程序（实验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2-5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）以及如何修改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RVfpga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系统以添加外设（实验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6-10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）。</a:t>
            </a:r>
          </a:p>
          <a:p>
            <a:pPr marL="0" indent="0">
              <a:buNone/>
              <a:defRPr/>
            </a:pPr>
            <a:endParaRPr kumimoji="0" lang="zh-CN" alt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实验</a:t>
            </a:r>
            <a:r>
              <a:rPr lang="en-US" altLang="zh-CN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0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实验概述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1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：创建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Vivado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项目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C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语言编程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3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汇编语言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4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：函数调用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5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：图像处理：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C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语言和汇编语言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433C2E16-8FBD-42B6-B5D7-313D8F76FC6F}"/>
              </a:ext>
            </a:extLst>
          </p:cNvPr>
          <p:cNvSpPr txBox="1">
            <a:spLocks/>
          </p:cNvSpPr>
          <p:nvPr/>
        </p:nvSpPr>
        <p:spPr>
          <a:xfrm>
            <a:off x="6907876" y="3078314"/>
            <a:ext cx="4750587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6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I/O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简介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7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7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段显示屏</a:t>
            </a:r>
          </a:p>
          <a:p>
            <a:pPr lvl="0"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8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定时器</a:t>
            </a:r>
          </a:p>
          <a:p>
            <a:pPr lvl="0"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9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中断驱动</a:t>
            </a:r>
            <a:r>
              <a:rPr lang="en-US" altLang="zh-CN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I/O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10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：串行总线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94DB36C-9B7A-491F-A1A7-33045B30E195}"/>
              </a:ext>
            </a:extLst>
          </p:cNvPr>
          <p:cNvGrpSpPr/>
          <p:nvPr/>
        </p:nvGrpSpPr>
        <p:grpSpPr>
          <a:xfrm>
            <a:off x="500391" y="3538290"/>
            <a:ext cx="183906" cy="1581150"/>
            <a:chOff x="500391" y="4027170"/>
            <a:chExt cx="183906" cy="158115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0133D020-BD3C-434E-B91F-5BF8E9C869C3}"/>
                </a:ext>
              </a:extLst>
            </p:cNvPr>
            <p:cNvCxnSpPr/>
            <p:nvPr/>
          </p:nvCxnSpPr>
          <p:spPr>
            <a:xfrm flipH="1">
              <a:off x="500391" y="4036753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96329DA-A22E-4F81-A522-9927A90E7838}"/>
                </a:ext>
              </a:extLst>
            </p:cNvPr>
            <p:cNvCxnSpPr/>
            <p:nvPr/>
          </p:nvCxnSpPr>
          <p:spPr>
            <a:xfrm>
              <a:off x="514680" y="4027170"/>
              <a:ext cx="0" cy="158115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FA8861B-22D7-4801-91DA-4D904A58DD32}"/>
                </a:ext>
              </a:extLst>
            </p:cNvPr>
            <p:cNvCxnSpPr/>
            <p:nvPr/>
          </p:nvCxnSpPr>
          <p:spPr>
            <a:xfrm flipH="1">
              <a:off x="500708" y="5601970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02C9140-84AE-4214-A4B8-9AFFB19673DD}"/>
              </a:ext>
            </a:extLst>
          </p:cNvPr>
          <p:cNvGrpSpPr/>
          <p:nvPr/>
        </p:nvGrpSpPr>
        <p:grpSpPr>
          <a:xfrm flipH="1">
            <a:off x="10008606" y="3115044"/>
            <a:ext cx="183905" cy="2096429"/>
            <a:chOff x="500391" y="4027170"/>
            <a:chExt cx="183906" cy="158115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A4AC35F-F6A9-445B-A7B7-4EF9E9A57982}"/>
                </a:ext>
              </a:extLst>
            </p:cNvPr>
            <p:cNvCxnSpPr/>
            <p:nvPr/>
          </p:nvCxnSpPr>
          <p:spPr>
            <a:xfrm flipH="1">
              <a:off x="500391" y="4036753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D33B8E4-8C1D-41EA-9E97-BE8F11AF7760}"/>
                </a:ext>
              </a:extLst>
            </p:cNvPr>
            <p:cNvCxnSpPr/>
            <p:nvPr/>
          </p:nvCxnSpPr>
          <p:spPr>
            <a:xfrm>
              <a:off x="514680" y="4027170"/>
              <a:ext cx="0" cy="158115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AD3F890-DCF6-4270-899B-4D026B98262F}"/>
                </a:ext>
              </a:extLst>
            </p:cNvPr>
            <p:cNvCxnSpPr/>
            <p:nvPr/>
          </p:nvCxnSpPr>
          <p:spPr>
            <a:xfrm flipH="1">
              <a:off x="500708" y="5601970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8EA7B88-7256-4496-BE6D-A2F43D612263}"/>
              </a:ext>
            </a:extLst>
          </p:cNvPr>
          <p:cNvSpPr txBox="1"/>
          <p:nvPr/>
        </p:nvSpPr>
        <p:spPr>
          <a:xfrm>
            <a:off x="71872" y="3523561"/>
            <a:ext cx="461665" cy="1605925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编程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9C9AD2-6230-4D21-ADB3-CFC716E68D82}"/>
              </a:ext>
            </a:extLst>
          </p:cNvPr>
          <p:cNvSpPr txBox="1"/>
          <p:nvPr/>
        </p:nvSpPr>
        <p:spPr>
          <a:xfrm>
            <a:off x="10174947" y="3115045"/>
            <a:ext cx="461665" cy="2073854"/>
          </a:xfrm>
          <a:prstGeom prst="rect">
            <a:avLst/>
          </a:prstGeom>
          <a:noFill/>
        </p:spPr>
        <p:txBody>
          <a:bodyPr vert="vert"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I/O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系统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5961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1-5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Vivado</a:t>
            </a:r>
            <a:r>
              <a:rPr lang="zh-CN" altLang="en-US" sz="4000" b="1" dirty="0">
                <a:ea typeface="宋体" panose="02010600030101010101" pitchFamily="2" charset="-122"/>
              </a:rPr>
              <a:t>项目和编程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423596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zh-CN" alt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  <a:p>
            <a:pPr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1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：创建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Vivado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项目：</a:t>
            </a:r>
            <a:r>
              <a:rPr lang="zh-CN" altLang="en-US" sz="2400" dirty="0">
                <a:ea typeface="宋体" panose="02010600030101010101" pitchFamily="2" charset="-122"/>
              </a:rPr>
              <a:t>构建</a:t>
            </a:r>
            <a:r>
              <a:rPr lang="en-US" altLang="zh-CN" sz="2400" dirty="0">
                <a:ea typeface="宋体" panose="02010600030101010101" pitchFamily="2" charset="-122"/>
              </a:rPr>
              <a:t>Vivado</a:t>
            </a:r>
            <a:r>
              <a:rPr lang="zh-CN" altLang="en-US" sz="2400" dirty="0">
                <a:ea typeface="宋体" panose="02010600030101010101" pitchFamily="2" charset="-122"/>
              </a:rPr>
              <a:t>项目并确定</a:t>
            </a:r>
            <a:r>
              <a:rPr lang="en-US" altLang="zh-CN" sz="2400" dirty="0">
                <a:ea typeface="宋体" panose="02010600030101010101" pitchFamily="2" charset="-122"/>
              </a:rPr>
              <a:t>RVfpgaNexys</a:t>
            </a:r>
            <a:r>
              <a:rPr lang="zh-CN" altLang="en-US" sz="2400" dirty="0">
                <a:ea typeface="宋体" panose="02010600030101010101" pitchFamily="2" charset="-122"/>
              </a:rPr>
              <a:t>的目标</a:t>
            </a:r>
            <a:r>
              <a:rPr lang="en-US" altLang="zh-CN" sz="2400" dirty="0">
                <a:ea typeface="宋体" panose="02010600030101010101" pitchFamily="2" charset="-122"/>
              </a:rPr>
              <a:t>FPGA</a:t>
            </a:r>
            <a:r>
              <a:rPr lang="zh-CN" altLang="en-US" sz="2400" dirty="0">
                <a:ea typeface="宋体" panose="02010600030101010101" pitchFamily="2" charset="-122"/>
              </a:rPr>
              <a:t>开发板，然后在</a:t>
            </a:r>
            <a:r>
              <a:rPr lang="en-US" altLang="zh-CN" sz="2400" dirty="0">
                <a:ea typeface="宋体" panose="02010600030101010101" pitchFamily="2" charset="-122"/>
              </a:rPr>
              <a:t>Verilator</a:t>
            </a:r>
            <a:r>
              <a:rPr lang="zh-CN" altLang="en-US" sz="2400" dirty="0">
                <a:ea typeface="宋体" panose="02010600030101010101" pitchFamily="2" charset="-122"/>
              </a:rPr>
              <a:t>中仿真</a:t>
            </a:r>
            <a:r>
              <a:rPr lang="en-US" altLang="zh-CN" sz="2400" dirty="0">
                <a:ea typeface="宋体" panose="02010600030101010101" pitchFamily="2" charset="-122"/>
              </a:rPr>
              <a:t>RVfpgaSim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C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语言编程：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在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PlatformIO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中编写一个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C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程序，然后在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RVfpgaNexys/RVfpgaSim/Whisper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上运行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/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调试。此外，还介绍了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Western Digital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的开发板支持包和平台支持包（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BSP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和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PSP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），用于支持终端打印等操作。</a:t>
            </a:r>
          </a:p>
          <a:p>
            <a:pPr lvl="0"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3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汇编语言：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在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PlatformIO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中编写一个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汇编程序，然后在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RVfpgaNexys/RVfpgaSim/Whisper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上运行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调试。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4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：函数调用：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函数调用、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C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库和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调用约定简介。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5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：图像处理：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C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语言和汇编语言：</a:t>
            </a:r>
            <a:r>
              <a:rPr lang="zh-CN" altLang="en-US" sz="2400" dirty="0">
                <a:ea typeface="宋体" panose="02010600030101010101" pitchFamily="2" charset="-122"/>
              </a:rPr>
              <a:t>将</a:t>
            </a:r>
            <a:r>
              <a:rPr lang="en-US" altLang="zh-CN" sz="2400" dirty="0"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ea typeface="宋体" panose="02010600030101010101" pitchFamily="2" charset="-122"/>
              </a:rPr>
              <a:t>代码嵌入汇编代码。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82226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6-10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I/O</a:t>
            </a:r>
            <a:r>
              <a:rPr lang="zh-CN" altLang="en-US" sz="4000" b="1" dirty="0">
                <a:ea typeface="宋体" panose="02010600030101010101" pitchFamily="2" charset="-122"/>
              </a:rPr>
              <a:t>和外设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75836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6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I/O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简介：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存储器映射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I/O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和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系统开源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GPIO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模块简介。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7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7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段显示屏：</a:t>
            </a:r>
            <a:r>
              <a:rPr lang="zh-CN" altLang="en-US" sz="2400" dirty="0">
                <a:ea typeface="宋体" panose="02010600030101010101" pitchFamily="2" charset="-122"/>
              </a:rPr>
              <a:t>构建一个</a:t>
            </a:r>
            <a:r>
              <a:rPr lang="en-US" altLang="zh-CN" sz="2400" dirty="0">
                <a:ea typeface="宋体" panose="02010600030101010101" pitchFamily="2" charset="-122"/>
              </a:rPr>
              <a:t>7</a:t>
            </a:r>
            <a:r>
              <a:rPr lang="zh-CN" altLang="en-US" sz="2400" dirty="0">
                <a:ea typeface="宋体" panose="02010600030101010101" pitchFamily="2" charset="-122"/>
              </a:rPr>
              <a:t>段显示屏译码器并将其集成到</a:t>
            </a:r>
            <a:r>
              <a:rPr lang="en-US" altLang="zh-CN" sz="2400" dirty="0">
                <a:ea typeface="宋体" panose="02010600030101010101" pitchFamily="2" charset="-122"/>
              </a:rPr>
              <a:t>RVfpga</a:t>
            </a:r>
            <a:r>
              <a:rPr lang="zh-CN" altLang="en-US" sz="2400" dirty="0">
                <a:ea typeface="宋体" panose="02010600030101010101" pitchFamily="2" charset="-122"/>
              </a:rPr>
              <a:t>系统中。</a:t>
            </a:r>
          </a:p>
          <a:p>
            <a:pPr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lang="en-US" altLang="zh-CN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8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：定时器：</a:t>
            </a:r>
            <a:r>
              <a:rPr lang="zh-CN" altLang="en-US" sz="2400" dirty="0">
                <a:ea typeface="宋体" panose="02010600030101010101" pitchFamily="2" charset="-122"/>
              </a:rPr>
              <a:t>了解和使用定时器与定时器控制器。</a:t>
            </a:r>
          </a:p>
          <a:p>
            <a:pPr>
              <a:defRPr/>
            </a:pP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实验</a:t>
            </a:r>
            <a:r>
              <a:rPr lang="en-US" altLang="zh-CN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9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：中断驱动</a:t>
            </a:r>
            <a:r>
              <a:rPr lang="en-US" altLang="zh-CN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I/O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2400" dirty="0">
                <a:ea typeface="宋体" panose="02010600030101010101" pitchFamily="2" charset="-122"/>
              </a:rPr>
              <a:t>RVfpga</a:t>
            </a:r>
            <a:r>
              <a:rPr lang="zh-CN" altLang="en-US" sz="2400" dirty="0">
                <a:ea typeface="宋体" panose="02010600030101010101" pitchFamily="2" charset="-122"/>
              </a:rPr>
              <a:t>系统中断支持和中断驱动</a:t>
            </a:r>
            <a:r>
              <a:rPr lang="en-US" altLang="zh-CN" sz="2400" dirty="0">
                <a:ea typeface="宋体" panose="02010600030101010101" pitchFamily="2" charset="-122"/>
              </a:rPr>
              <a:t>I/O</a:t>
            </a:r>
            <a:r>
              <a:rPr lang="zh-CN" altLang="en-US" sz="2400" dirty="0">
                <a:ea typeface="宋体" panose="02010600030101010101" pitchFamily="2" charset="-122"/>
              </a:rPr>
              <a:t>使用简介。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  <a:r>
              <a:rPr kumimoji="0" lang="en-US" altLang="zh-CN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10</a:t>
            </a:r>
            <a:r>
              <a:rPr kumimoji="0" lang="zh-CN" altLang="en-US" sz="24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：串行总线：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串行接口（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SPI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、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I2C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和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UART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）简介。介绍如何使用采用</a:t>
            </a:r>
            <a:r>
              <a:rPr kumimoji="0" lang="en-US" altLang="zh-CN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SPI</a:t>
            </a:r>
            <a:r>
              <a:rPr kumimoji="0" lang="zh-CN" altLang="en-US" sz="24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接口的板上加速计。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67103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11-20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RISC-V</a:t>
            </a:r>
            <a:r>
              <a:rPr lang="zh-CN" altLang="en-US" sz="4000" b="1" dirty="0">
                <a:ea typeface="宋体" panose="02010600030101010101" pitchFamily="2" charset="-122"/>
              </a:rPr>
              <a:t>内核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49674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00" b="1" dirty="0">
                <a:ea typeface="宋体" panose="02010600030101010101" pitchFamily="2" charset="-122"/>
              </a:rPr>
              <a:t>实验</a:t>
            </a:r>
            <a:r>
              <a:rPr lang="en-US" altLang="zh-CN" sz="2700" b="1" dirty="0">
                <a:ea typeface="宋体" panose="02010600030101010101" pitchFamily="2" charset="-122"/>
              </a:rPr>
              <a:t>11</a:t>
            </a:r>
            <a:r>
              <a:rPr lang="zh-CN" altLang="en-US" sz="2700" b="1" dirty="0">
                <a:ea typeface="宋体" panose="02010600030101010101" pitchFamily="2" charset="-122"/>
              </a:rPr>
              <a:t>：</a:t>
            </a:r>
            <a:r>
              <a:rPr lang="zh-CN" altLang="en-US" sz="2700" dirty="0">
                <a:ea typeface="宋体" panose="02010600030101010101" pitchFamily="2" charset="-122"/>
              </a:rPr>
              <a:t>了解</a:t>
            </a:r>
            <a:r>
              <a:rPr lang="en-US" altLang="zh-CN" sz="2700" dirty="0">
                <a:ea typeface="宋体" panose="02010600030101010101" pitchFamily="2" charset="-122"/>
              </a:rPr>
              <a:t>SweRV EH1</a:t>
            </a:r>
            <a:r>
              <a:rPr lang="zh-CN" altLang="en-US" sz="2700" dirty="0">
                <a:ea typeface="宋体" panose="02010600030101010101" pitchFamily="2" charset="-122"/>
              </a:rPr>
              <a:t>配置、内核结构和性能监视。</a:t>
            </a:r>
          </a:p>
          <a:p>
            <a:r>
              <a:rPr lang="zh-CN" altLang="en-US" sz="2700" b="1" dirty="0">
                <a:ea typeface="宋体" panose="02010600030101010101" pitchFamily="2" charset="-122"/>
              </a:rPr>
              <a:t>实验</a:t>
            </a:r>
            <a:r>
              <a:rPr lang="en-US" altLang="zh-CN" sz="2700" b="1" dirty="0">
                <a:ea typeface="宋体" panose="02010600030101010101" pitchFamily="2" charset="-122"/>
              </a:rPr>
              <a:t>12</a:t>
            </a:r>
            <a:r>
              <a:rPr lang="zh-CN" altLang="en-US" sz="2700" b="1" dirty="0">
                <a:ea typeface="宋体" panose="02010600030101010101" pitchFamily="2" charset="-122"/>
              </a:rPr>
              <a:t>、</a:t>
            </a:r>
            <a:r>
              <a:rPr lang="en-US" altLang="zh-CN" sz="2700" b="1" dirty="0">
                <a:ea typeface="宋体" panose="02010600030101010101" pitchFamily="2" charset="-122"/>
              </a:rPr>
              <a:t>13</a:t>
            </a:r>
            <a:r>
              <a:rPr lang="zh-CN" altLang="en-US" sz="2700" b="1" dirty="0">
                <a:ea typeface="宋体" panose="02010600030101010101" pitchFamily="2" charset="-122"/>
              </a:rPr>
              <a:t>和</a:t>
            </a:r>
            <a:r>
              <a:rPr lang="en-US" altLang="zh-CN" sz="2700" b="1" dirty="0">
                <a:ea typeface="宋体" panose="02010600030101010101" pitchFamily="2" charset="-122"/>
              </a:rPr>
              <a:t>16</a:t>
            </a:r>
            <a:r>
              <a:rPr lang="zh-CN" altLang="en-US" sz="2700" b="1" dirty="0">
                <a:ea typeface="宋体" panose="02010600030101010101" pitchFamily="2" charset="-122"/>
              </a:rPr>
              <a:t>：</a:t>
            </a:r>
            <a:r>
              <a:rPr lang="zh-CN" altLang="en-US" sz="2700" dirty="0">
                <a:ea typeface="宋体" panose="02010600030101010101" pitchFamily="2" charset="-122"/>
              </a:rPr>
              <a:t>检查流水线中的指令流（算术</a:t>
            </a:r>
            <a:r>
              <a:rPr lang="en-US" altLang="zh-CN" sz="2700" dirty="0">
                <a:ea typeface="宋体" panose="02010600030101010101" pitchFamily="2" charset="-122"/>
              </a:rPr>
              <a:t>/</a:t>
            </a:r>
            <a:r>
              <a:rPr lang="zh-CN" altLang="en-US" sz="2700" dirty="0">
                <a:ea typeface="宋体" panose="02010600030101010101" pitchFamily="2" charset="-122"/>
              </a:rPr>
              <a:t>逻辑、存储器、跳转和分支）。</a:t>
            </a:r>
          </a:p>
          <a:p>
            <a:r>
              <a:rPr lang="zh-CN" altLang="en-US" sz="2700" b="1" dirty="0">
                <a:ea typeface="宋体" panose="02010600030101010101" pitchFamily="2" charset="-122"/>
              </a:rPr>
              <a:t>实验</a:t>
            </a:r>
            <a:r>
              <a:rPr lang="en-US" altLang="zh-CN" sz="2700" b="1" dirty="0">
                <a:ea typeface="宋体" panose="02010600030101010101" pitchFamily="2" charset="-122"/>
              </a:rPr>
              <a:t>14-16</a:t>
            </a:r>
            <a:r>
              <a:rPr lang="zh-CN" altLang="en-US" sz="2700" b="1" dirty="0">
                <a:ea typeface="宋体" panose="02010600030101010101" pitchFamily="2" charset="-122"/>
              </a:rPr>
              <a:t>：</a:t>
            </a:r>
            <a:r>
              <a:rPr lang="zh-CN" altLang="en-US" sz="2700" dirty="0">
                <a:ea typeface="宋体" panose="02010600030101010101" pitchFamily="2" charset="-122"/>
              </a:rPr>
              <a:t>了解冒险及其处理方法</a:t>
            </a:r>
          </a:p>
          <a:p>
            <a:r>
              <a:rPr lang="zh-CN" altLang="en-US" sz="2700" b="1" dirty="0">
                <a:ea typeface="宋体" panose="02010600030101010101" pitchFamily="2" charset="-122"/>
              </a:rPr>
              <a:t>实验</a:t>
            </a:r>
            <a:r>
              <a:rPr lang="en-US" altLang="zh-CN" sz="2700" b="1" dirty="0">
                <a:ea typeface="宋体" panose="02010600030101010101" pitchFamily="2" charset="-122"/>
              </a:rPr>
              <a:t>16</a:t>
            </a:r>
            <a:r>
              <a:rPr lang="zh-CN" altLang="en-US" sz="2700" b="1" dirty="0">
                <a:ea typeface="宋体" panose="02010600030101010101" pitchFamily="2" charset="-122"/>
              </a:rPr>
              <a:t>：</a:t>
            </a:r>
            <a:r>
              <a:rPr lang="zh-CN" altLang="en-US" sz="2700" dirty="0">
                <a:ea typeface="宋体" panose="02010600030101010101" pitchFamily="2" charset="-122"/>
              </a:rPr>
              <a:t>了解和修改分支预测器</a:t>
            </a:r>
          </a:p>
          <a:p>
            <a:r>
              <a:rPr lang="zh-CN" altLang="en-US" sz="2700" b="1" dirty="0">
                <a:ea typeface="宋体" panose="02010600030101010101" pitchFamily="2" charset="-122"/>
              </a:rPr>
              <a:t>实验</a:t>
            </a:r>
            <a:r>
              <a:rPr lang="en-US" altLang="zh-CN" sz="2700" b="1" dirty="0">
                <a:ea typeface="宋体" panose="02010600030101010101" pitchFamily="2" charset="-122"/>
              </a:rPr>
              <a:t>17</a:t>
            </a:r>
            <a:r>
              <a:rPr lang="zh-CN" altLang="en-US" sz="2700" b="1" dirty="0">
                <a:ea typeface="宋体" panose="02010600030101010101" pitchFamily="2" charset="-122"/>
              </a:rPr>
              <a:t>：</a:t>
            </a:r>
            <a:r>
              <a:rPr lang="zh-CN" altLang="en-US" sz="2700" dirty="0">
                <a:ea typeface="宋体" panose="02010600030101010101" pitchFamily="2" charset="-122"/>
              </a:rPr>
              <a:t>探究超标量执行。</a:t>
            </a:r>
          </a:p>
          <a:p>
            <a:r>
              <a:rPr lang="zh-CN" altLang="en-US" sz="2700" b="1" dirty="0">
                <a:ea typeface="宋体" panose="02010600030101010101" pitchFamily="2" charset="-122"/>
              </a:rPr>
              <a:t>实验</a:t>
            </a:r>
            <a:r>
              <a:rPr lang="en-US" altLang="zh-CN" sz="2700" b="1" dirty="0">
                <a:ea typeface="宋体" panose="02010600030101010101" pitchFamily="2" charset="-122"/>
              </a:rPr>
              <a:t>18</a:t>
            </a:r>
            <a:r>
              <a:rPr lang="zh-CN" altLang="en-US" sz="2700" b="1" dirty="0">
                <a:ea typeface="宋体" panose="02010600030101010101" pitchFamily="2" charset="-122"/>
              </a:rPr>
              <a:t>：</a:t>
            </a:r>
            <a:r>
              <a:rPr lang="zh-CN" altLang="en-US" sz="2700" dirty="0">
                <a:ea typeface="宋体" panose="02010600030101010101" pitchFamily="2" charset="-122"/>
              </a:rPr>
              <a:t>添加新指令和硬件计数器。</a:t>
            </a:r>
          </a:p>
          <a:p>
            <a:r>
              <a:rPr lang="zh-CN" altLang="en-US" sz="2700" b="1" dirty="0">
                <a:ea typeface="宋体" panose="02010600030101010101" pitchFamily="2" charset="-122"/>
              </a:rPr>
              <a:t>实验</a:t>
            </a:r>
            <a:r>
              <a:rPr lang="en-US" altLang="zh-CN" sz="2700" b="1" dirty="0">
                <a:ea typeface="宋体" panose="02010600030101010101" pitchFamily="2" charset="-122"/>
              </a:rPr>
              <a:t>19</a:t>
            </a:r>
            <a:r>
              <a:rPr lang="zh-CN" altLang="en-US" sz="2700" b="1" dirty="0">
                <a:ea typeface="宋体" panose="02010600030101010101" pitchFamily="2" charset="-122"/>
              </a:rPr>
              <a:t>：</a:t>
            </a:r>
            <a:r>
              <a:rPr lang="zh-CN" altLang="en-US" sz="2700" dirty="0">
                <a:ea typeface="宋体" panose="02010600030101010101" pitchFamily="2" charset="-122"/>
              </a:rPr>
              <a:t>了解存储器层级和</a:t>
            </a:r>
            <a:r>
              <a:rPr lang="en-US" altLang="zh-CN" sz="2700" dirty="0">
                <a:ea typeface="宋体" panose="02010600030101010101" pitchFamily="2" charset="-122"/>
              </a:rPr>
              <a:t>I$</a:t>
            </a:r>
            <a:r>
              <a:rPr lang="zh-CN" altLang="en-US" sz="2700" dirty="0"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700" b="1" dirty="0">
                <a:ea typeface="宋体" panose="02010600030101010101" pitchFamily="2" charset="-122"/>
              </a:rPr>
              <a:t>实验</a:t>
            </a:r>
            <a:r>
              <a:rPr lang="en-US" altLang="zh-CN" sz="2700" b="1" dirty="0">
                <a:ea typeface="宋体" panose="02010600030101010101" pitchFamily="2" charset="-122"/>
              </a:rPr>
              <a:t>20</a:t>
            </a:r>
            <a:r>
              <a:rPr lang="zh-CN" altLang="en-US" sz="2700" b="1" dirty="0">
                <a:ea typeface="宋体" panose="02010600030101010101" pitchFamily="2" charset="-122"/>
              </a:rPr>
              <a:t>：</a:t>
            </a:r>
            <a:r>
              <a:rPr lang="zh-CN" altLang="en-US" sz="2700" dirty="0">
                <a:ea typeface="宋体" panose="02010600030101010101" pitchFamily="2" charset="-122"/>
              </a:rPr>
              <a:t>使能</a:t>
            </a:r>
            <a:r>
              <a:rPr lang="en-US" altLang="zh-CN" sz="2700" dirty="0">
                <a:ea typeface="宋体" panose="02010600030101010101" pitchFamily="2" charset="-122"/>
              </a:rPr>
              <a:t>ICCM</a:t>
            </a:r>
            <a:r>
              <a:rPr lang="zh-CN" altLang="en-US" sz="2700" dirty="0">
                <a:ea typeface="宋体" panose="02010600030101010101" pitchFamily="2" charset="-122"/>
              </a:rPr>
              <a:t>和</a:t>
            </a:r>
            <a:r>
              <a:rPr lang="en-US" altLang="zh-CN" sz="2700" dirty="0">
                <a:ea typeface="宋体" panose="02010600030101010101" pitchFamily="2" charset="-122"/>
              </a:rPr>
              <a:t>DCCM</a:t>
            </a:r>
            <a:r>
              <a:rPr lang="zh-CN" altLang="en-US" sz="2700" dirty="0">
                <a:ea typeface="宋体" panose="02010600030101010101" pitchFamily="2" charset="-122"/>
              </a:rPr>
              <a:t>（指令和数据紧密耦合存储器）并使用基准测试来比较性能。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kumimoji="0" lang="en-GB" sz="27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8331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简介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467925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altLang="zh-CN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 FPGA</a:t>
            </a:r>
            <a:r>
              <a:rPr kumimoji="0" lang="zh-CN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（</a:t>
            </a:r>
            <a:r>
              <a:rPr kumimoji="0" lang="en-US" altLang="zh-CN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</a:t>
            </a:r>
            <a:r>
              <a:rPr kumimoji="0" lang="zh-CN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）是一套教学包，其中包含一套指令、工具和实验，用于展示如何：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确定商用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片上系统（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SoC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）</a:t>
            </a:r>
            <a:r>
              <a:rPr kumimoji="0" lang="zh-CN" altLang="en-US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的目标</a:t>
            </a:r>
            <a:r>
              <a:rPr kumimoji="0" lang="en-US" altLang="zh-CN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FPGA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zh-CN" altLang="en-US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对</a:t>
            </a:r>
            <a:r>
              <a:rPr lang="en-US" altLang="zh-CN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RISC-V SoC</a:t>
            </a:r>
            <a:r>
              <a:rPr lang="zh-CN" altLang="en-US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进行编程</a:t>
            </a:r>
            <a:endParaRPr lang="en-US" altLang="zh-CN" dirty="0">
              <a:solidFill>
                <a:sysClr val="windowText" lastClr="000000"/>
              </a:solidFill>
              <a:ea typeface="宋体" panose="02010600030101010101" pitchFamily="2" charset="-122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CN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向</a:t>
            </a:r>
            <a:r>
              <a:rPr kumimoji="0" lang="en-US" altLang="zh-CN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 SoC</a:t>
            </a:r>
            <a:r>
              <a:rPr kumimoji="0" lang="zh-CN" altLang="en-US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添加更多功能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zh-CN" altLang="en-US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分析和修改</a:t>
            </a:r>
            <a:r>
              <a:rPr kumimoji="0" lang="en-US" altLang="zh-CN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</a:t>
            </a:r>
            <a:r>
              <a:rPr kumimoji="0" lang="zh-CN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内核与存储器层级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该教学包由</a:t>
            </a:r>
            <a:r>
              <a:rPr kumimoji="0" lang="en-US" altLang="zh-CN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Imagination Technologies</a:t>
            </a:r>
            <a:r>
              <a:rPr kumimoji="0" lang="zh-CN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与其学术和行业合作伙伴共同开发。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sz="30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</a:t>
            </a:r>
            <a:r>
              <a:rPr kumimoji="0" lang="en-US" altLang="zh-CN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fpga</a:t>
            </a:r>
            <a:r>
              <a:rPr lang="zh-CN" altLang="en-US" sz="30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系统</a:t>
            </a:r>
            <a:r>
              <a:rPr kumimoji="0" lang="zh-CN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围绕</a:t>
            </a:r>
            <a:r>
              <a:rPr kumimoji="0" lang="en-US" altLang="zh-CN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Chips Alliance</a:t>
            </a:r>
            <a:r>
              <a:rPr kumimoji="0" lang="zh-CN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的</a:t>
            </a:r>
            <a:r>
              <a:rPr kumimoji="0" lang="en-US" altLang="zh-CN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SweRVolf SoC</a:t>
            </a:r>
            <a:r>
              <a:rPr kumimoji="0" lang="zh-CN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（基于</a:t>
            </a:r>
            <a:r>
              <a:rPr kumimoji="0" lang="en-US" altLang="zh-CN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Western Digital</a:t>
            </a:r>
            <a:r>
              <a:rPr kumimoji="0" lang="zh-CN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的</a:t>
            </a:r>
            <a:r>
              <a:rPr kumimoji="0" lang="en-US" altLang="zh-CN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 </a:t>
            </a:r>
            <a:r>
              <a:rPr kumimoji="0" lang="en-US" altLang="zh-CN" sz="30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SweRV EH1</a:t>
            </a:r>
            <a:r>
              <a:rPr kumimoji="0" lang="zh-CN" altLang="en-US" sz="30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内核）构建。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10567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受众和过往成绩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00050" y="988529"/>
            <a:ext cx="11196205" cy="45431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目标受众</a:t>
            </a:r>
          </a:p>
          <a:p>
            <a:pPr lvl="1"/>
            <a:r>
              <a:rPr lang="zh-CN" altLang="en-US" sz="2800" dirty="0">
                <a:ea typeface="宋体" panose="02010600030101010101" pitchFamily="2" charset="-122"/>
              </a:rPr>
              <a:t>电气工程、计算机科学或计算机工程专业的本科生</a:t>
            </a:r>
          </a:p>
          <a:p>
            <a:pPr lvl="1"/>
            <a:r>
              <a:rPr lang="zh-CN" altLang="en-US" sz="2800" dirty="0">
                <a:ea typeface="宋体" panose="02010600030101010101" pitchFamily="2" charset="-122"/>
              </a:rPr>
              <a:t>有兴趣学习</a:t>
            </a:r>
            <a:r>
              <a:rPr lang="en-US" altLang="zh-CN" sz="2800" dirty="0">
                <a:ea typeface="宋体" panose="02010600030101010101" pitchFamily="2" charset="-122"/>
              </a:rPr>
              <a:t>RISC-V</a:t>
            </a:r>
            <a:r>
              <a:rPr lang="zh-CN" altLang="en-US" sz="2800" dirty="0">
                <a:ea typeface="宋体" panose="02010600030101010101" pitchFamily="2" charset="-122"/>
              </a:rPr>
              <a:t>架构的学者和行业专业人士</a:t>
            </a:r>
          </a:p>
          <a:p>
            <a:r>
              <a:rPr lang="en-US" altLang="zh-CN" sz="3200" b="1" dirty="0">
                <a:ea typeface="宋体" panose="02010600030101010101" pitchFamily="2" charset="-122"/>
              </a:rPr>
              <a:t>Imagination</a:t>
            </a:r>
            <a:r>
              <a:rPr lang="zh-CN" altLang="en-US" sz="3200" b="1" dirty="0">
                <a:ea typeface="宋体" panose="02010600030101010101" pitchFamily="2" charset="-122"/>
              </a:rPr>
              <a:t>大学计划（</a:t>
            </a:r>
            <a:r>
              <a:rPr lang="en-US" altLang="zh-CN" sz="3200" b="1" dirty="0">
                <a:ea typeface="宋体" panose="02010600030101010101" pitchFamily="2" charset="-122"/>
              </a:rPr>
              <a:t>IUP</a:t>
            </a:r>
            <a:r>
              <a:rPr lang="zh-CN" altLang="en-US" sz="3200" b="1" dirty="0">
                <a:ea typeface="宋体" panose="02010600030101010101" pitchFamily="2" charset="-122"/>
              </a:rPr>
              <a:t>）过往成绩：</a:t>
            </a:r>
            <a:r>
              <a:rPr lang="zh-CN" altLang="en-US" sz="3200" dirty="0">
                <a:ea typeface="宋体" panose="02010600030101010101" pitchFamily="2" charset="-122"/>
              </a:rPr>
              <a:t>开展了</a:t>
            </a:r>
            <a:r>
              <a:rPr lang="en-US" altLang="zh-CN" sz="3200" dirty="0">
                <a:ea typeface="宋体" panose="02010600030101010101" pitchFamily="2" charset="-122"/>
              </a:rPr>
              <a:t>MIPSfpga</a:t>
            </a:r>
            <a:r>
              <a:rPr lang="zh-CN" altLang="en-US" sz="3200" dirty="0">
                <a:ea typeface="宋体" panose="02010600030101010101" pitchFamily="2" charset="-122"/>
              </a:rPr>
              <a:t>计划：</a:t>
            </a:r>
          </a:p>
          <a:p>
            <a:pPr lvl="1"/>
            <a:r>
              <a:rPr lang="en-US" altLang="zh-CN" sz="2800" dirty="0">
                <a:ea typeface="宋体" panose="02010600030101010101" pitchFamily="2" charset="-122"/>
              </a:rPr>
              <a:t>2015</a:t>
            </a:r>
            <a:r>
              <a:rPr lang="zh-CN" altLang="en-US" sz="2800" dirty="0">
                <a:ea typeface="宋体" panose="02010600030101010101" pitchFamily="2" charset="-122"/>
              </a:rPr>
              <a:t>年</a:t>
            </a:r>
            <a:r>
              <a:rPr lang="en-US" altLang="zh-CN" sz="2800" dirty="0"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ea typeface="宋体" panose="02010600030101010101" pitchFamily="2" charset="-122"/>
              </a:rPr>
              <a:t>月推出</a:t>
            </a:r>
          </a:p>
          <a:p>
            <a:pPr lvl="1"/>
            <a:r>
              <a:rPr lang="en-US" altLang="zh-CN" sz="2800" dirty="0">
                <a:ea typeface="宋体" panose="02010600030101010101" pitchFamily="2" charset="-122"/>
              </a:rPr>
              <a:t>800</a:t>
            </a:r>
            <a:r>
              <a:rPr lang="zh-CN" altLang="en-US" sz="2800" dirty="0">
                <a:ea typeface="宋体" panose="02010600030101010101" pitchFamily="2" charset="-122"/>
              </a:rPr>
              <a:t>所大学参与</a:t>
            </a:r>
          </a:p>
          <a:p>
            <a:pPr lvl="1"/>
            <a:r>
              <a:rPr lang="zh-CN" altLang="en-US" sz="2800" dirty="0">
                <a:ea typeface="宋体" panose="02010600030101010101" pitchFamily="2" charset="-122"/>
              </a:rPr>
              <a:t>荣获</a:t>
            </a:r>
            <a:r>
              <a:rPr lang="en-US" altLang="zh-CN" sz="2800" dirty="0">
                <a:ea typeface="宋体" panose="02010600030101010101" pitchFamily="2" charset="-122"/>
              </a:rPr>
              <a:t>2015</a:t>
            </a:r>
            <a:r>
              <a:rPr lang="zh-CN" altLang="en-US" sz="2800" dirty="0">
                <a:ea typeface="宋体" panose="02010600030101010101" pitchFamily="2" charset="-122"/>
              </a:rPr>
              <a:t>年欧洲</a:t>
            </a:r>
            <a:r>
              <a:rPr lang="en-US" altLang="zh-CN" sz="2800" dirty="0">
                <a:ea typeface="宋体" panose="02010600030101010101" pitchFamily="2" charset="-122"/>
              </a:rPr>
              <a:t>Elektra</a:t>
            </a:r>
            <a:r>
              <a:rPr lang="zh-CN" altLang="en-US" sz="2800" dirty="0">
                <a:ea typeface="宋体" panose="02010600030101010101" pitchFamily="2" charset="-122"/>
              </a:rPr>
              <a:t>最佳教育支持奖</a:t>
            </a:r>
          </a:p>
          <a:p>
            <a:pPr lvl="1"/>
            <a:endParaRPr lang="en-US" dirty="0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61481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RVfpga</a:t>
            </a:r>
            <a:b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快速入门指南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51522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快速入门指南概述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安装</a:t>
            </a:r>
            <a:r>
              <a:rPr lang="en-US" altLang="zh-CN" sz="3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VSCode</a:t>
            </a:r>
            <a:r>
              <a:rPr lang="zh-CN" altLang="en-US" sz="32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和</a:t>
            </a:r>
            <a:r>
              <a:rPr lang="en-US" altLang="zh-CN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PlatformIO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在</a:t>
            </a:r>
            <a:r>
              <a:rPr kumimoji="0" lang="en-US" altLang="zh-CN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RVfpgaNexys</a:t>
            </a: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上运行</a:t>
            </a:r>
            <a:r>
              <a:rPr kumimoji="0" lang="zh-CN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示例程序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38213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安装</a:t>
            </a:r>
            <a:r>
              <a:rPr lang="en-US" altLang="zh-CN" sz="4000" b="1" dirty="0">
                <a:ea typeface="宋体" panose="02010600030101010101" pitchFamily="2" charset="-122"/>
              </a:rPr>
              <a:t>PlatformIO</a:t>
            </a:r>
            <a:r>
              <a:rPr lang="zh-CN" altLang="en-US" sz="4000" b="1" dirty="0">
                <a:ea typeface="宋体" panose="02010600030101010101" pitchFamily="2" charset="-122"/>
              </a:rPr>
              <a:t>和</a:t>
            </a:r>
            <a:r>
              <a:rPr lang="en-US" altLang="zh-CN" sz="4000" b="1" dirty="0">
                <a:ea typeface="宋体" panose="02010600030101010101" pitchFamily="2" charset="-122"/>
              </a:rPr>
              <a:t>VSCode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E43BB6E-ABE6-450A-8B4F-F54A73749BE4}"/>
              </a:ext>
            </a:extLst>
          </p:cNvPr>
          <p:cNvSpPr txBox="1">
            <a:spLocks/>
          </p:cNvSpPr>
          <p:nvPr/>
        </p:nvSpPr>
        <p:spPr>
          <a:xfrm>
            <a:off x="375237" y="1121214"/>
            <a:ext cx="11334979" cy="296189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安装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VSCode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US" altLang="zh-CN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hlinkClick r:id="rId3"/>
              </a:rPr>
              <a:t>https://code.visualstudio.com/Download</a:t>
            </a:r>
          </a:p>
          <a:p>
            <a:pPr lvl="1">
              <a:defRPr/>
            </a:pP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对于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Ubuntu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macOS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，需安装</a:t>
            </a:r>
            <a:r>
              <a:rPr kumimoji="0" lang="en-US" altLang="zh-CN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Python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Windows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不需要该步骤）</a:t>
            </a: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en-US" altLang="zh-CN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VSCode</a:t>
            </a: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中安装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PlatformIO</a:t>
            </a: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扩展功能</a:t>
            </a: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安装</a:t>
            </a:r>
            <a:r>
              <a:rPr kumimoji="0" lang="en-US" altLang="zh-CN" sz="3200" b="0" i="0" u="none" strike="noStrike" cap="none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Nexys</a:t>
            </a:r>
            <a:r>
              <a:rPr kumimoji="0" lang="en-US" altLang="zh-CN" sz="3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A7</a:t>
            </a:r>
            <a:r>
              <a:rPr kumimoji="0" lang="zh-CN" altLang="en-US" sz="32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开发板</a:t>
            </a:r>
            <a:r>
              <a:rPr kumimoji="0" lang="zh-CN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驱动程序</a:t>
            </a: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（见</a:t>
            </a:r>
            <a:r>
              <a:rPr kumimoji="0" lang="en-US" altLang="zh-CN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RVfpga</a:t>
            </a: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入门指南说明）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53697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79588" cy="680114"/>
          </a:xfrm>
        </p:spPr>
        <p:txBody>
          <a:bodyPr>
            <a:no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将</a:t>
            </a:r>
            <a:r>
              <a:rPr lang="en-US" altLang="zh-CN" sz="4000" b="1" dirty="0">
                <a:ea typeface="宋体" panose="02010600030101010101" pitchFamily="2" charset="-122"/>
              </a:rPr>
              <a:t>RVfpgaNexys</a:t>
            </a:r>
            <a:r>
              <a:rPr lang="zh-CN" altLang="en-US" sz="4000" b="1" dirty="0">
                <a:ea typeface="宋体" panose="02010600030101010101" pitchFamily="2" charset="-122"/>
              </a:rPr>
              <a:t>下载到开发板并运行程序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E43BB6E-ABE6-450A-8B4F-F54A73749BE4}"/>
              </a:ext>
            </a:extLst>
          </p:cNvPr>
          <p:cNvSpPr txBox="1">
            <a:spLocks/>
          </p:cNvSpPr>
          <p:nvPr/>
        </p:nvSpPr>
        <p:spPr>
          <a:xfrm>
            <a:off x="375237" y="1007667"/>
            <a:ext cx="11334979" cy="53931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PlatformIO</a:t>
            </a: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中：</a:t>
            </a:r>
          </a:p>
          <a:p>
            <a:pPr lvl="1">
              <a:defRPr/>
            </a:pP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打开</a:t>
            </a:r>
            <a:r>
              <a:rPr lang="zh-CN" altLang="en-US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示例程序</a:t>
            </a: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（将开关的值写入</a:t>
            </a:r>
            <a:r>
              <a:rPr lang="en-US" altLang="zh-CN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）。程序位置：</a:t>
            </a:r>
            <a:r>
              <a:rPr lang="en-US" altLang="zh-CN" sz="2300" i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[RVfpgaPath]\RVfpga\examples\LedsSwitches_C-Lang</a:t>
            </a:r>
          </a:p>
          <a:p>
            <a:pPr lvl="1">
              <a:defRPr/>
            </a:pP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更新</a:t>
            </a:r>
            <a:r>
              <a:rPr lang="en-US" altLang="zh-CN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PlatformIO</a:t>
            </a: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初始化文件（</a:t>
            </a:r>
            <a:r>
              <a:rPr lang="en-US" altLang="zh-CN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platformio.ini</a:t>
            </a: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）中</a:t>
            </a:r>
            <a:r>
              <a:rPr lang="en-US" altLang="zh-CN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RVfpgaNexys bit</a:t>
            </a:r>
            <a:r>
              <a:rPr lang="zh-CN" altLang="en-US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文件</a:t>
            </a: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的目录位置 </a:t>
            </a:r>
            <a:r>
              <a:rPr lang="en-US" altLang="zh-CN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– </a:t>
            </a: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即，将以下行添加到</a:t>
            </a:r>
            <a:r>
              <a:rPr lang="en-US" altLang="zh-CN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platformio.ini</a:t>
            </a: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中：</a:t>
            </a:r>
            <a:r>
              <a:rPr lang="en-US" altLang="zh-CN" sz="2300" i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board_build.bitstream_file = [RVfpgaPath]/RVfpga/src/rvfpga.bit</a:t>
            </a:r>
          </a:p>
          <a:p>
            <a:pPr lvl="1">
              <a:defRPr/>
            </a:pPr>
            <a:r>
              <a:rPr kumimoji="0" lang="zh-CN" altLang="en-US" sz="23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kumimoji="0" lang="en-US" altLang="zh-CN" sz="23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RVfpgaNexys</a:t>
            </a:r>
            <a:r>
              <a:rPr kumimoji="0" lang="zh-CN" altLang="en-US" sz="23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下载</a:t>
            </a:r>
            <a:r>
              <a:rPr kumimoji="0" lang="zh-CN" altLang="en-US" sz="23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r>
              <a:rPr kumimoji="0" lang="en-US" altLang="zh-CN" sz="2300" i="0" u="none" strike="noStrike" cap="none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Nexys</a:t>
            </a:r>
            <a:r>
              <a:rPr kumimoji="0" lang="en-US" altLang="zh-CN" sz="23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A7</a:t>
            </a:r>
            <a:r>
              <a:rPr kumimoji="0" lang="zh-CN" altLang="en-US" sz="23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开发板（</a:t>
            </a:r>
            <a:r>
              <a:rPr lang="zh-CN" altLang="en-US" sz="23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3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Project Tasks → env:swervolf_nexys → Platform → Upload Bitstream</a:t>
            </a:r>
            <a:r>
              <a:rPr lang="zh-CN" altLang="en-US" sz="23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”（项目任务 → </a:t>
            </a:r>
            <a:r>
              <a:rPr lang="en-US" altLang="zh-CN" sz="23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env:swervolf_nexys → </a:t>
            </a:r>
            <a:r>
              <a:rPr lang="zh-CN" altLang="en-US" sz="23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平台 → 上传比特流））</a:t>
            </a:r>
          </a:p>
          <a:p>
            <a:pPr lvl="1">
              <a:defRPr/>
            </a:pP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通过按下“</a:t>
            </a:r>
            <a:r>
              <a:rPr lang="en-US" altLang="zh-CN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Run/Debug</a:t>
            </a: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”（运行</a:t>
            </a:r>
            <a:r>
              <a:rPr lang="en-US" altLang="zh-CN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调试）按钮</a:t>
            </a:r>
            <a:r>
              <a:rPr lang="zh-CN" altLang="en-US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en-US" altLang="zh-CN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RVfpgaNexys</a:t>
            </a:r>
            <a:r>
              <a:rPr lang="zh-CN" altLang="en-US" sz="2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上编译、下载和运行程序：</a:t>
            </a:r>
            <a:r>
              <a:rPr lang="zh-CN" altLang="en-US" sz="23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6" name="Image12">
            <a:extLst>
              <a:ext uri="{FF2B5EF4-FFF2-40B4-BE49-F238E27FC236}">
                <a16:creationId xmlns:a16="http://schemas.microsoft.com/office/drawing/2014/main" id="{F185CCCE-8692-4364-B3BC-49B24926ACB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2124241" y="4971280"/>
            <a:ext cx="440903" cy="3768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0B8B22-9C90-45D4-8637-2C9518DB0F40}"/>
              </a:ext>
            </a:extLst>
          </p:cNvPr>
          <p:cNvSpPr txBox="1"/>
          <p:nvPr/>
        </p:nvSpPr>
        <p:spPr>
          <a:xfrm>
            <a:off x="128167" y="5422700"/>
            <a:ext cx="11935665" cy="769441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i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[</a:t>
            </a:r>
            <a:r>
              <a:rPr lang="en-US" altLang="zh-CN" sz="2200" b="1" i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RVfpgaPath]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是计算机上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RVfpga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文件夹的位置。该文件夹随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Imagination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大学计划的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RVfpga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教学包一起提供。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94079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9500" dirty="0" err="1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Rvfpga</a:t>
            </a:r>
            <a:b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实验说明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16069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1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Vivado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项目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94477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RVfpga Vivado</a:t>
            </a:r>
            <a:r>
              <a:rPr lang="zh-CN" altLang="en-US" sz="4000" b="1" dirty="0">
                <a:ea typeface="宋体" panose="02010600030101010101" pitchFamily="2" charset="-122"/>
              </a:rPr>
              <a:t>项目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1561"/>
            <a:ext cx="11677320" cy="530448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Vivado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是一款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Xilinx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工具，用于查看、修改和合成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RVfpga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系统的源（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Verilog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）代码。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RVfpga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系统的源代码位置：</a:t>
            </a:r>
          </a:p>
          <a:p>
            <a:pPr marL="0" indent="0">
              <a:buNone/>
              <a:defRPr/>
            </a:pPr>
            <a:r>
              <a:rPr lang="zh-CN" altLang="en-US" sz="2000" i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    </a:t>
            </a:r>
            <a:r>
              <a:rPr lang="en-US" altLang="zh-CN" sz="2400" i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[RVfpgaPath]/RVfpga/src</a:t>
            </a:r>
          </a:p>
          <a:p>
            <a:pPr>
              <a:defRPr/>
            </a:pP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创建一个包含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RVfpga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系统源代码的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Vivado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项目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。合成以</a:t>
            </a:r>
            <a:r>
              <a:rPr lang="en-US" altLang="zh-CN" sz="2600" dirty="0" err="1">
                <a:latin typeface="Arial" panose="020B0604020202020204" pitchFamily="34" charset="0"/>
                <a:ea typeface="宋体" panose="02010600030101010101" pitchFamily="2" charset="-122"/>
              </a:rPr>
              <a:t>Nexys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 A7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开发板为目标的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RVfpgaNexys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，并创建一个包含将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FPGA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配置为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RVfpgaNexys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的信息的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bit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文件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（也称为比特流文件）。</a:t>
            </a:r>
          </a:p>
          <a:p>
            <a:pPr>
              <a:defRPr/>
            </a:pP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也可以使用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Verilator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（一款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HDL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仿真器）来仿真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RVfpga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系统的源代码和检查内部信号（有关如何使用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Verilator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的说明，请参见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RVfpga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入门指南）。</a:t>
            </a:r>
          </a:p>
          <a:p>
            <a:pPr>
              <a:defRPr/>
            </a:pP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RVfpga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实验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6-10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中将广泛使用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Vivado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Verilator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来修改和仿真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RVfpga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系统。</a:t>
            </a:r>
          </a:p>
          <a:p>
            <a:pPr>
              <a:defRPr/>
            </a:pPr>
            <a:endParaRPr lang="zh-CN" altLang="en-US" sz="2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zh-CN" altLang="en-US" sz="3200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51118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2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C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语言编程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76371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C</a:t>
            </a:r>
            <a:r>
              <a:rPr lang="zh-CN" altLang="en-US" sz="4000" b="1" dirty="0">
                <a:ea typeface="宋体" panose="02010600030101010101" pitchFamily="2" charset="-122"/>
              </a:rPr>
              <a:t>语言编程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468213" cy="454821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创建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PlatformIO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项目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将示例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程序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添加到项目中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RVfpgaNexys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下载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Nexys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A7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开发板上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程序下载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RVfpgaNexys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中并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运行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调试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该程序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在实验结束时完成部分或全部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练习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请记住，也可以在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Verilator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（使用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RVfpgaSim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）或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Whisper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中仿真该程序。</a:t>
            </a:r>
          </a:p>
          <a:p>
            <a:pPr>
              <a:defRPr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zh-CN" altLang="en-US" sz="3200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3322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概述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>
                <a:ea typeface="宋体" panose="02010600030101010101" pitchFamily="2" charset="-122"/>
              </a:rPr>
              <a:t>RVfpga</a:t>
            </a:r>
            <a:r>
              <a:rPr lang="zh-CN" altLang="en-US" sz="3200" b="1" dirty="0">
                <a:ea typeface="宋体" panose="02010600030101010101" pitchFamily="2" charset="-122"/>
              </a:rPr>
              <a:t>教学包</a:t>
            </a:r>
            <a:r>
              <a:rPr lang="zh-CN" altLang="en-US" sz="3200" dirty="0">
                <a:ea typeface="宋体" panose="02010600030101010101" pitchFamily="2" charset="-122"/>
              </a:rPr>
              <a:t>提供：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一门</a:t>
            </a:r>
            <a:r>
              <a:rPr lang="zh-CN" altLang="en-US" b="1" dirty="0">
                <a:ea typeface="宋体" panose="02010600030101010101" pitchFamily="2" charset="-122"/>
              </a:rPr>
              <a:t>内容全面且免费发布的完整</a:t>
            </a:r>
            <a:r>
              <a:rPr lang="en-US" altLang="zh-CN" b="1" dirty="0">
                <a:ea typeface="宋体" panose="02010600030101010101" pitchFamily="2" charset="-122"/>
              </a:rPr>
              <a:t>RISC-V</a:t>
            </a:r>
            <a:r>
              <a:rPr lang="zh-CN" altLang="en-US" b="1" dirty="0">
                <a:ea typeface="宋体" panose="02010600030101010101" pitchFamily="2" charset="-122"/>
              </a:rPr>
              <a:t>课程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一种</a:t>
            </a:r>
            <a:r>
              <a:rPr lang="zh-CN" altLang="en-US" b="1" dirty="0">
                <a:ea typeface="宋体" panose="02010600030101010101" pitchFamily="2" charset="-122"/>
              </a:rPr>
              <a:t>容易上手</a:t>
            </a:r>
            <a:r>
              <a:rPr lang="zh-CN" altLang="en-US" dirty="0">
                <a:ea typeface="宋体" panose="02010600030101010101" pitchFamily="2" charset="-122"/>
              </a:rPr>
              <a:t>的</a:t>
            </a:r>
            <a:r>
              <a:rPr lang="zh-CN" altLang="en-US" b="1" dirty="0">
                <a:ea typeface="宋体" panose="02010600030101010101" pitchFamily="2" charset="-122"/>
              </a:rPr>
              <a:t>动手实验</a:t>
            </a:r>
            <a:r>
              <a:rPr lang="zh-CN" altLang="en-US" dirty="0">
                <a:ea typeface="宋体" panose="02010600030101010101" pitchFamily="2" charset="-122"/>
              </a:rPr>
              <a:t>方法来了解</a:t>
            </a:r>
            <a:r>
              <a:rPr lang="en-US" altLang="zh-CN" dirty="0">
                <a:ea typeface="宋体" panose="02010600030101010101" pitchFamily="2" charset="-122"/>
              </a:rPr>
              <a:t>RISC-V</a:t>
            </a:r>
            <a:r>
              <a:rPr lang="zh-CN" altLang="en-US" dirty="0">
                <a:ea typeface="宋体" panose="02010600030101010101" pitchFamily="2" charset="-122"/>
              </a:rPr>
              <a:t>处理器和</a:t>
            </a:r>
            <a:r>
              <a:rPr lang="en-US" altLang="zh-CN" dirty="0">
                <a:ea typeface="宋体" panose="02010600030101010101" pitchFamily="2" charset="-122"/>
              </a:rPr>
              <a:t>RISC-V</a:t>
            </a:r>
            <a:r>
              <a:rPr lang="zh-CN" altLang="en-US" dirty="0">
                <a:ea typeface="宋体" panose="02010600030101010101" pitchFamily="2" charset="-122"/>
              </a:rPr>
              <a:t>生态系统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一款以</a:t>
            </a:r>
            <a:r>
              <a:rPr lang="zh-CN" altLang="en-US" b="1" dirty="0">
                <a:ea typeface="宋体" panose="02010600030101010101" pitchFamily="2" charset="-122"/>
              </a:rPr>
              <a:t>低成本</a:t>
            </a:r>
            <a:r>
              <a:rPr lang="en-US" altLang="zh-CN" b="1" dirty="0">
                <a:ea typeface="宋体" panose="02010600030101010101" pitchFamily="2" charset="-122"/>
              </a:rPr>
              <a:t>FPGA</a:t>
            </a:r>
            <a:r>
              <a:rPr lang="zh-CN" altLang="en-US" dirty="0">
                <a:ea typeface="宋体" panose="02010600030101010101" pitchFamily="2" charset="-122"/>
              </a:rPr>
              <a:t>（在许多大学和公司都比较常用）为目标的</a:t>
            </a:r>
            <a:r>
              <a:rPr lang="en-US" altLang="zh-CN" dirty="0">
                <a:ea typeface="宋体" panose="02010600030101010101" pitchFamily="2" charset="-122"/>
              </a:rPr>
              <a:t>RISC-V</a:t>
            </a:r>
            <a:r>
              <a:rPr lang="zh-CN" altLang="en-US" dirty="0">
                <a:ea typeface="宋体" panose="02010600030101010101" pitchFamily="2" charset="-122"/>
              </a:rPr>
              <a:t>系统。</a:t>
            </a:r>
          </a:p>
          <a:p>
            <a:r>
              <a:rPr lang="zh-CN" altLang="en-US" sz="3200" dirty="0">
                <a:ea typeface="宋体" panose="02010600030101010101" pitchFamily="2" charset="-122"/>
              </a:rPr>
              <a:t>完成</a:t>
            </a:r>
            <a:r>
              <a:rPr lang="en-US" altLang="zh-CN" sz="3200" dirty="0">
                <a:ea typeface="宋体" panose="02010600030101010101" pitchFamily="2" charset="-122"/>
              </a:rPr>
              <a:t>RVfpga</a:t>
            </a:r>
            <a:r>
              <a:rPr lang="zh-CN" altLang="en-US" sz="3200" dirty="0">
                <a:ea typeface="宋体" panose="02010600030101010101" pitchFamily="2" charset="-122"/>
              </a:rPr>
              <a:t>课程后，用户将了解并掌握如何使用和修改</a:t>
            </a:r>
            <a:r>
              <a:rPr lang="en-US" altLang="zh-CN" sz="3200" b="1" dirty="0">
                <a:ea typeface="宋体" panose="02010600030101010101" pitchFamily="2" charset="-122"/>
              </a:rPr>
              <a:t>RISC-V</a:t>
            </a:r>
            <a:r>
              <a:rPr lang="zh-CN" altLang="en-US" sz="3200" b="1" dirty="0">
                <a:ea typeface="宋体" panose="02010600030101010101" pitchFamily="2" charset="-122"/>
              </a:rPr>
              <a:t>处理器、</a:t>
            </a:r>
            <a:r>
              <a:rPr lang="en-US" altLang="zh-CN" sz="3200" b="1" dirty="0">
                <a:ea typeface="宋体" panose="02010600030101010101" pitchFamily="2" charset="-122"/>
              </a:rPr>
              <a:t>SoC</a:t>
            </a:r>
            <a:r>
              <a:rPr lang="zh-CN" altLang="en-US" sz="3200" b="1" dirty="0">
                <a:ea typeface="宋体" panose="02010600030101010101" pitchFamily="2" charset="-122"/>
              </a:rPr>
              <a:t>和生态系统</a:t>
            </a:r>
            <a:r>
              <a:rPr lang="zh-CN" altLang="en-US" sz="3200" dirty="0">
                <a:ea typeface="宋体" panose="02010600030101010101" pitchFamily="2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63845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ea typeface="宋体" panose="02010600030101010101" pitchFamily="2" charset="-122"/>
              </a:rPr>
              <a:t>：示例</a:t>
            </a:r>
            <a:r>
              <a:rPr lang="en-US" altLang="zh-CN" sz="4000" b="1" dirty="0">
                <a:ea typeface="宋体" panose="02010600030101010101" pitchFamily="2" charset="-122"/>
              </a:rPr>
              <a:t>C</a:t>
            </a:r>
            <a:r>
              <a:rPr lang="zh-CN" altLang="en-US" sz="4000" b="1" dirty="0">
                <a:ea typeface="宋体" panose="02010600030101010101" pitchFamily="2" charset="-122"/>
              </a:rPr>
              <a:t>程序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05298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// memory-mapped I/O addresses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#define GPIO_SWs    0x80001400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#define GPIO_LEDs   0x80001404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#define GPIO_INOUT  0x80001408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#define READ_GPIO(dir) (*(volatile unsigned *)dir)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#define WRITE_GPIO(dir, value) { (*(volatile unsigned *)dir) = (value); }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int main ( void )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{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int En_Value=0xFFFF, switches_value;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WRITE_GPIO(GPIO_INOUT, En_Value);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while (1) {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switches_value = READ_GPIO(GPIO_SWs);   </a:t>
            </a:r>
            <a:r>
              <a:rPr lang="en-US" altLang="zh-CN" sz="1600" b="1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// read value on switches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switches_value = switches_value &gt;&gt; 16;  </a:t>
            </a:r>
            <a:r>
              <a:rPr lang="en-US" altLang="zh-CN" sz="1600" b="1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// shift into lower 16 bits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WRITE_GPIO(GPIO_LEDs, switches_value);  </a:t>
            </a:r>
            <a:r>
              <a:rPr lang="en-US" altLang="zh-CN" sz="1600" b="1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// display switch value on LEDs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}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return(0);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}</a:t>
            </a:r>
          </a:p>
          <a:p>
            <a:pPr marL="0" indent="0">
              <a:buNone/>
              <a:defRPr/>
            </a:pPr>
            <a:endParaRPr lang="zh-CN" altLang="en-US" sz="1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lang="zh-CN" altLang="en-US" sz="160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EF9C0D-331E-45BA-9782-665ACA3E7E03}"/>
              </a:ext>
            </a:extLst>
          </p:cNvPr>
          <p:cNvSpPr txBox="1"/>
          <p:nvPr/>
        </p:nvSpPr>
        <p:spPr>
          <a:xfrm>
            <a:off x="7368540" y="1123357"/>
            <a:ext cx="4011666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宋体" panose="02010600030101010101" pitchFamily="2" charset="-122"/>
              </a:rPr>
              <a:t>该程序将开关的值写入</a:t>
            </a:r>
            <a:r>
              <a:rPr lang="en-US" altLang="zh-CN" sz="2400" dirty="0">
                <a:ea typeface="宋体" panose="02010600030101010101" pitchFamily="2" charset="-122"/>
              </a:rPr>
              <a:t>LED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5817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ea typeface="宋体" panose="02010600030101010101" pitchFamily="2" charset="-122"/>
              </a:rPr>
              <a:t>：存储器映射</a:t>
            </a:r>
            <a:r>
              <a:rPr lang="en-US" altLang="zh-CN" sz="4000" b="1" dirty="0">
                <a:ea typeface="宋体" panose="02010600030101010101" pitchFamily="2" charset="-122"/>
              </a:rPr>
              <a:t>I/O</a:t>
            </a:r>
            <a:r>
              <a:rPr lang="zh-CN" altLang="en-US" sz="4000" b="1" dirty="0">
                <a:ea typeface="宋体" panose="02010600030101010101" pitchFamily="2" charset="-122"/>
              </a:rPr>
              <a:t>地址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AC2C29E-CA20-4E4C-8B66-263A2BF13B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277036"/>
              </p:ext>
            </p:extLst>
          </p:nvPr>
        </p:nvGraphicFramePr>
        <p:xfrm>
          <a:off x="342900" y="1283546"/>
          <a:ext cx="11506200" cy="1973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5020">
                  <a:extLst>
                    <a:ext uri="{9D8B030D-6E8A-4147-A177-3AD203B41FA5}">
                      <a16:colId xmlns:a16="http://schemas.microsoft.com/office/drawing/2014/main" val="227304795"/>
                    </a:ext>
                  </a:extLst>
                </a:gridCol>
                <a:gridCol w="5631180">
                  <a:extLst>
                    <a:ext uri="{9D8B030D-6E8A-4147-A177-3AD203B41FA5}">
                      <a16:colId xmlns:a16="http://schemas.microsoft.com/office/drawing/2014/main" val="315965539"/>
                    </a:ext>
                  </a:extLst>
                </a:gridCol>
              </a:tblGrid>
              <a:tr h="585894">
                <a:tc>
                  <a:txBody>
                    <a:bodyPr/>
                    <a:lstStyle/>
                    <a:p>
                      <a:r>
                        <a:rPr lang="zh-CN" altLang="en-US" sz="3200" dirty="0">
                          <a:ea typeface="宋体" panose="02010600030101010101" pitchFamily="2" charset="-122"/>
                        </a:rPr>
                        <a:t>器件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dirty="0">
                          <a:ea typeface="宋体" panose="02010600030101010101" pitchFamily="2" charset="-122"/>
                        </a:rPr>
                        <a:t>存储器映射</a:t>
                      </a:r>
                      <a:r>
                        <a:rPr lang="en-US" altLang="zh-CN" sz="3200" dirty="0">
                          <a:ea typeface="宋体" panose="02010600030101010101" pitchFamily="2" charset="-122"/>
                        </a:rPr>
                        <a:t>I/O</a:t>
                      </a:r>
                      <a:r>
                        <a:rPr lang="zh-CN" altLang="en-US" sz="3200" dirty="0">
                          <a:ea typeface="宋体" panose="02010600030101010101" pitchFamily="2" charset="-122"/>
                        </a:rPr>
                        <a:t>地址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317517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开关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dirty="0" err="1">
                          <a:ea typeface="宋体" panose="02010600030101010101" pitchFamily="2" charset="-122"/>
                        </a:rPr>
                        <a:t>Nexys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 A7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开发板上为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16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个）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0x80001400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（高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16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位）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350066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LED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dirty="0" err="1">
                          <a:ea typeface="宋体" panose="02010600030101010101" pitchFamily="2" charset="-122"/>
                        </a:rPr>
                        <a:t>Nexys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 A7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开发板上为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16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个）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0x80001404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（低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16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位）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184291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dirty="0">
                          <a:ea typeface="宋体" panose="02010600030101010101" pitchFamily="2" charset="-122"/>
                        </a:rPr>
                        <a:t>GPIO</a:t>
                      </a:r>
                      <a:r>
                        <a:rPr lang="zh-CN" altLang="en-US" sz="2400" b="0" dirty="0">
                          <a:ea typeface="宋体" panose="02010600030101010101" pitchFamily="2" charset="-122"/>
                        </a:rPr>
                        <a:t>的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输入</a:t>
                      </a:r>
                      <a:r>
                        <a:rPr lang="en-US" altLang="zh-CN" sz="2400" b="1" dirty="0"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 dirty="0">
                          <a:ea typeface="宋体" panose="02010600030101010101" pitchFamily="2" charset="-122"/>
                        </a:rPr>
                        <a:t>输出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 = 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输出，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 = 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输入）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79693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104387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Western Digital</a:t>
            </a:r>
            <a:r>
              <a:rPr lang="zh-CN" altLang="en-US" sz="4000" b="1" dirty="0">
                <a:ea typeface="宋体" panose="02010600030101010101" pitchFamily="2" charset="-122"/>
              </a:rPr>
              <a:t>的</a:t>
            </a:r>
            <a:r>
              <a:rPr lang="en-US" altLang="zh-CN" sz="4000" b="1" dirty="0">
                <a:ea typeface="宋体" panose="02010600030101010101" pitchFamily="2" charset="-122"/>
              </a:rPr>
              <a:t>BSP</a:t>
            </a:r>
            <a:r>
              <a:rPr lang="zh-CN" altLang="en-US" sz="4000" b="1" dirty="0">
                <a:ea typeface="宋体" panose="02010600030101010101" pitchFamily="2" charset="-122"/>
              </a:rPr>
              <a:t>和</a:t>
            </a:r>
            <a:r>
              <a:rPr lang="en-US" altLang="zh-CN" sz="4000" b="1" dirty="0">
                <a:ea typeface="宋体" panose="02010600030101010101" pitchFamily="2" charset="-122"/>
              </a:rPr>
              <a:t>PSP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396247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Western Digital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提供：</a:t>
            </a:r>
          </a:p>
          <a:p>
            <a:pPr marL="457200" lvl="1" indent="0">
              <a:spcBef>
                <a:spcPts val="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PSP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：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处理器支持包</a:t>
            </a:r>
          </a:p>
          <a:p>
            <a:pPr marL="457200" lvl="1" indent="0">
              <a:spcBef>
                <a:spcPts val="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BSP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：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开发板支持包 </a:t>
            </a:r>
          </a:p>
          <a:p>
            <a:pPr marL="0">
              <a:spcBef>
                <a:spcPts val="0"/>
              </a:spcBef>
            </a:pPr>
            <a:endParaRPr lang="zh-CN" altLang="en-US" sz="3200" dirty="0"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这两个支持包为给定的处理器（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SweRV EH1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内核）和开发板</a:t>
            </a:r>
            <a:b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（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Nexys A7 FPGA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开发板）提供了常用的函数。</a:t>
            </a:r>
          </a:p>
          <a:p>
            <a:pPr marL="400050" lvl="1" indent="-57150">
              <a:spcBef>
                <a:spcPts val="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示例：</a:t>
            </a:r>
            <a:r>
              <a:rPr lang="en-US" altLang="zh-CN" sz="3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printfNexys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（类似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语言的</a:t>
            </a:r>
            <a:r>
              <a:rPr lang="en-US" altLang="zh-CN" sz="3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printf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函数）</a:t>
            </a:r>
          </a:p>
          <a:p>
            <a:pPr lvl="1">
              <a:defRPr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zh-CN" altLang="en-US" sz="3200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91888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ea typeface="宋体" panose="02010600030101010101" pitchFamily="2" charset="-122"/>
              </a:rPr>
              <a:t>：使用</a:t>
            </a:r>
            <a:r>
              <a:rPr lang="en-US" altLang="zh-CN" sz="4000" b="1" dirty="0">
                <a:ea typeface="宋体" panose="02010600030101010101" pitchFamily="2" charset="-122"/>
              </a:rPr>
              <a:t>UART</a:t>
            </a:r>
            <a:r>
              <a:rPr lang="zh-CN" altLang="en-US" sz="4000" b="1" dirty="0">
                <a:ea typeface="宋体" panose="02010600030101010101" pitchFamily="2" charset="-122"/>
              </a:rPr>
              <a:t>打印到终端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58520" y="919754"/>
            <a:ext cx="11677320" cy="548104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#if defined(D_NEXYS_A7)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#include &lt;bsp_printf.h&gt;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#include &lt;bsp_mem_map.h&gt;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#include &lt;bsp_version.h&gt;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#else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PRE_COMPILED_MSG("no platform was defined")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#endif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7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#include &lt;psp_api.h&gt;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#define DELAY 10000000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int main(void)</a:t>
            </a:r>
            <a:r>
              <a:rPr lang="zh-CN" altLang="en-US" sz="17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{ 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int i, j = 0;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// Initialize UART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17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uartInit();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while (1) {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17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printfNexys("Hello RVfpga users! Iteration: %d\n", j);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for (i=0; i &lt; DELAY; i++) ;  // delay between printf's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	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j++;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700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669C3B-C20C-4B1E-AC70-538DB6934A98}"/>
              </a:ext>
            </a:extLst>
          </p:cNvPr>
          <p:cNvSpPr txBox="1"/>
          <p:nvPr/>
        </p:nvSpPr>
        <p:spPr>
          <a:xfrm>
            <a:off x="7368540" y="1123357"/>
            <a:ext cx="4564380" cy="304698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ea typeface="宋体" panose="02010600030101010101" pitchFamily="2" charset="-122"/>
              </a:rPr>
              <a:t>将以下行添加到</a:t>
            </a:r>
            <a:r>
              <a:rPr lang="en-US" altLang="zh-CN" sz="2400" b="1" dirty="0">
                <a:ea typeface="宋体" panose="02010600030101010101" pitchFamily="2" charset="-122"/>
              </a:rPr>
              <a:t>platform.ini</a:t>
            </a:r>
            <a:br>
              <a:rPr lang="en-US" altLang="zh-CN" sz="2400" b="1" dirty="0">
                <a:ea typeface="宋体" panose="02010600030101010101" pitchFamily="2" charset="-122"/>
              </a:rPr>
            </a:br>
            <a:r>
              <a:rPr lang="zh-CN" altLang="en-US" sz="2400" dirty="0">
                <a:ea typeface="宋体" panose="02010600030101010101" pitchFamily="2" charset="-122"/>
              </a:rPr>
              <a:t>文件中：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         </a:t>
            </a:r>
            <a:r>
              <a:rPr lang="en-US" altLang="zh-CN" sz="2400" b="1" dirty="0">
                <a:ea typeface="宋体" panose="02010600030101010101" pitchFamily="2" charset="-122"/>
              </a:rPr>
              <a:t>monitor_speed = 115200</a:t>
            </a:r>
          </a:p>
          <a:p>
            <a:endParaRPr lang="zh-CN" altLang="en-US" sz="2400" b="1" dirty="0">
              <a:effectLst/>
              <a:ea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ea typeface="宋体" panose="02010600030101010101" pitchFamily="2" charset="-122"/>
              </a:rPr>
              <a:t>程序开始运行后，通过按下</a:t>
            </a:r>
            <a:br>
              <a:rPr lang="en-US" altLang="zh-CN" sz="2400" dirty="0">
                <a:ea typeface="宋体" panose="02010600030101010101" pitchFamily="2" charset="-122"/>
              </a:rPr>
            </a:br>
            <a:r>
              <a:rPr lang="zh-CN" altLang="en-US" sz="2400" dirty="0">
                <a:ea typeface="宋体" panose="02010600030101010101" pitchFamily="2" charset="-122"/>
              </a:rPr>
              <a:t>窗口底部的以下按钮</a:t>
            </a:r>
            <a:r>
              <a:rPr lang="zh-CN" altLang="en-US" sz="2400" b="1" dirty="0">
                <a:ea typeface="宋体" panose="02010600030101010101" pitchFamily="2" charset="-122"/>
              </a:rPr>
              <a:t>打开</a:t>
            </a:r>
            <a:r>
              <a:rPr lang="en-US" altLang="zh-CN" sz="2400" b="1" dirty="0">
                <a:ea typeface="宋体" panose="02010600030101010101" pitchFamily="2" charset="-122"/>
              </a:rPr>
              <a:t>PlatformIO</a:t>
            </a:r>
            <a:r>
              <a:rPr lang="zh-CN" altLang="en-US" sz="2400" b="1" dirty="0">
                <a:ea typeface="宋体" panose="02010600030101010101" pitchFamily="2" charset="-122"/>
              </a:rPr>
              <a:t>终端</a:t>
            </a:r>
            <a:r>
              <a:rPr lang="zh-CN" altLang="en-US" sz="2400" dirty="0">
                <a:ea typeface="宋体" panose="02010600030101010101" pitchFamily="2" charset="-122"/>
              </a:rPr>
              <a:t>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ea typeface="宋体" panose="02010600030101010101" pitchFamily="2" charset="-122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9AE788-1298-4152-99D2-A23D2862FF8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093738" y="3429000"/>
            <a:ext cx="647568" cy="5756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72323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3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RISC-V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汇编语言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8520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RISC-V</a:t>
            </a:r>
            <a:r>
              <a:rPr lang="zh-CN" altLang="en-US" sz="4000" b="1" dirty="0">
                <a:ea typeface="宋体" panose="02010600030101010101" pitchFamily="2" charset="-122"/>
              </a:rPr>
              <a:t>汇编语言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35665"/>
            <a:ext cx="11677320" cy="512489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3200" dirty="0">
                <a:ea typeface="宋体" panose="02010600030101010101" pitchFamily="2" charset="-122"/>
              </a:rPr>
              <a:t>RISC-V</a:t>
            </a:r>
            <a:r>
              <a:rPr lang="zh-CN" altLang="en-US" sz="3200" dirty="0">
                <a:ea typeface="宋体" panose="02010600030101010101" pitchFamily="2" charset="-122"/>
              </a:rPr>
              <a:t>汇编语言</a:t>
            </a:r>
            <a:r>
              <a:rPr lang="zh-CN" altLang="en-US" sz="3200" b="1" dirty="0">
                <a:ea typeface="宋体" panose="02010600030101010101" pitchFamily="2" charset="-122"/>
              </a:rPr>
              <a:t>概述</a:t>
            </a:r>
          </a:p>
          <a:p>
            <a:pPr lvl="0"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创建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PlatformIO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项目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将示例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RISC-V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汇编程序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添加到项目中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RVfpgaNexys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下载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Nexys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A7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开发板上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RISC-V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汇编程序下载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RVfpga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中并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运行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调试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该程序</a:t>
            </a:r>
          </a:p>
          <a:p>
            <a:pPr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在实验结束时完成部分或全部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练习</a:t>
            </a:r>
          </a:p>
          <a:p>
            <a:pPr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请记住，也可以在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Verilator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（使用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RVfpgaSim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）或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Whisper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中仿真该程序。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zh-CN" altLang="en-US" sz="3200" b="1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zh-CN" altLang="en-US" sz="3200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04855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RISC-V</a:t>
            </a:r>
            <a:r>
              <a:rPr lang="zh-CN" altLang="en-US" sz="4000" b="1" dirty="0">
                <a:ea typeface="宋体" panose="02010600030101010101" pitchFamily="2" charset="-122"/>
              </a:rPr>
              <a:t>汇编指令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493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常用的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RISC-V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汇编指令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伪指令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744009"/>
              </p:ext>
            </p:extLst>
          </p:nvPr>
        </p:nvGraphicFramePr>
        <p:xfrm>
          <a:off x="1452283" y="1237614"/>
          <a:ext cx="9287434" cy="4343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RISC-V</a:t>
                      </a: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汇编语言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说明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运算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add s0, s1, s2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加法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s0 = s1 + s2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79365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sub s0, s1, s2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减法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s0 = s1 - s2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49977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addi t3, t1, -10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加立即数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t3 = t1 – 10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02894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mul t0, t2, t3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32</a:t>
                      </a: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位乘法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t0 = t2 * t3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17461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div s9, t5, t6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除法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t9 = t5 / t6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59423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rem s4, s1, s2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求余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s4 = s1 % s2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27498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and t0, t1, t2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按位与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t0 = t1 &amp; t2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95928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or t0, t1, t5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按位或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t0 = t1 | t5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44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xor s3, s4, s5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按位异或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s3 = s4 ^ s5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29511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andi t1, t2, 0xFFB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按位与（立即数）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t1 = t2 &amp; 0xFFFFFFFB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62542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ori t0, t1, 0x2C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按位或（立即数）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t0 = t1 | 0x2C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9461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xori s3, s4, 0xABC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按位异或（立即数）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s3 = s4 ^ 0xFFFFFABC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65920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sll t0, t1, t2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逻辑左移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t0 = t1 &lt;&lt; t2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7710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srl t0, t1, t5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逻辑右移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t0 = t1 &gt;&gt; t5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70070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sra s3, s4, s5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算术右移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s3 = s4 &gt;&gt;&gt; s5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12707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slli t1, t2, 30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逻辑左移（立即数）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t1 = t2 &lt;&lt; 30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225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srli t0, t1, 5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逻辑右移（立即数）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t0 = t1 &gt;&gt; 5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68555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srai s3, s4, 31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算术右移（立即数）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s3 = s4 &gt;&gt;&gt; 31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86790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341492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RISC-V</a:t>
            </a:r>
            <a:r>
              <a:rPr lang="zh-CN" altLang="en-US" sz="4000" b="1" dirty="0">
                <a:ea typeface="宋体" panose="02010600030101010101" pitchFamily="2" charset="-122"/>
              </a:rPr>
              <a:t>汇编指令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493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常用的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RISC-V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汇编指令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伪指令（续）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574629"/>
              </p:ext>
            </p:extLst>
          </p:nvPr>
        </p:nvGraphicFramePr>
        <p:xfrm>
          <a:off x="1446496" y="1237614"/>
          <a:ext cx="9287434" cy="45945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RISC-V</a:t>
                      </a: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汇编语言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说明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运算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lw s7, 0x2C(t1)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装载字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s7 = memory[t1+0x2C]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65795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lh s5, 0x5A(s3)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装载半字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s5 = SignExt(memory[s3+0x5A]</a:t>
                      </a:r>
                      <a:r>
                        <a:rPr lang="en-US" altLang="zh-CN" sz="1500" baseline="-25000" dirty="0">
                          <a:ea typeface="宋体" panose="02010600030101010101" pitchFamily="2" charset="-122"/>
                        </a:rPr>
                        <a:t>15:0</a:t>
                      </a: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6909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lb s1, -3(t4)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装载字节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s1 = SignExt(memory[t4-3]</a:t>
                      </a:r>
                      <a:r>
                        <a:rPr lang="en-US" altLang="zh-CN" sz="1500" baseline="-25000" dirty="0">
                          <a:ea typeface="宋体" panose="02010600030101010101" pitchFamily="2" charset="-122"/>
                        </a:rPr>
                        <a:t>7:0</a:t>
                      </a: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21111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sw t2, 0x7C(t1)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存储字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memory[t1+0x7C] = t2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5054652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sh t3, 22(s3)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存储半字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memory[s3+22]</a:t>
                      </a:r>
                      <a:r>
                        <a:rPr lang="en-US" altLang="zh-CN" sz="1500" baseline="-25000" dirty="0">
                          <a:ea typeface="宋体" panose="02010600030101010101" pitchFamily="2" charset="-122"/>
                        </a:rPr>
                        <a:t>15:0</a:t>
                      </a: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= t3</a:t>
                      </a:r>
                      <a:r>
                        <a:rPr lang="en-US" altLang="zh-CN" sz="1500" baseline="-25000" dirty="0">
                          <a:ea typeface="宋体" panose="02010600030101010101" pitchFamily="2" charset="-122"/>
                        </a:rPr>
                        <a:t>15:0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985476621"/>
                  </a:ext>
                </a:extLst>
              </a:tr>
              <a:tr h="25116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sb t4, 5(s4)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存储字节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memory[s4+5]</a:t>
                      </a:r>
                      <a:r>
                        <a:rPr lang="en-US" altLang="zh-CN" sz="1500" baseline="-25000" dirty="0">
                          <a:ea typeface="宋体" panose="02010600030101010101" pitchFamily="2" charset="-122"/>
                        </a:rPr>
                        <a:t>7:0</a:t>
                      </a: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= t4</a:t>
                      </a:r>
                      <a:r>
                        <a:rPr lang="en-US" altLang="zh-CN" sz="1500" baseline="-25000" dirty="0">
                          <a:ea typeface="宋体" panose="02010600030101010101" pitchFamily="2" charset="-122"/>
                        </a:rPr>
                        <a:t>7:0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52402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beq s1, s2, L1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如相等则分支跳转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if (s1==s2), PC = L1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83839272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bne t3, t4, Loop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如不相等则分支跳转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if (s1!=s2), PC = Loop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2967411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blt t4, t5, L3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如小于则分支跳转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if (t4 &lt; t5), PC = L3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96484579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bge s8, s9, Done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如不相等则分支跳转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if (s8&gt;=s9), PC = Done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1875156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li s1, 0xABCDEF12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加载立即数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s1 = 0xABCDEF12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320981035"/>
                  </a:ext>
                </a:extLst>
              </a:tr>
              <a:tr h="2038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la s1, A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加载地址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s1 = </a:t>
                      </a: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存储变量</a:t>
                      </a: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的存储器地址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775896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nop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无操作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无操作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9754790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mv s3, s7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移动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s3 = s7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26950608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not t1, t2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非（求反）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t1 = ~t2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95281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neg s1, s3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求补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s1 = -s3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85874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j Label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跳转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PC = </a:t>
                      </a: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标签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1138761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jal L7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跳转并链接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PC = L7</a:t>
                      </a: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；</a:t>
                      </a: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ra = PC + 4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0188032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jr s1</a:t>
                      </a: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dirty="0">
                          <a:ea typeface="宋体" panose="02010600030101010101" pitchFamily="2" charset="-122"/>
                        </a:rPr>
                        <a:t>跳转寄存器</a:t>
                      </a: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500" dirty="0">
                          <a:ea typeface="宋体" panose="02010600030101010101" pitchFamily="2" charset="-122"/>
                        </a:rPr>
                        <a:t>PC = s1</a:t>
                      </a: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28113419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0147967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RISC-V</a:t>
            </a:r>
            <a:r>
              <a:rPr lang="zh-CN" altLang="en-US" sz="4000" b="1" dirty="0">
                <a:ea typeface="宋体" panose="02010600030101010101" pitchFamily="2" charset="-122"/>
              </a:rPr>
              <a:t>寄存器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66722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32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32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位寄存器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FE9D142-CAF8-4868-93EF-14C958C59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456362"/>
              </p:ext>
            </p:extLst>
          </p:nvPr>
        </p:nvGraphicFramePr>
        <p:xfrm>
          <a:off x="2233573" y="1254128"/>
          <a:ext cx="7547032" cy="4556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2708">
                  <a:extLst>
                    <a:ext uri="{9D8B030D-6E8A-4147-A177-3AD203B41FA5}">
                      <a16:colId xmlns:a16="http://schemas.microsoft.com/office/drawing/2014/main" val="2032895983"/>
                    </a:ext>
                  </a:extLst>
                </a:gridCol>
                <a:gridCol w="2170978">
                  <a:extLst>
                    <a:ext uri="{9D8B030D-6E8A-4147-A177-3AD203B41FA5}">
                      <a16:colId xmlns:a16="http://schemas.microsoft.com/office/drawing/2014/main" val="3202164829"/>
                    </a:ext>
                  </a:extLst>
                </a:gridCol>
                <a:gridCol w="4393346">
                  <a:extLst>
                    <a:ext uri="{9D8B030D-6E8A-4147-A177-3AD203B41FA5}">
                      <a16:colId xmlns:a16="http://schemas.microsoft.com/office/drawing/2014/main" val="37571100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寄存器编号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用途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9917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zero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常数值</a:t>
                      </a: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9828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ra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返回地址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7071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sp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堆栈指针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4555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gp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全局指针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8036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tp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线程指针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8992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t0-2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x5-7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临时变量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193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s0/fp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保存变量</a:t>
                      </a: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帧指针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7101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s1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保存变量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1626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a0-1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x10-11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函数参数</a:t>
                      </a: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返回值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15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a2-7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x12-17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函数参数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3534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s2-11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x18-27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保存变量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4287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t3-6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x28-31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临时变量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934589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3770657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ea typeface="宋体" panose="02010600030101010101" pitchFamily="2" charset="-122"/>
              </a:rPr>
              <a:t>：示例</a:t>
            </a:r>
            <a:r>
              <a:rPr lang="en-US" altLang="zh-CN" sz="4000" b="1" dirty="0">
                <a:ea typeface="宋体" panose="02010600030101010101" pitchFamily="2" charset="-122"/>
              </a:rPr>
              <a:t>RISC-V</a:t>
            </a:r>
            <a:r>
              <a:rPr lang="zh-CN" altLang="en-US" sz="4000" b="1" dirty="0">
                <a:ea typeface="宋体" panose="02010600030101010101" pitchFamily="2" charset="-122"/>
              </a:rPr>
              <a:t>汇编程序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54110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// memory-mapped I/O addresses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 GPIO_SWs   = 0x80001400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 GPIO_LEDs  = 0x80001404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 GPIO_INOUT = 0x80001408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.globl main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main: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main: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li t0, 0x80001400   # base address of GPIO memory-mapped registers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li t1, 0xFFFF       # set direction of GPIOs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                  </a:t>
            </a: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 upper half = switches (inputs)  (=0)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                  </a:t>
            </a: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 lower half = outputs (LEDs)     (=1)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sw t1, 8(t0)        # GPIO_INOUT = 0xFFFF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repeat: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lw   t1, 0(t0)      # read switches: t1 = GPIO_SWs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srli t1, t1, 16     # shift val to the right by 16 bits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sw   t1, 4(t0)      # write value to LEDs: GPIO_LEDs = t1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7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j    repeat         # repeat loop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B09395-A9DA-4582-8325-85006E6D1529}"/>
              </a:ext>
            </a:extLst>
          </p:cNvPr>
          <p:cNvSpPr txBox="1"/>
          <p:nvPr/>
        </p:nvSpPr>
        <p:spPr>
          <a:xfrm>
            <a:off x="6789805" y="1613429"/>
            <a:ext cx="4020033" cy="46166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宋体" panose="02010600030101010101" pitchFamily="2" charset="-122"/>
              </a:rPr>
              <a:t>该程序将开关的值写入</a:t>
            </a:r>
            <a:r>
              <a:rPr lang="en-US" altLang="zh-CN" sz="2400" dirty="0">
                <a:ea typeface="宋体" panose="02010600030101010101" pitchFamily="2" charset="-122"/>
              </a:rPr>
              <a:t>LED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247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第二门课程：</a:t>
            </a:r>
            <a:r>
              <a:rPr lang="en-US" altLang="zh-CN" sz="4000" b="1" dirty="0">
                <a:ea typeface="宋体" panose="02010600030101010101" pitchFamily="2" charset="-122"/>
              </a:rPr>
              <a:t>RVfpga-SoC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242343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>
                <a:ea typeface="宋体" panose="02010600030101010101" pitchFamily="2" charset="-122"/>
              </a:rPr>
              <a:t>RVfpga-SoC</a:t>
            </a:r>
            <a:r>
              <a:rPr lang="zh-CN" altLang="en-US" sz="3200" dirty="0">
                <a:ea typeface="宋体" panose="02010600030101010101" pitchFamily="2" charset="-122"/>
              </a:rPr>
              <a:t>课程是第二门课程：</a:t>
            </a:r>
          </a:p>
          <a:p>
            <a:pPr lvl="1"/>
            <a:r>
              <a:rPr kumimoji="0" lang="zh-CN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介绍如何</a:t>
            </a:r>
            <a:r>
              <a:rPr kumimoji="0" lang="zh-CN" altLang="en-US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构建</a:t>
            </a:r>
            <a:r>
              <a:rPr kumimoji="0" lang="en-US" altLang="zh-CN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RISC-V SoC</a:t>
            </a:r>
            <a:r>
              <a:rPr kumimoji="0" lang="zh-CN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、安装</a:t>
            </a:r>
            <a:r>
              <a:rPr kumimoji="0" lang="en-US" altLang="zh-CN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Zephyr</a:t>
            </a:r>
            <a:r>
              <a:rPr kumimoji="0" lang="zh-CN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 </a:t>
            </a:r>
            <a:r>
              <a:rPr kumimoji="0" lang="en-US" altLang="zh-CN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RTOS</a:t>
            </a:r>
            <a:r>
              <a:rPr kumimoji="0" lang="zh-CN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（实时操作系统）并在其上运行程序（包括简单的</a:t>
            </a:r>
            <a:r>
              <a:rPr kumimoji="0" lang="en-US" altLang="zh-CN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Tensorflow</a:t>
            </a:r>
            <a:r>
              <a:rPr kumimoji="0" lang="zh-CN" altLang="en-US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程序）。</a:t>
            </a:r>
          </a:p>
          <a:p>
            <a:pPr lvl="1"/>
            <a:r>
              <a:rPr lang="zh-CN" altLang="en-US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提供</a:t>
            </a:r>
            <a:r>
              <a:rPr lang="en-US" altLang="zh-CN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5</a:t>
            </a:r>
            <a:r>
              <a:rPr lang="zh-CN" altLang="en-US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个实验。</a:t>
            </a:r>
          </a:p>
          <a:p>
            <a:r>
              <a:rPr lang="zh-CN" altLang="en-US" sz="3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两门课程（</a:t>
            </a:r>
            <a:r>
              <a:rPr lang="en-US" altLang="zh-CN" sz="3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</a:t>
            </a:r>
            <a:r>
              <a:rPr lang="zh-CN" altLang="en-US" sz="3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和</a:t>
            </a:r>
            <a:r>
              <a:rPr lang="en-US" altLang="zh-CN" sz="3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RVfpga-SoC</a:t>
            </a:r>
            <a:r>
              <a:rPr lang="zh-CN" altLang="en-US" sz="3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）均可在以下网址单独下载（注册后免费）：</a:t>
            </a:r>
          </a:p>
          <a:p>
            <a:pPr marL="0" indent="0">
              <a:buNone/>
            </a:pPr>
            <a:r>
              <a:rPr lang="zh-CN" altLang="en-US" sz="3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				</a:t>
            </a:r>
            <a:r>
              <a:rPr lang="en-US" altLang="zh-CN" sz="3600" dirty="0">
                <a:ea typeface="宋体" panose="02010600030101010101" pitchFamily="2" charset="-122"/>
                <a:hlinkClick r:id="rId3"/>
              </a:rPr>
              <a:t>https://university.imgtec.com/rvfpga/</a:t>
            </a:r>
          </a:p>
          <a:p>
            <a:r>
              <a:rPr lang="zh-CN" altLang="en-US" sz="3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余下的幻灯片重点关注</a:t>
            </a:r>
            <a:r>
              <a:rPr lang="en-US" altLang="zh-CN" sz="36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</a:t>
            </a:r>
            <a:r>
              <a:rPr lang="zh-CN" altLang="en-US" sz="36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课程</a:t>
            </a:r>
            <a:r>
              <a:rPr lang="zh-CN" altLang="en-US" sz="36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。</a:t>
            </a:r>
          </a:p>
          <a:p>
            <a:pPr marL="457200" lvl="1" indent="0">
              <a:buNone/>
            </a:pPr>
            <a:endParaRPr lang="en-US" sz="3200" dirty="0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50202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4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函数调用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35038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ea typeface="宋体" panose="02010600030101010101" pitchFamily="2" charset="-122"/>
              </a:rPr>
              <a:t>：函数调用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A1AE7D7-86DA-46CB-9808-61DFEB09A56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编写具有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函数调用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程序</a:t>
            </a:r>
          </a:p>
          <a:p>
            <a:pPr marL="457200" lvl="1" indent="0">
              <a:spcBef>
                <a:spcPts val="0"/>
              </a:spcBef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函数也称为</a:t>
            </a:r>
            <a:r>
              <a:rPr lang="zh-CN" altLang="en-US" sz="2800" i="1" dirty="0">
                <a:latin typeface="Arial" panose="020B0604020202020204" pitchFamily="34" charset="0"/>
                <a:ea typeface="宋体" panose="02010600030101010101" pitchFamily="2" charset="-122"/>
              </a:rPr>
              <a:t>程序 </a:t>
            </a:r>
          </a:p>
          <a:p>
            <a:pPr marL="341313" indent="-341313">
              <a:spcBef>
                <a:spcPts val="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使用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库</a:t>
            </a:r>
          </a:p>
          <a:p>
            <a:pPr marL="0">
              <a:spcBef>
                <a:spcPts val="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RISC-V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（程序）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调用约定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42361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ea typeface="宋体" panose="02010600030101010101" pitchFamily="2" charset="-122"/>
              </a:rPr>
              <a:t>：具有函数的示例程序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886444"/>
            <a:ext cx="11677320" cy="543287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// memory-mapped I/O addresses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#define GPIO_SWs    0x80001400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#define GPIO_LEDs   0x80001404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#define GPIO_INOUT  0x80001408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#define READ_GPIO(dir) (*(volatile unsigned *)dir)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#define WRITE_GPIO(dir, value) { (*(volatile unsigned *)dir) = (value); }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void IOsetup();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unsigned int getSwitchVal();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void writeValtoLEDs(unsigned int val);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int main ( void )</a:t>
            </a:r>
            <a:r>
              <a: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  <a:cs typeface="Lohit Devanagari"/>
              </a:rPr>
              <a:t>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{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unsigned int switches_val;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IOsetup();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while (1) { 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switches_val = getSwitchVal();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writeValtoLEDs(switches_val);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}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return(0);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}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00846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ea typeface="宋体" panose="02010600030101010101" pitchFamily="2" charset="-122"/>
              </a:rPr>
              <a:t>：具有函数的示例程序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521185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void IOsetup()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{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int En_Value=0xFFFF;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WRITE_GPIO(GPIO_INOUT, En_Value);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}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unsigned int getSwitchVal()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{ 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unsigned int val;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val = READ_GPIO(GPIO_SWs);   // read value on switches        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val = val &gt;&gt; 16;  // shift into lower 16 bits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return val;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}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void writeValtoLEDs(unsigned int val)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{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WRITE_GPIO(GPIO_LEDs, val);  // display val on LEDs</a:t>
            </a: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}</a:t>
            </a:r>
          </a:p>
          <a:p>
            <a:pPr marL="0" indent="0">
              <a:buNone/>
              <a:defRPr/>
            </a:pP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914027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C</a:t>
            </a:r>
            <a:r>
              <a:rPr lang="zh-CN" altLang="en-US" sz="4000" b="1" dirty="0">
                <a:ea typeface="宋体" panose="02010600030101010101" pitchFamily="2" charset="-122"/>
              </a:rPr>
              <a:t>库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443305" cy="441442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库</a:t>
            </a:r>
          </a:p>
          <a:p>
            <a:pPr marL="457200" lvl="1" indent="0">
              <a:spcBef>
                <a:spcPts val="0"/>
              </a:spcBef>
            </a:pP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常用函数的集合</a:t>
            </a:r>
            <a:r>
              <a:rPr lang="zh-CN" altLang="en-US" sz="2600" i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marL="457200" lvl="1" indent="0">
              <a:spcBef>
                <a:spcPts val="0"/>
              </a:spcBef>
            </a:pPr>
            <a:r>
              <a:rPr lang="zh-CN" altLang="en-US" sz="2600" i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旨在方便使用常用函数（节省编程时间）</a:t>
            </a:r>
          </a:p>
          <a:p>
            <a:pPr marL="341313" indent="-341313">
              <a:spcBef>
                <a:spcPts val="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示例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库：</a:t>
            </a:r>
          </a:p>
          <a:p>
            <a:pPr marL="741363" lvl="1" indent="-341313">
              <a:spcBef>
                <a:spcPts val="0"/>
              </a:spcBef>
            </a:pP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math.h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（数学库）：包括诸如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sqrt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（平方根）和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cos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（余弦）等函数。</a:t>
            </a:r>
          </a:p>
          <a:p>
            <a:pPr marL="741363" lvl="1" indent="-341313">
              <a:spcBef>
                <a:spcPts val="0"/>
              </a:spcBef>
            </a:pP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stdio.h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（标准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I/O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库）：包括用于将值打印到屏幕（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printf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）和从用户读取值（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scanf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）在内的函数。</a:t>
            </a:r>
          </a:p>
          <a:p>
            <a:pPr marL="741363" lvl="1" indent="-341313">
              <a:spcBef>
                <a:spcPts val="0"/>
              </a:spcBef>
            </a:pP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stdlib.h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（标准库）：包括用于生成随机数（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rand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）的函数。</a:t>
            </a:r>
          </a:p>
          <a:p>
            <a:pPr marL="741363" lvl="1" indent="-341313">
              <a:spcBef>
                <a:spcPts val="0"/>
              </a:spcBef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其他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...  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google C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库）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808766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ea typeface="宋体" panose="02010600030101010101" pitchFamily="2" charset="-122"/>
              </a:rPr>
              <a:t>：使用</a:t>
            </a:r>
            <a:r>
              <a:rPr lang="en-US" altLang="zh-CN" sz="4000" b="1" dirty="0">
                <a:ea typeface="宋体" panose="02010600030101010101" pitchFamily="2" charset="-122"/>
              </a:rPr>
              <a:t>C</a:t>
            </a:r>
            <a:r>
              <a:rPr lang="zh-CN" altLang="en-US" sz="4000" b="1" dirty="0">
                <a:ea typeface="宋体" panose="02010600030101010101" pitchFamily="2" charset="-122"/>
              </a:rPr>
              <a:t>库的示例程序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99138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0"/>
              </a:spcBef>
              <a:buNone/>
            </a:pPr>
            <a:r>
              <a:rPr lang="en-US" altLang="zh-CN" sz="1800" b="1" dirty="0">
                <a:solidFill>
                  <a:srgbClr val="0070C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#include &lt;stdlib.h&gt;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...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int main(void)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  <a:cs typeface="Lohit Devanagari"/>
              </a:rPr>
              <a:t>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{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unsigned int val;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volatile unsigned int i;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 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IOsetup();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while (1) { 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val = </a:t>
            </a:r>
            <a:r>
              <a:rPr lang="en-US" altLang="zh-CN" sz="1800" b="1" dirty="0">
                <a:solidFill>
                  <a:srgbClr val="0070C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rand()</a:t>
            </a:r>
            <a:r>
              <a:rPr lang="zh-CN" altLang="en-US" sz="1800" b="0" dirty="0">
                <a:solidFill>
                  <a:srgbClr val="0070C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% 65536;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writeValtoLEDs(val);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for (i = 0; i &lt; DELAY; i++)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   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}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zh-CN" altLang="en-US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  </a:t>
            </a: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return(0);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en-US" altLang="zh-CN" sz="1800" b="0" dirty="0">
                <a:latin typeface="Courier New" panose="02070309020205020404" pitchFamily="49" charset="0"/>
                <a:ea typeface="宋体" panose="02010600030101010101" pitchFamily="2" charset="-122"/>
                <a:cs typeface="Lohit Devanagari"/>
              </a:rPr>
              <a:t>}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74152B-66A2-462A-B0F7-542EAFA3B843}"/>
              </a:ext>
            </a:extLst>
          </p:cNvPr>
          <p:cNvSpPr txBox="1"/>
          <p:nvPr/>
        </p:nvSpPr>
        <p:spPr>
          <a:xfrm>
            <a:off x="6789805" y="1613429"/>
            <a:ext cx="4499866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宋体" panose="02010600030101010101" pitchFamily="2" charset="-122"/>
              </a:rPr>
              <a:t>该程序将</a:t>
            </a:r>
            <a:r>
              <a:rPr lang="en-US" altLang="zh-CN" sz="2400" dirty="0">
                <a:ea typeface="宋体" panose="02010600030101010101" pitchFamily="2" charset="-122"/>
              </a:rPr>
              <a:t>0</a:t>
            </a:r>
            <a:r>
              <a:rPr lang="zh-CN" altLang="en-US" sz="2400" dirty="0">
                <a:ea typeface="宋体" panose="02010600030101010101" pitchFamily="2" charset="-122"/>
              </a:rPr>
              <a:t>到</a:t>
            </a:r>
            <a:r>
              <a:rPr lang="en-US" altLang="zh-CN" sz="2400" dirty="0">
                <a:ea typeface="宋体" panose="02010600030101010101" pitchFamily="2" charset="-122"/>
              </a:rPr>
              <a:t>65535</a:t>
            </a:r>
            <a:r>
              <a:rPr lang="zh-CN" altLang="en-US" sz="2400" dirty="0">
                <a:ea typeface="宋体" panose="02010600030101010101" pitchFamily="2" charset="-122"/>
              </a:rPr>
              <a:t>之间的随机数写入</a:t>
            </a:r>
            <a:r>
              <a:rPr lang="en-US" altLang="zh-CN" sz="2400" dirty="0">
                <a:ea typeface="宋体" panose="02010600030101010101" pitchFamily="2" charset="-122"/>
              </a:rPr>
              <a:t>LED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58762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RISC-V</a:t>
            </a:r>
            <a:r>
              <a:rPr lang="zh-CN" altLang="en-US" sz="4000" b="1" dirty="0">
                <a:ea typeface="宋体" panose="02010600030101010101" pitchFamily="2" charset="-122"/>
              </a:rPr>
              <a:t>调用约定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调用函数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altLang="zh-CN" sz="2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jal function_label</a:t>
            </a:r>
          </a:p>
          <a:p>
            <a:pPr marL="341313" indent="-341313">
              <a:spcBef>
                <a:spcPts val="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从函数返回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en-US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jr ra</a:t>
            </a:r>
          </a:p>
          <a:p>
            <a:pPr marL="341313" indent="-341313">
              <a:spcBef>
                <a:spcPts val="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参数</a:t>
            </a:r>
          </a:p>
          <a:p>
            <a:pPr marL="741363" lvl="1" indent="-341313">
              <a:spcBef>
                <a:spcPts val="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置于寄存器</a:t>
            </a:r>
            <a:r>
              <a:rPr lang="en-US" altLang="zh-CN" sz="2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a0-a7</a:t>
            </a:r>
            <a:r>
              <a:rPr lang="zh-CN" altLang="en-US" sz="2800" dirty="0">
                <a:ea typeface="宋体" panose="02010600030101010101" pitchFamily="2" charset="-122"/>
              </a:rPr>
              <a:t>中</a:t>
            </a:r>
          </a:p>
          <a:p>
            <a:pPr marL="341313" indent="-341313">
              <a:spcBef>
                <a:spcPts val="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返回值</a:t>
            </a:r>
          </a:p>
          <a:p>
            <a:pPr marL="741363" lvl="1" indent="-341313">
              <a:spcBef>
                <a:spcPts val="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置于寄存器</a:t>
            </a:r>
            <a:r>
              <a:rPr lang="en-US" altLang="zh-CN" sz="2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a0</a:t>
            </a:r>
            <a:r>
              <a:rPr lang="zh-CN" altLang="en-US" sz="2800" dirty="0">
                <a:ea typeface="宋体" panose="02010600030101010101" pitchFamily="2" charset="-122"/>
              </a:rPr>
              <a:t>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794375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RISC-V</a:t>
            </a:r>
            <a:r>
              <a:rPr lang="zh-CN" altLang="en-US" sz="4000" b="1" dirty="0">
                <a:ea typeface="宋体" panose="02010600030101010101" pitchFamily="2" charset="-122"/>
              </a:rPr>
              <a:t>调用约定示例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代码</a:t>
            </a:r>
          </a:p>
          <a:p>
            <a:pPr marL="0" indent="0">
              <a:buNone/>
              <a:defRPr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main() {</a:t>
            </a:r>
          </a:p>
          <a:p>
            <a:pPr marL="0" indent="0">
              <a:buNone/>
              <a:defRPr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CN" sz="16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830713" y="1080313"/>
            <a:ext cx="7092346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RISC-V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汇编语言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main: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a0, zero, 1  # put values in argument registers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jal  func1        # call function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 s0, s0, a0   # y = y + return value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endParaRPr lang="zh-CN" altLang="en-US" sz="16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func1: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s0, a0, a1 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s0, s0, a2 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a0, s0, 0  # return value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jr   ra         # return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058654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ea typeface="宋体" panose="02010600030101010101" pitchFamily="2" charset="-122"/>
              </a:rPr>
              <a:t>：堆栈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551947" cy="52201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存储器中用于保存寄存器值的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暂存空间</a:t>
            </a:r>
          </a:p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堆栈指针（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）用于保存栈顶的地址</a:t>
            </a:r>
          </a:p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存储器中的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堆栈自上而下存储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。因此，如果要在堆栈上留出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字（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16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字节）空间，应使用以下代码：</a:t>
            </a:r>
          </a:p>
          <a:p>
            <a:pPr marL="0" indent="0">
              <a:buNone/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		</a:t>
            </a:r>
            <a:r>
              <a:rPr lang="en-US" altLang="zh-CN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sp, sp, -16</a:t>
            </a:r>
          </a:p>
          <a:p>
            <a:pPr>
              <a:defRPr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两类寄存器：</a:t>
            </a:r>
          </a:p>
          <a:p>
            <a:pPr lvl="1">
              <a:defRPr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保留寄存器：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函数调用过程中必须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保留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寄存器内容（即，函数调用前后寄存器值保持不变）</a:t>
            </a:r>
          </a:p>
          <a:p>
            <a:pPr lvl="1">
              <a:defRPr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非保留寄存器：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函数调用过程中不得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保留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寄存器内容（即，函数调用前后寄存器值无需保持不变）</a:t>
            </a:r>
          </a:p>
          <a:p>
            <a:pPr lvl="1">
              <a:defRPr/>
            </a:pP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保存寄存器（</a:t>
            </a:r>
            <a:r>
              <a:rPr lang="en-US" altLang="zh-CN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s0-s11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）、返回地址寄存器（</a:t>
            </a:r>
            <a:r>
              <a:rPr lang="en-US" altLang="zh-CN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ra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）和堆栈指针（</a:t>
            </a:r>
            <a:r>
              <a:rPr lang="en-US" altLang="zh-CN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）均为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保留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寄存器。所有其他寄存器均为非保留寄存器。</a:t>
            </a:r>
          </a:p>
          <a:p>
            <a:pPr lvl="1"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1">
              <a:defRPr/>
            </a:pPr>
            <a:endParaRPr 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44406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ea typeface="宋体" panose="02010600030101010101" pitchFamily="2" charset="-122"/>
              </a:rPr>
              <a:t>：保留</a:t>
            </a:r>
            <a:r>
              <a:rPr lang="en-US" altLang="zh-CN" sz="4000" b="1" dirty="0">
                <a:ea typeface="宋体" panose="02010600030101010101" pitchFamily="2" charset="-122"/>
              </a:rPr>
              <a:t>/</a:t>
            </a:r>
            <a:r>
              <a:rPr lang="zh-CN" altLang="en-US" sz="4000" b="1" dirty="0">
                <a:ea typeface="宋体" panose="02010600030101010101" pitchFamily="2" charset="-122"/>
              </a:rPr>
              <a:t>非保留寄存器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4D573-8C0C-4CD2-BEEC-0AD6CCE05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560085"/>
              </p:ext>
            </p:extLst>
          </p:nvPr>
        </p:nvGraphicFramePr>
        <p:xfrm>
          <a:off x="977153" y="1065007"/>
          <a:ext cx="10001623" cy="4556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0953">
                  <a:extLst>
                    <a:ext uri="{9D8B030D-6E8A-4147-A177-3AD203B41FA5}">
                      <a16:colId xmlns:a16="http://schemas.microsoft.com/office/drawing/2014/main" val="690572986"/>
                    </a:ext>
                  </a:extLst>
                </a:gridCol>
                <a:gridCol w="2355757">
                  <a:extLst>
                    <a:ext uri="{9D8B030D-6E8A-4147-A177-3AD203B41FA5}">
                      <a16:colId xmlns:a16="http://schemas.microsoft.com/office/drawing/2014/main" val="3694282364"/>
                    </a:ext>
                  </a:extLst>
                </a:gridCol>
                <a:gridCol w="4613691">
                  <a:extLst>
                    <a:ext uri="{9D8B030D-6E8A-4147-A177-3AD203B41FA5}">
                      <a16:colId xmlns:a16="http://schemas.microsoft.com/office/drawing/2014/main" val="2766765153"/>
                    </a:ext>
                  </a:extLst>
                </a:gridCol>
                <a:gridCol w="1361222">
                  <a:extLst>
                    <a:ext uri="{9D8B030D-6E8A-4147-A177-3AD203B41FA5}">
                      <a16:colId xmlns:a16="http://schemas.microsoft.com/office/drawing/2014/main" val="13115295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寄存器编号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用途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保留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1255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zero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常数值</a:t>
                      </a: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5780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ra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返回地址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b="1" dirty="0">
                          <a:ea typeface="宋体" panose="02010600030101010101" pitchFamily="2" charset="-122"/>
                        </a:rPr>
                        <a:t>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372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堆栈指针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b="1" dirty="0">
                          <a:ea typeface="宋体" panose="02010600030101010101" pitchFamily="2" charset="-122"/>
                        </a:rPr>
                        <a:t>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2379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gp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全局指针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0472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tp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线程指针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2486703"/>
                  </a:ext>
                </a:extLst>
              </a:tr>
              <a:tr h="1030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t0-2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x5-7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临时变量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9675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s0/fp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保存变量</a:t>
                      </a: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帧指针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b="1" dirty="0">
                          <a:ea typeface="宋体" panose="02010600030101010101" pitchFamily="2" charset="-122"/>
                        </a:rPr>
                        <a:t>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6240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s1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保存变量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b="1" dirty="0">
                          <a:ea typeface="宋体" panose="02010600030101010101" pitchFamily="2" charset="-122"/>
                        </a:rPr>
                        <a:t>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9614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a0-1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x10-11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函数参数</a:t>
                      </a:r>
                      <a:r>
                        <a:rPr lang="en-US" altLang="zh-CN" sz="2300" dirty="0"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返回值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4775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a2-7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x12-17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函数参数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5815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s2-11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x18-27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保存变量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b="1" dirty="0">
                          <a:ea typeface="宋体" panose="02010600030101010101" pitchFamily="2" charset="-122"/>
                        </a:rPr>
                        <a:t>是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4592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t3-6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300" dirty="0"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x28-31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临时变量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300" dirty="0">
                          <a:ea typeface="宋体" panose="02010600030101010101" pitchFamily="2" charset="-122"/>
                        </a:rPr>
                        <a:t>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254899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33360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5472493"/>
          </a:xfrm>
        </p:spPr>
        <p:txBody>
          <a:bodyPr anchor="ctr" anchorCtr="0">
            <a:normAutofit/>
          </a:bodyPr>
          <a:lstStyle/>
          <a:p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RVfpga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课程内容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4471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ea typeface="宋体" panose="02010600030101010101" pitchFamily="2" charset="-122"/>
              </a:rPr>
              <a:t>：堆栈 </a:t>
            </a:r>
            <a:r>
              <a:rPr lang="en-US" altLang="zh-CN" sz="4000" b="1" dirty="0">
                <a:ea typeface="宋体" panose="02010600030101010101" pitchFamily="2" charset="-122"/>
              </a:rPr>
              <a:t>- </a:t>
            </a:r>
            <a:r>
              <a:rPr lang="zh-CN" altLang="en-US" sz="4000" b="1" dirty="0">
                <a:ea typeface="宋体" panose="02010600030101010101" pitchFamily="2" charset="-122"/>
              </a:rPr>
              <a:t>修改后的汇编代码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69278" y="856200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代码</a:t>
            </a:r>
          </a:p>
          <a:p>
            <a:pPr marL="0" indent="0">
              <a:buNone/>
              <a:defRPr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main() {</a:t>
            </a:r>
          </a:p>
          <a:p>
            <a:pPr marL="0" indent="0">
              <a:buNone/>
              <a:defRPr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CN" sz="16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sum;</a:t>
            </a:r>
          </a:p>
          <a:p>
            <a:pPr marL="0" lvl="1" indent="0">
              <a:spcBef>
                <a:spcPts val="0"/>
              </a:spcBef>
              <a:buNone/>
            </a:pPr>
            <a:endParaRPr lang="zh-CN" altLang="en-US" sz="160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zh-CN" altLang="en-US" sz="160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518214" y="951827"/>
            <a:ext cx="7494493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RISC-V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汇编语言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main: 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a0, zero, 1  # put values in argument registers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jal  func1        # call function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 s0, s0, a0   # y = y + return value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-284163">
              <a:spcBef>
                <a:spcPts val="0"/>
              </a:spcBef>
              <a:buNone/>
            </a:pPr>
            <a:endParaRPr lang="zh-CN" altLang="en-US" sz="16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func1: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sp, sp, -4 # make room on stack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	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  s0, 0(sp)  # save s0 on stack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 s0, a0, a1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 s0, s0, a2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a0, s0, 0  # return value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	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   s0, 0(sp)  # restore s0 from stack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	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addi sp, sp, 4  # restore stack pointer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zh-CN" altLang="en-US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	</a:t>
            </a:r>
            <a:r>
              <a:rPr lang="en-US" altLang="zh-CN" sz="1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jr   ra         # return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75132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8186" y="492372"/>
            <a:ext cx="10402432" cy="4204673"/>
          </a:xfrm>
        </p:spPr>
        <p:txBody>
          <a:bodyPr>
            <a:norm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5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C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语言和汇编语言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73241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ea typeface="宋体" panose="02010600030101010101" pitchFamily="2" charset="-122"/>
              </a:rPr>
              <a:t>：结合使用</a:t>
            </a:r>
            <a:r>
              <a:rPr lang="en-US" altLang="zh-CN" sz="4000" b="1" dirty="0">
                <a:ea typeface="宋体" panose="02010600030101010101" pitchFamily="2" charset="-122"/>
              </a:rPr>
              <a:t>C</a:t>
            </a:r>
            <a:r>
              <a:rPr lang="zh-CN" altLang="en-US" sz="4000" b="1" dirty="0">
                <a:ea typeface="宋体" panose="02010600030101010101" pitchFamily="2" charset="-122"/>
              </a:rPr>
              <a:t>语言和汇编语言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示例：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图像处理程序</a:t>
            </a:r>
          </a:p>
          <a:p>
            <a:pPr>
              <a:defRPr/>
            </a:pP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有些函数用</a:t>
            </a:r>
            <a:r>
              <a:rPr kumimoji="0" lang="en-US" altLang="zh-CN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语言编写，有些则用汇编语言编写</a:t>
            </a: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47469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ea typeface="宋体" panose="02010600030101010101" pitchFamily="2" charset="-122"/>
              </a:rPr>
              <a:t>：图像处理程序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将彩色图转换为灰度图</a:t>
            </a:r>
          </a:p>
        </p:txBody>
      </p:sp>
      <p:pic>
        <p:nvPicPr>
          <p:cNvPr id="5" name="Imagen 2">
            <a:extLst>
              <a:ext uri="{FF2B5EF4-FFF2-40B4-BE49-F238E27FC236}">
                <a16:creationId xmlns:a16="http://schemas.microsoft.com/office/drawing/2014/main" id="{7C92C424-62F5-408B-8EB0-FABAD78BAD0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878" y="2100316"/>
            <a:ext cx="9436605" cy="3298619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930517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ea typeface="宋体" panose="02010600030101010101" pitchFamily="2" charset="-122"/>
              </a:rPr>
              <a:t>：图像处理程序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271290" cy="505738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每个像素存储为三种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位颜色：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= 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红色，</a:t>
            </a:r>
            <a:r>
              <a:rPr lang="en-US" altLang="zh-CN" sz="2600" b="1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= 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绿色，</a:t>
            </a:r>
            <a:r>
              <a:rPr lang="en-US" altLang="zh-CN" sz="26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</a:rPr>
              <a:t>= 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蓝色</a:t>
            </a:r>
          </a:p>
          <a:p>
            <a:pPr>
              <a:defRPr/>
            </a:pP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可以通过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更改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R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值来创建任何颜色</a:t>
            </a:r>
          </a:p>
          <a:p>
            <a:pPr>
              <a:defRPr/>
            </a:pP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要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将图像转换为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8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位灰度图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（</a:t>
            </a:r>
            <a:r>
              <a:rPr lang="en-US" altLang="zh-CN" sz="26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grey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），每个像素应进行如下变换：</a:t>
            </a:r>
          </a:p>
          <a:p>
            <a:pPr>
              <a:defRPr/>
            </a:pPr>
            <a:endParaRPr lang="zh-CN" altLang="en-US" sz="1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</a:rPr>
              <a:t>			</a:t>
            </a:r>
            <a:r>
              <a:rPr lang="en-GB" altLang="zh-CN" sz="2600" b="1" dirty="0">
                <a:solidFill>
                  <a:schemeClr val="bg1">
                    <a:lumMod val="65000"/>
                  </a:schemeClr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grey</a:t>
            </a:r>
            <a:r>
              <a:rPr lang="zh-CN" altLang="en-US" sz="26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600" dirty="0">
                <a:latin typeface="Courier New" panose="02070309020205020404" pitchFamily="49" charset="0"/>
                <a:ea typeface="宋体" panose="02010600030101010101" pitchFamily="2" charset="-122"/>
              </a:rPr>
              <a:t>= (306*</a:t>
            </a:r>
            <a:r>
              <a:rPr lang="en-US" altLang="zh-CN" sz="26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</a:rPr>
              <a:t>R</a:t>
            </a:r>
            <a:r>
              <a:rPr lang="zh-CN" altLang="en-US" sz="26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600" dirty="0">
                <a:latin typeface="Courier New" panose="02070309020205020404" pitchFamily="49" charset="0"/>
                <a:ea typeface="宋体" panose="02010600030101010101" pitchFamily="2" charset="-122"/>
              </a:rPr>
              <a:t>+ 601*</a:t>
            </a:r>
            <a:r>
              <a:rPr lang="en-US" altLang="zh-CN" sz="2600" b="1" dirty="0">
                <a:solidFill>
                  <a:srgbClr val="00B050"/>
                </a:solidFill>
                <a:latin typeface="Courier New" panose="02070309020205020404" pitchFamily="49" charset="0"/>
                <a:ea typeface="宋体" panose="02010600030101010101" pitchFamily="2" charset="-122"/>
              </a:rPr>
              <a:t>G</a:t>
            </a:r>
            <a:r>
              <a:rPr lang="zh-CN" altLang="en-US" sz="26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600" dirty="0">
                <a:latin typeface="Courier New" panose="02070309020205020404" pitchFamily="49" charset="0"/>
                <a:ea typeface="宋体" panose="02010600030101010101" pitchFamily="2" charset="-122"/>
              </a:rPr>
              <a:t>+ 117*</a:t>
            </a:r>
            <a:r>
              <a:rPr lang="en-US" altLang="zh-CN" sz="2600" b="1" dirty="0">
                <a:solidFill>
                  <a:srgbClr val="0070C0"/>
                </a:solidFill>
                <a:latin typeface="Courier New" panose="02070309020205020404" pitchFamily="49" charset="0"/>
                <a:ea typeface="宋体" panose="02010600030101010101" pitchFamily="2" charset="-122"/>
              </a:rPr>
              <a:t>B</a:t>
            </a:r>
            <a:r>
              <a:rPr lang="en-US" altLang="zh-CN" sz="2600" dirty="0">
                <a:latin typeface="Courier New" panose="02070309020205020404" pitchFamily="49" charset="0"/>
                <a:ea typeface="宋体" panose="02010600030101010101" pitchFamily="2" charset="-122"/>
              </a:rPr>
              <a:t>) &gt;&gt; 10</a:t>
            </a:r>
          </a:p>
          <a:p>
            <a:pPr marL="0" indent="0">
              <a:buNone/>
              <a:defRPr/>
            </a:pPr>
            <a:endParaRPr lang="zh-CN" altLang="en-US" sz="1400" b="1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RGB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权重加起来为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1024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（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306 + 601 + 117 = 1024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），因此若要返回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8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位范围（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0-255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），结果应除以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1024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（即右移</a:t>
            </a:r>
            <a:r>
              <a:rPr lang="en-US" altLang="zh-CN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10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位：</a:t>
            </a:r>
            <a:r>
              <a:rPr lang="en-US" altLang="zh-CN" sz="2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&gt;&gt; 10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>
              <a:defRPr/>
            </a:pP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有关算法的更多详细信息，请访问：</a:t>
            </a:r>
          </a:p>
          <a:p>
            <a:pPr marL="0" indent="0">
              <a:buNone/>
              <a:defRPr/>
            </a:pPr>
            <a:r>
              <a:rPr lang="zh-CN" altLang="en-US" sz="2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sz="2600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https://www.mathworks.com/help/matlab/ref/rgb2gray.html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459CDE-5D8D-4C92-8F75-5E7F22D19A6F}"/>
              </a:ext>
            </a:extLst>
          </p:cNvPr>
          <p:cNvSpPr/>
          <p:nvPr/>
        </p:nvSpPr>
        <p:spPr>
          <a:xfrm>
            <a:off x="1637974" y="2672628"/>
            <a:ext cx="7800229" cy="48900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077888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ea typeface="宋体" panose="02010600030101010101" pitchFamily="2" charset="-122"/>
              </a:rPr>
              <a:t>：汇编函数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.globl ColourToGrey_Pixel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ColourToGrey_Pixel: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x28, 306    		# a0 = R * 306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 a0, a0,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x28, 601    		# a1 = G * 601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 a1, a1,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x28, 117    		# a2 = B * 117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mul a2, a2,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a0, a0, a1     # grey = a0 + a1 + a2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add a0, a0, a2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srl a0, a0, 10  	# grey = grey / 1024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ret                # return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.end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B5BCE1-4FE4-475E-A2DE-6A8C92C54C0E}"/>
              </a:ext>
            </a:extLst>
          </p:cNvPr>
          <p:cNvSpPr txBox="1"/>
          <p:nvPr/>
        </p:nvSpPr>
        <p:spPr>
          <a:xfrm>
            <a:off x="6131212" y="5576917"/>
            <a:ext cx="57196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ea typeface="宋体" panose="02010600030101010101" pitchFamily="2" charset="-122"/>
              </a:rPr>
              <a:t>grey</a:t>
            </a: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= (306*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</a:rPr>
              <a:t>R</a:t>
            </a: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+ 601*</a:t>
            </a:r>
            <a:r>
              <a:rPr lang="en-US" altLang="zh-CN" sz="2000" b="1" dirty="0">
                <a:solidFill>
                  <a:srgbClr val="00B050"/>
                </a:solidFill>
                <a:latin typeface="Courier New" panose="02070309020205020404" pitchFamily="49" charset="0"/>
                <a:ea typeface="宋体" panose="02010600030101010101" pitchFamily="2" charset="-122"/>
              </a:rPr>
              <a:t>G</a:t>
            </a: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+ 117*</a:t>
            </a:r>
            <a:r>
              <a:rPr lang="en-US" altLang="zh-CN" sz="2000" b="1" dirty="0">
                <a:solidFill>
                  <a:srgbClr val="0070C0"/>
                </a:solidFill>
                <a:latin typeface="Courier New" panose="02070309020205020404" pitchFamily="49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) &gt;&gt; 10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C0BBF6-978B-4724-AD73-4A1DAE81A252}"/>
              </a:ext>
            </a:extLst>
          </p:cNvPr>
          <p:cNvSpPr/>
          <p:nvPr/>
        </p:nvSpPr>
        <p:spPr>
          <a:xfrm>
            <a:off x="5966127" y="5505668"/>
            <a:ext cx="5979382" cy="54260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宋体" panose="02010600030101010101" pitchFamily="2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B2A34-D50F-46AD-96A8-4C7C6BCADDA7}"/>
              </a:ext>
            </a:extLst>
          </p:cNvPr>
          <p:cNvSpPr txBox="1"/>
          <p:nvPr/>
        </p:nvSpPr>
        <p:spPr>
          <a:xfrm>
            <a:off x="5512486" y="1075240"/>
            <a:ext cx="65656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  <a:ea typeface="宋体" panose="02010600030101010101" pitchFamily="2" charset="-122"/>
              </a:rPr>
              <a:t>.globl</a:t>
            </a: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</a:rPr>
              <a:t>使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CoulourToGrey_Pixel</a:t>
            </a: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</a:rPr>
              <a:t>函数对项目中的所有文件可见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69A56F1-3C52-461E-9CEF-374036207B1C}"/>
              </a:ext>
            </a:extLst>
          </p:cNvPr>
          <p:cNvCxnSpPr>
            <a:cxnSpLocks/>
          </p:cNvCxnSpPr>
          <p:nvPr/>
        </p:nvCxnSpPr>
        <p:spPr>
          <a:xfrm flipH="1">
            <a:off x="4659465" y="1288111"/>
            <a:ext cx="85302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4616335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ea typeface="宋体" panose="02010600030101010101" pitchFamily="2" charset="-122"/>
              </a:rPr>
              <a:t>：结构和数组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21457" y="895832"/>
            <a:ext cx="11856724" cy="55598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typedef struct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unsigned char R;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unsigned char G;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unsigned char B;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} RGB;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CN" altLang="en-US" sz="19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extern unsigned char </a:t>
            </a:r>
            <a:r>
              <a:rPr lang="en-US" altLang="zh-CN" sz="19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VanGogh_128x128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[]; // 1D array of individual RGB values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RGB </a:t>
            </a:r>
            <a:r>
              <a:rPr lang="en-US" altLang="zh-CN" sz="19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ColourImage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[N][M];                  // 2D array of RGB struct (colour image)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unsigned char </a:t>
            </a:r>
            <a:r>
              <a:rPr lang="en-US" altLang="zh-CN" sz="19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GreyImage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[N][M];          // 2D array of greyscale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CN" altLang="en-US" sz="19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19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// VanGogh_128.c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unsigned char VanGogh_128x128[] = {	157,	// R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								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182,  	// G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								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161,  	// B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								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171,  	// R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								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195,  	// G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								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173,  	// B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								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173,  	// R (pixel [0][2])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								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...   }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57072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ea typeface="宋体" panose="02010600030101010101" pitchFamily="2" charset="-122"/>
              </a:rPr>
              <a:t>：主函数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7160" y="895832"/>
            <a:ext cx="11677320" cy="52672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main(void)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// Create an N x M matrix using the input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initColourImage(ColourImage);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CN" altLang="en-US" sz="20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// Transform Colour Image to Grey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ColourToGrey(ColourImage,GreyImage);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zh-CN" altLang="en-US" sz="20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void ColourToGrey(RGB Colour[N][M], unsigned char Grey[N][M])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int i,j;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for (i=0; i&lt;N; i++)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for (j=0; j&lt;M; j++)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 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Grey[i][j] =  </a:t>
            </a:r>
            <a:r>
              <a:rPr lang="en-US" altLang="zh-CN" sz="20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ColourToGrey_Pixel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(Colour[i][j].R, Colour[i][j].G,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                                      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Colour[i][j].B);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809153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6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I/O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简介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919720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I/O</a:t>
            </a:r>
            <a:r>
              <a:rPr lang="zh-CN" altLang="en-US" sz="4000" b="1" dirty="0">
                <a:ea typeface="宋体" panose="02010600030101010101" pitchFamily="2" charset="-122"/>
              </a:rPr>
              <a:t>简介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输入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输出（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I/O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）系统 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-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也称为</a:t>
            </a:r>
            <a:r>
              <a:rPr lang="zh-CN" altLang="en-US" sz="3200" i="1" dirty="0">
                <a:latin typeface="Arial" panose="020B0604020202020204" pitchFamily="34" charset="0"/>
                <a:ea typeface="宋体" panose="02010600030101010101" pitchFamily="2" charset="-122"/>
              </a:rPr>
              <a:t>外设</a:t>
            </a:r>
          </a:p>
          <a:p>
            <a:pPr>
              <a:defRPr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通用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I/O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>
              <a:defRPr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控制器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285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内容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1A502E7-C4C5-4D9F-9984-AC536A25A55E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242343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入门指南</a:t>
            </a:r>
          </a:p>
          <a:p>
            <a:pPr lvl="1"/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快速入门指南 </a:t>
            </a:r>
          </a:p>
          <a:p>
            <a:pPr lvl="1"/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RISC-V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架构和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概述</a:t>
            </a:r>
          </a:p>
          <a:p>
            <a:pPr lvl="1"/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安装工具（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VSCode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PlatformIO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Vivado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Verilator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Whisper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）</a:t>
            </a:r>
          </a:p>
          <a:p>
            <a:pPr lvl="1"/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通过硬件和仿真运行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系统</a:t>
            </a:r>
          </a:p>
          <a:p>
            <a:r>
              <a:rPr kumimoji="0" lang="zh-CN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</a:t>
            </a:r>
          </a:p>
          <a:p>
            <a:pPr lvl="1"/>
            <a:r>
              <a:rPr kumimoji="0" lang="en-US" altLang="zh-CN" sz="28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1-10</a:t>
            </a:r>
            <a:r>
              <a:rPr kumimoji="0" lang="zh-CN" altLang="en-US" sz="28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：</a:t>
            </a:r>
            <a:r>
              <a:rPr kumimoji="0" lang="zh-CN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在</a:t>
            </a:r>
            <a:r>
              <a:rPr kumimoji="0" lang="en-US" altLang="zh-CN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Vivado</a:t>
            </a:r>
            <a:r>
              <a:rPr kumimoji="0" lang="zh-CN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中编译</a:t>
            </a:r>
            <a:r>
              <a:rPr kumimoji="0" lang="en-US" altLang="zh-CN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</a:t>
            </a:r>
            <a:r>
              <a:rPr kumimoji="0" lang="zh-CN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系统，编程</a:t>
            </a:r>
            <a:r>
              <a:rPr kumimoji="0" lang="en-US" altLang="zh-CN" sz="2800" b="0" i="0" u="none" strike="noStrike" cap="none" normalizeH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</a:t>
            </a:r>
            <a:r>
              <a:rPr kumimoji="0" lang="zh-CN" altLang="en-US" sz="2800" b="0" i="0" u="none" strike="noStrike" cap="none" normalizeH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系统，</a:t>
            </a:r>
            <a:r>
              <a:rPr kumimoji="0" lang="zh-CN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通过添加外设扩展</a:t>
            </a:r>
            <a:r>
              <a:rPr kumimoji="0" lang="en-US" altLang="zh-CN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</a:t>
            </a:r>
            <a:r>
              <a:rPr kumimoji="0" lang="zh-CN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系统（</a:t>
            </a:r>
            <a:r>
              <a:rPr kumimoji="0" lang="en-US" altLang="zh-CN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2020</a:t>
            </a:r>
            <a:r>
              <a:rPr kumimoji="0" lang="zh-CN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年</a:t>
            </a:r>
            <a:r>
              <a:rPr kumimoji="0" lang="en-US" altLang="zh-CN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11</a:t>
            </a:r>
            <a:r>
              <a:rPr kumimoji="0" lang="zh-CN" altLang="en-US" sz="2800" b="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月发布）</a:t>
            </a:r>
          </a:p>
          <a:p>
            <a:pPr lvl="1"/>
            <a:r>
              <a:rPr lang="en-US" altLang="zh-CN" sz="28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11-20</a:t>
            </a:r>
            <a:r>
              <a:rPr lang="zh-CN" altLang="en-US" sz="28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8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分析和修改</a:t>
            </a:r>
            <a:r>
              <a:rPr lang="en-US" altLang="zh-CN" sz="28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RVfpga</a:t>
            </a:r>
            <a:r>
              <a:rPr lang="zh-CN" altLang="en-US" sz="28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的</a:t>
            </a:r>
            <a:r>
              <a:rPr lang="en-US" altLang="zh-CN" sz="28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RISC-V</a:t>
            </a:r>
            <a:r>
              <a:rPr lang="zh-CN" altLang="en-US" sz="28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内核和存储器系统（计划于</a:t>
            </a:r>
            <a:r>
              <a:rPr lang="en-US" altLang="zh-CN" sz="28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2021</a:t>
            </a:r>
            <a:r>
              <a:rPr lang="zh-CN" altLang="en-US" sz="28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年第</a:t>
            </a:r>
            <a:r>
              <a:rPr lang="en-US" altLang="zh-CN" sz="28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季度发布）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274757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：具有</a:t>
            </a:r>
            <a:r>
              <a:rPr lang="en-US" altLang="zh-CN" sz="4000" b="1" dirty="0">
                <a:ea typeface="宋体" panose="02010600030101010101" pitchFamily="2" charset="-122"/>
              </a:rPr>
              <a:t>I/O</a:t>
            </a:r>
            <a:r>
              <a:rPr lang="zh-CN" altLang="en-US" sz="4000" b="1" dirty="0">
                <a:ea typeface="宋体" panose="02010600030101010101" pitchFamily="2" charset="-122"/>
              </a:rPr>
              <a:t>的通用处理器</a:t>
            </a:r>
          </a:p>
        </p:txBody>
      </p:sp>
      <p:pic>
        <p:nvPicPr>
          <p:cNvPr id="5" name="Imagen 10">
            <a:extLst>
              <a:ext uri="{FF2B5EF4-FFF2-40B4-BE49-F238E27FC236}">
                <a16:creationId xmlns:a16="http://schemas.microsoft.com/office/drawing/2014/main" id="{E73A0E62-70DD-4BB7-8667-67F2BB709939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83" y="991745"/>
            <a:ext cx="5432311" cy="5035343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573006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：具有</a:t>
            </a:r>
            <a:r>
              <a:rPr lang="en-US" altLang="zh-CN" sz="4000" b="1" dirty="0">
                <a:ea typeface="宋体" panose="02010600030101010101" pitchFamily="2" charset="-122"/>
              </a:rPr>
              <a:t>I/O</a:t>
            </a:r>
            <a:r>
              <a:rPr lang="zh-CN" altLang="en-US" sz="4000" b="1" dirty="0">
                <a:ea typeface="宋体" panose="02010600030101010101" pitchFamily="2" charset="-122"/>
              </a:rPr>
              <a:t>的处理器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1404728" y="5575487"/>
            <a:ext cx="2033416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外设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7852561" y="1157227"/>
            <a:ext cx="4243567" cy="495283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SweRVolfX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外设：</a:t>
            </a:r>
          </a:p>
          <a:p>
            <a:pPr lvl="1">
              <a:defRPr/>
            </a:pP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引导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ROM</a:t>
            </a:r>
          </a:p>
          <a:p>
            <a:pPr lvl="1">
              <a:defRPr/>
            </a:pP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系统控制器</a:t>
            </a:r>
          </a:p>
          <a:p>
            <a:pPr lvl="1">
              <a:defRPr/>
            </a:pP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SPI1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闪存</a:t>
            </a:r>
          </a:p>
          <a:p>
            <a:pPr lvl="1">
              <a:defRPr/>
            </a:pP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UART</a:t>
            </a:r>
          </a:p>
          <a:p>
            <a:pPr lvl="1">
              <a:defRPr/>
            </a:pP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GPIO LED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和开关</a:t>
            </a:r>
          </a:p>
          <a:p>
            <a:pPr lvl="1">
              <a:defRPr/>
            </a:pP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定时器</a:t>
            </a:r>
          </a:p>
          <a:p>
            <a:pPr lvl="1">
              <a:defRPr/>
            </a:pP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SPI2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加速计</a:t>
            </a:r>
          </a:p>
          <a:p>
            <a:pPr lvl="1">
              <a:defRPr/>
            </a:pP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段显示屏（在系统控制器内：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Sys-Con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12" y="1120337"/>
            <a:ext cx="7393951" cy="42152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772290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：通用</a:t>
            </a:r>
            <a:r>
              <a:rPr lang="en-US" altLang="zh-CN" sz="4000" b="1" dirty="0">
                <a:ea typeface="宋体" panose="02010600030101010101" pitchFamily="2" charset="-122"/>
              </a:rPr>
              <a:t>I/O</a:t>
            </a:r>
            <a:r>
              <a:rPr lang="zh-CN" altLang="en-US" sz="4000" b="1" dirty="0"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ea typeface="宋体" panose="02010600030101010101" pitchFamily="2" charset="-122"/>
              </a:rPr>
              <a:t>GPIO</a:t>
            </a:r>
            <a:r>
              <a:rPr lang="zh-CN" altLang="en-US" sz="4000" b="1" dirty="0"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1404728" y="5575487"/>
            <a:ext cx="2278048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外设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361140" y="1060751"/>
            <a:ext cx="11540144" cy="473649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通用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I/O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  <a:p>
            <a:pPr lvl="1">
              <a:defRPr/>
            </a:pP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允许处理器读取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写入连接到外设（例如，开关和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）的引脚</a:t>
            </a:r>
          </a:p>
          <a:p>
            <a:pPr lvl="1">
              <a:defRPr/>
            </a:pP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每个引脚均可配置为输入或输出（使用三态）</a:t>
            </a:r>
          </a:p>
          <a:p>
            <a:pPr>
              <a:defRPr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三个存储器映射寄存器：</a:t>
            </a:r>
          </a:p>
          <a:p>
            <a:pPr lvl="1">
              <a:defRPr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读取寄存器：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从引脚读取的值</a:t>
            </a:r>
          </a:p>
          <a:p>
            <a:pPr lvl="1">
              <a:defRPr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写入寄存器：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写入引脚的值</a:t>
            </a:r>
          </a:p>
          <a:p>
            <a:pPr lvl="1">
              <a:defRPr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使能寄存器：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1 = 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输出，</a:t>
            </a:r>
            <a:r>
              <a:rPr lang="en-US" altLang="zh-CN" sz="2200" dirty="0">
                <a:latin typeface="Arial" panose="020B0604020202020204" pitchFamily="34" charset="0"/>
                <a:ea typeface="宋体" panose="02010600030101010101" pitchFamily="2" charset="-122"/>
              </a:rPr>
              <a:t>0 = 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输入</a:t>
            </a:r>
          </a:p>
        </p:txBody>
      </p:sp>
      <p:pic>
        <p:nvPicPr>
          <p:cNvPr id="10" name="Imagen 37">
            <a:extLst>
              <a:ext uri="{FF2B5EF4-FFF2-40B4-BE49-F238E27FC236}">
                <a16:creationId xmlns:a16="http://schemas.microsoft.com/office/drawing/2014/main" id="{FDB27722-7CAD-4E2C-AA80-E73B9BF8F0A6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466" y="3225340"/>
            <a:ext cx="6846916" cy="295122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869610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：存储器映射寄存器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730F37A-2449-4646-BB6D-4FD76FD74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700173"/>
              </p:ext>
            </p:extLst>
          </p:nvPr>
        </p:nvGraphicFramePr>
        <p:xfrm>
          <a:off x="2381135" y="923801"/>
          <a:ext cx="69291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456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3849664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426913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寄存器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存储器映射地址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读取寄存器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写入寄存器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使能寄存器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909780" y="2885862"/>
            <a:ext cx="10687860" cy="34966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bit 15:0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配置为输出，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bit 31:16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配置为输入： </a:t>
            </a:r>
          </a:p>
          <a:p>
            <a:pPr marL="0" indent="0">
              <a:buNone/>
              <a:defRPr/>
            </a:pPr>
            <a:r>
              <a:rPr lang="zh-CN" altLang="en-US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altLang="zh-CN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t0, 0x80001400  # t0 = 0x80001400</a:t>
            </a:r>
          </a:p>
          <a:p>
            <a:pPr marL="0" indent="0">
              <a:buNone/>
              <a:defRPr/>
            </a:pPr>
            <a:r>
              <a:rPr lang="zh-CN" altLang="en-US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altLang="zh-CN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t1, 0xFFFF      # 1 = output, 0 = input</a:t>
            </a:r>
          </a:p>
          <a:p>
            <a:pPr marL="0" indent="0">
              <a:buNone/>
              <a:defRPr/>
            </a:pPr>
            <a:r>
              <a:rPr lang="zh-CN" altLang="en-US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altLang="zh-CN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t1, 8(t0)       # [15:0] = outputs, [31:16] = inputs</a:t>
            </a:r>
          </a:p>
          <a:p>
            <a:pPr>
              <a:defRPr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读取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I/O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  </a:t>
            </a:r>
          </a:p>
          <a:p>
            <a:pPr marL="0" indent="0">
              <a:buNone/>
              <a:defRPr/>
            </a:pPr>
            <a:r>
              <a:rPr lang="zh-CN" altLang="en-US" sz="26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altLang="zh-CN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 t2, 0(t0)       # t2 = value of GPIO pins</a:t>
            </a:r>
          </a:p>
          <a:p>
            <a:pPr>
              <a:defRPr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写入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I/O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  </a:t>
            </a:r>
          </a:p>
          <a:p>
            <a:pPr marL="0" indent="0">
              <a:buNone/>
              <a:defRPr/>
            </a:pPr>
            <a:r>
              <a:rPr lang="zh-CN" altLang="en-US" sz="22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altLang="zh-CN" sz="22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t3, 4(t0)       # GPIO pins = t3</a:t>
            </a:r>
          </a:p>
          <a:p>
            <a:pPr marL="0" indent="0">
              <a:buNone/>
              <a:defRPr/>
            </a:pPr>
            <a:endParaRPr lang="en-US" sz="22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94013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SweRVolfX GPIO</a:t>
            </a:r>
            <a:r>
              <a:rPr lang="zh-CN" altLang="en-US" sz="4000" b="1" dirty="0">
                <a:ea typeface="宋体" panose="02010600030101010101" pitchFamily="2" charset="-122"/>
              </a:rPr>
              <a:t>模块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494375" y="1086638"/>
            <a:ext cx="10687860" cy="514957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OpenCores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模块</a:t>
            </a:r>
          </a:p>
          <a:p>
            <a:pPr marL="0" indent="0">
              <a:buNone/>
              <a:defRPr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	  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hlinkClick r:id="rId3"/>
              </a:rPr>
              <a:t>https://opencores.org/projects/gpio</a:t>
            </a:r>
          </a:p>
          <a:p>
            <a:pPr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最多允许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32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引脚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所有引脚均可单独配置为输入（使能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= 0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）或输出（使能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= 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整个程序的配置都可以更改</a:t>
            </a:r>
          </a:p>
          <a:p>
            <a:pPr>
              <a:defRPr/>
            </a:pPr>
            <a:endParaRPr lang="en-US" sz="22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9008562A-B977-4BAC-B95B-2204E3BAD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37728"/>
              </p:ext>
            </p:extLst>
          </p:nvPr>
        </p:nvGraphicFramePr>
        <p:xfrm>
          <a:off x="2631440" y="3812940"/>
          <a:ext cx="69291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456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3849664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寄存器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存储器映射地址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读取寄存器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写入寄存器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使能寄存器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1686930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：存储器映射寄存器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3B7003A-5C0E-46E5-B10D-B4442BEC9E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545926"/>
              </p:ext>
            </p:extLst>
          </p:nvPr>
        </p:nvGraphicFramePr>
        <p:xfrm>
          <a:off x="0" y="1635926"/>
          <a:ext cx="5219028" cy="3910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1" name="Visio" r:id="rId4" imgW="3634634" imgH="2724252" progId="Visio.Drawing.15">
                  <p:embed/>
                </p:oleObj>
              </mc:Choice>
              <mc:Fallback>
                <p:oleObj name="Visio" r:id="rId4" imgW="3634634" imgH="2724252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3B7003A-5C0E-46E5-B10D-B4442BEC9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1635926"/>
                        <a:ext cx="5219028" cy="3910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09666AF5-4730-4EC4-918C-2DF5400E1B09}"/>
              </a:ext>
            </a:extLst>
          </p:cNvPr>
          <p:cNvSpPr txBox="1">
            <a:spLocks/>
          </p:cNvSpPr>
          <p:nvPr/>
        </p:nvSpPr>
        <p:spPr>
          <a:xfrm>
            <a:off x="5286894" y="994394"/>
            <a:ext cx="6791287" cy="545212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和开关映射到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引脚：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引脚</a:t>
            </a:r>
            <a:r>
              <a:rPr lang="en-US" altLang="zh-CN" sz="1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[15:0]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（处理器的输出）</a:t>
            </a:r>
          </a:p>
          <a:p>
            <a:pPr lvl="1">
              <a:spcBef>
                <a:spcPts val="300"/>
              </a:spcBef>
              <a:defRPr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开关：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引脚</a:t>
            </a:r>
            <a:r>
              <a:rPr lang="en-US" altLang="zh-CN" sz="1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[31:16]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（处理器的输入）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配置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  <a:p>
            <a:pPr lvl="1">
              <a:spcBef>
                <a:spcPts val="300"/>
              </a:spcBef>
              <a:defRPr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使能寄存器 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= 0x0000FFFF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1 = 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输出，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0 = 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输入）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1800" b="1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t0, 0x80001400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t1, 0xFFFF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t1, 8(t0) # Enable Register = 0xFFFF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写入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  <a:p>
            <a:pPr lvl="1">
              <a:spcBef>
                <a:spcPts val="300"/>
              </a:spcBef>
              <a:defRPr/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[15:0]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中的值写入地址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0x80001404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t3, 4(t0) # LEDs = [t3]</a:t>
            </a:r>
            <a:r>
              <a:rPr lang="en-US" altLang="zh-CN" sz="1800" baseline="-25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15:0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读取开关：</a:t>
            </a:r>
          </a:p>
          <a:p>
            <a:pPr lvl="1">
              <a:spcBef>
                <a:spcPts val="300"/>
              </a:spcBef>
              <a:defRPr/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从地址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0x80001400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读取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bit [31:16]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中的开关值</a:t>
            </a:r>
          </a:p>
          <a:p>
            <a:pPr lvl="1">
              <a:spcBef>
                <a:spcPts val="300"/>
              </a:spcBef>
              <a:defRPr/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右移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16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位，将开关值置于低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16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位中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lw   t5, 0(t0)  # [t5]</a:t>
            </a:r>
            <a:r>
              <a:rPr lang="en-US" altLang="zh-CN" sz="1800" baseline="-25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31:16</a:t>
            </a: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= switch values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srli t5, t5, 16 # [t5]</a:t>
            </a:r>
            <a:r>
              <a:rPr lang="en-US" altLang="zh-CN" sz="1800" baseline="-25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15:0</a:t>
            </a:r>
            <a:r>
              <a:rPr lang="zh-CN" altLang="en-US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= switch values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8B02DC-2EE8-4683-BB64-6AE8A4639BFC}"/>
              </a:ext>
            </a:extLst>
          </p:cNvPr>
          <p:cNvSpPr txBox="1"/>
          <p:nvPr/>
        </p:nvSpPr>
        <p:spPr>
          <a:xfrm>
            <a:off x="1014984" y="5555829"/>
            <a:ext cx="42040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开发板图片来源：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https://reference.digilentinc.com/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63000003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GPIO</a:t>
            </a:r>
            <a:r>
              <a:rPr lang="zh-CN" altLang="en-US" sz="4000" b="1" dirty="0">
                <a:ea typeface="宋体" panose="02010600030101010101" pitchFamily="2" charset="-122"/>
              </a:rPr>
              <a:t>底层实现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77934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主要分为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个部分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RVfpgaNexys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与板上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LED/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开关的外部连接（左侧阴影区域）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SweRVolfX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中集成的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模块（中间阴影区域）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GPIO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SweRV EH1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之间的连接（右侧阴影区域）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696" y="2794310"/>
            <a:ext cx="5490647" cy="31547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894329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：外部连接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8" y="885678"/>
            <a:ext cx="11094184" cy="482932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rvfpganexys.xdc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：定义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i_sw[15:0]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与板上开关的连接以及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o_led[15:0]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与板上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的连接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469" y="1938159"/>
            <a:ext cx="5494984" cy="42019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604379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集成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ea typeface="宋体" panose="02010600030101010101" pitchFamily="2" charset="-122"/>
              </a:rPr>
              <a:t>三态缓冲器和</a:t>
            </a:r>
            <a:r>
              <a:rPr lang="en-US" altLang="zh-CN" sz="2400" dirty="0">
                <a:ea typeface="宋体" panose="02010600030101010101" pitchFamily="2" charset="-122"/>
              </a:rPr>
              <a:t>GPIO</a:t>
            </a:r>
            <a:r>
              <a:rPr lang="zh-CN" altLang="en-US" sz="2400" dirty="0">
                <a:ea typeface="宋体" panose="02010600030101010101" pitchFamily="2" charset="-122"/>
              </a:rPr>
              <a:t>模块实例</a:t>
            </a:r>
          </a:p>
          <a:p>
            <a:pPr marL="0" indent="0">
              <a:buNone/>
            </a:pPr>
            <a:endParaRPr lang="es-ES" sz="2400" dirty="0">
              <a:ea typeface="宋体" panose="02010600030101010101" pitchFamily="2" charset="-122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246" y="1402749"/>
            <a:ext cx="6293127" cy="463970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9852" y="1944729"/>
            <a:ext cx="4974410" cy="33686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08034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ea typeface="宋体" panose="02010600030101010101" pitchFamily="2" charset="-122"/>
              </a:rPr>
              <a:t>：与</a:t>
            </a:r>
            <a:r>
              <a:rPr lang="en-US" altLang="zh-CN" sz="4000" b="1" dirty="0">
                <a:ea typeface="宋体" panose="02010600030101010101" pitchFamily="2" charset="-122"/>
              </a:rPr>
              <a:t>SweRV EH1</a:t>
            </a:r>
            <a:r>
              <a:rPr lang="zh-CN" altLang="en-US" sz="4000" b="1" dirty="0">
                <a:ea typeface="宋体" panose="02010600030101010101" pitchFamily="2" charset="-122"/>
              </a:rPr>
              <a:t>的连接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wb_intercon.v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7-1</a:t>
            </a:r>
            <a:r>
              <a:rPr lang="zh-CN" altLang="en-US" sz="2400" dirty="0">
                <a:ea typeface="宋体" panose="02010600030101010101" pitchFamily="2" charset="-122"/>
              </a:rPr>
              <a:t>多路开关实现</a:t>
            </a:r>
          </a:p>
          <a:p>
            <a:pPr marL="0" indent="0">
              <a:buNone/>
            </a:pPr>
            <a:endParaRPr lang="es-ES" sz="2400" dirty="0">
              <a:ea typeface="宋体" panose="02010600030101010101" pitchFamily="2" charset="-122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944" y="1514963"/>
            <a:ext cx="10744440" cy="44734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2889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课程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5FA6EB4-709A-4CF8-B1FC-5821232A6F9C}"/>
              </a:ext>
            </a:extLst>
          </p:cNvPr>
          <p:cNvSpPr txBox="1">
            <a:spLocks/>
          </p:cNvSpPr>
          <p:nvPr/>
        </p:nvSpPr>
        <p:spPr>
          <a:xfrm>
            <a:off x="111457" y="1133182"/>
            <a:ext cx="11242343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2-3</a:t>
            </a:r>
            <a:r>
              <a:rPr lang="zh-CN" altLang="en-US" sz="32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学期课程</a:t>
            </a:r>
          </a:p>
          <a:p>
            <a:pPr lvl="1"/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本科（实验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1-10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）</a:t>
            </a:r>
          </a:p>
          <a:p>
            <a:pPr lvl="1"/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硕士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本科高年级（实验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11-20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）</a:t>
            </a:r>
          </a:p>
          <a:p>
            <a:r>
              <a:rPr kumimoji="0" lang="zh-CN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知识储备要求 </a:t>
            </a:r>
          </a:p>
          <a:p>
            <a:pPr lvl="1"/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基本了解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数字设计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高级编程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（最好是</a:t>
            </a:r>
            <a:r>
              <a:rPr lang="en-US" altLang="zh-CN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语言）、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指令集架构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汇编语言设计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、处理器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微架构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存储器</a:t>
            </a:r>
            <a:r>
              <a:rPr lang="zh-CN" altLang="en-US" sz="2400" dirty="0">
                <a:solidFill>
                  <a:sysClr val="windowText" lastClr="000000"/>
                </a:solidFill>
                <a:ea typeface="宋体" panose="02010600030101010101" pitchFamily="2" charset="-122"/>
              </a:rPr>
              <a:t>系统（相关信息参见</a:t>
            </a:r>
            <a:r>
              <a:rPr lang="en-US" altLang="zh-CN" sz="2400" i="1" dirty="0">
                <a:ea typeface="宋体" panose="02010600030101010101" pitchFamily="2" charset="-122"/>
              </a:rPr>
              <a:t>《</a:t>
            </a:r>
            <a:r>
              <a:rPr lang="zh-CN" altLang="en-US" sz="2400" i="1" dirty="0">
                <a:ea typeface="宋体" panose="02010600030101010101" pitchFamily="2" charset="-122"/>
              </a:rPr>
              <a:t>数字设计和计算机体系结构</a:t>
            </a:r>
            <a:r>
              <a:rPr lang="en-US" altLang="zh-CN" sz="2400" i="1" dirty="0">
                <a:ea typeface="宋体" panose="02010600030101010101" pitchFamily="2" charset="-122"/>
              </a:rPr>
              <a:t>》RISC-V</a:t>
            </a:r>
            <a:r>
              <a:rPr lang="zh-CN" altLang="en-US" sz="2400" i="1" dirty="0">
                <a:ea typeface="宋体" panose="02010600030101010101" pitchFamily="2" charset="-122"/>
              </a:rPr>
              <a:t>版本</a:t>
            </a:r>
            <a:r>
              <a:rPr lang="zh-CN" altLang="en-US" sz="2400" dirty="0">
                <a:ea typeface="宋体" panose="02010600030101010101" pitchFamily="2" charset="-122"/>
              </a:rPr>
              <a:t>（作者：</a:t>
            </a:r>
            <a:r>
              <a:rPr lang="en-US" altLang="zh-CN" sz="2400" dirty="0">
                <a:ea typeface="宋体" panose="02010600030101010101" pitchFamily="2" charset="-122"/>
              </a:rPr>
              <a:t>Harris &amp; Harris</a:t>
            </a:r>
            <a:r>
              <a:rPr lang="zh-CN" altLang="en-US" sz="2400" dirty="0">
                <a:ea typeface="宋体" panose="02010600030101010101" pitchFamily="2" charset="-122"/>
              </a:rPr>
              <a:t>）</a:t>
            </a:r>
            <a:r>
              <a:rPr lang="en-US" altLang="zh-CN" sz="2400" dirty="0">
                <a:ea typeface="宋体" panose="02010600030101010101" pitchFamily="2" charset="-122"/>
              </a:rPr>
              <a:t>© Elsevier</a:t>
            </a:r>
            <a:r>
              <a:rPr lang="zh-CN" altLang="en-US" sz="2400" dirty="0">
                <a:ea typeface="宋体" panose="02010600030101010101" pitchFamily="2" charset="-122"/>
              </a:rPr>
              <a:t>，预计出版时间：</a:t>
            </a:r>
            <a:r>
              <a:rPr lang="en-US" altLang="zh-CN" sz="2400" dirty="0">
                <a:ea typeface="宋体" panose="02010600030101010101" pitchFamily="2" charset="-122"/>
              </a:rPr>
              <a:t>2021</a:t>
            </a:r>
            <a:r>
              <a:rPr lang="zh-CN" altLang="en-US" sz="2400" dirty="0">
                <a:ea typeface="宋体" panose="02010600030101010101" pitchFamily="2" charset="-122"/>
              </a:rPr>
              <a:t>年</a:t>
            </a:r>
            <a:br>
              <a:rPr lang="en-US" altLang="zh-CN" sz="2400" dirty="0">
                <a:ea typeface="宋体" panose="02010600030101010101" pitchFamily="2" charset="-122"/>
              </a:rPr>
            </a:br>
            <a:r>
              <a:rPr lang="zh-CN" altLang="en-US" sz="2400" dirty="0">
                <a:ea typeface="宋体" panose="02010600030101010101" pitchFamily="2" charset="-122"/>
              </a:rPr>
              <a:t>夏季）</a:t>
            </a:r>
          </a:p>
          <a:p>
            <a:pPr lvl="1"/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在整个</a:t>
            </a:r>
            <a:r>
              <a:rPr kumimoji="0" lang="en-US" altLang="zh-CN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RVfpga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课程中，将通过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uLnTx/>
                <a:uFillTx/>
                <a:latin typeface="Arial"/>
                <a:ea typeface="宋体" panose="02010600030101010101" pitchFamily="2" charset="-122"/>
              </a:rPr>
              <a:t>动手</a:t>
            </a:r>
            <a:r>
              <a:rPr kumimoji="0" lang="zh-CN" altLang="en-US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ea typeface="宋体" panose="02010600030101010101" pitchFamily="2" charset="-122"/>
              </a:rPr>
              <a:t>实验来扩展和巩固上述主题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988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7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en-US" altLang="zh-CN" sz="87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7</a:t>
            </a:r>
            <a:r>
              <a:rPr lang="zh-CN" altLang="en-US" sz="87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段显示屏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169628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段显示屏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CD53DA81-41D2-4B15-BA04-A30A507812C1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段显示屏概述</a:t>
            </a:r>
          </a:p>
          <a:p>
            <a:pPr>
              <a:defRPr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段显示屏硬件</a:t>
            </a:r>
          </a:p>
          <a:p>
            <a:pPr>
              <a:defRPr/>
            </a:pPr>
            <a:endParaRPr lang="en-US" sz="3200" i="1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665517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段显示屏概述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332509" y="1170874"/>
            <a:ext cx="6134792" cy="3760671"/>
            <a:chOff x="332509" y="1170874"/>
            <a:chExt cx="6134792" cy="3760671"/>
          </a:xfrm>
        </p:grpSpPr>
        <p:pic>
          <p:nvPicPr>
            <p:cNvPr id="5" name="Imagen 5">
              <a:extLst>
                <a:ext uri="{FF2B5EF4-FFF2-40B4-BE49-F238E27FC236}">
                  <a16:creationId xmlns:a16="http://schemas.microsoft.com/office/drawing/2014/main" id="{6F5E1943-C957-49D4-B2F9-8DC5DD065D5E}"/>
                </a:ext>
              </a:extLst>
            </p:cNvPr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14" r="19818" b="18220"/>
            <a:stretch/>
          </p:blipFill>
          <p:spPr>
            <a:xfrm>
              <a:off x="332509" y="1170874"/>
              <a:ext cx="6134792" cy="376067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CB43B75-7126-4131-87BC-4F4DD0413CD3}"/>
                </a:ext>
              </a:extLst>
            </p:cNvPr>
            <p:cNvSpPr txBox="1"/>
            <p:nvPr/>
          </p:nvSpPr>
          <p:spPr>
            <a:xfrm>
              <a:off x="1569494" y="1573358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031FD32-A1B9-4F9A-B25A-D8BF197CB86F}"/>
                </a:ext>
              </a:extLst>
            </p:cNvPr>
            <p:cNvSpPr txBox="1"/>
            <p:nvPr/>
          </p:nvSpPr>
          <p:spPr>
            <a:xfrm>
              <a:off x="2407123" y="232784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73DE82-4D1B-44DD-AFD0-F54CE62C670B}"/>
                </a:ext>
              </a:extLst>
            </p:cNvPr>
            <p:cNvSpPr txBox="1"/>
            <p:nvPr/>
          </p:nvSpPr>
          <p:spPr>
            <a:xfrm>
              <a:off x="2286543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AACCE3B-C81F-4267-9B44-6D4AD89E9FAF}"/>
                </a:ext>
              </a:extLst>
            </p:cNvPr>
            <p:cNvSpPr txBox="1"/>
            <p:nvPr/>
          </p:nvSpPr>
          <p:spPr>
            <a:xfrm>
              <a:off x="662529" y="2327850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ea typeface="宋体" panose="02010600030101010101" pitchFamily="2" charset="-122"/>
                </a:rPr>
                <a:t>F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055B35-37C6-4134-8B21-0D34051B0FFA}"/>
                </a:ext>
              </a:extLst>
            </p:cNvPr>
            <p:cNvSpPr txBox="1"/>
            <p:nvPr/>
          </p:nvSpPr>
          <p:spPr>
            <a:xfrm>
              <a:off x="601577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B03454C-4CDD-44B3-8CC1-C78850130073}"/>
                </a:ext>
              </a:extLst>
            </p:cNvPr>
            <p:cNvSpPr txBox="1"/>
            <p:nvPr/>
          </p:nvSpPr>
          <p:spPr>
            <a:xfrm>
              <a:off x="1501969" y="2558681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ea typeface="宋体" panose="02010600030101010101" pitchFamily="2" charset="-122"/>
                </a:rPr>
                <a:t>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EE75910-F8B3-43FD-89F9-FAF17BF7C81C}"/>
                </a:ext>
              </a:extLst>
            </p:cNvPr>
            <p:cNvSpPr txBox="1"/>
            <p:nvPr/>
          </p:nvSpPr>
          <p:spPr>
            <a:xfrm>
              <a:off x="1371383" y="353593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ea typeface="宋体" panose="02010600030101010101" pitchFamily="2" charset="-122"/>
                </a:rPr>
                <a:t>D</a:t>
              </a:r>
            </a:p>
          </p:txBody>
        </p:sp>
      </p:grp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8E0F1F7E-1C05-4FC8-9F28-780193D03D39}"/>
              </a:ext>
            </a:extLst>
          </p:cNvPr>
          <p:cNvSpPr txBox="1">
            <a:spLocks/>
          </p:cNvSpPr>
          <p:nvPr/>
        </p:nvSpPr>
        <p:spPr>
          <a:xfrm>
            <a:off x="6467300" y="1187118"/>
            <a:ext cx="5538772" cy="368413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段：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A-G</a:t>
            </a:r>
          </a:p>
          <a:p>
            <a:pPr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点亮相应段可形成特定数字 </a:t>
            </a:r>
          </a:p>
          <a:p>
            <a:pPr lvl="1">
              <a:defRPr/>
            </a:pP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段和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</a:t>
            </a:r>
          </a:p>
          <a:p>
            <a:pPr lvl="1">
              <a:defRPr/>
            </a:pP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段、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段、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段、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E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段和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</a:t>
            </a:r>
          </a:p>
          <a:p>
            <a:pPr lvl="1">
              <a:defRPr/>
            </a:pP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段、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段、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段、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段和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以此类推 </a:t>
            </a:r>
          </a:p>
          <a:p>
            <a:pPr>
              <a:defRPr/>
            </a:pPr>
            <a:endParaRPr lang="en-US" sz="2200" dirty="0">
              <a:latin typeface="Courier New" panose="02070309020205020404" pitchFamily="49" charset="0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202640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Nexys A7</a:t>
            </a:r>
            <a:r>
              <a:rPr lang="zh-CN" altLang="en-US" sz="4000" b="1" dirty="0">
                <a:ea typeface="宋体" panose="02010600030101010101" pitchFamily="2" charset="-122"/>
              </a:rPr>
              <a:t>上的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段显示屏</a:t>
            </a:r>
          </a:p>
        </p:txBody>
      </p:sp>
      <p:pic>
        <p:nvPicPr>
          <p:cNvPr id="15" name="Imagen 1">
            <a:extLst>
              <a:ext uri="{FF2B5EF4-FFF2-40B4-BE49-F238E27FC236}">
                <a16:creationId xmlns:a16="http://schemas.microsoft.com/office/drawing/2014/main" id="{583752D2-3A32-41BF-81E3-D0A9962F886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14372" y="1199000"/>
            <a:ext cx="4792882" cy="439658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3B452AE-52D6-4C13-A65E-698D8851309B}"/>
              </a:ext>
            </a:extLst>
          </p:cNvPr>
          <p:cNvSpPr txBox="1"/>
          <p:nvPr/>
        </p:nvSpPr>
        <p:spPr>
          <a:xfrm>
            <a:off x="870197" y="5670213"/>
            <a:ext cx="46710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开发板图片来源：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https://reference.digilentinc.com/</a:t>
            </a: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C764AE4E-205A-4128-91D2-E22DC5E81BBD}"/>
              </a:ext>
            </a:extLst>
          </p:cNvPr>
          <p:cNvSpPr txBox="1">
            <a:spLocks/>
          </p:cNvSpPr>
          <p:nvPr/>
        </p:nvSpPr>
        <p:spPr>
          <a:xfrm>
            <a:off x="6040781" y="862300"/>
            <a:ext cx="5764124" cy="54143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defRPr/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位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段显示屏</a:t>
            </a:r>
          </a:p>
          <a:p>
            <a:pPr>
              <a:spcBef>
                <a:spcPts val="300"/>
              </a:spcBef>
              <a:defRPr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存储器映射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访问：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Enables_Reg</a:t>
            </a:r>
            <a:r>
              <a:rPr lang="zh-CN" alt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0x80001038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Digits_Reg</a:t>
            </a:r>
            <a:r>
              <a:rPr lang="zh-CN" alt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0x8000103C</a:t>
            </a:r>
          </a:p>
          <a:p>
            <a:pPr>
              <a:spcBef>
                <a:spcPts val="300"/>
              </a:spcBef>
              <a:defRPr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使能信号低电平有效</a:t>
            </a:r>
          </a:p>
          <a:p>
            <a:pPr>
              <a:spcBef>
                <a:spcPts val="300"/>
              </a:spcBef>
              <a:defRPr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示例：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最右边的两位显示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71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Enables_Reg 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= 0xFC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0b11111100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：使能最右边的两位） 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Digits_Reg 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= 0x71</a:t>
            </a:r>
          </a:p>
          <a:p>
            <a:pPr lvl="1">
              <a:spcBef>
                <a:spcPts val="300"/>
              </a:spcBef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汇编语言：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t0, 0x80001038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t1, 0xFC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li t2, 0x71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t1, 0(t0)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zh-CN" altLang="en-US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				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sw t2, 4(t0)</a:t>
            </a:r>
          </a:p>
          <a:p>
            <a:pPr lvl="1">
              <a:spcBef>
                <a:spcPts val="300"/>
              </a:spcBef>
              <a:defRPr/>
            </a:pPr>
            <a:endParaRPr lang="zh-CN" altLang="en-US" sz="2000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ts val="300"/>
              </a:spcBef>
              <a:defRPr/>
            </a:pPr>
            <a:endParaRPr lang="en-US" sz="2400" i="1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606406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段显示屏硬件</a:t>
            </a:r>
          </a:p>
        </p:txBody>
      </p:sp>
      <p:pic>
        <p:nvPicPr>
          <p:cNvPr id="13" name="Imagen 6">
            <a:extLst>
              <a:ext uri="{FF2B5EF4-FFF2-40B4-BE49-F238E27FC236}">
                <a16:creationId xmlns:a16="http://schemas.microsoft.com/office/drawing/2014/main" id="{65716B8C-C22E-4B45-A2CF-4D853D3EE84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193" y="1446628"/>
            <a:ext cx="5752507" cy="29940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4F211E-D7AB-47E6-B920-9E1C18B6D552}"/>
              </a:ext>
            </a:extLst>
          </p:cNvPr>
          <p:cNvSpPr txBox="1"/>
          <p:nvPr/>
        </p:nvSpPr>
        <p:spPr>
          <a:xfrm>
            <a:off x="7048083" y="984963"/>
            <a:ext cx="42659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段显示屏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3C1D2F5-AFF3-41B1-862C-7C289FCFA3F1}"/>
              </a:ext>
            </a:extLst>
          </p:cNvPr>
          <p:cNvSpPr txBox="1">
            <a:spLocks/>
          </p:cNvSpPr>
          <p:nvPr/>
        </p:nvSpPr>
        <p:spPr>
          <a:xfrm>
            <a:off x="200461" y="1081027"/>
            <a:ext cx="5468819" cy="48489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每一位都是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共阳极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（每一位所有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的阳极连接在一起）</a:t>
            </a:r>
          </a:p>
          <a:p>
            <a:pPr lvl="1">
              <a:defRPr/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阳极信号充当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使能信号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AN0 - AN7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 lvl="1">
              <a:defRPr/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驱动为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低电平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以使能相应位（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AN0-AN7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经逆变器（未显示）馈入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>
              <a:defRPr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所有位的各个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段均连接在一起</a:t>
            </a:r>
          </a:p>
          <a:p>
            <a:pPr lvl="1">
              <a:defRPr/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各个段驱动为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低电平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时即可点亮</a:t>
            </a:r>
          </a:p>
          <a:p>
            <a:pPr lvl="1">
              <a:defRPr/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凭借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AN0 - AN7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信号的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时分复用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，可以在每一位上显示惟一值</a:t>
            </a:r>
          </a:p>
          <a:p>
            <a:pPr lvl="1">
              <a:defRPr/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一个位的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AN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信号（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AN0 - AN7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）必须每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1-16 ms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变为低电平才能点亮</a:t>
            </a:r>
          </a:p>
          <a:p>
            <a:pPr lvl="1">
              <a:defRPr/>
            </a:pP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1">
              <a:defRPr/>
            </a:pPr>
            <a:endParaRPr lang="zh-CN" altLang="en-US" sz="2000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sz="2400" i="1" dirty="0"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10631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段显示屏底层实现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948408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主要分为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个部分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RVfpgaNexys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与板上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段显示屏的外部连接（左侧阴影区域）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SweRVolfX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中集成的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段显示屏模块（中间阴影区域）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段显示屏和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SweRV EH1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之间的连接（右侧阴影区域）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943" y="2930753"/>
            <a:ext cx="5649860" cy="3246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897663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：外部连接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945967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rvfpganexys.xdc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：定义使用板上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段显示屏时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CA-CG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（在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SoC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中称为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Digits_Bits[i]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）和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AN[i]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的连接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334" y="2116206"/>
            <a:ext cx="9702654" cy="27873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624468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SweRVolfX</a:t>
            </a:r>
            <a:r>
              <a:rPr lang="zh-CN" altLang="en-US" sz="4000" b="1" dirty="0">
                <a:ea typeface="宋体" panose="02010600030101010101" pitchFamily="2" charset="-122"/>
              </a:rPr>
              <a:t>集成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8" y="979949"/>
            <a:ext cx="10957023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swervolf_syscon.v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段显示屏控制器</a:t>
            </a:r>
            <a:r>
              <a:rPr lang="zh-CN" altLang="en-US" sz="2000" dirty="0">
                <a:ea typeface="宋体" panose="02010600030101010101" pitchFamily="2" charset="-122"/>
              </a:rPr>
              <a:t>实例。除了时钟信号（</a:t>
            </a:r>
            <a:r>
              <a:rPr lang="en-US" altLang="zh-CN" sz="2000" dirty="0">
                <a:ea typeface="宋体" panose="02010600030101010101" pitchFamily="2" charset="-122"/>
              </a:rPr>
              <a:t>i_clk</a:t>
            </a:r>
            <a:r>
              <a:rPr lang="zh-CN" altLang="en-US" sz="2000" dirty="0">
                <a:ea typeface="宋体" panose="02010600030101010101" pitchFamily="2" charset="-122"/>
              </a:rPr>
              <a:t>）和复位信号（</a:t>
            </a:r>
            <a:r>
              <a:rPr lang="en-US" altLang="zh-CN" sz="2000" dirty="0">
                <a:ea typeface="宋体" panose="02010600030101010101" pitchFamily="2" charset="-122"/>
              </a:rPr>
              <a:t>i_rst</a:t>
            </a:r>
            <a:r>
              <a:rPr lang="zh-CN" altLang="en-US" sz="2000" dirty="0">
                <a:ea typeface="宋体" panose="02010600030101010101" pitchFamily="2" charset="-122"/>
              </a:rPr>
              <a:t>）外，该模块还接收两个输入信号（</a:t>
            </a:r>
            <a:r>
              <a:rPr lang="en-US" altLang="zh-CN" sz="2000" b="1" dirty="0">
                <a:ea typeface="宋体" panose="02010600030101010101" pitchFamily="2" charset="-122"/>
              </a:rPr>
              <a:t>Enables_Reg</a:t>
            </a:r>
            <a:r>
              <a:rPr lang="zh-CN" altLang="en-US" sz="2000" dirty="0">
                <a:ea typeface="宋体" panose="02010600030101010101" pitchFamily="2" charset="-122"/>
              </a:rPr>
              <a:t>和</a:t>
            </a:r>
            <a:r>
              <a:rPr lang="en-US" altLang="zh-CN" sz="2000" b="1" dirty="0">
                <a:ea typeface="宋体" panose="02010600030101010101" pitchFamily="2" charset="-122"/>
              </a:rPr>
              <a:t>Digits_Reg</a:t>
            </a:r>
            <a:r>
              <a:rPr lang="zh-CN" altLang="en-US" sz="2000" dirty="0">
                <a:ea typeface="宋体" panose="02010600030101010101" pitchFamily="2" charset="-122"/>
              </a:rPr>
              <a:t>），即前文所述的两个寄存器映射控制寄存器。该模块输出两个信号（</a:t>
            </a:r>
            <a:r>
              <a:rPr lang="en-US" altLang="zh-CN" sz="2000" b="1" dirty="0">
                <a:ea typeface="宋体" panose="02010600030101010101" pitchFamily="2" charset="-122"/>
              </a:rPr>
              <a:t>AN</a:t>
            </a:r>
            <a:r>
              <a:rPr lang="zh-CN" altLang="en-US" sz="2000" dirty="0">
                <a:ea typeface="宋体" panose="02010600030101010101" pitchFamily="2" charset="-122"/>
              </a:rPr>
              <a:t>和</a:t>
            </a:r>
            <a:r>
              <a:rPr lang="en-US" altLang="zh-CN" sz="2000" b="1" dirty="0">
                <a:ea typeface="宋体" panose="02010600030101010101" pitchFamily="2" charset="-122"/>
              </a:rPr>
              <a:t>Digits_Bits</a:t>
            </a:r>
            <a:r>
              <a:rPr lang="zh-CN" altLang="en-US" sz="2000" dirty="0">
                <a:ea typeface="宋体" panose="02010600030101010101" pitchFamily="2" charset="-122"/>
              </a:rPr>
              <a:t>），这两个信号连接到板上</a:t>
            </a:r>
            <a:r>
              <a:rPr lang="en-US" altLang="zh-CN" sz="2000" dirty="0">
                <a:ea typeface="宋体" panose="02010600030101010101" pitchFamily="2" charset="-122"/>
              </a:rPr>
              <a:t>7</a:t>
            </a:r>
            <a:r>
              <a:rPr lang="zh-CN" altLang="en-US" sz="2000" dirty="0">
                <a:ea typeface="宋体" panose="02010600030101010101" pitchFamily="2" charset="-122"/>
              </a:rPr>
              <a:t>段显示屏。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077" y="2715028"/>
            <a:ext cx="4826731" cy="29685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515160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SweRVolfX</a:t>
            </a:r>
            <a:r>
              <a:rPr lang="zh-CN" altLang="en-US" sz="4000" b="1" dirty="0">
                <a:ea typeface="宋体" panose="02010600030101010101" pitchFamily="2" charset="-122"/>
              </a:rPr>
              <a:t>集成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45580" y="1074218"/>
            <a:ext cx="10921579" cy="32526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ea typeface="宋体" panose="02010600030101010101" pitchFamily="2" charset="-122"/>
              </a:rPr>
              <a:t>该文件中还实现了</a:t>
            </a:r>
            <a:r>
              <a:rPr lang="en-US" altLang="zh-CN" b="1" dirty="0">
                <a:ea typeface="宋体" panose="02010600030101010101" pitchFamily="2" charset="-122"/>
              </a:rPr>
              <a:t>SevSegDisplays_Controller</a:t>
            </a:r>
            <a:r>
              <a:rPr lang="zh-CN" altLang="en-US" dirty="0">
                <a:ea typeface="宋体" panose="02010600030101010101" pitchFamily="2" charset="-122"/>
              </a:rPr>
              <a:t>，其中包含以下子单元：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两个多路开关（模块</a:t>
            </a:r>
            <a:r>
              <a:rPr lang="en-US" altLang="zh-CN" b="1" dirty="0">
                <a:ea typeface="宋体" panose="02010600030101010101" pitchFamily="2" charset="-122"/>
              </a:rPr>
              <a:t>SevSegMux</a:t>
            </a:r>
            <a:r>
              <a:rPr lang="zh-CN" altLang="en-US" dirty="0">
                <a:ea typeface="宋体" panose="02010600030101010101" pitchFamily="2" charset="-122"/>
              </a:rPr>
              <a:t>），用于选择每</a:t>
            </a:r>
            <a:r>
              <a:rPr lang="en-US" altLang="zh-CN" dirty="0">
                <a:ea typeface="宋体" panose="02010600030101010101" pitchFamily="2" charset="-122"/>
              </a:rPr>
              <a:t>2 ms</a:t>
            </a:r>
            <a:r>
              <a:rPr lang="zh-CN" altLang="en-US" dirty="0">
                <a:ea typeface="宋体" panose="02010600030101010101" pitchFamily="2" charset="-122"/>
              </a:rPr>
              <a:t>发送到</a:t>
            </a:r>
            <a:r>
              <a:rPr lang="en-US" altLang="zh-CN" dirty="0">
                <a:ea typeface="宋体" panose="02010600030101010101" pitchFamily="2" charset="-122"/>
              </a:rPr>
              <a:t>AN</a:t>
            </a:r>
            <a:r>
              <a:rPr lang="zh-CN" altLang="en-US" dirty="0">
                <a:ea typeface="宋体" panose="02010600030101010101" pitchFamily="2" charset="-122"/>
              </a:rPr>
              <a:t>和</a:t>
            </a:r>
            <a:r>
              <a:rPr lang="en-US" altLang="zh-CN" dirty="0">
                <a:ea typeface="宋体" panose="02010600030101010101" pitchFamily="2" charset="-122"/>
              </a:rPr>
              <a:t>Digits_Bits</a:t>
            </a:r>
            <a:r>
              <a:rPr lang="zh-CN" altLang="en-US" dirty="0">
                <a:ea typeface="宋体" panose="02010600030101010101" pitchFamily="2" charset="-122"/>
              </a:rPr>
              <a:t>信号的值。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计数器（模块</a:t>
            </a:r>
            <a:r>
              <a:rPr lang="en-US" altLang="zh-CN" b="1" dirty="0">
                <a:ea typeface="宋体" panose="02010600030101010101" pitchFamily="2" charset="-122"/>
              </a:rPr>
              <a:t>counter</a:t>
            </a:r>
            <a:r>
              <a:rPr lang="zh-CN" altLang="en-US" dirty="0">
                <a:ea typeface="宋体" panose="02010600030101010101" pitchFamily="2" charset="-122"/>
              </a:rPr>
              <a:t>），用于产生</a:t>
            </a:r>
            <a:r>
              <a:rPr lang="en-US" altLang="zh-CN" dirty="0">
                <a:ea typeface="宋体" panose="02010600030101010101" pitchFamily="2" charset="-122"/>
              </a:rPr>
              <a:t>2 ms</a:t>
            </a:r>
            <a:r>
              <a:rPr lang="zh-CN" altLang="en-US" dirty="0">
                <a:ea typeface="宋体" panose="02010600030101010101" pitchFamily="2" charset="-122"/>
              </a:rPr>
              <a:t>周期。</a:t>
            </a:r>
          </a:p>
          <a:p>
            <a:pPr lvl="1"/>
            <a:r>
              <a:rPr lang="zh-CN" altLang="en-US" dirty="0">
                <a:ea typeface="宋体" panose="02010600030101010101" pitchFamily="2" charset="-122"/>
              </a:rPr>
              <a:t>解码器（模块</a:t>
            </a:r>
            <a:r>
              <a:rPr lang="en-US" altLang="zh-CN" b="1" dirty="0">
                <a:ea typeface="宋体" panose="02010600030101010101" pitchFamily="2" charset="-122"/>
              </a:rPr>
              <a:t>SevenSegDecoder</a:t>
            </a:r>
            <a:r>
              <a:rPr lang="zh-CN" altLang="en-US" dirty="0">
                <a:ea typeface="宋体" panose="02010600030101010101" pitchFamily="2" charset="-122"/>
              </a:rPr>
              <a:t>），用于输出给定</a:t>
            </a:r>
            <a:r>
              <a:rPr lang="en-US" altLang="zh-CN" dirty="0">
                <a:ea typeface="宋体" panose="02010600030101010101" pitchFamily="2" charset="-122"/>
              </a:rPr>
              <a:t>4</a:t>
            </a:r>
            <a:r>
              <a:rPr lang="zh-CN" altLang="en-US" dirty="0">
                <a:ea typeface="宋体" panose="02010600030101010101" pitchFamily="2" charset="-122"/>
              </a:rPr>
              <a:t>位十六进制值的段值。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684625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8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定时器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577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b="1" dirty="0">
                <a:ea typeface="宋体" panose="02010600030101010101" pitchFamily="2" charset="-122"/>
              </a:rPr>
              <a:t>教材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5FA6EB4-709A-4CF8-B1FC-5821232A6F9C}"/>
              </a:ext>
            </a:extLst>
          </p:cNvPr>
          <p:cNvSpPr txBox="1">
            <a:spLocks/>
          </p:cNvSpPr>
          <p:nvPr/>
        </p:nvSpPr>
        <p:spPr>
          <a:xfrm>
            <a:off x="696686" y="1133182"/>
            <a:ext cx="508742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zh-CN" altLang="en-US" sz="3200" dirty="0">
                <a:ea typeface="宋体" panose="02010600030101010101" pitchFamily="2" charset="-122"/>
              </a:rPr>
              <a:t>在开始</a:t>
            </a:r>
            <a:r>
              <a:rPr lang="en-US" altLang="zh-CN" sz="3200" dirty="0">
                <a:ea typeface="宋体" panose="02010600030101010101" pitchFamily="2" charset="-122"/>
              </a:rPr>
              <a:t>RVfpga</a:t>
            </a:r>
            <a:r>
              <a:rPr lang="zh-CN" altLang="en-US" sz="3200" dirty="0">
                <a:ea typeface="宋体" panose="02010600030101010101" pitchFamily="2" charset="-122"/>
              </a:rPr>
              <a:t>课程之前建议了解以下教材：</a:t>
            </a:r>
            <a:r>
              <a:rPr lang="en-US" altLang="zh-CN" sz="3200" b="1" i="1" dirty="0">
                <a:ea typeface="宋体" panose="02010600030101010101" pitchFamily="2" charset="-122"/>
              </a:rPr>
              <a:t>《</a:t>
            </a:r>
            <a:r>
              <a:rPr lang="zh-CN" altLang="en-US" sz="3200" b="1" i="1" dirty="0">
                <a:ea typeface="宋体" panose="02010600030101010101" pitchFamily="2" charset="-122"/>
              </a:rPr>
              <a:t>数字</a:t>
            </a:r>
            <a:br>
              <a:rPr lang="en-US" altLang="zh-CN" sz="3200" b="1" i="1" dirty="0">
                <a:ea typeface="宋体" panose="02010600030101010101" pitchFamily="2" charset="-122"/>
              </a:rPr>
            </a:br>
            <a:r>
              <a:rPr lang="zh-CN" altLang="en-US" sz="3200" b="1" i="1" dirty="0">
                <a:ea typeface="宋体" panose="02010600030101010101" pitchFamily="2" charset="-122"/>
              </a:rPr>
              <a:t>设计和计算机体系结构</a:t>
            </a:r>
            <a:r>
              <a:rPr lang="en-US" altLang="zh-CN" sz="3200" b="1" i="1" dirty="0">
                <a:ea typeface="宋体" panose="02010600030101010101" pitchFamily="2" charset="-122"/>
              </a:rPr>
              <a:t>》</a:t>
            </a:r>
            <a:r>
              <a:rPr lang="zh-CN" altLang="en-US" sz="3200" b="1" i="1" dirty="0">
                <a:ea typeface="宋体" panose="02010600030101010101" pitchFamily="2" charset="-122"/>
              </a:rPr>
              <a:t>，</a:t>
            </a:r>
            <a:r>
              <a:rPr lang="en-US" altLang="zh-CN" sz="3200" b="1" i="1" dirty="0">
                <a:ea typeface="宋体" panose="02010600030101010101" pitchFamily="2" charset="-122"/>
              </a:rPr>
              <a:t>RISC-V</a:t>
            </a:r>
            <a:r>
              <a:rPr lang="zh-CN" altLang="en-US" sz="3200" b="1" i="1" dirty="0">
                <a:ea typeface="宋体" panose="02010600030101010101" pitchFamily="2" charset="-122"/>
              </a:rPr>
              <a:t>版本</a:t>
            </a:r>
            <a:r>
              <a:rPr lang="zh-CN" altLang="en-US" sz="3200" dirty="0">
                <a:ea typeface="宋体" panose="02010600030101010101" pitchFamily="2" charset="-122"/>
              </a:rPr>
              <a:t>（作者：</a:t>
            </a:r>
            <a:r>
              <a:rPr lang="en-US" altLang="zh-CN" sz="3200" dirty="0">
                <a:ea typeface="宋体" panose="02010600030101010101" pitchFamily="2" charset="-122"/>
              </a:rPr>
              <a:t>Harris &amp; Harris</a:t>
            </a:r>
            <a:r>
              <a:rPr lang="zh-CN" altLang="en-US" sz="3200" dirty="0">
                <a:ea typeface="宋体" panose="02010600030101010101" pitchFamily="2" charset="-122"/>
              </a:rPr>
              <a:t>）</a:t>
            </a:r>
            <a:r>
              <a:rPr lang="en-US" altLang="zh-CN" sz="3200" dirty="0">
                <a:ea typeface="宋体" panose="02010600030101010101" pitchFamily="2" charset="-122"/>
              </a:rPr>
              <a:t>© Elsevier</a:t>
            </a:r>
            <a:r>
              <a:rPr lang="zh-CN" altLang="en-US" sz="3200" dirty="0">
                <a:ea typeface="宋体" panose="02010600030101010101" pitchFamily="2" charset="-122"/>
              </a:rPr>
              <a:t>，</a:t>
            </a:r>
            <a:r>
              <a:rPr lang="en-US" altLang="zh-CN" sz="3200" dirty="0">
                <a:ea typeface="宋体" panose="02010600030101010101" pitchFamily="2" charset="-122"/>
              </a:rPr>
              <a:t>2021</a:t>
            </a:r>
            <a:r>
              <a:rPr lang="zh-CN" altLang="en-US" sz="3200" dirty="0">
                <a:ea typeface="宋体" panose="02010600030101010101" pitchFamily="2" charset="-122"/>
              </a:rPr>
              <a:t>年。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4850D973-435C-473D-831F-913FFE7AB4F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603" y="990600"/>
            <a:ext cx="4310244" cy="530134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9526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8</a:t>
            </a:r>
            <a:r>
              <a:rPr lang="zh-CN" altLang="en-US" sz="4000" b="1" dirty="0">
                <a:ea typeface="宋体" panose="02010600030101010101" pitchFamily="2" charset="-122"/>
              </a:rPr>
              <a:t>：定时器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定时器概述</a:t>
            </a:r>
          </a:p>
          <a:p>
            <a:pPr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定时器寄存器</a:t>
            </a:r>
          </a:p>
          <a:p>
            <a:pPr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定时器示例</a:t>
            </a:r>
          </a:p>
          <a:p>
            <a:pPr marL="0" indent="0">
              <a:buNone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747092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8</a:t>
            </a:r>
            <a:r>
              <a:rPr lang="zh-CN" altLang="en-US" sz="4000" b="1" dirty="0">
                <a:ea typeface="宋体" panose="02010600030101010101" pitchFamily="2" charset="-122"/>
              </a:rPr>
              <a:t>：定时器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定时器以固定的频率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递增或递减计数器</a:t>
            </a:r>
          </a:p>
          <a:p>
            <a:pPr>
              <a:defRPr/>
            </a:pP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常见于</a:t>
            </a:r>
            <a:r>
              <a:rPr kumimoji="0" lang="zh-CN" altLang="en-US" sz="3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单片机</a:t>
            </a: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kumimoji="0" lang="en-US" altLang="zh-CN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SoC</a:t>
            </a:r>
            <a:r>
              <a:rPr kumimoji="0" lang="zh-CN" altLang="en-US" sz="3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中</a:t>
            </a:r>
          </a:p>
          <a:p>
            <a:pPr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用于生成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精确时序</a:t>
            </a:r>
          </a:p>
          <a:p>
            <a:pPr marL="0" indent="0">
              <a:buNone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116412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8</a:t>
            </a:r>
            <a:r>
              <a:rPr lang="zh-CN" altLang="en-US" sz="4000" b="1" dirty="0">
                <a:ea typeface="宋体" panose="02010600030101010101" pitchFamily="2" charset="-122"/>
              </a:rPr>
              <a:t>：定时器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5536642" y="4850709"/>
            <a:ext cx="5481742" cy="10471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可从</a:t>
            </a:r>
            <a:r>
              <a:rPr lang="en-US" altLang="zh-CN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OpenCores</a:t>
            </a:r>
            <a:r>
              <a:rPr lang="zh-CN" altLang="en-US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https://opencores.org/projects/ptc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）获取使用的定时器模块。</a:t>
            </a:r>
          </a:p>
          <a:p>
            <a:pPr marL="0" indent="0">
              <a:buNone/>
              <a:defRPr/>
            </a:pP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endParaRPr 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79C928-564B-407F-A82F-5BDFCA79BF3A}"/>
              </a:ext>
            </a:extLst>
          </p:cNvPr>
          <p:cNvSpPr txBox="1"/>
          <p:nvPr/>
        </p:nvSpPr>
        <p:spPr>
          <a:xfrm>
            <a:off x="1155328" y="5412970"/>
            <a:ext cx="2529704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外设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712" y="1120337"/>
            <a:ext cx="7393951" cy="42152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227591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8</a:t>
            </a:r>
            <a:r>
              <a:rPr lang="zh-CN" altLang="en-US" sz="4000" b="1" dirty="0">
                <a:ea typeface="宋体" panose="02010600030101010101" pitchFamily="2" charset="-122"/>
              </a:rPr>
              <a:t>：定时器（</a:t>
            </a:r>
            <a:r>
              <a:rPr lang="en-US" altLang="zh-CN" sz="4000" b="1" dirty="0">
                <a:ea typeface="宋体" panose="02010600030101010101" pitchFamily="2" charset="-122"/>
              </a:rPr>
              <a:t>PTC</a:t>
            </a:r>
            <a:r>
              <a:rPr lang="zh-CN" altLang="en-US" sz="4000" b="1" dirty="0">
                <a:ea typeface="宋体" panose="02010600030101010101" pitchFamily="2" charset="-122"/>
              </a:rPr>
              <a:t>）模块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BEF73BC-2826-423C-A3C9-BCAE951EEC8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定时器模块（也称为</a:t>
            </a:r>
            <a:r>
              <a:rPr lang="en-US" altLang="zh-CN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PTC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模块）用于：</a:t>
            </a:r>
          </a:p>
          <a:p>
            <a:pPr lvl="1">
              <a:defRPr/>
            </a:pP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定时器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计数器：对时钟边沿（或另一个信号的边沿，也称为事件）进行计数 </a:t>
            </a:r>
          </a:p>
          <a:p>
            <a:pPr lvl="1">
              <a:defRPr/>
            </a:pPr>
            <a:endParaRPr lang="zh-CN" altLang="en-US" sz="500" dirty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1">
              <a:defRPr/>
            </a:pP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脉宽调制（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Pulse-Width Modulation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PWM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）：</a:t>
            </a:r>
          </a:p>
          <a:p>
            <a:pPr lvl="2">
              <a:defRPr/>
            </a:pPr>
            <a:r>
              <a:rPr lang="zh-CN" alt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输出变为高电平的持续时间（称为</a:t>
            </a:r>
            <a:r>
              <a:rPr lang="zh-CN" altLang="en-US" i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占空比</a:t>
            </a:r>
            <a:r>
              <a:rPr lang="zh-CN" alt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 lvl="2">
              <a:defRPr/>
            </a:pPr>
            <a:r>
              <a:rPr lang="zh-CN" alt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用于以数字方式近似计算模拟电压</a:t>
            </a:r>
          </a:p>
          <a:p>
            <a:pPr>
              <a:defRPr/>
            </a:pPr>
            <a:r>
              <a:rPr lang="en-US" altLang="zh-CN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PWM</a:t>
            </a:r>
            <a:r>
              <a:rPr lang="zh-CN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示例：</a:t>
            </a:r>
            <a:r>
              <a:rPr lang="en-US" altLang="zh-CN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33%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占空比（信号在</a:t>
            </a:r>
            <a:r>
              <a:rPr lang="en-US" altLang="zh-CN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1/3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的时间内为高电平）如果高电平为</a:t>
            </a:r>
            <a:r>
              <a:rPr lang="en-US" altLang="zh-CN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 V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，则模拟电压（信号的平均电压）为</a:t>
            </a:r>
            <a:r>
              <a:rPr lang="en-US" altLang="zh-CN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 V * 0.33 = 1 V</a:t>
            </a:r>
          </a:p>
          <a:p>
            <a:pPr>
              <a:defRPr/>
            </a:pPr>
            <a:endParaRPr lang="zh-CN" alt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8DD4DC2-D7E9-49A0-B61C-D40BF9DA67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25870" y="3959805"/>
          <a:ext cx="7362620" cy="2226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3" name="Visio" r:id="rId4" imgW="4735741" imgH="1432544" progId="Visio.Drawing.15">
                  <p:embed/>
                </p:oleObj>
              </mc:Choice>
              <mc:Fallback>
                <p:oleObj name="Visio" r:id="rId4" imgW="4735741" imgH="1432544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DD4DC2-D7E9-49A0-B61C-D40BF9DA6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25870" y="3959805"/>
                        <a:ext cx="7362620" cy="2226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80703636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8</a:t>
            </a:r>
            <a:r>
              <a:rPr lang="zh-CN" altLang="en-US" sz="4000" b="1" dirty="0">
                <a:ea typeface="宋体" panose="02010600030101010101" pitchFamily="2" charset="-122"/>
              </a:rPr>
              <a:t>：定时器（</a:t>
            </a:r>
            <a:r>
              <a:rPr lang="en-US" altLang="zh-CN" sz="4000" b="1" dirty="0">
                <a:ea typeface="宋体" panose="02010600030101010101" pitchFamily="2" charset="-122"/>
              </a:rPr>
              <a:t>PTC</a:t>
            </a:r>
            <a:r>
              <a:rPr lang="zh-CN" altLang="en-US" sz="4000" b="1" dirty="0">
                <a:ea typeface="宋体" panose="02010600030101010101" pitchFamily="2" charset="-122"/>
              </a:rPr>
              <a:t>）寄存器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1C2AA1-2FE9-4DEB-96AC-50DE954CD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530594"/>
              </p:ext>
            </p:extLst>
          </p:nvPr>
        </p:nvGraphicFramePr>
        <p:xfrm>
          <a:off x="603487" y="1148942"/>
          <a:ext cx="10826513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872">
                  <a:extLst>
                    <a:ext uri="{9D8B030D-6E8A-4147-A177-3AD203B41FA5}">
                      <a16:colId xmlns:a16="http://schemas.microsoft.com/office/drawing/2014/main" val="2534660567"/>
                    </a:ext>
                  </a:extLst>
                </a:gridCol>
                <a:gridCol w="1741181">
                  <a:extLst>
                    <a:ext uri="{9D8B030D-6E8A-4147-A177-3AD203B41FA5}">
                      <a16:colId xmlns:a16="http://schemas.microsoft.com/office/drawing/2014/main" val="3686557480"/>
                    </a:ext>
                  </a:extLst>
                </a:gridCol>
                <a:gridCol w="937143">
                  <a:extLst>
                    <a:ext uri="{9D8B030D-6E8A-4147-A177-3AD203B41FA5}">
                      <a16:colId xmlns:a16="http://schemas.microsoft.com/office/drawing/2014/main" val="2281826840"/>
                    </a:ext>
                  </a:extLst>
                </a:gridCol>
                <a:gridCol w="1380553">
                  <a:extLst>
                    <a:ext uri="{9D8B030D-6E8A-4147-A177-3AD203B41FA5}">
                      <a16:colId xmlns:a16="http://schemas.microsoft.com/office/drawing/2014/main" val="47948107"/>
                    </a:ext>
                  </a:extLst>
                </a:gridCol>
                <a:gridCol w="4791764">
                  <a:extLst>
                    <a:ext uri="{9D8B030D-6E8A-4147-A177-3AD203B41FA5}">
                      <a16:colId xmlns:a16="http://schemas.microsoft.com/office/drawing/2014/main" val="2283955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地址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宽度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访问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说明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261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RPTC_CNTR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0x80001200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主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PTC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计数器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221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RPTC_HRC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0x80001204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PTC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高电平参考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捕捉寄存器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7456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RPTC_LRC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0x80001208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1-32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PTC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低电平参考</a:t>
                      </a: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捕捉寄存器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6320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RPTC_CTRL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0x8000120C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a typeface="宋体" panose="02010600030101010101" pitchFamily="2" charset="-122"/>
                        </a:rPr>
                        <a:t>控制寄存器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2741090"/>
                  </a:ext>
                </a:extLst>
              </a:tr>
            </a:tbl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6EECF98B-5346-4ABD-8C02-9AF6D25D8912}"/>
              </a:ext>
            </a:extLst>
          </p:cNvPr>
          <p:cNvSpPr txBox="1">
            <a:spLocks/>
          </p:cNvSpPr>
          <p:nvPr/>
        </p:nvSpPr>
        <p:spPr>
          <a:xfrm>
            <a:off x="452948" y="3261359"/>
            <a:ext cx="11299080" cy="232840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RPTC_CNTR</a:t>
            </a:r>
            <a:r>
              <a:rPr lang="zh-CN" altLang="en-US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计数器（计数器的值）</a:t>
            </a:r>
          </a:p>
          <a:p>
            <a:pPr>
              <a:defRPr/>
            </a:pPr>
            <a:r>
              <a:rPr lang="en-US" altLang="zh-CN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RPTC_HRC</a:t>
            </a:r>
            <a:r>
              <a:rPr lang="zh-CN" altLang="en-US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高电平参考捕捉 </a:t>
            </a:r>
            <a:r>
              <a:rPr lang="en-US" altLang="zh-CN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 </a:t>
            </a:r>
            <a:r>
              <a:rPr lang="zh-CN" alt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指示</a:t>
            </a:r>
            <a:r>
              <a:rPr lang="en-US" altLang="zh-CN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PWM</a:t>
            </a:r>
            <a:r>
              <a:rPr lang="zh-CN" alt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模式下输出应变为高电平的周期数（复位后）</a:t>
            </a:r>
          </a:p>
          <a:p>
            <a:pPr>
              <a:defRPr/>
            </a:pPr>
            <a:r>
              <a:rPr kumimoji="0" lang="en-US" altLang="zh-CN" sz="2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RPTC_LRC</a:t>
            </a:r>
            <a:r>
              <a:rPr kumimoji="0" lang="zh-CN" altLang="en-US" sz="2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kumimoji="0" lang="zh-CN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低电平参考捕捉 </a:t>
            </a:r>
            <a:r>
              <a:rPr kumimoji="0" lang="en-US" altLang="zh-CN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- </a:t>
            </a:r>
            <a:r>
              <a:rPr kumimoji="0" lang="zh-CN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指示计数器</a:t>
            </a:r>
            <a:r>
              <a:rPr kumimoji="0" lang="en-US" altLang="zh-CN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kumimoji="0" lang="zh-CN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定时器模式下计数完成时的周期数（复位后）；指示</a:t>
            </a:r>
            <a:r>
              <a:rPr kumimoji="0" lang="en-US" altLang="zh-CN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PWM</a:t>
            </a:r>
            <a:r>
              <a:rPr kumimoji="0" lang="zh-CN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模式下输出应变为低电平的时钟周期数（复位后）。</a:t>
            </a:r>
          </a:p>
          <a:p>
            <a:pPr>
              <a:defRPr/>
            </a:pPr>
            <a:r>
              <a:rPr kumimoji="0" lang="en-US" altLang="zh-CN" sz="2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RPTC_CTRL</a:t>
            </a:r>
            <a:r>
              <a:rPr kumimoji="0" lang="zh-CN" altLang="en-US" sz="2200" b="1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kumimoji="0" lang="zh-CN" altLang="en-US" sz="2200" i="0" u="none" strike="noStrike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控制寄存器</a:t>
            </a:r>
          </a:p>
          <a:p>
            <a:pPr marL="0" indent="0">
              <a:buNone/>
              <a:defRPr/>
            </a:pP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endParaRPr lang="en-US" sz="2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707744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8</a:t>
            </a:r>
            <a:r>
              <a:rPr lang="zh-CN" altLang="en-US" sz="4000" b="1" dirty="0">
                <a:ea typeface="宋体" panose="02010600030101010101" pitchFamily="2" charset="-122"/>
              </a:rPr>
              <a:t>：定时器（</a:t>
            </a:r>
            <a:r>
              <a:rPr lang="en-US" altLang="zh-CN" sz="4000" b="1" dirty="0">
                <a:ea typeface="宋体" panose="02010600030101010101" pitchFamily="2" charset="-122"/>
              </a:rPr>
              <a:t>PTC</a:t>
            </a:r>
            <a:r>
              <a:rPr lang="zh-CN" altLang="en-US" sz="4000" b="1" dirty="0">
                <a:ea typeface="宋体" panose="02010600030101010101" pitchFamily="2" charset="-122"/>
              </a:rPr>
              <a:t>）控制寄存器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B10CD64-70BC-43F4-B264-CEECFA9C28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792712"/>
              </p:ext>
            </p:extLst>
          </p:nvPr>
        </p:nvGraphicFramePr>
        <p:xfrm>
          <a:off x="444372" y="1009953"/>
          <a:ext cx="11373679" cy="39324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4687">
                  <a:extLst>
                    <a:ext uri="{9D8B030D-6E8A-4147-A177-3AD203B41FA5}">
                      <a16:colId xmlns:a16="http://schemas.microsoft.com/office/drawing/2014/main" val="975899823"/>
                    </a:ext>
                  </a:extLst>
                </a:gridCol>
                <a:gridCol w="1351126">
                  <a:extLst>
                    <a:ext uri="{9D8B030D-6E8A-4147-A177-3AD203B41FA5}">
                      <a16:colId xmlns:a16="http://schemas.microsoft.com/office/drawing/2014/main" val="2574718824"/>
                    </a:ext>
                  </a:extLst>
                </a:gridCol>
                <a:gridCol w="930438">
                  <a:extLst>
                    <a:ext uri="{9D8B030D-6E8A-4147-A177-3AD203B41FA5}">
                      <a16:colId xmlns:a16="http://schemas.microsoft.com/office/drawing/2014/main" val="1902636000"/>
                    </a:ext>
                  </a:extLst>
                </a:gridCol>
                <a:gridCol w="8327428">
                  <a:extLst>
                    <a:ext uri="{9D8B030D-6E8A-4147-A177-3AD203B41FA5}">
                      <a16:colId xmlns:a16="http://schemas.microsoft.com/office/drawing/2014/main" val="1303008691"/>
                    </a:ext>
                  </a:extLst>
                </a:gridCol>
              </a:tblGrid>
              <a:tr h="1539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位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访问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复位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名称和说明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3496101079"/>
                  </a:ext>
                </a:extLst>
              </a:tr>
              <a:tr h="2798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dirty="0">
                          <a:ea typeface="宋体" panose="02010600030101010101" pitchFamily="2" charset="-122"/>
                        </a:rPr>
                        <a:t>EN</a:t>
                      </a: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置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时，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RPTC_CNTR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递增。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025497002"/>
                  </a:ext>
                </a:extLst>
              </a:tr>
              <a:tr h="2848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dirty="0">
                          <a:ea typeface="宋体" panose="02010600030101010101" pitchFamily="2" charset="-122"/>
                        </a:rPr>
                        <a:t>ECLK</a:t>
                      </a: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选择时钟信号：外部时钟（通过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ptc_ecgt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）（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）或系统时钟（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）。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468277347"/>
                  </a:ext>
                </a:extLst>
              </a:tr>
              <a:tr h="2815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dirty="0">
                          <a:ea typeface="宋体" panose="02010600030101010101" pitchFamily="2" charset="-122"/>
                        </a:rPr>
                        <a:t>NEC</a:t>
                      </a: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用于选择外部时钟（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ptc_ecgt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）的下降沿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上升沿和低电平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高电平周期。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1487114273"/>
                  </a:ext>
                </a:extLst>
              </a:tr>
              <a:tr h="2798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dirty="0">
                          <a:ea typeface="宋体" panose="02010600030101010101" pitchFamily="2" charset="-122"/>
                        </a:rPr>
                        <a:t>OE</a:t>
                      </a: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使能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PWM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输出驱动器。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372831017"/>
                  </a:ext>
                </a:extLst>
              </a:tr>
              <a:tr h="5786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dirty="0">
                          <a:ea typeface="宋体" panose="02010600030101010101" pitchFamily="2" charset="-122"/>
                        </a:rPr>
                        <a:t>SINGLE</a:t>
                      </a: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置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时，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RPTC_CNTR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在达到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RPTC_LRC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值后不递增。清零时，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RPTC_CNTR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在达到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RPTC_LCR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寄存器中的值后重新启动。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911080178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dirty="0">
                          <a:ea typeface="宋体" panose="02010600030101010101" pitchFamily="2" charset="-122"/>
                        </a:rPr>
                        <a:t>INTE</a:t>
                      </a: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置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时，当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RPTC_CNTR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值等于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RPTC_LRC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RPTC_HRC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的值时，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PTC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会将中断置为有效。信号清零时，中断将被屏蔽。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1548311893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dirty="0">
                          <a:ea typeface="宋体" panose="02010600030101010101" pitchFamily="2" charset="-122"/>
                        </a:rPr>
                        <a:t>INT</a:t>
                      </a: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读取时，该位表示待处理的中断。置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时，表示有一个中断待处理。当该位写入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时，中断请求将被清除。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148230091"/>
                  </a:ext>
                </a:extLst>
              </a:tr>
              <a:tr h="2715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dirty="0">
                          <a:ea typeface="宋体" panose="02010600030101010101" pitchFamily="2" charset="-122"/>
                        </a:rPr>
                        <a:t>CNTRRST</a:t>
                      </a: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置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时，将复位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RPTC_CNTR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。清零时，计数器将正常工作。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785966066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R/W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dirty="0">
                          <a:ea typeface="宋体" panose="02010600030101010101" pitchFamily="2" charset="-122"/>
                        </a:rPr>
                        <a:t>CAPTE</a:t>
                      </a:r>
                      <a:r>
                        <a:rPr lang="zh-CN" altLang="en-US" sz="1800" b="1" dirty="0"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置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时，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RPTC_CNTR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将被捕捉到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RPTC_LRC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800" dirty="0">
                          <a:ea typeface="宋体" panose="02010600030101010101" pitchFamily="2" charset="-122"/>
                        </a:rPr>
                        <a:t>RPTC_HRC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寄存器中。清零时，捕捉功能将被屏蔽。</a:t>
                      </a: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78784232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9941156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8</a:t>
            </a:r>
            <a:r>
              <a:rPr lang="zh-CN" altLang="en-US" sz="4000" b="1" dirty="0">
                <a:ea typeface="宋体" panose="02010600030101010101" pitchFamily="2" charset="-122"/>
              </a:rPr>
              <a:t>：定时器示例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44D4E48-275D-4852-BC08-15C1DD3AB785}"/>
              </a:ext>
            </a:extLst>
          </p:cNvPr>
          <p:cNvSpPr txBox="1">
            <a:spLocks/>
          </p:cNvSpPr>
          <p:nvPr/>
        </p:nvSpPr>
        <p:spPr>
          <a:xfrm>
            <a:off x="452949" y="1081027"/>
            <a:ext cx="11169076" cy="519255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en-US" altLang="zh-CN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RPTC_LRC</a:t>
            </a:r>
            <a:r>
              <a:rPr lang="zh-CN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设置为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要计数的周期数</a:t>
            </a:r>
          </a:p>
          <a:p>
            <a:pPr>
              <a:defRPr/>
            </a:pPr>
            <a:r>
              <a:rPr lang="zh-CN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设置控制位（</a:t>
            </a:r>
            <a:r>
              <a:rPr lang="en-US" altLang="zh-CN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RPTC_CTRL</a:t>
            </a:r>
            <a:r>
              <a:rPr lang="zh-CN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）以配置定时器：</a:t>
            </a:r>
          </a:p>
          <a:p>
            <a:pPr lvl="1">
              <a:defRPr/>
            </a:pPr>
            <a:r>
              <a:rPr lang="zh-CN" alt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复位计数器并清除中断：</a:t>
            </a:r>
            <a:r>
              <a:rPr lang="en-US" altLang="zh-CN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RPTC_CTRL = 0xC0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0b0</a:t>
            </a:r>
            <a:r>
              <a:rPr lang="en-US" altLang="zh-CN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000000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）：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CNTRRST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bit 7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1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：复位计数器（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RPTC_CNTR = 0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）；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bit 6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1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：清除中断请求。</a:t>
            </a:r>
          </a:p>
          <a:p>
            <a:pPr lvl="1">
              <a:defRPr/>
            </a:pPr>
            <a:r>
              <a:rPr lang="zh-CN" alt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使能计数器并允许中断：</a:t>
            </a:r>
            <a:r>
              <a:rPr lang="en-US" altLang="zh-CN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RPTC_CTRL = 0x21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0b000</a:t>
            </a:r>
            <a:r>
              <a:rPr lang="en-US" altLang="zh-CN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0000</a:t>
            </a:r>
            <a:r>
              <a:rPr lang="en-US" altLang="zh-CN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）：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EN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bit 0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1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：使能计数器，从而使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RPTC_CNTR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递增；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INTE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bit 5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1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：当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RPTC_CNTR == RPTC_LRC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时，</a:t>
            </a:r>
            <a:r>
              <a:rPr lang="en-US" altLang="zh-CN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PTC</a:t>
            </a:r>
            <a:r>
              <a:rPr lang="zh-CN" alt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会将中断置为有效。</a:t>
            </a:r>
          </a:p>
          <a:p>
            <a:pPr>
              <a:defRPr/>
            </a:pP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程序读取控制寄存器中的中断位（</a:t>
            </a:r>
            <a:r>
              <a:rPr lang="en-US" altLang="zh-CN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RPTC_CTRL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bit 6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），直到其为</a:t>
            </a:r>
            <a:r>
              <a:rPr lang="en-US" altLang="zh-CN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（表示</a:t>
            </a:r>
            <a:r>
              <a:rPr lang="en-US" altLang="zh-CN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RPTC_CNTR == RPTC_LRC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）。</a:t>
            </a:r>
          </a:p>
          <a:p>
            <a:pPr>
              <a:defRPr/>
            </a:pPr>
            <a:endParaRPr lang="zh-CN" altLang="en-US" sz="1000" dirty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该算法</a:t>
            </a:r>
            <a:r>
              <a:rPr lang="zh-CN" alt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不使用中断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，但它会读取中断位（</a:t>
            </a:r>
            <a:r>
              <a:rPr lang="en-US" altLang="zh-CN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RPTC_CTRL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bit 6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）以确定何时达到正确的时钟周期数。我们将在实验</a:t>
            </a:r>
            <a:r>
              <a:rPr lang="en-US" altLang="zh-CN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中展示如何使用中断。</a:t>
            </a:r>
          </a:p>
          <a:p>
            <a:pPr>
              <a:defRPr/>
            </a:pPr>
            <a:endParaRPr lang="zh-CN" altLang="en-US" sz="2600" dirty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宋体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14421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8</a:t>
            </a:r>
            <a:r>
              <a:rPr lang="zh-CN" altLang="en-US" sz="4000" b="1" dirty="0">
                <a:ea typeface="宋体" panose="02010600030101010101" pitchFamily="2" charset="-122"/>
              </a:rPr>
              <a:t>：定时器底层实现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主要分为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个部分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（无外部连接）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SweRVolfX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中集成的定时器模块（左侧阴影区域）</a:t>
            </a:r>
          </a:p>
          <a:p>
            <a:pPr lvl="1">
              <a:defRPr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定时器和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SweRV EH1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之间的连接（右侧阴影区域）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941" y="3054199"/>
            <a:ext cx="5436158" cy="31234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391159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ea typeface="宋体" panose="02010600030101010101" pitchFamily="2" charset="-122"/>
              </a:rPr>
              <a:t>RVfpga</a:t>
            </a:r>
            <a:r>
              <a:rPr lang="zh-CN" altLang="en-US" sz="4000" b="1" dirty="0">
                <a:ea typeface="宋体" panose="02010600030101010101" pitchFamily="2" charset="-122"/>
              </a:rPr>
              <a:t>实验</a:t>
            </a:r>
            <a:r>
              <a:rPr lang="en-US" altLang="zh-CN" sz="4000" b="1" dirty="0">
                <a:ea typeface="宋体" panose="02010600030101010101" pitchFamily="2" charset="-122"/>
              </a:rPr>
              <a:t>8</a:t>
            </a:r>
            <a:r>
              <a:rPr lang="zh-CN" altLang="en-US" sz="4000" b="1" dirty="0">
                <a:ea typeface="宋体" panose="02010600030101010101" pitchFamily="2" charset="-122"/>
              </a:rPr>
              <a:t>：</a:t>
            </a:r>
            <a:r>
              <a:rPr lang="en-US" altLang="zh-CN" sz="4000" b="1" dirty="0">
                <a:ea typeface="宋体" panose="02010600030101010101" pitchFamily="2" charset="-122"/>
              </a:rPr>
              <a:t>SweRVolfX</a:t>
            </a:r>
            <a:r>
              <a:rPr lang="zh-CN" altLang="en-US" sz="4000" b="1" dirty="0">
                <a:ea typeface="宋体" panose="02010600030101010101" pitchFamily="2" charset="-122"/>
              </a:rPr>
              <a:t>集成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ea typeface="宋体" panose="02010600030101010101" pitchFamily="2" charset="-122"/>
              </a:rPr>
              <a:t>PTC</a:t>
            </a:r>
            <a:r>
              <a:rPr lang="zh-CN" altLang="en-US" sz="2400" dirty="0">
                <a:ea typeface="宋体" panose="02010600030101010101" pitchFamily="2" charset="-122"/>
              </a:rPr>
              <a:t>模块实例</a:t>
            </a:r>
          </a:p>
          <a:p>
            <a:pPr marL="0" indent="0">
              <a:buNone/>
            </a:pPr>
            <a:endParaRPr lang="es-ES" sz="2400" dirty="0">
              <a:ea typeface="宋体" panose="02010600030101010101" pitchFamily="2" charset="-122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467" y="1612236"/>
            <a:ext cx="5200650" cy="40957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394804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实验</a:t>
            </a:r>
            <a:r>
              <a:rPr lang="en-US" altLang="zh-CN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9</a:t>
            </a:r>
            <a: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：</a:t>
            </a:r>
            <a:br>
              <a:rPr lang="zh-CN" altLang="en-US" sz="95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</a:br>
            <a:r>
              <a:rPr lang="zh-CN" altLang="en-US" sz="83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中断驱动</a:t>
            </a:r>
            <a:r>
              <a:rPr lang="en-US" altLang="zh-CN" sz="8300" dirty="0">
                <a:solidFill>
                  <a:srgbClr val="002060"/>
                </a:solidFill>
                <a:latin typeface="+mn-lt"/>
                <a:ea typeface="宋体" panose="02010600030101010101" pitchFamily="2" charset="-122"/>
              </a:rPr>
              <a:t>I/O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95290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42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5539</TotalTime>
  <Words>19559</Words>
  <Application>Microsoft Office PowerPoint</Application>
  <PresentationFormat>宽屏</PresentationFormat>
  <Paragraphs>2282</Paragraphs>
  <Slides>242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242</vt:i4>
      </vt:variant>
    </vt:vector>
  </HeadingPairs>
  <TitlesOfParts>
    <vt:vector size="250" baseType="lpstr">
      <vt:lpstr>Arial-BoldMT</vt:lpstr>
      <vt:lpstr>宋体</vt:lpstr>
      <vt:lpstr>Arial</vt:lpstr>
      <vt:lpstr>Calibri</vt:lpstr>
      <vt:lpstr>Calibri Light</vt:lpstr>
      <vt:lpstr>Courier New</vt:lpstr>
      <vt:lpstr>Office Theme</vt:lpstr>
      <vt:lpstr>Visio</vt:lpstr>
      <vt:lpstr>PowerPoint 演示文稿</vt:lpstr>
      <vt:lpstr>致谢</vt:lpstr>
      <vt:lpstr>简介</vt:lpstr>
      <vt:lpstr>RVfpga概述</vt:lpstr>
      <vt:lpstr>第二门课程：RVfpga-SoC</vt:lpstr>
      <vt:lpstr>RVfpga课程内容</vt:lpstr>
      <vt:lpstr>RVfpga内容</vt:lpstr>
      <vt:lpstr>RVfpga课程</vt:lpstr>
      <vt:lpstr>教材</vt:lpstr>
      <vt:lpstr>如何获取RVfpga</vt:lpstr>
      <vt:lpstr>RVfpga所需的软件和硬件</vt:lpstr>
      <vt:lpstr>支持的平台</vt:lpstr>
      <vt:lpstr>RVfpga软件工具</vt:lpstr>
      <vt:lpstr>Nexys A7-100T FPGA开发板</vt:lpstr>
      <vt:lpstr>RISC-V内核和SoC</vt:lpstr>
      <vt:lpstr>RVfpga层级</vt:lpstr>
      <vt:lpstr>RVfpga层级</vt:lpstr>
      <vt:lpstr>SweRV EH1内核和SweRV EH1内核组合</vt:lpstr>
      <vt:lpstr>SweRVolfX SoC</vt:lpstr>
      <vt:lpstr>RVfpgaNexys</vt:lpstr>
      <vt:lpstr>RVfpgaSim</vt:lpstr>
      <vt:lpstr>RVfpga系统扩展</vt:lpstr>
      <vt:lpstr>RVfpga实验概述</vt:lpstr>
      <vt:lpstr>RVfpga实验概述</vt:lpstr>
      <vt:lpstr>实验内容</vt:lpstr>
      <vt:lpstr>RVfpga实验1-10</vt:lpstr>
      <vt:lpstr>RVfpga实验1-5：Vivado项目和编程</vt:lpstr>
      <vt:lpstr>RVfpga实验6-10：I/O和外设</vt:lpstr>
      <vt:lpstr>RVfpga实验11-20：RISC-V内核</vt:lpstr>
      <vt:lpstr>RVfpga受众和过往成绩</vt:lpstr>
      <vt:lpstr>RVfpga 快速入门指南</vt:lpstr>
      <vt:lpstr>快速入门指南概述</vt:lpstr>
      <vt:lpstr>安装PlatformIO和VSCode</vt:lpstr>
      <vt:lpstr>将RVfpgaNexys下载到开发板并运行程序</vt:lpstr>
      <vt:lpstr>Rvfpga 实验说明</vt:lpstr>
      <vt:lpstr>实验1： Vivado项目</vt:lpstr>
      <vt:lpstr>RVfpga实验1：RVfpga Vivado项目</vt:lpstr>
      <vt:lpstr>实验2： C语言编程</vt:lpstr>
      <vt:lpstr>RVfpga实验2：C语言编程</vt:lpstr>
      <vt:lpstr>RVfpga实验2：示例C程序</vt:lpstr>
      <vt:lpstr>RVfpga实验2：存储器映射I/O地址</vt:lpstr>
      <vt:lpstr>RVfpga实验2：Western Digital的BSP和PSP</vt:lpstr>
      <vt:lpstr>RVfpga实验2：使用UART打印到终端</vt:lpstr>
      <vt:lpstr>实验3： RISC-V汇编语言</vt:lpstr>
      <vt:lpstr>RVfpga实验3：RISC-V汇编语言</vt:lpstr>
      <vt:lpstr>RVfpga实验3：RISC-V汇编指令</vt:lpstr>
      <vt:lpstr>RVfpga实验3：RISC-V汇编指令</vt:lpstr>
      <vt:lpstr>RVfpga实验3：RISC-V寄存器</vt:lpstr>
      <vt:lpstr>RVfpga实验3：示例RISC-V汇编程序</vt:lpstr>
      <vt:lpstr>实验4： 函数调用</vt:lpstr>
      <vt:lpstr>RVfpga实验4：函数调用</vt:lpstr>
      <vt:lpstr>RVfpga实验4：具有函数的示例程序</vt:lpstr>
      <vt:lpstr>RVfpga实验4：具有函数的示例程序</vt:lpstr>
      <vt:lpstr>RVfpga实验4：C库</vt:lpstr>
      <vt:lpstr>RVfpga实验4：使用C库的示例程序</vt:lpstr>
      <vt:lpstr>RVfpga实验4：RISC-V调用约定</vt:lpstr>
      <vt:lpstr>RVfpga实验4：RISC-V调用约定示例</vt:lpstr>
      <vt:lpstr>RVfpga实验4：堆栈</vt:lpstr>
      <vt:lpstr>RVfpga实验4：保留/非保留寄存器</vt:lpstr>
      <vt:lpstr>RVfpga实验4：堆栈 - 修改后的汇编代码</vt:lpstr>
      <vt:lpstr>实验5： C语言和汇编语言</vt:lpstr>
      <vt:lpstr>RVfpga实验5：结合使用C语言和汇编语言</vt:lpstr>
      <vt:lpstr>RVfpga实验5：图像处理程序</vt:lpstr>
      <vt:lpstr>RVfpga实验5：图像处理程序</vt:lpstr>
      <vt:lpstr>RVfpga实验5：汇编函数</vt:lpstr>
      <vt:lpstr>RVfpga实验5：结构和数组</vt:lpstr>
      <vt:lpstr>RVfpga实验5：主函数</vt:lpstr>
      <vt:lpstr>实验6： I/O简介</vt:lpstr>
      <vt:lpstr>RVfpga实验6：I/O简介</vt:lpstr>
      <vt:lpstr>RVfpga实验6：具有I/O的通用处理器</vt:lpstr>
      <vt:lpstr>RVfpga实验6：具有I/O的处理器</vt:lpstr>
      <vt:lpstr>RVfpga实验6：通用I/O（GPIO）</vt:lpstr>
      <vt:lpstr>RVfpga实验6：存储器映射寄存器</vt:lpstr>
      <vt:lpstr>RVfpga实验6：SweRVolfX GPIO模块</vt:lpstr>
      <vt:lpstr>RVfpga实验6：存储器映射寄存器</vt:lpstr>
      <vt:lpstr>RVfpga实验6：GPIO底层实现</vt:lpstr>
      <vt:lpstr>RVfpga实验6：外部连接</vt:lpstr>
      <vt:lpstr>RVfpga实验6：RVfpga集成</vt:lpstr>
      <vt:lpstr>RVfpga实验6：与SweRV EH1的连接</vt:lpstr>
      <vt:lpstr>实验7： 7段显示屏</vt:lpstr>
      <vt:lpstr>RVfpga实验7：7段显示屏</vt:lpstr>
      <vt:lpstr>RVfpga实验7：7段显示屏概述</vt:lpstr>
      <vt:lpstr>RVfpga实验7：Nexys A7上的7段显示屏</vt:lpstr>
      <vt:lpstr>RVfpga实验7：7段显示屏硬件</vt:lpstr>
      <vt:lpstr>RVfpga实验7：7段显示屏底层实现</vt:lpstr>
      <vt:lpstr>RVfpga实验7：外部连接</vt:lpstr>
      <vt:lpstr>RVfpga实验7：SweRVolfX集成</vt:lpstr>
      <vt:lpstr>RVfpga实验7：SweRVolfX集成</vt:lpstr>
      <vt:lpstr>实验8： 定时器</vt:lpstr>
      <vt:lpstr>RVfpga实验8：定时器</vt:lpstr>
      <vt:lpstr>RVfpga实验8：定时器</vt:lpstr>
      <vt:lpstr>RVfpga实验8：定时器</vt:lpstr>
      <vt:lpstr>RVfpga实验8：定时器（PTC）模块</vt:lpstr>
      <vt:lpstr>RVfpga实验8：定时器（PTC）寄存器</vt:lpstr>
      <vt:lpstr>RVfpga实验8：定时器（PTC）控制寄存器</vt:lpstr>
      <vt:lpstr>RVfpga实验8：定时器示例</vt:lpstr>
      <vt:lpstr>RVfpga实验8：定时器底层实现</vt:lpstr>
      <vt:lpstr>RVfpga实验8：SweRVolfX集成</vt:lpstr>
      <vt:lpstr>实验9： 中断驱动I/O</vt:lpstr>
      <vt:lpstr>RVfpga实验9：中断驱动I/O</vt:lpstr>
      <vt:lpstr>RVfpga实验9：中断驱动I/O简介</vt:lpstr>
      <vt:lpstr>RVfpga实验9：处理中断</vt:lpstr>
      <vt:lpstr>RVfpga实验9：中断硬件</vt:lpstr>
      <vt:lpstr>RVfpga实验9：单向量模式与多向量模式</vt:lpstr>
      <vt:lpstr>RVfpga实验9：处理中断</vt:lpstr>
      <vt:lpstr>RVfpga实验9：中断示例</vt:lpstr>
      <vt:lpstr>RVfpga实验9：中断示例</vt:lpstr>
      <vt:lpstr>RVfpga实验9：中断示例</vt:lpstr>
      <vt:lpstr>RVfpga实验9：中断示例</vt:lpstr>
      <vt:lpstr>实验10： 串行总线</vt:lpstr>
      <vt:lpstr>RVfpga实验10：串行总线</vt:lpstr>
      <vt:lpstr>RVfpga实验10：串行总线</vt:lpstr>
      <vt:lpstr>RVfpga实验10：串行总线</vt:lpstr>
      <vt:lpstr>RVfpga实验10：RVfpga系统的SPI模块</vt:lpstr>
      <vt:lpstr>RVfpga实验10：ADXL362加速计</vt:lpstr>
      <vt:lpstr>RVfpga实验10：加速计底层实现</vt:lpstr>
      <vt:lpstr>RVfpga实验10：外部连接</vt:lpstr>
      <vt:lpstr>RVfpga实验10：SweRVolfX集成</vt:lpstr>
      <vt:lpstr>实验11-20 了解内核和 存储器系统</vt:lpstr>
      <vt:lpstr>RVfpga实验11-20概述</vt:lpstr>
      <vt:lpstr>实验11： SweRV EH1配置、结构和性能监视</vt:lpstr>
      <vt:lpstr>RVfpga实验11：SweRV EH1 Verilog模块的层级</vt:lpstr>
      <vt:lpstr>RVfpga实验11：SweRV EH1流水线</vt:lpstr>
      <vt:lpstr>RVfpga实验11：取指（FC1和FC2）和对齐阶段</vt:lpstr>
      <vt:lpstr>RVfpga实验11：取指（FC1和FC2）阶段</vt:lpstr>
      <vt:lpstr>RVfpga实验11：对齐阶段</vt:lpstr>
      <vt:lpstr>RVfpga实验11：译码、EX1/2/3、提交和WB阶段</vt:lpstr>
      <vt:lpstr>PowerPoint 演示文稿</vt:lpstr>
      <vt:lpstr>RVfpga实验11：译码阶段</vt:lpstr>
      <vt:lpstr>RVfpga实验11：执行阶段 – 3个管道和一个除法器</vt:lpstr>
      <vt:lpstr>RVfpga实验11：提交和写回阶段</vt:lpstr>
      <vt:lpstr>RVfpga实验11：示例程序</vt:lpstr>
      <vt:lpstr>RVfpga实验11：FC1、FC2和对齐阶段仿真</vt:lpstr>
      <vt:lpstr>RVfpga实验11：仿真分析</vt:lpstr>
      <vt:lpstr>RVfpga实验11：译码、EX1/2/3、提交和WB阶段仿真</vt:lpstr>
      <vt:lpstr>RVfpga实验11：仿真分析</vt:lpstr>
      <vt:lpstr>RVfpga实验11：硬件计数器</vt:lpstr>
      <vt:lpstr>RVfpga实验11：通过Western Digital的PSP使用性能计数器</vt:lpstr>
      <vt:lpstr>实验12： 算术/逻辑指令： add指令</vt:lpstr>
      <vt:lpstr>RVfpga实验12：简介</vt:lpstr>
      <vt:lpstr>RVfpga实验12：示例程序</vt:lpstr>
      <vt:lpstr>RVfpga实验12：基本分析 - 仿真</vt:lpstr>
      <vt:lpstr>RVfpga实验12：基本分析 – SweRV EH1流水线</vt:lpstr>
      <vt:lpstr>RVfpga实验12：基本分析 - 仿真</vt:lpstr>
      <vt:lpstr>RVfpga实验12：高级分析</vt:lpstr>
      <vt:lpstr>PowerPoint 演示文稿</vt:lpstr>
      <vt:lpstr>实验13： 访存指令： lw和sw指令</vt:lpstr>
      <vt:lpstr>RVfpga实验13：简介</vt:lpstr>
      <vt:lpstr>RVfpga实验13：加载 – 示例程序</vt:lpstr>
      <vt:lpstr>RVfpga实验13：低延时加载 – 仿真</vt:lpstr>
      <vt:lpstr>RVfpga实验13：低延时加载 – SweRV EH1流水线</vt:lpstr>
      <vt:lpstr>RVfpga实验13：低延时加载 – 分析</vt:lpstr>
      <vt:lpstr>RVfpga实验13：高延时加载分析</vt:lpstr>
      <vt:lpstr>PowerPoint 演示文稿</vt:lpstr>
      <vt:lpstr>RVfpga实验13：存储 – 示例程序</vt:lpstr>
      <vt:lpstr>RVfpga实验13：低延时存储 – 仿真</vt:lpstr>
      <vt:lpstr>RVfpga实验13：低延时存储 – SweRV EH1流水线</vt:lpstr>
      <vt:lpstr>RVfpga实验13：存储基本分析 - 仿真</vt:lpstr>
      <vt:lpstr>RVfpga实验13：外部存储器加载</vt:lpstr>
      <vt:lpstr>PowerPoint 演示文稿</vt:lpstr>
      <vt:lpstr>RVfpga实验13：外部存储器 – 示例程序</vt:lpstr>
      <vt:lpstr>RVfpga实验13：外部存储器 – 仿真</vt:lpstr>
      <vt:lpstr>RVfpga实验13：外部存储器 – 分析</vt:lpstr>
      <vt:lpstr>实验14： 结构冒险</vt:lpstr>
      <vt:lpstr>RVfpga实验14：简介</vt:lpstr>
      <vt:lpstr>RVfpga实验14：2条mul指令 - 示例程序</vt:lpstr>
      <vt:lpstr>RVfpga实验14：2条mul指令 - 仿真</vt:lpstr>
      <vt:lpstr>RVfpga实验14：2条mul指令 - 分析</vt:lpstr>
      <vt:lpstr>RVfpga实验14：2条mul指令 - 图</vt:lpstr>
      <vt:lpstr>RVfpga实验14：3个同步写操作 – 示例程序</vt:lpstr>
      <vt:lpstr>PowerPoint 演示文稿</vt:lpstr>
      <vt:lpstr>RVfpga实验14：3个同步写操作 – 分析</vt:lpstr>
      <vt:lpstr>RVfpga实验14：3个同步写操作 – 图</vt:lpstr>
      <vt:lpstr>实验15： 数据冒险</vt:lpstr>
      <vt:lpstr>RVfpga实验15：简介</vt:lpstr>
      <vt:lpstr>RVfpga实验15：通过转发解除数据冒险</vt:lpstr>
      <vt:lpstr>PowerPoint 演示文稿</vt:lpstr>
      <vt:lpstr>RVfpga实验15：通过转发解除数据冒险 – 示例</vt:lpstr>
      <vt:lpstr>RVfpga实验15：通过转发解除数据冒险 – 图</vt:lpstr>
      <vt:lpstr>RVfpga实验15：通过转发解除数据冒险 – 流水线</vt:lpstr>
      <vt:lpstr>RVfpga实验15：通过转发解除数据冒险 – 仿真</vt:lpstr>
      <vt:lpstr>RVfpga实验15：通过转发解除数据冒险 – 分析</vt:lpstr>
      <vt:lpstr>PowerPoint 演示文稿</vt:lpstr>
      <vt:lpstr>RVfpga实验15：通过在提交阶段转发解除数据冒险</vt:lpstr>
      <vt:lpstr>RVfpga实验15：通过在提交阶段转发解除数据冒险 – 流水线</vt:lpstr>
      <vt:lpstr>RVfpga实验15：通过在提交阶段转发解除数据冒险 – 示例</vt:lpstr>
      <vt:lpstr>RVfpga实验15：通过在提交阶段转发解除数据冒险 – 流水线</vt:lpstr>
      <vt:lpstr>RVfpga实验15：通过在提交阶段转发解除数据冒险 – 仿真</vt:lpstr>
      <vt:lpstr>RVfpga实验15：通过在提交阶段转发解除数据冒险 – 仿真</vt:lpstr>
      <vt:lpstr>实验16： 控制冒险 和分支指令</vt:lpstr>
      <vt:lpstr>RVfpga实验16：简介</vt:lpstr>
      <vt:lpstr>RVfpga实验16：beq指令执行和PC计算</vt:lpstr>
      <vt:lpstr>RVfpga实验16：beq指令执行和PC计算 – 示例</vt:lpstr>
      <vt:lpstr>RVfpga实验16：第一条beq指令的执行 – 仿真</vt:lpstr>
      <vt:lpstr>RVfpga实验16：第一条beq指令的执行 – 分析</vt:lpstr>
      <vt:lpstr>RVfpga实验16：第二条beq指令的执行 – 仿真</vt:lpstr>
      <vt:lpstr>RVfpga实验16：第二条beq指令的执行 – 分析</vt:lpstr>
      <vt:lpstr>RVfpga实验16：Gshare分支预测器</vt:lpstr>
      <vt:lpstr>RVfpga实验16：第二条beq指令的Gshare分支预测器</vt:lpstr>
      <vt:lpstr>RVfpga实验16：第二条beq指令的Gshare分支预测器</vt:lpstr>
      <vt:lpstr>实验17： 超标量执行</vt:lpstr>
      <vt:lpstr>RVfpga实验17：简介</vt:lpstr>
      <vt:lpstr>RVfpga实验17：简介</vt:lpstr>
      <vt:lpstr>RVfpga实验17：四条独立的A-L指令 – 示例 – 单发</vt:lpstr>
      <vt:lpstr>RVfpga实验17：四条独立的A-L指令 – 仿真 – 单发</vt:lpstr>
      <vt:lpstr>RVfpga实验17：四条独立的A-L指令 – 仿真 – 单发</vt:lpstr>
      <vt:lpstr>RVfpga实验17：四条独立的A-L指令 – 图 – 单发</vt:lpstr>
      <vt:lpstr>RVfpga实验17：四条独立的A-L指令 – 示例 – 双发</vt:lpstr>
      <vt:lpstr>RVfpga实验17：四条独立的A-L指令 – 仿真 – 双发</vt:lpstr>
      <vt:lpstr>RVfpga实验17：四条独立的A-L指令 – 分析 – 双发</vt:lpstr>
      <vt:lpstr>RVfpga实验17：四条独立的A-L指令 – 图 – 双发</vt:lpstr>
      <vt:lpstr>RVfpga实验17：互相交织的两条mul指令和两条A-L指令 – 示例 – 双发</vt:lpstr>
      <vt:lpstr>RVfpga实验17：互相交织的两条mul指令和两条A-L指令 – 仿真 – 双发</vt:lpstr>
      <vt:lpstr>RVfpga实验17：互相交织的两条mul指令和两条A-L指令 – 分析 – 双发</vt:lpstr>
      <vt:lpstr>实验18： 添加新功能： 指令和计数器</vt:lpstr>
      <vt:lpstr>RVfpga实验18：简介</vt:lpstr>
      <vt:lpstr>实验19： 指令高速缓存</vt:lpstr>
      <vt:lpstr>RVfpga实验19：简介</vt:lpstr>
      <vt:lpstr>RVfpga实验19：I$配置和操作</vt:lpstr>
      <vt:lpstr>RVfpga实验19：I$失效和命中管理 - 示例</vt:lpstr>
      <vt:lpstr>RVfpga实验19：I$失效管理 - 仿真</vt:lpstr>
      <vt:lpstr>RVfpga实验19：I$失效管理 - 分析</vt:lpstr>
      <vt:lpstr>RVfpga实验19：I$失效管理 - 分析</vt:lpstr>
      <vt:lpstr>RVfpga实验19：I$命中管理 - 仿真</vt:lpstr>
      <vt:lpstr>RVfpga实验19：I$命中管理 - 分析</vt:lpstr>
      <vt:lpstr>RVfpga实验19：I$替换策略</vt:lpstr>
      <vt:lpstr>RVfpga实验19：I$替换策略 - 示例 </vt:lpstr>
      <vt:lpstr>RVfpga实验19：I$替换策略 – I$组8的变化</vt:lpstr>
      <vt:lpstr>RVfpga实验19：I$替换策略 – 第1次跳转</vt:lpstr>
      <vt:lpstr>RVfpga实验19：I$替换策略 – 第2次跳转</vt:lpstr>
      <vt:lpstr>RVfpga实验19：I$替换策略 – 第5次跳转</vt:lpstr>
      <vt:lpstr>实验20： ICCM、DCCM和基准测试</vt:lpstr>
      <vt:lpstr>RVfpga实验20：简介</vt:lpstr>
      <vt:lpstr>RVfpga实验20：指令存储器 – 地址空间 </vt:lpstr>
      <vt:lpstr>RVfpga实验20：数据存储器 – 地址空间 </vt:lpstr>
      <vt:lpstr>RVfpga实验20：DCCM配置和操作</vt:lpstr>
      <vt:lpstr>RVfpga实验20：DCCM – 示例</vt:lpstr>
      <vt:lpstr>RVfpga实验20：DCCM – 仿真</vt:lpstr>
      <vt:lpstr>RVfpga实验20：DCCM – 分析</vt:lpstr>
      <vt:lpstr>RVfpga实验20：基准测试</vt:lpstr>
      <vt:lpstr>RVfpga实验20：指标</vt:lpstr>
      <vt:lpstr>RVfpga实验20：各种条件下的CoreMark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Harris</dc:creator>
  <cp:lastModifiedBy>candyj</cp:lastModifiedBy>
  <cp:revision>346</cp:revision>
  <dcterms:created xsi:type="dcterms:W3CDTF">2020-11-26T12:05:56Z</dcterms:created>
  <dcterms:modified xsi:type="dcterms:W3CDTF">2022-04-18T04:30:44Z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5A7E698A-5C87-4FD0-3F74-594B463F3F46</vt:lpwstr>
  </property>
  <property fmtid="{D5CDD505-2E9C-101B-9397-08002B2CF9AE}" pid="3" name="ArticulatePath">
    <vt:lpwstr>RVfpga_Slides</vt:lpwstr>
  </property>
</Properties>
</file>